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9"/>
  </p:notesMasterIdLst>
  <p:sldIdLst>
    <p:sldId id="298" r:id="rId3"/>
    <p:sldId id="299" r:id="rId4"/>
    <p:sldId id="300" r:id="rId5"/>
    <p:sldId id="259" r:id="rId6"/>
    <p:sldId id="256" r:id="rId7"/>
    <p:sldId id="258" r:id="rId8"/>
    <p:sldId id="264" r:id="rId9"/>
    <p:sldId id="266" r:id="rId10"/>
    <p:sldId id="265" r:id="rId11"/>
    <p:sldId id="257" r:id="rId12"/>
    <p:sldId id="288" r:id="rId13"/>
    <p:sldId id="260" r:id="rId14"/>
    <p:sldId id="261" r:id="rId15"/>
    <p:sldId id="289" r:id="rId16"/>
    <p:sldId id="291" r:id="rId17"/>
    <p:sldId id="292" r:id="rId18"/>
    <p:sldId id="293" r:id="rId19"/>
    <p:sldId id="290" r:id="rId20"/>
    <p:sldId id="262" r:id="rId21"/>
    <p:sldId id="263" r:id="rId22"/>
    <p:sldId id="294" r:id="rId23"/>
    <p:sldId id="269" r:id="rId24"/>
    <p:sldId id="271" r:id="rId25"/>
    <p:sldId id="272" r:id="rId26"/>
    <p:sldId id="274" r:id="rId27"/>
    <p:sldId id="275" r:id="rId28"/>
    <p:sldId id="276" r:id="rId29"/>
    <p:sldId id="277" r:id="rId30"/>
    <p:sldId id="278" r:id="rId31"/>
    <p:sldId id="279" r:id="rId32"/>
    <p:sldId id="280" r:id="rId33"/>
    <p:sldId id="281" r:id="rId34"/>
    <p:sldId id="282" r:id="rId35"/>
    <p:sldId id="295" r:id="rId36"/>
    <p:sldId id="296" r:id="rId37"/>
    <p:sldId id="297" r:id="rId38"/>
    <p:sldId id="283" r:id="rId39"/>
    <p:sldId id="284" r:id="rId40"/>
    <p:sldId id="285" r:id="rId41"/>
    <p:sldId id="286" r:id="rId42"/>
    <p:sldId id="287" r:id="rId43"/>
    <p:sldId id="301" r:id="rId44"/>
    <p:sldId id="302" r:id="rId45"/>
    <p:sldId id="303" r:id="rId46"/>
    <p:sldId id="304" r:id="rId47"/>
    <p:sldId id="305" r:id="rId48"/>
    <p:sldId id="306" r:id="rId49"/>
    <p:sldId id="307" r:id="rId50"/>
    <p:sldId id="308" r:id="rId51"/>
    <p:sldId id="309" r:id="rId52"/>
    <p:sldId id="310" r:id="rId53"/>
    <p:sldId id="311" r:id="rId54"/>
    <p:sldId id="268" r:id="rId55"/>
    <p:sldId id="270"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7D02"/>
    <a:srgbClr val="FED5AC"/>
    <a:srgbClr val="BBBED2"/>
    <a:srgbClr val="D9D6F0"/>
    <a:srgbClr val="DFE6EF"/>
    <a:srgbClr val="D9D7EF"/>
    <a:srgbClr val="C7C7F0"/>
    <a:srgbClr val="D0D2F8"/>
    <a:srgbClr val="BCBDE3"/>
    <a:srgbClr val="B1B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0BE82D-6558-41D3-A665-2CE5B8795FB2}" v="176" dt="2022-11-13T06:19:09.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73" autoAdjust="0"/>
    <p:restoredTop sz="96327"/>
  </p:normalViewPr>
  <p:slideViewPr>
    <p:cSldViewPr snapToGrid="0" snapToObjects="1">
      <p:cViewPr varScale="1">
        <p:scale>
          <a:sx n="97" d="100"/>
          <a:sy n="97" d="100"/>
        </p:scale>
        <p:origin x="672" y="7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microsoft.com/office/2015/10/relationships/revisionInfo" Target="revisionInfo.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B1A8E-0C5B-4FD5-82AB-E19E1DA21C8A}"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F1A48-D898-401A-974E-51004B653A86}" type="slidenum">
              <a:rPr lang="en-US" smtClean="0"/>
              <a:t>‹#›</a:t>
            </a:fld>
            <a:endParaRPr lang="en-US"/>
          </a:p>
        </p:txBody>
      </p:sp>
    </p:spTree>
    <p:extLst>
      <p:ext uri="{BB962C8B-B14F-4D97-AF65-F5344CB8AC3E}">
        <p14:creationId xmlns:p14="http://schemas.microsoft.com/office/powerpoint/2010/main" val="2397951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t>DO NOT CHANGE THE FORMAT OF THIS TEMPLATE. If you are creating MHTTC-branded slides, you must use this template or one of the other approved templates in the Shared Folder.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t>Always use acknowledgment slide on the 2</a:t>
            </a:r>
            <a:r>
              <a:rPr baseline="30000"/>
              <a:t>nd</a:t>
            </a:r>
            <a:r>
              <a:t> slide and add your center’s information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Always use Language Matters graphic as your third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3F560-30BB-314B-81BE-2918BE778E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F9D078-4C51-2A45-8CC3-7FBF9E1658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72F611-773F-234F-B804-7F2B07906560}"/>
              </a:ext>
            </a:extLst>
          </p:cNvPr>
          <p:cNvSpPr>
            <a:spLocks noGrp="1"/>
          </p:cNvSpPr>
          <p:nvPr>
            <p:ph type="dt" sz="half" idx="10"/>
          </p:nvPr>
        </p:nvSpPr>
        <p:spPr/>
        <p:txBody>
          <a:bodyPr/>
          <a:lstStyle/>
          <a:p>
            <a:fld id="{387ACD54-A968-2B43-880B-B925AD5479BD}" type="datetimeFigureOut">
              <a:rPr lang="en-US" smtClean="0"/>
              <a:t>12/18/2023</a:t>
            </a:fld>
            <a:endParaRPr lang="en-US"/>
          </a:p>
        </p:txBody>
      </p:sp>
      <p:sp>
        <p:nvSpPr>
          <p:cNvPr id="5" name="Footer Placeholder 4">
            <a:extLst>
              <a:ext uri="{FF2B5EF4-FFF2-40B4-BE49-F238E27FC236}">
                <a16:creationId xmlns:a16="http://schemas.microsoft.com/office/drawing/2014/main" id="{A548E57C-8126-B94A-A2C8-769D13ED2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50414E-9C6B-CE40-AE6C-F4EFFD20C000}"/>
              </a:ext>
            </a:extLst>
          </p:cNvPr>
          <p:cNvSpPr>
            <a:spLocks noGrp="1"/>
          </p:cNvSpPr>
          <p:nvPr>
            <p:ph type="sldNum" sz="quarter" idx="12"/>
          </p:nvPr>
        </p:nvSpPr>
        <p:spPr/>
        <p:txBody>
          <a:bodyPr/>
          <a:lstStyle/>
          <a:p>
            <a:fld id="{D317EF1C-7286-A942-9AD0-D5E88C19A600}" type="slidenum">
              <a:rPr lang="en-US" smtClean="0"/>
              <a:t>‹#›</a:t>
            </a:fld>
            <a:endParaRPr lang="en-US"/>
          </a:p>
        </p:txBody>
      </p:sp>
    </p:spTree>
    <p:extLst>
      <p:ext uri="{BB962C8B-B14F-4D97-AF65-F5344CB8AC3E}">
        <p14:creationId xmlns:p14="http://schemas.microsoft.com/office/powerpoint/2010/main" val="3383793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32A7-983E-1741-A075-E51C421234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6D64A7-3C0F-1F4F-ABE6-B67A37DF87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FD6E9-6EA2-F442-AB34-E20E68986A2D}"/>
              </a:ext>
            </a:extLst>
          </p:cNvPr>
          <p:cNvSpPr>
            <a:spLocks noGrp="1"/>
          </p:cNvSpPr>
          <p:nvPr>
            <p:ph type="dt" sz="half" idx="10"/>
          </p:nvPr>
        </p:nvSpPr>
        <p:spPr/>
        <p:txBody>
          <a:bodyPr/>
          <a:lstStyle/>
          <a:p>
            <a:fld id="{387ACD54-A968-2B43-880B-B925AD5479BD}" type="datetimeFigureOut">
              <a:rPr lang="en-US" smtClean="0"/>
              <a:t>12/18/2023</a:t>
            </a:fld>
            <a:endParaRPr lang="en-US"/>
          </a:p>
        </p:txBody>
      </p:sp>
      <p:sp>
        <p:nvSpPr>
          <p:cNvPr id="5" name="Footer Placeholder 4">
            <a:extLst>
              <a:ext uri="{FF2B5EF4-FFF2-40B4-BE49-F238E27FC236}">
                <a16:creationId xmlns:a16="http://schemas.microsoft.com/office/drawing/2014/main" id="{C69E6A4B-3245-8148-84B2-D753CD689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83018-70F1-3540-902A-7D18EEA4F671}"/>
              </a:ext>
            </a:extLst>
          </p:cNvPr>
          <p:cNvSpPr>
            <a:spLocks noGrp="1"/>
          </p:cNvSpPr>
          <p:nvPr>
            <p:ph type="sldNum" sz="quarter" idx="12"/>
          </p:nvPr>
        </p:nvSpPr>
        <p:spPr/>
        <p:txBody>
          <a:bodyPr/>
          <a:lstStyle/>
          <a:p>
            <a:fld id="{D317EF1C-7286-A942-9AD0-D5E88C19A600}" type="slidenum">
              <a:rPr lang="en-US" smtClean="0"/>
              <a:t>‹#›</a:t>
            </a:fld>
            <a:endParaRPr lang="en-US"/>
          </a:p>
        </p:txBody>
      </p:sp>
    </p:spTree>
    <p:extLst>
      <p:ext uri="{BB962C8B-B14F-4D97-AF65-F5344CB8AC3E}">
        <p14:creationId xmlns:p14="http://schemas.microsoft.com/office/powerpoint/2010/main" val="906392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1E8EC4-AB74-5644-A1D5-6E57192DB4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F2F843-6A0D-9E44-9F07-61947F79D8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D429A-5B00-8441-AE1D-3879A27C8882}"/>
              </a:ext>
            </a:extLst>
          </p:cNvPr>
          <p:cNvSpPr>
            <a:spLocks noGrp="1"/>
          </p:cNvSpPr>
          <p:nvPr>
            <p:ph type="dt" sz="half" idx="10"/>
          </p:nvPr>
        </p:nvSpPr>
        <p:spPr/>
        <p:txBody>
          <a:bodyPr/>
          <a:lstStyle/>
          <a:p>
            <a:fld id="{387ACD54-A968-2B43-880B-B925AD5479BD}" type="datetimeFigureOut">
              <a:rPr lang="en-US" smtClean="0"/>
              <a:t>12/18/2023</a:t>
            </a:fld>
            <a:endParaRPr lang="en-US"/>
          </a:p>
        </p:txBody>
      </p:sp>
      <p:sp>
        <p:nvSpPr>
          <p:cNvPr id="5" name="Footer Placeholder 4">
            <a:extLst>
              <a:ext uri="{FF2B5EF4-FFF2-40B4-BE49-F238E27FC236}">
                <a16:creationId xmlns:a16="http://schemas.microsoft.com/office/drawing/2014/main" id="{07BA8D75-ED43-5045-8043-96208E117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1BF940-7504-A548-AD1F-B0D833DBE148}"/>
              </a:ext>
            </a:extLst>
          </p:cNvPr>
          <p:cNvSpPr>
            <a:spLocks noGrp="1"/>
          </p:cNvSpPr>
          <p:nvPr>
            <p:ph type="sldNum" sz="quarter" idx="12"/>
          </p:nvPr>
        </p:nvSpPr>
        <p:spPr/>
        <p:txBody>
          <a:bodyPr/>
          <a:lstStyle/>
          <a:p>
            <a:fld id="{D317EF1C-7286-A942-9AD0-D5E88C19A600}" type="slidenum">
              <a:rPr lang="en-US" smtClean="0"/>
              <a:t>‹#›</a:t>
            </a:fld>
            <a:endParaRPr lang="en-US"/>
          </a:p>
        </p:txBody>
      </p:sp>
    </p:spTree>
    <p:extLst>
      <p:ext uri="{BB962C8B-B14F-4D97-AF65-F5344CB8AC3E}">
        <p14:creationId xmlns:p14="http://schemas.microsoft.com/office/powerpoint/2010/main" val="2548581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0" name="Rectangle 7"/>
          <p:cNvGrpSpPr/>
          <p:nvPr/>
        </p:nvGrpSpPr>
        <p:grpSpPr>
          <a:xfrm>
            <a:off x="-2" y="1245234"/>
            <a:ext cx="12184143" cy="5612768"/>
            <a:chOff x="-1" y="-1"/>
            <a:chExt cx="9138106" cy="5612767"/>
          </a:xfrm>
        </p:grpSpPr>
        <p:sp>
          <p:nvSpPr>
            <p:cNvPr id="18" name="Shape"/>
            <p:cNvSpPr/>
            <p:nvPr/>
          </p:nvSpPr>
          <p:spPr>
            <a:xfrm>
              <a:off x="-1" y="-1"/>
              <a:ext cx="9138106" cy="5612767"/>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1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9" name="Text"/>
            <p:cNvSpPr txBox="1"/>
            <p:nvPr/>
          </p:nvSpPr>
          <p:spPr>
            <a:xfrm>
              <a:off x="45719" y="2621718"/>
              <a:ext cx="9046666"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sp>
        <p:nvSpPr>
          <p:cNvPr id="21" name="Title Text"/>
          <p:cNvSpPr txBox="1">
            <a:spLocks noGrp="1"/>
          </p:cNvSpPr>
          <p:nvPr>
            <p:ph type="title"/>
          </p:nvPr>
        </p:nvSpPr>
        <p:spPr>
          <a:xfrm>
            <a:off x="819889" y="180753"/>
            <a:ext cx="10363201" cy="1278771"/>
          </a:xfrm>
          <a:prstGeom prst="rect">
            <a:avLst/>
          </a:prstGeom>
        </p:spPr>
        <p:txBody>
          <a:bodyPr anchor="b"/>
          <a:lstStyle>
            <a:lvl1pPr algn="ctr">
              <a:lnSpc>
                <a:spcPct val="100000"/>
              </a:lnSpc>
            </a:lvl1pPr>
          </a:lstStyle>
          <a:p>
            <a:r>
              <a:t>Title Text</a:t>
            </a:r>
          </a:p>
        </p:txBody>
      </p:sp>
      <p:sp>
        <p:nvSpPr>
          <p:cNvPr id="22" name="Body Level One…"/>
          <p:cNvSpPr txBox="1">
            <a:spLocks noGrp="1"/>
          </p:cNvSpPr>
          <p:nvPr>
            <p:ph type="body" sz="quarter" idx="1" hasCustomPrompt="1"/>
          </p:nvPr>
        </p:nvSpPr>
        <p:spPr>
          <a:xfrm>
            <a:off x="1524000" y="1733814"/>
            <a:ext cx="9144000" cy="1365520"/>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Presenter Name</a:t>
            </a:r>
          </a:p>
          <a:p>
            <a:pPr lvl="1"/>
            <a:endParaRPr/>
          </a:p>
          <a:p>
            <a:pPr lvl="2"/>
            <a:endParaRPr/>
          </a:p>
          <a:p>
            <a:pPr lvl="3"/>
            <a:endParaRPr/>
          </a:p>
          <a:p>
            <a:pPr lvl="4"/>
            <a:endParaRPr/>
          </a:p>
        </p:txBody>
      </p:sp>
      <p:grpSp>
        <p:nvGrpSpPr>
          <p:cNvPr id="25" name="Rectangle 7"/>
          <p:cNvGrpSpPr/>
          <p:nvPr/>
        </p:nvGrpSpPr>
        <p:grpSpPr>
          <a:xfrm>
            <a:off x="-1" y="4570553"/>
            <a:ext cx="5717629" cy="2287451"/>
            <a:chOff x="0" y="0"/>
            <a:chExt cx="4288221" cy="2287449"/>
          </a:xfrm>
        </p:grpSpPr>
        <p:sp>
          <p:nvSpPr>
            <p:cNvPr id="23" name="Shape"/>
            <p:cNvSpPr/>
            <p:nvPr/>
          </p:nvSpPr>
          <p:spPr>
            <a:xfrm flipH="1">
              <a:off x="0" y="0"/>
              <a:ext cx="4288221" cy="2287449"/>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3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4" name="Text"/>
            <p:cNvSpPr txBox="1"/>
            <p:nvPr/>
          </p:nvSpPr>
          <p:spPr>
            <a:xfrm>
              <a:off x="45719" y="959059"/>
              <a:ext cx="4196782"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pic>
        <p:nvPicPr>
          <p:cNvPr id="26" name="Picture 9" descr="Picture 9"/>
          <p:cNvPicPr>
            <a:picLocks noChangeAspect="1"/>
          </p:cNvPicPr>
          <p:nvPr/>
        </p:nvPicPr>
        <p:blipFill>
          <a:blip r:embed="rId2"/>
          <a:stretch>
            <a:fillRect/>
          </a:stretch>
        </p:blipFill>
        <p:spPr>
          <a:xfrm>
            <a:off x="555906" y="6374013"/>
            <a:ext cx="1542599" cy="389413"/>
          </a:xfrm>
          <a:prstGeom prst="rect">
            <a:avLst/>
          </a:prstGeom>
          <a:ln w="12700">
            <a:miter lim="400000"/>
          </a:ln>
        </p:spPr>
      </p:pic>
      <p:pic>
        <p:nvPicPr>
          <p:cNvPr id="27" name="Picture 8" descr="Picture 8"/>
          <p:cNvPicPr>
            <a:picLocks noChangeAspect="1"/>
          </p:cNvPicPr>
          <p:nvPr/>
        </p:nvPicPr>
        <p:blipFill>
          <a:blip r:embed="rId3"/>
          <a:stretch>
            <a:fillRect/>
          </a:stretch>
        </p:blipFill>
        <p:spPr>
          <a:xfrm rot="5400000" flipV="1">
            <a:off x="-787113" y="5571737"/>
            <a:ext cx="2057356" cy="54985"/>
          </a:xfrm>
          <a:prstGeom prst="rect">
            <a:avLst/>
          </a:prstGeom>
          <a:ln w="12700">
            <a:miter lim="400000"/>
          </a:ln>
        </p:spPr>
      </p:pic>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828946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053306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FFFFFF">
            <a:alpha val="39000"/>
          </a:srgbClr>
        </a:solidFill>
        <a:effectLst/>
      </p:bgPr>
    </p:bg>
    <p:spTree>
      <p:nvGrpSpPr>
        <p:cNvPr id="1" name=""/>
        <p:cNvGrpSpPr/>
        <p:nvPr/>
      </p:nvGrpSpPr>
      <p:grpSpPr>
        <a:xfrm>
          <a:off x="0" y="0"/>
          <a:ext cx="0" cy="0"/>
          <a:chOff x="0" y="0"/>
          <a:chExt cx="0" cy="0"/>
        </a:xfrm>
      </p:grpSpPr>
      <p:pic>
        <p:nvPicPr>
          <p:cNvPr id="42" name="Picture 19" descr="Picture 19"/>
          <p:cNvPicPr>
            <a:picLocks noChangeAspect="1"/>
          </p:cNvPicPr>
          <p:nvPr/>
        </p:nvPicPr>
        <p:blipFill>
          <a:blip r:embed="rId2"/>
          <a:stretch>
            <a:fillRect/>
          </a:stretch>
        </p:blipFill>
        <p:spPr>
          <a:xfrm rot="5400000" flipV="1">
            <a:off x="-787113" y="5571737"/>
            <a:ext cx="2057356" cy="54985"/>
          </a:xfrm>
          <a:prstGeom prst="rect">
            <a:avLst/>
          </a:prstGeom>
          <a:ln w="12700">
            <a:miter lim="400000"/>
          </a:ln>
        </p:spPr>
      </p:pic>
      <p:pic>
        <p:nvPicPr>
          <p:cNvPr id="43" name="Picture Placeholder 7" descr="Picture Placeholder 7"/>
          <p:cNvPicPr>
            <a:picLocks noChangeAspect="1"/>
          </p:cNvPicPr>
          <p:nvPr/>
        </p:nvPicPr>
        <p:blipFill>
          <a:blip r:embed="rId3"/>
          <a:stretch>
            <a:fillRect/>
          </a:stretch>
        </p:blipFill>
        <p:spPr>
          <a:xfrm>
            <a:off x="466568" y="481219"/>
            <a:ext cx="11511919" cy="6275181"/>
          </a:xfrm>
          <a:prstGeom prst="rect">
            <a:avLst/>
          </a:prstGeom>
          <a:ln w="12700">
            <a:miter lim="400000"/>
          </a:ln>
        </p:spPr>
      </p:pic>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067133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1" name="Title Text"/>
          <p:cNvSpPr txBox="1">
            <a:spLocks noGrp="1"/>
          </p:cNvSpPr>
          <p:nvPr>
            <p:ph type="title"/>
          </p:nvPr>
        </p:nvSpPr>
        <p:spPr>
          <a:xfrm>
            <a:off x="838200" y="400567"/>
            <a:ext cx="10515600" cy="1325564"/>
          </a:xfrm>
          <a:prstGeom prst="rect">
            <a:avLst/>
          </a:prstGeom>
        </p:spPr>
        <p:txBody>
          <a:bodyPr/>
          <a:lstStyle/>
          <a:p>
            <a:r>
              <a:t>Title Text</a:t>
            </a:r>
          </a:p>
        </p:txBody>
      </p:sp>
      <p:sp>
        <p:nvSpPr>
          <p:cNvPr id="52" name="Body Level One…"/>
          <p:cNvSpPr txBox="1">
            <a:spLocks noGrp="1"/>
          </p:cNvSpPr>
          <p:nvPr>
            <p:ph type="body" idx="1"/>
          </p:nvPr>
        </p:nvSpPr>
        <p:spPr>
          <a:xfrm>
            <a:off x="838200" y="1866275"/>
            <a:ext cx="10515600" cy="409139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grpSp>
        <p:nvGrpSpPr>
          <p:cNvPr id="55" name="Rectangle 7"/>
          <p:cNvGrpSpPr/>
          <p:nvPr/>
        </p:nvGrpSpPr>
        <p:grpSpPr>
          <a:xfrm>
            <a:off x="-2" y="1245234"/>
            <a:ext cx="12184143" cy="5612768"/>
            <a:chOff x="-1" y="-1"/>
            <a:chExt cx="9138106" cy="5612767"/>
          </a:xfrm>
        </p:grpSpPr>
        <p:sp>
          <p:nvSpPr>
            <p:cNvPr id="53" name="Shape"/>
            <p:cNvSpPr/>
            <p:nvPr/>
          </p:nvSpPr>
          <p:spPr>
            <a:xfrm>
              <a:off x="-1" y="-1"/>
              <a:ext cx="9138106" cy="5612767"/>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1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54" name="Text"/>
            <p:cNvSpPr txBox="1"/>
            <p:nvPr/>
          </p:nvSpPr>
          <p:spPr>
            <a:xfrm>
              <a:off x="45719" y="2621718"/>
              <a:ext cx="9046666"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grpSp>
        <p:nvGrpSpPr>
          <p:cNvPr id="58" name="Rectangle 7"/>
          <p:cNvGrpSpPr/>
          <p:nvPr/>
        </p:nvGrpSpPr>
        <p:grpSpPr>
          <a:xfrm>
            <a:off x="-1" y="4570553"/>
            <a:ext cx="5717629" cy="2287451"/>
            <a:chOff x="0" y="0"/>
            <a:chExt cx="4288221" cy="2287449"/>
          </a:xfrm>
        </p:grpSpPr>
        <p:sp>
          <p:nvSpPr>
            <p:cNvPr id="56" name="Shape"/>
            <p:cNvSpPr/>
            <p:nvPr/>
          </p:nvSpPr>
          <p:spPr>
            <a:xfrm flipH="1">
              <a:off x="0" y="0"/>
              <a:ext cx="4288221" cy="2287449"/>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3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57" name="Text"/>
            <p:cNvSpPr txBox="1"/>
            <p:nvPr/>
          </p:nvSpPr>
          <p:spPr>
            <a:xfrm>
              <a:off x="45719" y="959059"/>
              <a:ext cx="4196782"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pic>
        <p:nvPicPr>
          <p:cNvPr id="59" name="Picture 12" descr="Picture 12"/>
          <p:cNvPicPr>
            <a:picLocks noChangeAspect="1"/>
          </p:cNvPicPr>
          <p:nvPr/>
        </p:nvPicPr>
        <p:blipFill>
          <a:blip r:embed="rId2"/>
          <a:stretch>
            <a:fillRect/>
          </a:stretch>
        </p:blipFill>
        <p:spPr>
          <a:xfrm rot="5400000" flipV="1">
            <a:off x="-787113" y="5571737"/>
            <a:ext cx="2057356" cy="54985"/>
          </a:xfrm>
          <a:prstGeom prst="rect">
            <a:avLst/>
          </a:prstGeom>
          <a:ln w="12700">
            <a:miter lim="400000"/>
          </a:ln>
        </p:spPr>
      </p:pic>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734401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67" name="Title Text"/>
          <p:cNvSpPr txBox="1">
            <a:spLocks noGrp="1"/>
          </p:cNvSpPr>
          <p:nvPr>
            <p:ph type="title"/>
          </p:nvPr>
        </p:nvSpPr>
        <p:spPr>
          <a:xfrm>
            <a:off x="834270" y="3142319"/>
            <a:ext cx="10515601" cy="1039938"/>
          </a:xfrm>
          <a:prstGeom prst="rect">
            <a:avLst/>
          </a:prstGeom>
        </p:spPr>
        <p:txBody>
          <a:bodyPr/>
          <a:lstStyle/>
          <a:p>
            <a:r>
              <a:t>Title Text</a:t>
            </a:r>
          </a:p>
        </p:txBody>
      </p:sp>
      <p:sp>
        <p:nvSpPr>
          <p:cNvPr id="68" name="Body Level One…"/>
          <p:cNvSpPr txBox="1">
            <a:spLocks noGrp="1"/>
          </p:cNvSpPr>
          <p:nvPr>
            <p:ph type="body" sz="quarter" idx="1"/>
          </p:nvPr>
        </p:nvSpPr>
        <p:spPr>
          <a:xfrm>
            <a:off x="5717627" y="4182258"/>
            <a:ext cx="5632244" cy="2675745"/>
          </a:xfrm>
          <a:prstGeom prst="rect">
            <a:avLst/>
          </a:prstGeom>
        </p:spPr>
        <p:txBody>
          <a:bodyPr/>
          <a:lstStyle>
            <a:lvl1pPr>
              <a:defRPr sz="2400"/>
            </a:lvl1pPr>
            <a:lvl2pPr marL="706581" indent="-249381">
              <a:defRPr sz="2400"/>
            </a:lvl2pPr>
            <a:lvl3pPr marL="1188719" indent="-274319">
              <a:defRPr sz="2400"/>
            </a:lvl3pPr>
            <a:lvl4pPr marL="1676400" indent="-304800">
              <a:defRPr sz="2400"/>
            </a:lvl4pPr>
            <a:lvl5pPr marL="2133600" indent="-304800">
              <a:defRPr sz="2400"/>
            </a:lvl5pPr>
          </a:lstStyle>
          <a:p>
            <a:r>
              <a:t>Body Level One</a:t>
            </a:r>
          </a:p>
          <a:p>
            <a:pPr lvl="1"/>
            <a:r>
              <a:t>Body Level Two</a:t>
            </a:r>
          </a:p>
          <a:p>
            <a:pPr lvl="2"/>
            <a:r>
              <a:t>Body Level Three</a:t>
            </a:r>
          </a:p>
          <a:p>
            <a:pPr lvl="3"/>
            <a:r>
              <a:t>Body Level Four</a:t>
            </a:r>
          </a:p>
          <a:p>
            <a:pPr lvl="4"/>
            <a:r>
              <a:t>Body Level Five</a:t>
            </a:r>
          </a:p>
        </p:txBody>
      </p:sp>
      <p:grpSp>
        <p:nvGrpSpPr>
          <p:cNvPr id="71" name="Rectangle 7"/>
          <p:cNvGrpSpPr/>
          <p:nvPr/>
        </p:nvGrpSpPr>
        <p:grpSpPr>
          <a:xfrm>
            <a:off x="-2" y="1245234"/>
            <a:ext cx="12184143" cy="5612768"/>
            <a:chOff x="-1" y="-1"/>
            <a:chExt cx="9138106" cy="5612767"/>
          </a:xfrm>
        </p:grpSpPr>
        <p:sp>
          <p:nvSpPr>
            <p:cNvPr id="69" name="Shape"/>
            <p:cNvSpPr/>
            <p:nvPr/>
          </p:nvSpPr>
          <p:spPr>
            <a:xfrm>
              <a:off x="-1" y="-1"/>
              <a:ext cx="9138106" cy="5612767"/>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1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70" name="Text"/>
            <p:cNvSpPr txBox="1"/>
            <p:nvPr/>
          </p:nvSpPr>
          <p:spPr>
            <a:xfrm>
              <a:off x="45719" y="2621718"/>
              <a:ext cx="9046666"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grpSp>
        <p:nvGrpSpPr>
          <p:cNvPr id="74" name="Rectangle 7"/>
          <p:cNvGrpSpPr/>
          <p:nvPr/>
        </p:nvGrpSpPr>
        <p:grpSpPr>
          <a:xfrm>
            <a:off x="-1" y="4570553"/>
            <a:ext cx="5717629" cy="2287451"/>
            <a:chOff x="0" y="0"/>
            <a:chExt cx="4288221" cy="2287449"/>
          </a:xfrm>
        </p:grpSpPr>
        <p:sp>
          <p:nvSpPr>
            <p:cNvPr id="72" name="Shape"/>
            <p:cNvSpPr/>
            <p:nvPr/>
          </p:nvSpPr>
          <p:spPr>
            <a:xfrm flipH="1">
              <a:off x="0" y="0"/>
              <a:ext cx="4288221" cy="2287449"/>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3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73" name="Text"/>
            <p:cNvSpPr txBox="1"/>
            <p:nvPr/>
          </p:nvSpPr>
          <p:spPr>
            <a:xfrm>
              <a:off x="45719" y="959059"/>
              <a:ext cx="4196782"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pic>
        <p:nvPicPr>
          <p:cNvPr id="75" name="Picture 14" descr="Picture 14"/>
          <p:cNvPicPr>
            <a:picLocks noChangeAspect="1"/>
          </p:cNvPicPr>
          <p:nvPr/>
        </p:nvPicPr>
        <p:blipFill>
          <a:blip r:embed="rId2"/>
          <a:stretch>
            <a:fillRect/>
          </a:stretch>
        </p:blipFill>
        <p:spPr>
          <a:xfrm rot="5400000" flipV="1">
            <a:off x="-787113" y="5571737"/>
            <a:ext cx="2057356" cy="54985"/>
          </a:xfrm>
          <a:prstGeom prst="rect">
            <a:avLst/>
          </a:prstGeom>
          <a:ln w="12700">
            <a:miter lim="400000"/>
          </a:ln>
        </p:spPr>
      </p:pic>
      <p:sp>
        <p:nvSpPr>
          <p:cNvPr id="76" name="Picture Placeholder 5"/>
          <p:cNvSpPr>
            <a:spLocks noGrp="1"/>
          </p:cNvSpPr>
          <p:nvPr>
            <p:ph type="pic" sz="half" idx="13"/>
          </p:nvPr>
        </p:nvSpPr>
        <p:spPr>
          <a:xfrm>
            <a:off x="833967" y="500063"/>
            <a:ext cx="10515600" cy="2641601"/>
          </a:xfrm>
          <a:prstGeom prst="rect">
            <a:avLst/>
          </a:prstGeom>
        </p:spPr>
        <p:txBody>
          <a:bodyPr lIns="91439" rIns="91439">
            <a:noAutofit/>
          </a:bodyPr>
          <a:lstStyle/>
          <a:p>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814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84" name="Title Text"/>
          <p:cNvSpPr txBox="1">
            <a:spLocks noGrp="1"/>
          </p:cNvSpPr>
          <p:nvPr>
            <p:ph type="title"/>
          </p:nvPr>
        </p:nvSpPr>
        <p:spPr>
          <a:xfrm>
            <a:off x="831850" y="1101622"/>
            <a:ext cx="10170932" cy="755952"/>
          </a:xfrm>
          <a:prstGeom prst="rect">
            <a:avLst/>
          </a:prstGeom>
        </p:spPr>
        <p:txBody>
          <a:bodyPr anchor="b"/>
          <a:lstStyle/>
          <a:p>
            <a:r>
              <a:t>Title Text</a:t>
            </a:r>
          </a:p>
        </p:txBody>
      </p:sp>
      <p:sp>
        <p:nvSpPr>
          <p:cNvPr id="85" name="Body Level One…"/>
          <p:cNvSpPr txBox="1">
            <a:spLocks noGrp="1"/>
          </p:cNvSpPr>
          <p:nvPr>
            <p:ph type="body" sz="half" idx="1"/>
          </p:nvPr>
        </p:nvSpPr>
        <p:spPr>
          <a:xfrm>
            <a:off x="831850" y="2001186"/>
            <a:ext cx="10515601" cy="2878112"/>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pic>
        <p:nvPicPr>
          <p:cNvPr id="86" name="Picture 11" descr="Picture 11"/>
          <p:cNvPicPr>
            <a:picLocks noChangeAspect="1"/>
          </p:cNvPicPr>
          <p:nvPr/>
        </p:nvPicPr>
        <p:blipFill>
          <a:blip r:embed="rId2"/>
          <a:stretch>
            <a:fillRect/>
          </a:stretch>
        </p:blipFill>
        <p:spPr>
          <a:xfrm>
            <a:off x="555906" y="6374013"/>
            <a:ext cx="1542599" cy="389413"/>
          </a:xfrm>
          <a:prstGeom prst="rect">
            <a:avLst/>
          </a:prstGeom>
          <a:ln w="12700">
            <a:miter lim="400000"/>
          </a:ln>
        </p:spPr>
      </p:pic>
      <p:grpSp>
        <p:nvGrpSpPr>
          <p:cNvPr id="89" name="Rectangle 7"/>
          <p:cNvGrpSpPr/>
          <p:nvPr/>
        </p:nvGrpSpPr>
        <p:grpSpPr>
          <a:xfrm>
            <a:off x="-2" y="1245234"/>
            <a:ext cx="12184143" cy="5612768"/>
            <a:chOff x="-1" y="-1"/>
            <a:chExt cx="9138106" cy="5612767"/>
          </a:xfrm>
        </p:grpSpPr>
        <p:sp>
          <p:nvSpPr>
            <p:cNvPr id="87" name="Shape"/>
            <p:cNvSpPr/>
            <p:nvPr/>
          </p:nvSpPr>
          <p:spPr>
            <a:xfrm>
              <a:off x="-1" y="-1"/>
              <a:ext cx="9138106" cy="5612767"/>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1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88" name="Text"/>
            <p:cNvSpPr txBox="1"/>
            <p:nvPr/>
          </p:nvSpPr>
          <p:spPr>
            <a:xfrm>
              <a:off x="45719" y="2621718"/>
              <a:ext cx="9046666"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grpSp>
        <p:nvGrpSpPr>
          <p:cNvPr id="92" name="Rectangle 7"/>
          <p:cNvGrpSpPr/>
          <p:nvPr/>
        </p:nvGrpSpPr>
        <p:grpSpPr>
          <a:xfrm>
            <a:off x="-1" y="4570553"/>
            <a:ext cx="5717629" cy="2287451"/>
            <a:chOff x="0" y="0"/>
            <a:chExt cx="4288221" cy="2287449"/>
          </a:xfrm>
        </p:grpSpPr>
        <p:sp>
          <p:nvSpPr>
            <p:cNvPr id="90" name="Shape"/>
            <p:cNvSpPr/>
            <p:nvPr/>
          </p:nvSpPr>
          <p:spPr>
            <a:xfrm flipH="1">
              <a:off x="0" y="0"/>
              <a:ext cx="4288221" cy="2287449"/>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3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91" name="Text"/>
            <p:cNvSpPr txBox="1"/>
            <p:nvPr/>
          </p:nvSpPr>
          <p:spPr>
            <a:xfrm>
              <a:off x="45719" y="959059"/>
              <a:ext cx="4196782"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pic>
        <p:nvPicPr>
          <p:cNvPr id="93" name="Picture 19" descr="Picture 19"/>
          <p:cNvPicPr>
            <a:picLocks noChangeAspect="1"/>
          </p:cNvPicPr>
          <p:nvPr/>
        </p:nvPicPr>
        <p:blipFill>
          <a:blip r:embed="rId3"/>
          <a:stretch>
            <a:fillRect/>
          </a:stretch>
        </p:blipFill>
        <p:spPr>
          <a:xfrm rot="5400000" flipV="1">
            <a:off x="-787113" y="5571737"/>
            <a:ext cx="2057356" cy="54985"/>
          </a:xfrm>
          <a:prstGeom prst="rect">
            <a:avLst/>
          </a:prstGeom>
          <a:ln w="12700">
            <a:miter lim="400000"/>
          </a:ln>
        </p:spPr>
      </p:pic>
      <p:sp>
        <p:nvSpPr>
          <p:cNvPr id="94" name="Picture Placeholder 3"/>
          <p:cNvSpPr>
            <a:spLocks noGrp="1"/>
          </p:cNvSpPr>
          <p:nvPr>
            <p:ph type="pic" sz="quarter" idx="13"/>
          </p:nvPr>
        </p:nvSpPr>
        <p:spPr>
          <a:xfrm>
            <a:off x="6026915" y="5948362"/>
            <a:ext cx="2487085" cy="814388"/>
          </a:xfrm>
          <a:prstGeom prst="rect">
            <a:avLst/>
          </a:prstGeom>
        </p:spPr>
        <p:txBody>
          <a:bodyPr lIns="91439" rIns="91439">
            <a:noAutofit/>
          </a:bodyPr>
          <a:lstStyle/>
          <a:p>
            <a:endParaRPr/>
          </a:p>
        </p:txBody>
      </p:sp>
      <p:sp>
        <p:nvSpPr>
          <p:cNvPr id="95" name="Picture Placeholder 3"/>
          <p:cNvSpPr>
            <a:spLocks noGrp="1"/>
          </p:cNvSpPr>
          <p:nvPr>
            <p:ph type="pic" sz="quarter" idx="14"/>
          </p:nvPr>
        </p:nvSpPr>
        <p:spPr>
          <a:xfrm>
            <a:off x="8860366" y="5948362"/>
            <a:ext cx="2487085" cy="814388"/>
          </a:xfrm>
          <a:prstGeom prst="rect">
            <a:avLst/>
          </a:prstGeom>
        </p:spPr>
        <p:txBody>
          <a:bodyPr lIns="91439" rIns="91439">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172198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838200" y="365125"/>
            <a:ext cx="10515600" cy="1325564"/>
          </a:xfrm>
          <a:prstGeom prst="rect">
            <a:avLst/>
          </a:prstGeom>
        </p:spPr>
        <p:txBody>
          <a:bodyPr/>
          <a:lstStyle/>
          <a:p>
            <a:r>
              <a:t>Title Text</a:t>
            </a:r>
          </a:p>
        </p:txBody>
      </p:sp>
      <p:sp>
        <p:nvSpPr>
          <p:cNvPr id="104" name="Body Level One…"/>
          <p:cNvSpPr txBox="1">
            <a:spLocks noGrp="1"/>
          </p:cNvSpPr>
          <p:nvPr>
            <p:ph type="body" sz="half" idx="1"/>
          </p:nvPr>
        </p:nvSpPr>
        <p:spPr>
          <a:xfrm>
            <a:off x="838200" y="1825625"/>
            <a:ext cx="5181600" cy="414795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 name="Text Placeholder 2"/>
          <p:cNvSpPr>
            <a:spLocks noGrp="1"/>
          </p:cNvSpPr>
          <p:nvPr>
            <p:ph type="body" sz="quarter" idx="13"/>
          </p:nvPr>
        </p:nvSpPr>
        <p:spPr>
          <a:xfrm>
            <a:off x="6145966" y="6108515"/>
            <a:ext cx="5201485" cy="595802"/>
          </a:xfrm>
          <a:prstGeom prst="rect">
            <a:avLst/>
          </a:prstGeom>
        </p:spPr>
        <p:txBody>
          <a:bodyPr/>
          <a:lstStyle>
            <a:lvl1pPr marL="0" indent="0">
              <a:buSzTx/>
              <a:buFontTx/>
              <a:buNone/>
              <a:defRPr sz="2000"/>
            </a:lvl1pPr>
          </a:lstStyle>
          <a:p>
            <a:pPr marL="0" indent="0">
              <a:buSzTx/>
              <a:buFontTx/>
              <a:buNone/>
              <a:defRPr sz="2000"/>
            </a:pPr>
            <a:endParaRPr/>
          </a:p>
        </p:txBody>
      </p:sp>
      <p:grpSp>
        <p:nvGrpSpPr>
          <p:cNvPr id="108" name="Rectangle 7"/>
          <p:cNvGrpSpPr/>
          <p:nvPr/>
        </p:nvGrpSpPr>
        <p:grpSpPr>
          <a:xfrm>
            <a:off x="-2" y="1245234"/>
            <a:ext cx="12184143" cy="5612768"/>
            <a:chOff x="-1" y="-1"/>
            <a:chExt cx="9138106" cy="5612767"/>
          </a:xfrm>
        </p:grpSpPr>
        <p:sp>
          <p:nvSpPr>
            <p:cNvPr id="106" name="Shape"/>
            <p:cNvSpPr/>
            <p:nvPr/>
          </p:nvSpPr>
          <p:spPr>
            <a:xfrm>
              <a:off x="-1" y="-1"/>
              <a:ext cx="9138106" cy="5612767"/>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1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07" name="Text"/>
            <p:cNvSpPr txBox="1"/>
            <p:nvPr/>
          </p:nvSpPr>
          <p:spPr>
            <a:xfrm>
              <a:off x="45719" y="2621718"/>
              <a:ext cx="9046666"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grpSp>
        <p:nvGrpSpPr>
          <p:cNvPr id="111" name="Rectangle 7"/>
          <p:cNvGrpSpPr/>
          <p:nvPr/>
        </p:nvGrpSpPr>
        <p:grpSpPr>
          <a:xfrm>
            <a:off x="-1" y="4570553"/>
            <a:ext cx="5717629" cy="2287451"/>
            <a:chOff x="0" y="0"/>
            <a:chExt cx="4288221" cy="2287449"/>
          </a:xfrm>
        </p:grpSpPr>
        <p:sp>
          <p:nvSpPr>
            <p:cNvPr id="109" name="Shape"/>
            <p:cNvSpPr/>
            <p:nvPr/>
          </p:nvSpPr>
          <p:spPr>
            <a:xfrm flipH="1">
              <a:off x="0" y="0"/>
              <a:ext cx="4288221" cy="2287449"/>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3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10" name="Text"/>
            <p:cNvSpPr txBox="1"/>
            <p:nvPr/>
          </p:nvSpPr>
          <p:spPr>
            <a:xfrm>
              <a:off x="45719" y="959059"/>
              <a:ext cx="4196782"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pic>
        <p:nvPicPr>
          <p:cNvPr id="112" name="Picture 14" descr="Picture 14"/>
          <p:cNvPicPr>
            <a:picLocks noChangeAspect="1"/>
          </p:cNvPicPr>
          <p:nvPr/>
        </p:nvPicPr>
        <p:blipFill>
          <a:blip r:embed="rId2"/>
          <a:stretch>
            <a:fillRect/>
          </a:stretch>
        </p:blipFill>
        <p:spPr>
          <a:xfrm rot="5400000" flipV="1">
            <a:off x="-787113" y="5571737"/>
            <a:ext cx="2057356" cy="54985"/>
          </a:xfrm>
          <a:prstGeom prst="rect">
            <a:avLst/>
          </a:prstGeom>
          <a:ln w="12700">
            <a:miter lim="400000"/>
          </a:ln>
        </p:spPr>
      </p:pic>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949333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1169233" y="524656"/>
            <a:ext cx="10548076" cy="1156508"/>
          </a:xfrm>
          <a:prstGeom prst="rect">
            <a:avLst/>
          </a:prstGeom>
        </p:spPr>
        <p:txBody>
          <a:bodyPr/>
          <a:lstStyle/>
          <a:p>
            <a:r>
              <a:t>Title Text</a:t>
            </a:r>
          </a:p>
        </p:txBody>
      </p:sp>
      <p:grpSp>
        <p:nvGrpSpPr>
          <p:cNvPr id="123" name="Rectangle 7"/>
          <p:cNvGrpSpPr/>
          <p:nvPr/>
        </p:nvGrpSpPr>
        <p:grpSpPr>
          <a:xfrm>
            <a:off x="-7863" y="641526"/>
            <a:ext cx="1103060" cy="441300"/>
            <a:chOff x="0" y="0"/>
            <a:chExt cx="827294" cy="441299"/>
          </a:xfrm>
        </p:grpSpPr>
        <p:sp>
          <p:nvSpPr>
            <p:cNvPr id="121" name="Shape"/>
            <p:cNvSpPr/>
            <p:nvPr/>
          </p:nvSpPr>
          <p:spPr>
            <a:xfrm flipH="1">
              <a:off x="0" y="0"/>
              <a:ext cx="827294" cy="441299"/>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3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22" name="Text"/>
            <p:cNvSpPr txBox="1"/>
            <p:nvPr/>
          </p:nvSpPr>
          <p:spPr>
            <a:xfrm>
              <a:off x="45719" y="35985"/>
              <a:ext cx="735855" cy="369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grpSp>
        <p:nvGrpSpPr>
          <p:cNvPr id="126" name="Rectangle 7"/>
          <p:cNvGrpSpPr/>
          <p:nvPr/>
        </p:nvGrpSpPr>
        <p:grpSpPr>
          <a:xfrm>
            <a:off x="0" y="1"/>
            <a:ext cx="2350595" cy="1082829"/>
            <a:chOff x="0" y="0"/>
            <a:chExt cx="1762944" cy="1082828"/>
          </a:xfrm>
        </p:grpSpPr>
        <p:sp>
          <p:nvSpPr>
            <p:cNvPr id="124" name="Shape"/>
            <p:cNvSpPr/>
            <p:nvPr/>
          </p:nvSpPr>
          <p:spPr>
            <a:xfrm>
              <a:off x="0" y="0"/>
              <a:ext cx="1762944" cy="1082828"/>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1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25" name="Text"/>
            <p:cNvSpPr txBox="1"/>
            <p:nvPr/>
          </p:nvSpPr>
          <p:spPr>
            <a:xfrm>
              <a:off x="45720" y="356749"/>
              <a:ext cx="1671503"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sp>
        <p:nvSpPr>
          <p:cNvPr id="127" name="Body Level One…"/>
          <p:cNvSpPr txBox="1">
            <a:spLocks noGrp="1"/>
          </p:cNvSpPr>
          <p:nvPr>
            <p:ph type="body" sz="quarter" idx="1"/>
          </p:nvPr>
        </p:nvSpPr>
        <p:spPr>
          <a:xfrm>
            <a:off x="1095193" y="2055917"/>
            <a:ext cx="10622115"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8" name="Oval 22"/>
          <p:cNvSpPr/>
          <p:nvPr/>
        </p:nvSpPr>
        <p:spPr>
          <a:xfrm>
            <a:off x="174987" y="2307945"/>
            <a:ext cx="832896" cy="624671"/>
          </a:xfrm>
          <a:prstGeom prst="ellipse">
            <a:avLst/>
          </a:prstGeom>
          <a:solidFill>
            <a:srgbClr val="CC4927"/>
          </a:solidFill>
          <a:ln w="12700">
            <a:miter lim="400000"/>
          </a:ln>
        </p:spPr>
        <p:txBody>
          <a:bodyPr lIns="45719" rIns="45719" anchor="ctr"/>
          <a:lstStyle/>
          <a:p>
            <a:pPr algn="ctr">
              <a:defRPr>
                <a:solidFill>
                  <a:srgbClr val="FFFFFF"/>
                </a:solidFill>
              </a:defRPr>
            </a:pPr>
            <a:endParaRPr sz="1800"/>
          </a:p>
        </p:txBody>
      </p:sp>
      <p:pic>
        <p:nvPicPr>
          <p:cNvPr id="129" name="Picture 16" descr="Picture 16"/>
          <p:cNvPicPr>
            <a:picLocks noChangeAspect="1"/>
          </p:cNvPicPr>
          <p:nvPr/>
        </p:nvPicPr>
        <p:blipFill>
          <a:blip r:embed="rId2"/>
          <a:stretch>
            <a:fillRect/>
          </a:stretch>
        </p:blipFill>
        <p:spPr>
          <a:xfrm rot="5400000" flipV="1">
            <a:off x="10940430" y="1147783"/>
            <a:ext cx="2057356" cy="54985"/>
          </a:xfrm>
          <a:prstGeom prst="rect">
            <a:avLst/>
          </a:prstGeom>
          <a:ln w="12700">
            <a:miter lim="400000"/>
          </a:ln>
        </p:spPr>
      </p:pic>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899638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93336-7D88-CC4A-8AA0-14F758DEDD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4E798B-462B-AB41-9B4C-523DD551AA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A35C4-A510-E34E-90FA-6DA279CCFC3D}"/>
              </a:ext>
            </a:extLst>
          </p:cNvPr>
          <p:cNvSpPr>
            <a:spLocks noGrp="1"/>
          </p:cNvSpPr>
          <p:nvPr>
            <p:ph type="dt" sz="half" idx="10"/>
          </p:nvPr>
        </p:nvSpPr>
        <p:spPr/>
        <p:txBody>
          <a:bodyPr/>
          <a:lstStyle/>
          <a:p>
            <a:fld id="{387ACD54-A968-2B43-880B-B925AD5479BD}" type="datetimeFigureOut">
              <a:rPr lang="en-US" smtClean="0"/>
              <a:t>12/18/2023</a:t>
            </a:fld>
            <a:endParaRPr lang="en-US"/>
          </a:p>
        </p:txBody>
      </p:sp>
      <p:sp>
        <p:nvSpPr>
          <p:cNvPr id="5" name="Footer Placeholder 4">
            <a:extLst>
              <a:ext uri="{FF2B5EF4-FFF2-40B4-BE49-F238E27FC236}">
                <a16:creationId xmlns:a16="http://schemas.microsoft.com/office/drawing/2014/main" id="{247C104C-43B9-B548-AFC6-939416797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21743-8536-0947-BABA-D7D336C8B3A7}"/>
              </a:ext>
            </a:extLst>
          </p:cNvPr>
          <p:cNvSpPr>
            <a:spLocks noGrp="1"/>
          </p:cNvSpPr>
          <p:nvPr>
            <p:ph type="sldNum" sz="quarter" idx="12"/>
          </p:nvPr>
        </p:nvSpPr>
        <p:spPr/>
        <p:txBody>
          <a:bodyPr/>
          <a:lstStyle/>
          <a:p>
            <a:fld id="{D317EF1C-7286-A942-9AD0-D5E88C19A600}" type="slidenum">
              <a:rPr lang="en-US" smtClean="0"/>
              <a:t>‹#›</a:t>
            </a:fld>
            <a:endParaRPr lang="en-US"/>
          </a:p>
        </p:txBody>
      </p:sp>
    </p:spTree>
    <p:extLst>
      <p:ext uri="{BB962C8B-B14F-4D97-AF65-F5344CB8AC3E}">
        <p14:creationId xmlns:p14="http://schemas.microsoft.com/office/powerpoint/2010/main" val="1927435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alpha val="39000"/>
          </a:srgbClr>
        </a:solidFill>
        <a:effectLst/>
      </p:bgPr>
    </p:bg>
    <p:spTree>
      <p:nvGrpSpPr>
        <p:cNvPr id="1" name=""/>
        <p:cNvGrpSpPr/>
        <p:nvPr/>
      </p:nvGrpSpPr>
      <p:grpSpPr>
        <a:xfrm>
          <a:off x="0" y="0"/>
          <a:ext cx="0" cy="0"/>
          <a:chOff x="0" y="0"/>
          <a:chExt cx="0" cy="0"/>
        </a:xfrm>
      </p:grpSpPr>
      <p:pic>
        <p:nvPicPr>
          <p:cNvPr id="137" name="Picture 9" descr="Picture 9"/>
          <p:cNvPicPr>
            <a:picLocks noChangeAspect="1"/>
          </p:cNvPicPr>
          <p:nvPr/>
        </p:nvPicPr>
        <p:blipFill>
          <a:blip r:embed="rId2"/>
          <a:stretch>
            <a:fillRect/>
          </a:stretch>
        </p:blipFill>
        <p:spPr>
          <a:xfrm>
            <a:off x="555906" y="6374013"/>
            <a:ext cx="1542599" cy="389413"/>
          </a:xfrm>
          <a:prstGeom prst="rect">
            <a:avLst/>
          </a:prstGeom>
          <a:ln w="12700">
            <a:miter lim="400000"/>
          </a:ln>
        </p:spPr>
      </p:pic>
      <p:sp>
        <p:nvSpPr>
          <p:cNvPr id="138" name="Title Text"/>
          <p:cNvSpPr txBox="1">
            <a:spLocks noGrp="1"/>
          </p:cNvSpPr>
          <p:nvPr>
            <p:ph type="title"/>
          </p:nvPr>
        </p:nvSpPr>
        <p:spPr>
          <a:xfrm>
            <a:off x="1070674" y="3618677"/>
            <a:ext cx="9842167" cy="951876"/>
          </a:xfrm>
          <a:prstGeom prst="rect">
            <a:avLst/>
          </a:prstGeom>
        </p:spPr>
        <p:txBody>
          <a:bodyPr/>
          <a:lstStyle>
            <a:lvl1pPr>
              <a:lnSpc>
                <a:spcPct val="100000"/>
              </a:lnSpc>
              <a:defRPr sz="2800"/>
            </a:lvl1pPr>
          </a:lstStyle>
          <a:p>
            <a:r>
              <a:t>Title Text</a:t>
            </a:r>
          </a:p>
        </p:txBody>
      </p:sp>
      <p:grpSp>
        <p:nvGrpSpPr>
          <p:cNvPr id="141" name="Rectangle 7"/>
          <p:cNvGrpSpPr/>
          <p:nvPr/>
        </p:nvGrpSpPr>
        <p:grpSpPr>
          <a:xfrm>
            <a:off x="-2" y="1245234"/>
            <a:ext cx="12184143" cy="5612768"/>
            <a:chOff x="-1" y="-1"/>
            <a:chExt cx="9138106" cy="5612767"/>
          </a:xfrm>
        </p:grpSpPr>
        <p:sp>
          <p:nvSpPr>
            <p:cNvPr id="139" name="Shape"/>
            <p:cNvSpPr/>
            <p:nvPr/>
          </p:nvSpPr>
          <p:spPr>
            <a:xfrm>
              <a:off x="-1" y="-1"/>
              <a:ext cx="9138106" cy="5612767"/>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1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40" name="Text"/>
            <p:cNvSpPr txBox="1"/>
            <p:nvPr/>
          </p:nvSpPr>
          <p:spPr>
            <a:xfrm>
              <a:off x="45719" y="2621718"/>
              <a:ext cx="9046666"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grpSp>
        <p:nvGrpSpPr>
          <p:cNvPr id="144" name="Rectangle 7"/>
          <p:cNvGrpSpPr/>
          <p:nvPr/>
        </p:nvGrpSpPr>
        <p:grpSpPr>
          <a:xfrm>
            <a:off x="-1" y="4570553"/>
            <a:ext cx="5717629" cy="2287451"/>
            <a:chOff x="0" y="0"/>
            <a:chExt cx="4288221" cy="2287449"/>
          </a:xfrm>
        </p:grpSpPr>
        <p:sp>
          <p:nvSpPr>
            <p:cNvPr id="142" name="Shape"/>
            <p:cNvSpPr/>
            <p:nvPr/>
          </p:nvSpPr>
          <p:spPr>
            <a:xfrm flipH="1">
              <a:off x="0" y="0"/>
              <a:ext cx="4288221" cy="2287449"/>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3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43" name="Text"/>
            <p:cNvSpPr txBox="1"/>
            <p:nvPr/>
          </p:nvSpPr>
          <p:spPr>
            <a:xfrm>
              <a:off x="45719" y="959059"/>
              <a:ext cx="4196782"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pic>
        <p:nvPicPr>
          <p:cNvPr id="145" name="Picture 19" descr="Picture 19"/>
          <p:cNvPicPr>
            <a:picLocks noChangeAspect="1"/>
          </p:cNvPicPr>
          <p:nvPr/>
        </p:nvPicPr>
        <p:blipFill>
          <a:blip r:embed="rId3"/>
          <a:stretch>
            <a:fillRect/>
          </a:stretch>
        </p:blipFill>
        <p:spPr>
          <a:xfrm rot="5400000" flipV="1">
            <a:off x="-787113" y="5571737"/>
            <a:ext cx="2057356" cy="54985"/>
          </a:xfrm>
          <a:prstGeom prst="rect">
            <a:avLst/>
          </a:prstGeom>
          <a:ln w="12700">
            <a:miter lim="400000"/>
          </a:ln>
        </p:spPr>
      </p:pic>
      <p:sp>
        <p:nvSpPr>
          <p:cNvPr id="146" name="Picture Placeholder 3"/>
          <p:cNvSpPr>
            <a:spLocks noGrp="1"/>
          </p:cNvSpPr>
          <p:nvPr>
            <p:ph type="pic" idx="13"/>
          </p:nvPr>
        </p:nvSpPr>
        <p:spPr>
          <a:xfrm>
            <a:off x="0" y="1"/>
            <a:ext cx="12183533" cy="3617913"/>
          </a:xfrm>
          <a:prstGeom prst="rect">
            <a:avLst/>
          </a:prstGeom>
        </p:spPr>
        <p:txBody>
          <a:bodyPr lIns="91439" rIns="9143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599120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54" name="Rectangle 7"/>
          <p:cNvSpPr/>
          <p:nvPr/>
        </p:nvSpPr>
        <p:spPr>
          <a:xfrm>
            <a:off x="-1" y="1245235"/>
            <a:ext cx="12184141" cy="5612766"/>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19000"/>
            </a:srgbClr>
          </a:solidFill>
          <a:ln w="12700">
            <a:miter lim="400000"/>
          </a:ln>
        </p:spPr>
        <p:txBody>
          <a:bodyPr lIns="45719" rIns="45719" anchor="ctr"/>
          <a:lstStyle/>
          <a:p>
            <a:pPr algn="ctr">
              <a:defRPr>
                <a:solidFill>
                  <a:srgbClr val="FFFFFF"/>
                </a:solidFill>
              </a:defRPr>
            </a:pPr>
            <a:endParaRPr sz="1800"/>
          </a:p>
        </p:txBody>
      </p:sp>
      <p:sp>
        <p:nvSpPr>
          <p:cNvPr id="155" name="Rectangle 2"/>
          <p:cNvSpPr/>
          <p:nvPr/>
        </p:nvSpPr>
        <p:spPr>
          <a:xfrm>
            <a:off x="5717627" y="4287187"/>
            <a:ext cx="6474375" cy="2570814"/>
          </a:xfrm>
          <a:prstGeom prst="rect">
            <a:avLst/>
          </a:prstGeom>
          <a:solidFill>
            <a:srgbClr val="7D7B7D"/>
          </a:solidFill>
          <a:ln w="12700">
            <a:miter lim="400000"/>
          </a:ln>
        </p:spPr>
        <p:txBody>
          <a:bodyPr lIns="45719" rIns="45719" anchor="ctr"/>
          <a:lstStyle/>
          <a:p>
            <a:pPr algn="ctr">
              <a:defRPr>
                <a:solidFill>
                  <a:srgbClr val="FFFFFF"/>
                </a:solidFill>
              </a:defRPr>
            </a:pPr>
            <a:endParaRPr sz="1800"/>
          </a:p>
        </p:txBody>
      </p:sp>
      <p:pic>
        <p:nvPicPr>
          <p:cNvPr id="156" name="Picture 9" descr="Picture 9"/>
          <p:cNvPicPr>
            <a:picLocks noChangeAspect="1"/>
          </p:cNvPicPr>
          <p:nvPr/>
        </p:nvPicPr>
        <p:blipFill>
          <a:blip r:embed="rId2"/>
          <a:stretch>
            <a:fillRect/>
          </a:stretch>
        </p:blipFill>
        <p:spPr>
          <a:xfrm>
            <a:off x="483129" y="6213131"/>
            <a:ext cx="1542599" cy="389413"/>
          </a:xfrm>
          <a:prstGeom prst="rect">
            <a:avLst/>
          </a:prstGeom>
          <a:ln w="12700">
            <a:miter lim="400000"/>
          </a:ln>
        </p:spPr>
      </p:pic>
      <p:pic>
        <p:nvPicPr>
          <p:cNvPr id="157" name="Picture 21" descr="Picture 21"/>
          <p:cNvPicPr>
            <a:picLocks noChangeAspect="1"/>
          </p:cNvPicPr>
          <p:nvPr/>
        </p:nvPicPr>
        <p:blipFill>
          <a:blip r:embed="rId3"/>
          <a:srcRect l="79201" t="24183" b="50155"/>
          <a:stretch>
            <a:fillRect/>
          </a:stretch>
        </p:blipFill>
        <p:spPr>
          <a:xfrm>
            <a:off x="6335280" y="6142477"/>
            <a:ext cx="973017" cy="643130"/>
          </a:xfrm>
          <a:prstGeom prst="rect">
            <a:avLst/>
          </a:prstGeom>
          <a:ln w="12700">
            <a:miter lim="400000"/>
          </a:ln>
        </p:spPr>
      </p:pic>
      <p:pic>
        <p:nvPicPr>
          <p:cNvPr id="158" name="Picture 22" descr="Picture 22"/>
          <p:cNvPicPr>
            <a:picLocks noChangeAspect="1"/>
          </p:cNvPicPr>
          <p:nvPr/>
        </p:nvPicPr>
        <p:blipFill>
          <a:blip r:embed="rId3"/>
          <a:srcRect l="39600" t="50471" r="39600" b="23865"/>
          <a:stretch>
            <a:fillRect/>
          </a:stretch>
        </p:blipFill>
        <p:spPr>
          <a:xfrm>
            <a:off x="6335280" y="5584424"/>
            <a:ext cx="973017" cy="643131"/>
          </a:xfrm>
          <a:prstGeom prst="rect">
            <a:avLst/>
          </a:prstGeom>
          <a:ln w="12700">
            <a:miter lim="400000"/>
          </a:ln>
        </p:spPr>
      </p:pic>
      <p:pic>
        <p:nvPicPr>
          <p:cNvPr id="159" name="Picture 23" descr="Picture 23"/>
          <p:cNvPicPr>
            <a:picLocks noChangeAspect="1"/>
          </p:cNvPicPr>
          <p:nvPr/>
        </p:nvPicPr>
        <p:blipFill>
          <a:blip r:embed="rId3"/>
          <a:srcRect l="494" t="25573" r="78707" b="48765"/>
          <a:stretch>
            <a:fillRect/>
          </a:stretch>
        </p:blipFill>
        <p:spPr>
          <a:xfrm>
            <a:off x="6335280" y="4992755"/>
            <a:ext cx="973017" cy="643131"/>
          </a:xfrm>
          <a:prstGeom prst="rect">
            <a:avLst/>
          </a:prstGeom>
          <a:ln w="12700">
            <a:miter lim="400000"/>
          </a:ln>
        </p:spPr>
      </p:pic>
      <p:grpSp>
        <p:nvGrpSpPr>
          <p:cNvPr id="162" name="Rectangle 7"/>
          <p:cNvGrpSpPr/>
          <p:nvPr/>
        </p:nvGrpSpPr>
        <p:grpSpPr>
          <a:xfrm>
            <a:off x="-1" y="4570553"/>
            <a:ext cx="5717629" cy="2287451"/>
            <a:chOff x="0" y="0"/>
            <a:chExt cx="4288221" cy="2287449"/>
          </a:xfrm>
        </p:grpSpPr>
        <p:sp>
          <p:nvSpPr>
            <p:cNvPr id="160" name="Shape"/>
            <p:cNvSpPr/>
            <p:nvPr/>
          </p:nvSpPr>
          <p:spPr>
            <a:xfrm flipH="1">
              <a:off x="0" y="0"/>
              <a:ext cx="4288221" cy="2287449"/>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3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61" name="Text"/>
            <p:cNvSpPr txBox="1"/>
            <p:nvPr/>
          </p:nvSpPr>
          <p:spPr>
            <a:xfrm>
              <a:off x="45719" y="959059"/>
              <a:ext cx="4196782"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pic>
        <p:nvPicPr>
          <p:cNvPr id="163" name="Picture 31" descr="Picture 31"/>
          <p:cNvPicPr>
            <a:picLocks noChangeAspect="1"/>
          </p:cNvPicPr>
          <p:nvPr/>
        </p:nvPicPr>
        <p:blipFill>
          <a:blip r:embed="rId4"/>
          <a:stretch>
            <a:fillRect/>
          </a:stretch>
        </p:blipFill>
        <p:spPr>
          <a:xfrm rot="5400000" flipV="1">
            <a:off x="-787113" y="5571737"/>
            <a:ext cx="2057356" cy="54985"/>
          </a:xfrm>
          <a:prstGeom prst="rect">
            <a:avLst/>
          </a:prstGeom>
          <a:ln w="12700">
            <a:miter lim="400000"/>
          </a:ln>
        </p:spPr>
      </p:pic>
      <p:sp>
        <p:nvSpPr>
          <p:cNvPr id="164" name="Text Placeholder 2"/>
          <p:cNvSpPr txBox="1"/>
          <p:nvPr/>
        </p:nvSpPr>
        <p:spPr>
          <a:xfrm>
            <a:off x="6397829" y="4527031"/>
            <a:ext cx="3431632" cy="442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914400">
              <a:lnSpc>
                <a:spcPct val="90000"/>
              </a:lnSpc>
              <a:spcBef>
                <a:spcPts val="1000"/>
              </a:spcBef>
              <a:defRPr sz="2000">
                <a:solidFill>
                  <a:srgbClr val="FFFFFF"/>
                </a:solidFill>
                <a:latin typeface="Arial"/>
                <a:ea typeface="Arial"/>
                <a:cs typeface="Arial"/>
                <a:sym typeface="Arial"/>
              </a:defRPr>
            </a:lvl1pPr>
          </a:lstStyle>
          <a:p>
            <a:r>
              <a:rPr sz="2000"/>
              <a:t>CONNECT WITH US</a:t>
            </a:r>
          </a:p>
        </p:txBody>
      </p:sp>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88907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BF220-8A58-0C46-8ED4-526DB8D481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2680A-E6D8-FB4F-9491-46AF0FA7B0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AB1DD4-7806-0241-857E-E4B345B85DE8}"/>
              </a:ext>
            </a:extLst>
          </p:cNvPr>
          <p:cNvSpPr>
            <a:spLocks noGrp="1"/>
          </p:cNvSpPr>
          <p:nvPr>
            <p:ph type="dt" sz="half" idx="10"/>
          </p:nvPr>
        </p:nvSpPr>
        <p:spPr/>
        <p:txBody>
          <a:bodyPr/>
          <a:lstStyle/>
          <a:p>
            <a:fld id="{387ACD54-A968-2B43-880B-B925AD5479BD}" type="datetimeFigureOut">
              <a:rPr lang="en-US" smtClean="0"/>
              <a:t>12/18/2023</a:t>
            </a:fld>
            <a:endParaRPr lang="en-US"/>
          </a:p>
        </p:txBody>
      </p:sp>
      <p:sp>
        <p:nvSpPr>
          <p:cNvPr id="5" name="Footer Placeholder 4">
            <a:extLst>
              <a:ext uri="{FF2B5EF4-FFF2-40B4-BE49-F238E27FC236}">
                <a16:creationId xmlns:a16="http://schemas.microsoft.com/office/drawing/2014/main" id="{B267FCA2-B77F-0042-8A1A-E47E8D56C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E453F-FC9A-2D49-B206-1F707781C96E}"/>
              </a:ext>
            </a:extLst>
          </p:cNvPr>
          <p:cNvSpPr>
            <a:spLocks noGrp="1"/>
          </p:cNvSpPr>
          <p:nvPr>
            <p:ph type="sldNum" sz="quarter" idx="12"/>
          </p:nvPr>
        </p:nvSpPr>
        <p:spPr/>
        <p:txBody>
          <a:bodyPr/>
          <a:lstStyle/>
          <a:p>
            <a:fld id="{D317EF1C-7286-A942-9AD0-D5E88C19A600}" type="slidenum">
              <a:rPr lang="en-US" smtClean="0"/>
              <a:t>‹#›</a:t>
            </a:fld>
            <a:endParaRPr lang="en-US"/>
          </a:p>
        </p:txBody>
      </p:sp>
    </p:spTree>
    <p:extLst>
      <p:ext uri="{BB962C8B-B14F-4D97-AF65-F5344CB8AC3E}">
        <p14:creationId xmlns:p14="http://schemas.microsoft.com/office/powerpoint/2010/main" val="336350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EF830-2547-304A-B8D0-287484CEF9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155ABF-9479-0248-84B6-194D045ED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E692D1-90C2-A740-8243-B757C8E57F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4028C2-903F-D549-82BC-FB8BEAB43D75}"/>
              </a:ext>
            </a:extLst>
          </p:cNvPr>
          <p:cNvSpPr>
            <a:spLocks noGrp="1"/>
          </p:cNvSpPr>
          <p:nvPr>
            <p:ph type="dt" sz="half" idx="10"/>
          </p:nvPr>
        </p:nvSpPr>
        <p:spPr/>
        <p:txBody>
          <a:bodyPr/>
          <a:lstStyle/>
          <a:p>
            <a:fld id="{387ACD54-A968-2B43-880B-B925AD5479BD}" type="datetimeFigureOut">
              <a:rPr lang="en-US" smtClean="0"/>
              <a:t>12/18/2023</a:t>
            </a:fld>
            <a:endParaRPr lang="en-US"/>
          </a:p>
        </p:txBody>
      </p:sp>
      <p:sp>
        <p:nvSpPr>
          <p:cNvPr id="6" name="Footer Placeholder 5">
            <a:extLst>
              <a:ext uri="{FF2B5EF4-FFF2-40B4-BE49-F238E27FC236}">
                <a16:creationId xmlns:a16="http://schemas.microsoft.com/office/drawing/2014/main" id="{308F3D5B-F416-3245-9F73-DD5AB0A33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79139-66F6-E34D-BEE7-BEF04BF1A9A4}"/>
              </a:ext>
            </a:extLst>
          </p:cNvPr>
          <p:cNvSpPr>
            <a:spLocks noGrp="1"/>
          </p:cNvSpPr>
          <p:nvPr>
            <p:ph type="sldNum" sz="quarter" idx="12"/>
          </p:nvPr>
        </p:nvSpPr>
        <p:spPr/>
        <p:txBody>
          <a:bodyPr/>
          <a:lstStyle/>
          <a:p>
            <a:fld id="{D317EF1C-7286-A942-9AD0-D5E88C19A600}" type="slidenum">
              <a:rPr lang="en-US" smtClean="0"/>
              <a:t>‹#›</a:t>
            </a:fld>
            <a:endParaRPr lang="en-US"/>
          </a:p>
        </p:txBody>
      </p:sp>
    </p:spTree>
    <p:extLst>
      <p:ext uri="{BB962C8B-B14F-4D97-AF65-F5344CB8AC3E}">
        <p14:creationId xmlns:p14="http://schemas.microsoft.com/office/powerpoint/2010/main" val="4291087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D0CA-4673-B941-9411-8CB90E3E9C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FB376D-223B-C74D-A47F-B7824C1A25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FB1F0C-CA32-B547-8387-88A2DCED40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325EE3-65CB-E74D-91CE-EBCE36DF62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18C2DA-956E-0C40-988B-0AFE16E823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20DA8A-6C16-B740-9675-191699A634E4}"/>
              </a:ext>
            </a:extLst>
          </p:cNvPr>
          <p:cNvSpPr>
            <a:spLocks noGrp="1"/>
          </p:cNvSpPr>
          <p:nvPr>
            <p:ph type="dt" sz="half" idx="10"/>
          </p:nvPr>
        </p:nvSpPr>
        <p:spPr/>
        <p:txBody>
          <a:bodyPr/>
          <a:lstStyle/>
          <a:p>
            <a:fld id="{387ACD54-A968-2B43-880B-B925AD5479BD}" type="datetimeFigureOut">
              <a:rPr lang="en-US" smtClean="0"/>
              <a:t>12/18/2023</a:t>
            </a:fld>
            <a:endParaRPr lang="en-US"/>
          </a:p>
        </p:txBody>
      </p:sp>
      <p:sp>
        <p:nvSpPr>
          <p:cNvPr id="8" name="Footer Placeholder 7">
            <a:extLst>
              <a:ext uri="{FF2B5EF4-FFF2-40B4-BE49-F238E27FC236}">
                <a16:creationId xmlns:a16="http://schemas.microsoft.com/office/drawing/2014/main" id="{B6B5D43B-1894-5A45-B979-980E274BBE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55B763-E6E6-8541-BF1A-A1071A58423C}"/>
              </a:ext>
            </a:extLst>
          </p:cNvPr>
          <p:cNvSpPr>
            <a:spLocks noGrp="1"/>
          </p:cNvSpPr>
          <p:nvPr>
            <p:ph type="sldNum" sz="quarter" idx="12"/>
          </p:nvPr>
        </p:nvSpPr>
        <p:spPr/>
        <p:txBody>
          <a:bodyPr/>
          <a:lstStyle/>
          <a:p>
            <a:fld id="{D317EF1C-7286-A942-9AD0-D5E88C19A600}" type="slidenum">
              <a:rPr lang="en-US" smtClean="0"/>
              <a:t>‹#›</a:t>
            </a:fld>
            <a:endParaRPr lang="en-US"/>
          </a:p>
        </p:txBody>
      </p:sp>
    </p:spTree>
    <p:extLst>
      <p:ext uri="{BB962C8B-B14F-4D97-AF65-F5344CB8AC3E}">
        <p14:creationId xmlns:p14="http://schemas.microsoft.com/office/powerpoint/2010/main" val="380816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5041C-E9A0-B64C-A33D-733143F3EE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B1753D-31E2-4840-927D-D5B6F06C3FD1}"/>
              </a:ext>
            </a:extLst>
          </p:cNvPr>
          <p:cNvSpPr>
            <a:spLocks noGrp="1"/>
          </p:cNvSpPr>
          <p:nvPr>
            <p:ph type="dt" sz="half" idx="10"/>
          </p:nvPr>
        </p:nvSpPr>
        <p:spPr/>
        <p:txBody>
          <a:bodyPr/>
          <a:lstStyle/>
          <a:p>
            <a:fld id="{387ACD54-A968-2B43-880B-B925AD5479BD}" type="datetimeFigureOut">
              <a:rPr lang="en-US" smtClean="0"/>
              <a:t>12/18/2023</a:t>
            </a:fld>
            <a:endParaRPr lang="en-US"/>
          </a:p>
        </p:txBody>
      </p:sp>
      <p:sp>
        <p:nvSpPr>
          <p:cNvPr id="4" name="Footer Placeholder 3">
            <a:extLst>
              <a:ext uri="{FF2B5EF4-FFF2-40B4-BE49-F238E27FC236}">
                <a16:creationId xmlns:a16="http://schemas.microsoft.com/office/drawing/2014/main" id="{4EE2A968-6611-6A40-818D-1FA1E081E9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72592D-F0D8-3645-8EBA-D6B60A2DE44C}"/>
              </a:ext>
            </a:extLst>
          </p:cNvPr>
          <p:cNvSpPr>
            <a:spLocks noGrp="1"/>
          </p:cNvSpPr>
          <p:nvPr>
            <p:ph type="sldNum" sz="quarter" idx="12"/>
          </p:nvPr>
        </p:nvSpPr>
        <p:spPr/>
        <p:txBody>
          <a:bodyPr/>
          <a:lstStyle/>
          <a:p>
            <a:fld id="{D317EF1C-7286-A942-9AD0-D5E88C19A600}" type="slidenum">
              <a:rPr lang="en-US" smtClean="0"/>
              <a:t>‹#›</a:t>
            </a:fld>
            <a:endParaRPr lang="en-US"/>
          </a:p>
        </p:txBody>
      </p:sp>
    </p:spTree>
    <p:extLst>
      <p:ext uri="{BB962C8B-B14F-4D97-AF65-F5344CB8AC3E}">
        <p14:creationId xmlns:p14="http://schemas.microsoft.com/office/powerpoint/2010/main" val="910756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5CD053-BC3F-9E4A-893D-63E773ED82B8}"/>
              </a:ext>
            </a:extLst>
          </p:cNvPr>
          <p:cNvSpPr>
            <a:spLocks noGrp="1"/>
          </p:cNvSpPr>
          <p:nvPr>
            <p:ph type="dt" sz="half" idx="10"/>
          </p:nvPr>
        </p:nvSpPr>
        <p:spPr/>
        <p:txBody>
          <a:bodyPr/>
          <a:lstStyle/>
          <a:p>
            <a:fld id="{387ACD54-A968-2B43-880B-B925AD5479BD}" type="datetimeFigureOut">
              <a:rPr lang="en-US" smtClean="0"/>
              <a:t>12/18/2023</a:t>
            </a:fld>
            <a:endParaRPr lang="en-US"/>
          </a:p>
        </p:txBody>
      </p:sp>
      <p:sp>
        <p:nvSpPr>
          <p:cNvPr id="3" name="Footer Placeholder 2">
            <a:extLst>
              <a:ext uri="{FF2B5EF4-FFF2-40B4-BE49-F238E27FC236}">
                <a16:creationId xmlns:a16="http://schemas.microsoft.com/office/drawing/2014/main" id="{74FF4FB6-514F-464F-B72E-F194A27C16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12B47C-A132-214A-AC9D-1DB0E1500ED0}"/>
              </a:ext>
            </a:extLst>
          </p:cNvPr>
          <p:cNvSpPr>
            <a:spLocks noGrp="1"/>
          </p:cNvSpPr>
          <p:nvPr>
            <p:ph type="sldNum" sz="quarter" idx="12"/>
          </p:nvPr>
        </p:nvSpPr>
        <p:spPr/>
        <p:txBody>
          <a:bodyPr/>
          <a:lstStyle/>
          <a:p>
            <a:fld id="{D317EF1C-7286-A942-9AD0-D5E88C19A600}" type="slidenum">
              <a:rPr lang="en-US" smtClean="0"/>
              <a:t>‹#›</a:t>
            </a:fld>
            <a:endParaRPr lang="en-US"/>
          </a:p>
        </p:txBody>
      </p:sp>
    </p:spTree>
    <p:extLst>
      <p:ext uri="{BB962C8B-B14F-4D97-AF65-F5344CB8AC3E}">
        <p14:creationId xmlns:p14="http://schemas.microsoft.com/office/powerpoint/2010/main" val="329735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A11E4-AF6D-8043-8AC6-9340593C9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FC6E82-ED4C-1742-BD5F-4577D2D3ED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A73439-9D23-DB44-B9A0-E5DE40668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1473F7-EFDE-6C44-97A2-1DDCF98C26F7}"/>
              </a:ext>
            </a:extLst>
          </p:cNvPr>
          <p:cNvSpPr>
            <a:spLocks noGrp="1"/>
          </p:cNvSpPr>
          <p:nvPr>
            <p:ph type="dt" sz="half" idx="10"/>
          </p:nvPr>
        </p:nvSpPr>
        <p:spPr/>
        <p:txBody>
          <a:bodyPr/>
          <a:lstStyle/>
          <a:p>
            <a:fld id="{387ACD54-A968-2B43-880B-B925AD5479BD}" type="datetimeFigureOut">
              <a:rPr lang="en-US" smtClean="0"/>
              <a:t>12/18/2023</a:t>
            </a:fld>
            <a:endParaRPr lang="en-US"/>
          </a:p>
        </p:txBody>
      </p:sp>
      <p:sp>
        <p:nvSpPr>
          <p:cNvPr id="6" name="Footer Placeholder 5">
            <a:extLst>
              <a:ext uri="{FF2B5EF4-FFF2-40B4-BE49-F238E27FC236}">
                <a16:creationId xmlns:a16="http://schemas.microsoft.com/office/drawing/2014/main" id="{6CC18CAE-222B-D844-9A4C-B315F4D8D1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CD4698-45AA-1E4A-A48A-EA6D0154390A}"/>
              </a:ext>
            </a:extLst>
          </p:cNvPr>
          <p:cNvSpPr>
            <a:spLocks noGrp="1"/>
          </p:cNvSpPr>
          <p:nvPr>
            <p:ph type="sldNum" sz="quarter" idx="12"/>
          </p:nvPr>
        </p:nvSpPr>
        <p:spPr/>
        <p:txBody>
          <a:bodyPr/>
          <a:lstStyle/>
          <a:p>
            <a:fld id="{D317EF1C-7286-A942-9AD0-D5E88C19A600}" type="slidenum">
              <a:rPr lang="en-US" smtClean="0"/>
              <a:t>‹#›</a:t>
            </a:fld>
            <a:endParaRPr lang="en-US"/>
          </a:p>
        </p:txBody>
      </p:sp>
    </p:spTree>
    <p:extLst>
      <p:ext uri="{BB962C8B-B14F-4D97-AF65-F5344CB8AC3E}">
        <p14:creationId xmlns:p14="http://schemas.microsoft.com/office/powerpoint/2010/main" val="115226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D2D4F-F77E-8840-BCE3-6135C21E3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58791D-00B4-804A-B74B-E891CD4DE2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A551E6-8E11-AC43-BCF8-7E59CCCEF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969F4-E0C1-1742-BD68-942AB4E3B626}"/>
              </a:ext>
            </a:extLst>
          </p:cNvPr>
          <p:cNvSpPr>
            <a:spLocks noGrp="1"/>
          </p:cNvSpPr>
          <p:nvPr>
            <p:ph type="dt" sz="half" idx="10"/>
          </p:nvPr>
        </p:nvSpPr>
        <p:spPr/>
        <p:txBody>
          <a:bodyPr/>
          <a:lstStyle/>
          <a:p>
            <a:fld id="{387ACD54-A968-2B43-880B-B925AD5479BD}" type="datetimeFigureOut">
              <a:rPr lang="en-US" smtClean="0"/>
              <a:t>12/18/2023</a:t>
            </a:fld>
            <a:endParaRPr lang="en-US"/>
          </a:p>
        </p:txBody>
      </p:sp>
      <p:sp>
        <p:nvSpPr>
          <p:cNvPr id="6" name="Footer Placeholder 5">
            <a:extLst>
              <a:ext uri="{FF2B5EF4-FFF2-40B4-BE49-F238E27FC236}">
                <a16:creationId xmlns:a16="http://schemas.microsoft.com/office/drawing/2014/main" id="{022599C0-6E37-A045-8451-A0FD78305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6C0A38-8B3F-E84F-B246-25CF55DE8B48}"/>
              </a:ext>
            </a:extLst>
          </p:cNvPr>
          <p:cNvSpPr>
            <a:spLocks noGrp="1"/>
          </p:cNvSpPr>
          <p:nvPr>
            <p:ph type="sldNum" sz="quarter" idx="12"/>
          </p:nvPr>
        </p:nvSpPr>
        <p:spPr/>
        <p:txBody>
          <a:bodyPr/>
          <a:lstStyle/>
          <a:p>
            <a:fld id="{D317EF1C-7286-A942-9AD0-D5E88C19A600}" type="slidenum">
              <a:rPr lang="en-US" smtClean="0"/>
              <a:t>‹#›</a:t>
            </a:fld>
            <a:endParaRPr lang="en-US"/>
          </a:p>
        </p:txBody>
      </p:sp>
    </p:spTree>
    <p:extLst>
      <p:ext uri="{BB962C8B-B14F-4D97-AF65-F5344CB8AC3E}">
        <p14:creationId xmlns:p14="http://schemas.microsoft.com/office/powerpoint/2010/main" val="2491110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74A5FB-8BF0-CE4A-A3F9-8F29FDD5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A22E22-C923-FA49-8687-CD18F11FDD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194DE-3C01-FA40-A96F-1F71153EEF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ACD54-A968-2B43-880B-B925AD5479BD}" type="datetimeFigureOut">
              <a:rPr lang="en-US" smtClean="0"/>
              <a:t>12/18/2023</a:t>
            </a:fld>
            <a:endParaRPr lang="en-US"/>
          </a:p>
        </p:txBody>
      </p:sp>
      <p:sp>
        <p:nvSpPr>
          <p:cNvPr id="5" name="Footer Placeholder 4">
            <a:extLst>
              <a:ext uri="{FF2B5EF4-FFF2-40B4-BE49-F238E27FC236}">
                <a16:creationId xmlns:a16="http://schemas.microsoft.com/office/drawing/2014/main" id="{375EB09D-9069-8A42-9505-339F821AD2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5A03C4-A9E7-9F4E-A6D7-9C54AF3B60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7EF1C-7286-A942-9AD0-D5E88C19A600}" type="slidenum">
              <a:rPr lang="en-US" smtClean="0"/>
              <a:t>‹#›</a:t>
            </a:fld>
            <a:endParaRPr lang="en-US"/>
          </a:p>
        </p:txBody>
      </p:sp>
    </p:spTree>
    <p:extLst>
      <p:ext uri="{BB962C8B-B14F-4D97-AF65-F5344CB8AC3E}">
        <p14:creationId xmlns:p14="http://schemas.microsoft.com/office/powerpoint/2010/main" val="1769996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p:cNvSpPr/>
          <p:nvPr/>
        </p:nvSpPr>
        <p:spPr>
          <a:xfrm>
            <a:off x="-1" y="1245235"/>
            <a:ext cx="12184141" cy="5612766"/>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19000"/>
            </a:srgbClr>
          </a:solidFill>
          <a:ln w="12700">
            <a:miter lim="400000"/>
          </a:ln>
        </p:spPr>
        <p:txBody>
          <a:bodyPr lIns="45719" rIns="45719" anchor="ctr"/>
          <a:lstStyle/>
          <a:p>
            <a:pPr algn="ctr">
              <a:defRPr>
                <a:solidFill>
                  <a:srgbClr val="FFFFFF"/>
                </a:solidFill>
              </a:defRPr>
            </a:pPr>
            <a:endParaRPr sz="1800"/>
          </a:p>
        </p:txBody>
      </p:sp>
      <p:pic>
        <p:nvPicPr>
          <p:cNvPr id="3" name="Picture 9" descr="Picture 9"/>
          <p:cNvPicPr>
            <a:picLocks noChangeAspect="1"/>
          </p:cNvPicPr>
          <p:nvPr/>
        </p:nvPicPr>
        <p:blipFill>
          <a:blip r:embed="rId12"/>
          <a:stretch>
            <a:fillRect/>
          </a:stretch>
        </p:blipFill>
        <p:spPr>
          <a:xfrm>
            <a:off x="483129" y="6213131"/>
            <a:ext cx="1542599" cy="389413"/>
          </a:xfrm>
          <a:prstGeom prst="rect">
            <a:avLst/>
          </a:prstGeom>
          <a:ln w="12700">
            <a:miter lim="400000"/>
          </a:ln>
        </p:spPr>
      </p:pic>
      <p:grpSp>
        <p:nvGrpSpPr>
          <p:cNvPr id="6" name="Rectangle 7"/>
          <p:cNvGrpSpPr/>
          <p:nvPr/>
        </p:nvGrpSpPr>
        <p:grpSpPr>
          <a:xfrm>
            <a:off x="-1" y="4570553"/>
            <a:ext cx="5717629" cy="2287451"/>
            <a:chOff x="0" y="0"/>
            <a:chExt cx="4288221" cy="2287449"/>
          </a:xfrm>
        </p:grpSpPr>
        <p:sp>
          <p:nvSpPr>
            <p:cNvPr id="4" name="Shape"/>
            <p:cNvSpPr/>
            <p:nvPr/>
          </p:nvSpPr>
          <p:spPr>
            <a:xfrm flipH="1">
              <a:off x="0" y="0"/>
              <a:ext cx="4288221" cy="2287449"/>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21600" y="0"/>
                  </a:lnTo>
                  <a:cubicBezTo>
                    <a:pt x="21595" y="3212"/>
                    <a:pt x="21591" y="6425"/>
                    <a:pt x="21586" y="9637"/>
                  </a:cubicBezTo>
                  <a:lnTo>
                    <a:pt x="0" y="21600"/>
                  </a:lnTo>
                  <a:cubicBezTo>
                    <a:pt x="0" y="18469"/>
                    <a:pt x="0" y="15945"/>
                    <a:pt x="0" y="12814"/>
                  </a:cubicBezTo>
                  <a:close/>
                </a:path>
              </a:pathLst>
            </a:custGeom>
            <a:solidFill>
              <a:srgbClr val="CC4927">
                <a:alpha val="39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5" name="Text"/>
            <p:cNvSpPr txBox="1"/>
            <p:nvPr/>
          </p:nvSpPr>
          <p:spPr>
            <a:xfrm>
              <a:off x="45719" y="959059"/>
              <a:ext cx="4196782"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sz="1800"/>
                <a:t>  </a:t>
              </a:r>
            </a:p>
          </p:txBody>
        </p:sp>
      </p:grpSp>
      <p:pic>
        <p:nvPicPr>
          <p:cNvPr id="7" name="Picture 31" descr="Picture 31"/>
          <p:cNvPicPr>
            <a:picLocks noChangeAspect="1"/>
          </p:cNvPicPr>
          <p:nvPr/>
        </p:nvPicPr>
        <p:blipFill>
          <a:blip r:embed="rId13"/>
          <a:stretch>
            <a:fillRect/>
          </a:stretch>
        </p:blipFill>
        <p:spPr>
          <a:xfrm rot="5400000" flipV="1">
            <a:off x="-787113" y="5571737"/>
            <a:ext cx="2057356" cy="54985"/>
          </a:xfrm>
          <a:prstGeom prst="rect">
            <a:avLst/>
          </a:prstGeom>
          <a:ln w="12700">
            <a:miter lim="400000"/>
          </a:ln>
        </p:spPr>
      </p:pic>
      <p:pic>
        <p:nvPicPr>
          <p:cNvPr id="8" name="Picture 28" descr="Picture 28"/>
          <p:cNvPicPr>
            <a:picLocks noChangeAspect="1"/>
          </p:cNvPicPr>
          <p:nvPr/>
        </p:nvPicPr>
        <p:blipFill>
          <a:blip r:embed="rId14"/>
          <a:stretch>
            <a:fillRect/>
          </a:stretch>
        </p:blipFill>
        <p:spPr>
          <a:xfrm>
            <a:off x="831850" y="217780"/>
            <a:ext cx="4270729" cy="740229"/>
          </a:xfrm>
          <a:prstGeom prst="rect">
            <a:avLst/>
          </a:prstGeom>
          <a:ln w="12700">
            <a:miter lim="400000"/>
          </a:ln>
        </p:spPr>
      </p:pic>
      <p:sp>
        <p:nvSpPr>
          <p:cNvPr id="9" name="Title Text"/>
          <p:cNvSpPr txBox="1">
            <a:spLocks noGrp="1"/>
          </p:cNvSpPr>
          <p:nvPr>
            <p:ph type="title"/>
          </p:nvPr>
        </p:nvSpPr>
        <p:spPr>
          <a:xfrm>
            <a:off x="609600" y="92075"/>
            <a:ext cx="109728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10"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11" name="Slide Number"/>
          <p:cNvSpPr txBox="1">
            <a:spLocks noGrp="1"/>
          </p:cNvSpPr>
          <p:nvPr>
            <p:ph type="sldNum" sz="quarter" idx="2"/>
          </p:nvPr>
        </p:nvSpPr>
        <p:spPr>
          <a:xfrm>
            <a:off x="8457718" y="6217852"/>
            <a:ext cx="279882" cy="276999"/>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381713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hyperlink" Target="mailto:newengland@mhttcnetwork.org"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4.emf"/></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hyperlink" Target="mailto:newengland@mhttcnetwork.org"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5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microsoft.com/office/2007/relationships/hdphoto" Target="../media/hdphoto1.wdp"/><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10" Type="http://schemas.openxmlformats.org/officeDocument/2006/relationships/image" Target="../media/image16.jpeg"/><Relationship Id="rId4" Type="http://schemas.openxmlformats.org/officeDocument/2006/relationships/image" Target="../media/image53.jpeg"/><Relationship Id="rId9" Type="http://schemas.openxmlformats.org/officeDocument/2006/relationships/image" Target="../media/image14.emf"/></Relationships>
</file>

<file path=ppt/slides/_rels/slide6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4.emf"/></Relationships>
</file>

<file path=ppt/slides/_rels/slide73.xml.rels><?xml version="1.0" encoding="UTF-8" standalone="yes"?>
<Relationships xmlns="http://schemas.openxmlformats.org/package/2006/relationships"><Relationship Id="rId2" Type="http://schemas.openxmlformats.org/officeDocument/2006/relationships/hyperlink" Target="https://www.sentinelinitiative.org/sites/default/files/Drugs/Assessments/MS_Brief_Report_1_to09y05_mpr_wp26_v01.pdf"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6.xml.rels><?xml version="1.0" encoding="UTF-8" standalone="yes"?>
<Relationships xmlns="http://schemas.openxmlformats.org/package/2006/relationships"><Relationship Id="rId3" Type="http://schemas.openxmlformats.org/officeDocument/2006/relationships/hyperlink" Target="https://techtransfercenters.org/" TargetMode="External"/><Relationship Id="rId2" Type="http://schemas.openxmlformats.org/officeDocument/2006/relationships/hyperlink" Target="https://mhttcnetwork.org/centers/global-mhttc/mhttc-pathways-newsletter" TargetMode="External"/><Relationship Id="rId1" Type="http://schemas.openxmlformats.org/officeDocument/2006/relationships/slideLayout" Target="../slideLayouts/slideLayout21.xml"/><Relationship Id="rId6" Type="http://schemas.openxmlformats.org/officeDocument/2006/relationships/image" Target="../media/image3.png"/><Relationship Id="rId5" Type="http://schemas.openxmlformats.org/officeDocument/2006/relationships/hyperlink" Target="https://mhttcnetwork.org/centers/global-mhttc/recent-news" TargetMode="External"/><Relationship Id="rId4" Type="http://schemas.openxmlformats.org/officeDocument/2006/relationships/hyperlink" Target="http://mhttcnetwork.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itle 1"/>
          <p:cNvSpPr txBox="1">
            <a:spLocks noGrp="1"/>
          </p:cNvSpPr>
          <p:nvPr>
            <p:ph type="ctrTitle"/>
          </p:nvPr>
        </p:nvSpPr>
        <p:spPr>
          <a:xfrm>
            <a:off x="2209800" y="1742853"/>
            <a:ext cx="7772400" cy="1278771"/>
          </a:xfrm>
          <a:prstGeom prst="rect">
            <a:avLst/>
          </a:prstGeom>
        </p:spPr>
        <p:txBody>
          <a:bodyPr>
            <a:normAutofit fontScale="90000"/>
          </a:bodyPr>
          <a:lstStyle>
            <a:lvl1pPr defTabSz="251460">
              <a:defRPr sz="2750" b="1">
                <a:latin typeface="Georgia"/>
                <a:ea typeface="Georgia"/>
                <a:cs typeface="Georgia"/>
                <a:sym typeface="Georgia"/>
              </a:defRPr>
            </a:lvl1pPr>
          </a:lstStyle>
          <a:p>
            <a:r>
              <a:rPr lang="en-US" dirty="0"/>
              <a:t>Optimal Treatment of Psychotic Disorders: Clozapine, Engagement, and Community</a:t>
            </a:r>
            <a:endParaRPr dirty="0"/>
          </a:p>
        </p:txBody>
      </p:sp>
      <p:sp>
        <p:nvSpPr>
          <p:cNvPr id="175" name="Subtitle 2"/>
          <p:cNvSpPr txBox="1">
            <a:spLocks noGrp="1"/>
          </p:cNvSpPr>
          <p:nvPr>
            <p:ph type="subTitle" sz="quarter" idx="1"/>
          </p:nvPr>
        </p:nvSpPr>
        <p:spPr>
          <a:xfrm>
            <a:off x="2667000" y="3368858"/>
            <a:ext cx="6858000" cy="1365520"/>
          </a:xfrm>
          <a:prstGeom prst="rect">
            <a:avLst/>
          </a:prstGeom>
        </p:spPr>
        <p:txBody>
          <a:bodyPr/>
          <a:lstStyle/>
          <a:p>
            <a:pPr>
              <a:defRPr>
                <a:latin typeface="Georgia"/>
                <a:ea typeface="Georgia"/>
                <a:cs typeface="Georgia"/>
                <a:sym typeface="Georgia"/>
              </a:defRPr>
            </a:pPr>
            <a:r>
              <a:rPr lang="en-US" dirty="0"/>
              <a:t>Robert </a:t>
            </a:r>
            <a:r>
              <a:rPr lang="en-US" dirty="0" err="1"/>
              <a:t>Laitman</a:t>
            </a:r>
            <a:r>
              <a:rPr lang="en-US" dirty="0"/>
              <a:t>, MD</a:t>
            </a:r>
            <a:endParaRPr dirty="0"/>
          </a:p>
          <a:p>
            <a:pPr>
              <a:defRPr>
                <a:latin typeface="Georgia"/>
                <a:ea typeface="Georgia"/>
                <a:cs typeface="Georgia"/>
                <a:sym typeface="Georgia"/>
              </a:defRPr>
            </a:pPr>
            <a:r>
              <a:rPr lang="en-US" dirty="0"/>
              <a:t>MAPNET &amp; New England MHTTC</a:t>
            </a:r>
            <a:endParaRPr dirty="0"/>
          </a:p>
          <a:p>
            <a:pPr>
              <a:defRPr>
                <a:latin typeface="Georgia"/>
                <a:ea typeface="Georgia"/>
                <a:cs typeface="Georgia"/>
                <a:sym typeface="Georgia"/>
              </a:defRPr>
            </a:pPr>
            <a:r>
              <a:rPr dirty="0"/>
              <a:t>December 1</a:t>
            </a:r>
            <a:r>
              <a:rPr lang="en-US" dirty="0"/>
              <a:t>5</a:t>
            </a:r>
            <a:r>
              <a:rPr dirty="0"/>
              <a:t>th, 2023</a:t>
            </a:r>
          </a:p>
        </p:txBody>
      </p:sp>
      <p:pic>
        <p:nvPicPr>
          <p:cNvPr id="176" name="Picture 3" descr="Picture 3"/>
          <p:cNvPicPr>
            <a:picLocks noChangeAspect="1"/>
          </p:cNvPicPr>
          <p:nvPr/>
        </p:nvPicPr>
        <p:blipFill>
          <a:blip r:embed="rId3"/>
          <a:stretch>
            <a:fillRect/>
          </a:stretch>
        </p:blipFill>
        <p:spPr>
          <a:xfrm>
            <a:off x="6035111" y="6008913"/>
            <a:ext cx="3203048" cy="74023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296B21B-10DA-AF71-4A30-99DFDB1EF04C}"/>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Clozapine: An Historical Perspective</a:t>
            </a:r>
          </a:p>
        </p:txBody>
      </p:sp>
      <p:sp>
        <p:nvSpPr>
          <p:cNvPr id="3" name="Content Placeholder 2">
            <a:extLst>
              <a:ext uri="{FF2B5EF4-FFF2-40B4-BE49-F238E27FC236}">
                <a16:creationId xmlns:a16="http://schemas.microsoft.com/office/drawing/2014/main" id="{C1C6E437-2A7A-2D4A-944C-F42FE2E62991}"/>
              </a:ext>
            </a:extLst>
          </p:cNvPr>
          <p:cNvSpPr>
            <a:spLocks noGrp="1"/>
          </p:cNvSpPr>
          <p:nvPr>
            <p:ph idx="1"/>
          </p:nvPr>
        </p:nvSpPr>
        <p:spPr>
          <a:xfrm>
            <a:off x="1081165" y="1679992"/>
            <a:ext cx="10515601" cy="4351338"/>
          </a:xfrm>
        </p:spPr>
        <p:txBody>
          <a:bodyPr>
            <a:noAutofit/>
          </a:bodyPr>
          <a:lstStyle/>
          <a:p>
            <a:pPr marL="0" indent="0">
              <a:buNone/>
            </a:pPr>
            <a:r>
              <a:rPr lang="en-US" sz="2000" b="1" dirty="0">
                <a:latin typeface="Century Gothic" panose="020B0502020202020204" pitchFamily="34" charset="0"/>
              </a:rPr>
              <a:t>Clozapine has always challenged the mental health system</a:t>
            </a:r>
          </a:p>
          <a:p>
            <a:pPr marL="0" indent="0">
              <a:lnSpc>
                <a:spcPct val="50000"/>
              </a:lnSpc>
              <a:buNone/>
            </a:pPr>
            <a:endParaRPr lang="en-US" sz="2000" b="1" dirty="0">
              <a:latin typeface="Century Gothic" panose="020B0502020202020204" pitchFamily="34" charset="0"/>
            </a:endParaRPr>
          </a:p>
          <a:p>
            <a:pPr marL="0" indent="0">
              <a:buNone/>
            </a:pPr>
            <a:r>
              <a:rPr lang="en-US" sz="2000" b="1" dirty="0">
                <a:latin typeface="Century Gothic" panose="020B0502020202020204" pitchFamily="34" charset="0"/>
              </a:rPr>
              <a:t>1953: </a:t>
            </a:r>
            <a:r>
              <a:rPr lang="en-US" sz="2000" dirty="0">
                <a:latin typeface="Century Gothic" panose="020B0502020202020204" pitchFamily="34" charset="0"/>
              </a:rPr>
              <a:t>FDA approved first Pharma “Blockbuster” Thorazine.</a:t>
            </a:r>
          </a:p>
          <a:p>
            <a:pPr marL="0" indent="0">
              <a:buNone/>
            </a:pPr>
            <a:r>
              <a:rPr lang="en-US" sz="2000" b="1" dirty="0">
                <a:latin typeface="Century Gothic" panose="020B0502020202020204" pitchFamily="34" charset="0"/>
              </a:rPr>
              <a:t>1958: </a:t>
            </a:r>
            <a:r>
              <a:rPr lang="en-US" sz="2000" dirty="0">
                <a:latin typeface="Century Gothic" panose="020B0502020202020204" pitchFamily="34" charset="0"/>
              </a:rPr>
              <a:t>Clozapine Synthesized by Schmutz.</a:t>
            </a:r>
          </a:p>
          <a:p>
            <a:pPr marL="0" indent="0">
              <a:buNone/>
            </a:pPr>
            <a:r>
              <a:rPr lang="en-US" sz="2000" b="1" dirty="0">
                <a:latin typeface="Century Gothic" panose="020B0502020202020204" pitchFamily="34" charset="0"/>
              </a:rPr>
              <a:t>1960: </a:t>
            </a:r>
            <a:r>
              <a:rPr lang="en-US" sz="2000" dirty="0">
                <a:latin typeface="Century Gothic" panose="020B0502020202020204" pitchFamily="34" charset="0"/>
              </a:rPr>
              <a:t>Clozapine was patented; patients and family loved it. </a:t>
            </a:r>
          </a:p>
          <a:p>
            <a:pPr marL="914293" lvl="2" indent="0">
              <a:buSzPct val="130000"/>
              <a:buNone/>
            </a:pPr>
            <a:r>
              <a:rPr lang="en-US" dirty="0">
                <a:latin typeface="Century Gothic" panose="020B0502020202020204" pitchFamily="34" charset="0"/>
              </a:rPr>
              <a:t>Unfortunately, psychiatry avoided clozapine; most were preoccupied with the dopamine model for psychosis.</a:t>
            </a:r>
          </a:p>
          <a:p>
            <a:pPr marL="0" indent="0">
              <a:buNone/>
            </a:pPr>
            <a:r>
              <a:rPr lang="en-US" sz="2000" b="1" dirty="0">
                <a:latin typeface="Century Gothic" panose="020B0502020202020204" pitchFamily="34" charset="0"/>
              </a:rPr>
              <a:t>1989: </a:t>
            </a:r>
            <a:r>
              <a:rPr lang="en-US" sz="2000" dirty="0">
                <a:latin typeface="Century Gothic" panose="020B0502020202020204" pitchFamily="34" charset="0"/>
              </a:rPr>
              <a:t>Clozapine was FDA approved but held to an unprecedented standard.</a:t>
            </a:r>
          </a:p>
          <a:p>
            <a:pPr marL="1257153" lvl="2" indent="-342860">
              <a:buSzPct val="100000"/>
              <a:buFont typeface="Wingdings" pitchFamily="2" charset="2"/>
              <a:buChar char="§"/>
            </a:pPr>
            <a:r>
              <a:rPr lang="en-US" dirty="0">
                <a:latin typeface="Century Gothic" panose="020B0502020202020204" pitchFamily="34" charset="0"/>
              </a:rPr>
              <a:t>Demonstrated marked improvement in treatment refractory population when compared to standard of care.</a:t>
            </a:r>
          </a:p>
          <a:p>
            <a:pPr marL="1257153" lvl="2" indent="-342860">
              <a:buSzPct val="100000"/>
              <a:buFont typeface="Wingdings" pitchFamily="2" charset="2"/>
              <a:buChar char="§"/>
            </a:pPr>
            <a:r>
              <a:rPr lang="en-US" dirty="0">
                <a:latin typeface="Century Gothic" panose="020B0502020202020204" pitchFamily="34" charset="0"/>
              </a:rPr>
              <a:t>Sandoz bundled clozapine with the required blood monitoring; significantly increasing costs.</a:t>
            </a:r>
          </a:p>
          <a:p>
            <a:pPr marL="1257153" lvl="2" indent="-342860">
              <a:buSzPct val="100000"/>
              <a:buFont typeface="Wingdings" pitchFamily="2" charset="2"/>
              <a:buChar char="§"/>
            </a:pPr>
            <a:r>
              <a:rPr lang="en-US" dirty="0">
                <a:latin typeface="Century Gothic" panose="020B0502020202020204" pitchFamily="34" charset="0"/>
              </a:rPr>
              <a:t>Clozapine was heavily restricted and rationed.</a:t>
            </a:r>
            <a:endParaRPr lang="en-US" dirty="0"/>
          </a:p>
        </p:txBody>
      </p:sp>
      <p:pic>
        <p:nvPicPr>
          <p:cNvPr id="6" name="Picture 5">
            <a:extLst>
              <a:ext uri="{FF2B5EF4-FFF2-40B4-BE49-F238E27FC236}">
                <a16:creationId xmlns:a16="http://schemas.microsoft.com/office/drawing/2014/main" id="{B19A9AB5-23B7-414B-A59C-8E3C5591DF3B}"/>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0EF18DF3-4365-FDF8-DBEA-307680BA11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1999963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AF3442-0102-6B25-D729-7E030935FF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8" name="Content Placeholder 2">
            <a:extLst>
              <a:ext uri="{FF2B5EF4-FFF2-40B4-BE49-F238E27FC236}">
                <a16:creationId xmlns:a16="http://schemas.microsoft.com/office/drawing/2014/main" id="{94A2E96C-4EF8-D2AF-9655-A0217528DD98}"/>
              </a:ext>
            </a:extLst>
          </p:cNvPr>
          <p:cNvSpPr txBox="1">
            <a:spLocks/>
          </p:cNvSpPr>
          <p:nvPr/>
        </p:nvSpPr>
        <p:spPr>
          <a:xfrm>
            <a:off x="1096179" y="1418499"/>
            <a:ext cx="105156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SzPct val="130000"/>
              <a:buFont typeface="Arial"/>
              <a:buChar char="•"/>
            </a:pPr>
            <a:r>
              <a:rPr lang="en-US" sz="2400" b="1">
                <a:latin typeface="Century Gothic" panose="020B0502020202020204" pitchFamily="34" charset="0"/>
              </a:rPr>
              <a:t>Agranulocytosis - Dangerously low neutrophils (white blood cells)</a:t>
            </a:r>
          </a:p>
          <a:p>
            <a:pPr marL="285750" indent="-285750">
              <a:lnSpc>
                <a:spcPct val="100000"/>
              </a:lnSpc>
              <a:buSzPct val="130000"/>
              <a:buFont typeface="Arial"/>
              <a:buChar char="•"/>
            </a:pPr>
            <a:r>
              <a:rPr lang="en-US" sz="2400" b="1">
                <a:latin typeface="Century Gothic" panose="020B0502020202020204" pitchFamily="34" charset="0"/>
              </a:rPr>
              <a:t>Seizures</a:t>
            </a:r>
          </a:p>
          <a:p>
            <a:pPr marL="285750" indent="-285750">
              <a:lnSpc>
                <a:spcPct val="100000"/>
              </a:lnSpc>
              <a:buSzPct val="130000"/>
              <a:buFont typeface="Arial"/>
              <a:buChar char="•"/>
            </a:pPr>
            <a:r>
              <a:rPr lang="en-US" sz="2400" b="1">
                <a:latin typeface="Century Gothic" panose="020B0502020202020204" pitchFamily="34" charset="0"/>
              </a:rPr>
              <a:t>Intractable weight gain in over 80% and diabetes </a:t>
            </a:r>
          </a:p>
          <a:p>
            <a:pPr marL="285750" indent="-285750">
              <a:lnSpc>
                <a:spcPct val="100000"/>
              </a:lnSpc>
              <a:buSzPct val="130000"/>
              <a:buFont typeface="Arial"/>
              <a:buChar char="•"/>
            </a:pPr>
            <a:r>
              <a:rPr lang="en-US" sz="2400" b="1">
                <a:latin typeface="Century Gothic" panose="020B0502020202020204" pitchFamily="34" charset="0"/>
              </a:rPr>
              <a:t>Unremitting sedation</a:t>
            </a:r>
          </a:p>
          <a:p>
            <a:pPr marL="285750" indent="-285750">
              <a:lnSpc>
                <a:spcPct val="100000"/>
              </a:lnSpc>
              <a:buSzPct val="130000"/>
              <a:buFont typeface="Arial"/>
              <a:buChar char="•"/>
            </a:pPr>
            <a:r>
              <a:rPr lang="en-US" sz="2400" b="1">
                <a:latin typeface="Century Gothic" panose="020B0502020202020204" pitchFamily="34" charset="0"/>
              </a:rPr>
              <a:t>Drooling</a:t>
            </a:r>
          </a:p>
          <a:p>
            <a:pPr marL="285750" indent="-285750">
              <a:lnSpc>
                <a:spcPct val="100000"/>
              </a:lnSpc>
              <a:buSzPct val="130000"/>
              <a:buFont typeface="Arial"/>
              <a:buChar char="•"/>
            </a:pPr>
            <a:r>
              <a:rPr lang="en-US" sz="2400" b="1">
                <a:latin typeface="Century Gothic" panose="020B0502020202020204" pitchFamily="34" charset="0"/>
              </a:rPr>
              <a:t>Intractable constipation </a:t>
            </a:r>
          </a:p>
          <a:p>
            <a:pPr marL="285750" indent="-285750">
              <a:lnSpc>
                <a:spcPct val="100000"/>
              </a:lnSpc>
              <a:buSzPct val="130000"/>
              <a:buFont typeface="Arial"/>
              <a:buChar char="•"/>
            </a:pPr>
            <a:r>
              <a:rPr lang="en-US" sz="2400" b="1">
                <a:latin typeface="Century Gothic" panose="020B0502020202020204" pitchFamily="34" charset="0"/>
              </a:rPr>
              <a:t>Myocarditis and heart failure</a:t>
            </a:r>
          </a:p>
          <a:p>
            <a:pPr marL="285750" indent="-285750">
              <a:lnSpc>
                <a:spcPct val="100000"/>
              </a:lnSpc>
              <a:buSzPct val="130000"/>
              <a:buFont typeface="Arial"/>
              <a:buChar char="•"/>
            </a:pPr>
            <a:r>
              <a:rPr lang="en-US" sz="2400" b="1">
                <a:latin typeface="Century Gothic" panose="020B0502020202020204" pitchFamily="34" charset="0"/>
              </a:rPr>
              <a:t>Rebound psychosis if withdrawn </a:t>
            </a:r>
          </a:p>
          <a:p>
            <a:pPr marL="285750" indent="-285750">
              <a:lnSpc>
                <a:spcPct val="100000"/>
              </a:lnSpc>
              <a:buSzPct val="130000"/>
              <a:buFont typeface="Arial"/>
              <a:buChar char="•"/>
            </a:pPr>
            <a:r>
              <a:rPr lang="en-US" sz="2400" b="1">
                <a:latin typeface="Century Gothic" panose="020B0502020202020204" pitchFamily="34" charset="0"/>
              </a:rPr>
              <a:t>Venous Thromboembolism (VTE)</a:t>
            </a:r>
          </a:p>
          <a:p>
            <a:pPr marL="285750" indent="-285750">
              <a:lnSpc>
                <a:spcPct val="100000"/>
              </a:lnSpc>
              <a:buSzPct val="130000"/>
              <a:buFont typeface="Arial"/>
              <a:buChar char="•"/>
            </a:pPr>
            <a:r>
              <a:rPr lang="en-US" sz="2400" b="1">
                <a:latin typeface="Century Gothic" panose="020B0502020202020204" pitchFamily="34" charset="0"/>
              </a:rPr>
              <a:t>Pulmonary Infection</a:t>
            </a:r>
            <a:endParaRPr lang="en-US" sz="2400" b="1" dirty="0">
              <a:latin typeface="Century Gothic" panose="020B0502020202020204" pitchFamily="34" charset="0"/>
            </a:endParaRPr>
          </a:p>
        </p:txBody>
      </p:sp>
      <p:sp>
        <p:nvSpPr>
          <p:cNvPr id="19" name="TextBox 18">
            <a:extLst>
              <a:ext uri="{FF2B5EF4-FFF2-40B4-BE49-F238E27FC236}">
                <a16:creationId xmlns:a16="http://schemas.microsoft.com/office/drawing/2014/main" id="{61A6B76E-C80A-D43B-98CD-8DF4C8EC73E5}"/>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Clozapine Risks</a:t>
            </a:r>
          </a:p>
        </p:txBody>
      </p:sp>
    </p:spTree>
    <p:extLst>
      <p:ext uri="{BB962C8B-B14F-4D97-AF65-F5344CB8AC3E}">
        <p14:creationId xmlns:p14="http://schemas.microsoft.com/office/powerpoint/2010/main" val="3137508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42091E-EC8A-9862-107A-F5635D6397D0}"/>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Clozapine Benefits</a:t>
            </a:r>
          </a:p>
        </p:txBody>
      </p:sp>
      <p:sp>
        <p:nvSpPr>
          <p:cNvPr id="3" name="Content Placeholder 2">
            <a:extLst>
              <a:ext uri="{FF2B5EF4-FFF2-40B4-BE49-F238E27FC236}">
                <a16:creationId xmlns:a16="http://schemas.microsoft.com/office/drawing/2014/main" id="{89E5F1F1-2104-FF4B-86B3-F93A42ED045B}"/>
              </a:ext>
            </a:extLst>
          </p:cNvPr>
          <p:cNvSpPr>
            <a:spLocks noGrp="1"/>
          </p:cNvSpPr>
          <p:nvPr>
            <p:ph idx="1"/>
          </p:nvPr>
        </p:nvSpPr>
        <p:spPr>
          <a:xfrm>
            <a:off x="1272209" y="1594625"/>
            <a:ext cx="10170661" cy="4773123"/>
          </a:xfrm>
          <a:ln>
            <a:solidFill>
              <a:schemeClr val="bg1"/>
            </a:solidFill>
          </a:ln>
        </p:spPr>
        <p:txBody>
          <a:bodyPr>
            <a:noAutofit/>
          </a:bodyPr>
          <a:lstStyle/>
          <a:p>
            <a:pPr marL="342860" indent="-342860">
              <a:lnSpc>
                <a:spcPct val="120000"/>
              </a:lnSpc>
              <a:buSzPct val="130000"/>
              <a:buFont typeface="Arial"/>
              <a:buChar char="•"/>
            </a:pPr>
            <a:r>
              <a:rPr lang="en-US" sz="2400" b="1" dirty="0">
                <a:latin typeface="Century Gothic" panose="020B0502020202020204" pitchFamily="34" charset="0"/>
              </a:rPr>
              <a:t>FDA indicated for treatment-resistant schizophrenia, however:</a:t>
            </a:r>
          </a:p>
          <a:p>
            <a:pPr marL="0" indent="0">
              <a:lnSpc>
                <a:spcPct val="120000"/>
              </a:lnSpc>
              <a:buSzPct val="130000"/>
              <a:buNone/>
            </a:pPr>
            <a:r>
              <a:rPr lang="en-US" sz="2400" b="1" dirty="0">
                <a:latin typeface="Century Gothic" panose="020B0502020202020204" pitchFamily="34" charset="0"/>
              </a:rPr>
              <a:t>        </a:t>
            </a:r>
            <a:r>
              <a:rPr lang="en-US" sz="2400" b="1" dirty="0">
                <a:solidFill>
                  <a:srgbClr val="F67D02"/>
                </a:solidFill>
                <a:latin typeface="Century Gothic" panose="020B0502020202020204" pitchFamily="34" charset="0"/>
              </a:rPr>
              <a:t>IT IS THE MOST EFFECTIVE MEDICATION IN ALL SETTINGS.</a:t>
            </a:r>
            <a:endParaRPr lang="en-US" sz="2400" b="1" dirty="0">
              <a:latin typeface="Century Gothic" panose="020B0502020202020204" pitchFamily="34" charset="0"/>
            </a:endParaRPr>
          </a:p>
          <a:p>
            <a:pPr marL="342860" indent="-342860">
              <a:lnSpc>
                <a:spcPct val="120000"/>
              </a:lnSpc>
              <a:buSzPct val="130000"/>
              <a:buFont typeface="Arial"/>
              <a:buChar char="•"/>
            </a:pPr>
            <a:r>
              <a:rPr lang="en-US" sz="2400" b="1" dirty="0">
                <a:latin typeface="Century Gothic" panose="020B0502020202020204" pitchFamily="34" charset="0"/>
              </a:rPr>
              <a:t>Reduces suicide (FDA indicated).</a:t>
            </a:r>
          </a:p>
          <a:p>
            <a:pPr marL="342860" indent="-342860">
              <a:lnSpc>
                <a:spcPct val="120000"/>
              </a:lnSpc>
              <a:buSzPct val="130000"/>
              <a:buFont typeface="Arial"/>
              <a:buChar char="•"/>
            </a:pPr>
            <a:r>
              <a:rPr lang="en-US" sz="2400" b="1" dirty="0">
                <a:latin typeface="Century Gothic" panose="020B0502020202020204" pitchFamily="34" charset="0"/>
              </a:rPr>
              <a:t>Reduces violent behavior.</a:t>
            </a:r>
          </a:p>
          <a:p>
            <a:pPr marL="342860" indent="-342860">
              <a:lnSpc>
                <a:spcPct val="120000"/>
              </a:lnSpc>
              <a:buSzPct val="130000"/>
              <a:buFont typeface="Arial"/>
              <a:buChar char="•"/>
            </a:pPr>
            <a:r>
              <a:rPr lang="en-US" sz="2400" b="1" dirty="0">
                <a:latin typeface="Century Gothic" panose="020B0502020202020204" pitchFamily="34" charset="0"/>
              </a:rPr>
              <a:t>Reduces substance abuse</a:t>
            </a:r>
          </a:p>
          <a:p>
            <a:pPr marL="342860" indent="-342860">
              <a:lnSpc>
                <a:spcPct val="120000"/>
              </a:lnSpc>
              <a:buSzPct val="130000"/>
              <a:buFont typeface="Arial"/>
              <a:buChar char="•"/>
            </a:pPr>
            <a:r>
              <a:rPr lang="en-US" sz="2400" b="1" dirty="0">
                <a:latin typeface="Century Gothic" panose="020B0502020202020204" pitchFamily="34" charset="0"/>
              </a:rPr>
              <a:t>Allows patients to robustly participate and succeed in physical, social and cognitive rehabilitation.</a:t>
            </a:r>
          </a:p>
          <a:p>
            <a:pPr marL="342860" indent="-342860">
              <a:lnSpc>
                <a:spcPct val="120000"/>
              </a:lnSpc>
              <a:buSzPct val="130000"/>
              <a:buFont typeface="Arial"/>
              <a:buChar char="•"/>
            </a:pPr>
            <a:r>
              <a:rPr lang="en-US" sz="2400" b="1" dirty="0">
                <a:latin typeface="Century Gothic" panose="020B0502020202020204" pitchFamily="34" charset="0"/>
              </a:rPr>
              <a:t>Best acceptance, lowest discontinuation, and best survival.</a:t>
            </a:r>
          </a:p>
        </p:txBody>
      </p:sp>
      <p:pic>
        <p:nvPicPr>
          <p:cNvPr id="7" name="Picture 6">
            <a:extLst>
              <a:ext uri="{FF2B5EF4-FFF2-40B4-BE49-F238E27FC236}">
                <a16:creationId xmlns:a16="http://schemas.microsoft.com/office/drawing/2014/main" id="{48A139A7-E5F2-EC40-9220-D510734DBE7C}"/>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6870862A-0DC3-2902-7DDA-B50D0FD748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158932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F66CC9-75DC-0C29-FF7E-DBF654B60C3A}"/>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Major Benefit: Lowers Risk of Death</a:t>
            </a:r>
          </a:p>
        </p:txBody>
      </p:sp>
      <p:sp>
        <p:nvSpPr>
          <p:cNvPr id="3" name="Content Placeholder 2">
            <a:extLst>
              <a:ext uri="{FF2B5EF4-FFF2-40B4-BE49-F238E27FC236}">
                <a16:creationId xmlns:a16="http://schemas.microsoft.com/office/drawing/2014/main" id="{83828E28-B27A-844F-996E-F9A4ADA8A523}"/>
              </a:ext>
            </a:extLst>
          </p:cNvPr>
          <p:cNvSpPr>
            <a:spLocks noGrp="1"/>
          </p:cNvSpPr>
          <p:nvPr>
            <p:ph idx="1"/>
          </p:nvPr>
        </p:nvSpPr>
        <p:spPr>
          <a:xfrm>
            <a:off x="744270" y="1549399"/>
            <a:ext cx="11032762" cy="4746625"/>
          </a:xfrm>
        </p:spPr>
        <p:txBody>
          <a:bodyPr>
            <a:noAutofit/>
          </a:bodyPr>
          <a:lstStyle/>
          <a:p>
            <a:pPr marL="342860" indent="-342860">
              <a:lnSpc>
                <a:spcPts val="2500"/>
              </a:lnSpc>
              <a:buSzPct val="150000"/>
              <a:buFont typeface="Arial"/>
              <a:buChar char="•"/>
            </a:pPr>
            <a:r>
              <a:rPr lang="en-US" sz="2000" dirty="0">
                <a:latin typeface="Century Gothic" panose="020B0502020202020204" pitchFamily="34" charset="0"/>
              </a:rPr>
              <a:t>First year of psychotic illness the risk of death </a:t>
            </a:r>
            <a:r>
              <a:rPr lang="en-US" sz="2000" b="1" dirty="0">
                <a:latin typeface="Century Gothic" panose="020B0502020202020204" pitchFamily="34" charset="0"/>
              </a:rPr>
              <a:t>24 to 89 times </a:t>
            </a:r>
            <a:r>
              <a:rPr lang="en-US" sz="2000" dirty="0">
                <a:latin typeface="Century Gothic" panose="020B0502020202020204" pitchFamily="34" charset="0"/>
              </a:rPr>
              <a:t>for</a:t>
            </a:r>
            <a:r>
              <a:rPr lang="en-US" sz="2000" b="1" dirty="0">
                <a:latin typeface="Century Gothic" panose="020B0502020202020204" pitchFamily="34" charset="0"/>
              </a:rPr>
              <a:t> </a:t>
            </a:r>
            <a:r>
              <a:rPr lang="en-US" sz="2000" dirty="0">
                <a:latin typeface="Century Gothic" panose="020B0502020202020204" pitchFamily="34" charset="0"/>
              </a:rPr>
              <a:t>ages 16-30.</a:t>
            </a:r>
          </a:p>
          <a:p>
            <a:pPr marL="342860" indent="-342860">
              <a:lnSpc>
                <a:spcPts val="2500"/>
              </a:lnSpc>
              <a:buSzPct val="150000"/>
              <a:buFont typeface="Arial"/>
              <a:buChar char="•"/>
            </a:pPr>
            <a:r>
              <a:rPr lang="en-US" sz="2000" dirty="0">
                <a:latin typeface="Century Gothic" panose="020B0502020202020204" pitchFamily="34" charset="0"/>
              </a:rPr>
              <a:t>Suicide risk in psychotic spectrum illness:</a:t>
            </a:r>
          </a:p>
          <a:p>
            <a:pPr marL="1257153" lvl="2" indent="-342860">
              <a:lnSpc>
                <a:spcPts val="2500"/>
              </a:lnSpc>
              <a:buSzPct val="85000"/>
              <a:buFont typeface="Wingdings" charset="2"/>
              <a:buChar char="§"/>
            </a:pPr>
            <a:r>
              <a:rPr lang="en-US" dirty="0">
                <a:latin typeface="Century Gothic" panose="020B0502020202020204" pitchFamily="34" charset="0"/>
              </a:rPr>
              <a:t>50% attempt, 10% completion (3-5 % in the first year). </a:t>
            </a:r>
          </a:p>
          <a:p>
            <a:pPr marL="1257153" lvl="2" indent="-342860">
              <a:lnSpc>
                <a:spcPts val="2500"/>
              </a:lnSpc>
              <a:buSzPct val="85000"/>
              <a:buFont typeface="Wingdings" charset="2"/>
              <a:buChar char="§"/>
            </a:pPr>
            <a:r>
              <a:rPr lang="en-US" dirty="0">
                <a:latin typeface="Century Gothic" panose="020B0502020202020204" pitchFamily="34" charset="0"/>
              </a:rPr>
              <a:t>Clozapine reduces this risk by 70-90% compared to other antipsychotics.</a:t>
            </a:r>
          </a:p>
          <a:p>
            <a:pPr marL="1257153" lvl="2" indent="-342860">
              <a:lnSpc>
                <a:spcPts val="2500"/>
              </a:lnSpc>
              <a:buSzPct val="85000"/>
              <a:buFont typeface="Wingdings" charset="2"/>
              <a:buChar char="§"/>
            </a:pPr>
            <a:r>
              <a:rPr lang="en-US" b="1" dirty="0">
                <a:latin typeface="Century Gothic" panose="020B0502020202020204" pitchFamily="34" charset="0"/>
              </a:rPr>
              <a:t>380 to 900 more survive for every 10,000 treated with clozapine. </a:t>
            </a:r>
            <a:endParaRPr lang="en-US" dirty="0">
              <a:latin typeface="Century Gothic" panose="020B0502020202020204" pitchFamily="34" charset="0"/>
            </a:endParaRPr>
          </a:p>
          <a:p>
            <a:pPr marL="342860" indent="-342860">
              <a:lnSpc>
                <a:spcPts val="2500"/>
              </a:lnSpc>
              <a:buSzPct val="150000"/>
            </a:pPr>
            <a:r>
              <a:rPr lang="en-US" sz="2000" dirty="0">
                <a:latin typeface="Century Gothic" panose="020B0502020202020204" pitchFamily="34" charset="0"/>
              </a:rPr>
              <a:t>Agranulocytosis risks, for comparison:</a:t>
            </a:r>
          </a:p>
          <a:p>
            <a:pPr marL="1257153" lvl="2" indent="-342860">
              <a:lnSpc>
                <a:spcPts val="2500"/>
              </a:lnSpc>
              <a:buSzPct val="85000"/>
              <a:buFont typeface="Wingdings" charset="2"/>
              <a:buChar char="§"/>
            </a:pPr>
            <a:r>
              <a:rPr lang="en-US" dirty="0">
                <a:latin typeface="Century Gothic" panose="020B0502020202020204" pitchFamily="34" charset="0"/>
              </a:rPr>
              <a:t>Only 0.3% to 0.8% occurrence, with </a:t>
            </a:r>
            <a:r>
              <a:rPr lang="en-US" b="1" dirty="0">
                <a:latin typeface="Century Gothic" panose="020B0502020202020204" pitchFamily="34" charset="0"/>
              </a:rPr>
              <a:t>overall mortality of 1 to 2.5 per 10,000</a:t>
            </a:r>
            <a:r>
              <a:rPr lang="en-US" dirty="0">
                <a:latin typeface="Century Gothic" panose="020B0502020202020204" pitchFamily="34" charset="0"/>
              </a:rPr>
              <a:t>.</a:t>
            </a:r>
          </a:p>
          <a:p>
            <a:pPr marL="1257153" lvl="2" indent="-342860">
              <a:lnSpc>
                <a:spcPts val="2500"/>
              </a:lnSpc>
              <a:buSzPct val="85000"/>
              <a:buFont typeface="Wingdings" charset="2"/>
              <a:buChar char="§"/>
            </a:pPr>
            <a:r>
              <a:rPr lang="en-US" dirty="0">
                <a:latin typeface="Century Gothic" panose="020B0502020202020204" pitchFamily="34" charset="0"/>
              </a:rPr>
              <a:t>90- 95% of this risk occurs in the first 18 weeks.</a:t>
            </a:r>
          </a:p>
          <a:p>
            <a:pPr marL="1257153" lvl="2" indent="-342860">
              <a:lnSpc>
                <a:spcPts val="2500"/>
              </a:lnSpc>
              <a:buSzPct val="85000"/>
              <a:buFont typeface="Wingdings" charset="2"/>
              <a:buChar char="§"/>
            </a:pPr>
            <a:r>
              <a:rPr lang="en-US" dirty="0">
                <a:latin typeface="Century Gothic" panose="020B0502020202020204" pitchFamily="34" charset="0"/>
              </a:rPr>
              <a:t>After 6 months the risk of death is no more than other antipsychotics.</a:t>
            </a:r>
          </a:p>
          <a:p>
            <a:pPr marL="1257153" lvl="2" indent="-342860">
              <a:lnSpc>
                <a:spcPts val="2500"/>
              </a:lnSpc>
              <a:buSzPct val="85000"/>
              <a:buFont typeface="Wingdings" charset="2"/>
              <a:buChar char="§"/>
            </a:pPr>
            <a:r>
              <a:rPr lang="en-US" dirty="0">
                <a:latin typeface="Century Gothic" panose="020B0502020202020204" pitchFamily="34" charset="0"/>
              </a:rPr>
              <a:t>Context: Iceland does not monitor;1/10 of this 2/10,000.</a:t>
            </a:r>
          </a:p>
          <a:p>
            <a:pPr marL="342860" indent="-342860">
              <a:lnSpc>
                <a:spcPts val="2500"/>
              </a:lnSpc>
              <a:buSzPct val="150000"/>
            </a:pPr>
            <a:r>
              <a:rPr lang="en-US" sz="2000" dirty="0">
                <a:latin typeface="Century Gothic" panose="020B0502020202020204" pitchFamily="34" charset="0"/>
              </a:rPr>
              <a:t>Psychosis cuts life short by 20-25 years, mostly due to cigarette and drug use. </a:t>
            </a:r>
          </a:p>
          <a:p>
            <a:pPr marL="1257153" lvl="2" indent="-342860">
              <a:lnSpc>
                <a:spcPts val="2500"/>
              </a:lnSpc>
              <a:buSzPct val="85000"/>
              <a:buFont typeface="Wingdings" charset="2"/>
              <a:buChar char="§"/>
            </a:pPr>
            <a:r>
              <a:rPr lang="en-US" b="1" dirty="0">
                <a:latin typeface="Century Gothic" panose="020B0502020202020204" pitchFamily="34" charset="0"/>
              </a:rPr>
              <a:t>Clozapine significantly reduces smoking and substance use disorders.</a:t>
            </a:r>
            <a:endParaRPr lang="en-US" sz="2800" b="1" dirty="0"/>
          </a:p>
        </p:txBody>
      </p:sp>
      <p:pic>
        <p:nvPicPr>
          <p:cNvPr id="6" name="Picture 5">
            <a:extLst>
              <a:ext uri="{FF2B5EF4-FFF2-40B4-BE49-F238E27FC236}">
                <a16:creationId xmlns:a16="http://schemas.microsoft.com/office/drawing/2014/main" id="{23CF66C1-EFFA-7A48-B2C3-F4E514655174}"/>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23AECF8D-E38D-9E9E-A5BC-5F735E831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602818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3928BC-1E9A-375D-EF48-3678D7CF2953}"/>
              </a:ext>
            </a:extLst>
          </p:cNvPr>
          <p:cNvSpPr txBox="1"/>
          <p:nvPr/>
        </p:nvSpPr>
        <p:spPr>
          <a:xfrm>
            <a:off x="444211" y="1578527"/>
            <a:ext cx="11461350" cy="4637616"/>
          </a:xfrm>
          <a:prstGeom prst="rect">
            <a:avLst/>
          </a:prstGeom>
          <a:noFill/>
        </p:spPr>
        <p:txBody>
          <a:bodyPr wrap="square">
            <a:spAutoFit/>
          </a:bodyPr>
          <a:lstStyle/>
          <a:p>
            <a:pPr>
              <a:lnSpc>
                <a:spcPts val="4000"/>
              </a:lnSpc>
            </a:pPr>
            <a:r>
              <a:rPr lang="en-US" sz="2400" b="1" dirty="0">
                <a:latin typeface="Century Gothic" panose="020B0502020202020204" pitchFamily="34" charset="0"/>
              </a:rPr>
              <a:t>A 14-year study of ~3500 patients in clozapine registry </a:t>
            </a:r>
          </a:p>
          <a:p>
            <a:pPr marL="342900" indent="-342900">
              <a:lnSpc>
                <a:spcPts val="4000"/>
              </a:lnSpc>
              <a:buFont typeface="Arial" panose="020B0604020202020204" pitchFamily="34" charset="0"/>
              <a:buChar char="•"/>
            </a:pPr>
            <a:r>
              <a:rPr lang="en-US" sz="2400" b="1" dirty="0">
                <a:latin typeface="Century Gothic" panose="020B0502020202020204" pitchFamily="34" charset="0"/>
              </a:rPr>
              <a:t>16</a:t>
            </a:r>
            <a:r>
              <a:rPr lang="en-US" sz="2000" dirty="0">
                <a:latin typeface="Century Gothic" panose="020B0502020202020204" pitchFamily="34" charset="0"/>
              </a:rPr>
              <a:t> events of ANC falling below 0.5 were reported (0.46%)</a:t>
            </a:r>
          </a:p>
          <a:p>
            <a:pPr marL="285750" indent="-285750">
              <a:lnSpc>
                <a:spcPts val="4000"/>
              </a:lnSpc>
              <a:buFont typeface="Arial" panose="020B0604020202020204" pitchFamily="34" charset="0"/>
              <a:buChar char="•"/>
            </a:pPr>
            <a:r>
              <a:rPr lang="en-US" sz="2000" dirty="0">
                <a:latin typeface="Century Gothic" panose="020B0502020202020204" pitchFamily="34" charset="0"/>
              </a:rPr>
              <a:t>7 of the 16 were excluded </a:t>
            </a:r>
            <a:r>
              <a:rPr lang="en-US" dirty="0">
                <a:latin typeface="Century Gothic" panose="020B0502020202020204" pitchFamily="34" charset="0"/>
              </a:rPr>
              <a:t>(4 normal on repeat, 1 was off clozapine, 1 on chemo, 1 lab error)</a:t>
            </a:r>
          </a:p>
          <a:p>
            <a:pPr marL="285750" indent="-285750">
              <a:lnSpc>
                <a:spcPts val="4000"/>
              </a:lnSpc>
              <a:buFont typeface="Arial" panose="020B0604020202020204" pitchFamily="34" charset="0"/>
              <a:buChar char="•"/>
            </a:pPr>
            <a:r>
              <a:rPr lang="en-US" sz="2000" dirty="0">
                <a:latin typeface="Century Gothic" panose="020B0502020202020204" pitchFamily="34" charset="0"/>
              </a:rPr>
              <a:t>9 events in</a:t>
            </a:r>
            <a:r>
              <a:rPr lang="en-US" sz="2400" b="1" dirty="0">
                <a:latin typeface="Century Gothic" panose="020B0502020202020204" pitchFamily="34" charset="0"/>
              </a:rPr>
              <a:t> 8 </a:t>
            </a:r>
            <a:r>
              <a:rPr lang="en-US" sz="2000" dirty="0">
                <a:latin typeface="Century Gothic" panose="020B0502020202020204" pitchFamily="34" charset="0"/>
              </a:rPr>
              <a:t>patients considered life-threatening agranulocytosis (LTA) </a:t>
            </a:r>
            <a:r>
              <a:rPr lang="en-US" sz="2400" b="1" dirty="0">
                <a:latin typeface="Century Gothic" panose="020B0502020202020204" pitchFamily="34" charset="0"/>
              </a:rPr>
              <a:t>(0.23%)</a:t>
            </a:r>
            <a:endParaRPr lang="en-US" sz="2000" b="1" dirty="0">
              <a:latin typeface="Century Gothic" panose="020B0502020202020204" pitchFamily="34" charset="0"/>
            </a:endParaRPr>
          </a:p>
          <a:p>
            <a:pPr marL="285750" indent="-285750">
              <a:lnSpc>
                <a:spcPts val="4000"/>
              </a:lnSpc>
              <a:buFont typeface="Arial" panose="020B0604020202020204" pitchFamily="34" charset="0"/>
              <a:buChar char="•"/>
            </a:pPr>
            <a:r>
              <a:rPr lang="en-US" sz="2400" b="1" dirty="0">
                <a:latin typeface="Century Gothic" panose="020B0502020202020204" pitchFamily="34" charset="0"/>
              </a:rPr>
              <a:t>6</a:t>
            </a:r>
            <a:r>
              <a:rPr lang="en-US" sz="2000" dirty="0">
                <a:latin typeface="Century Gothic" panose="020B0502020202020204" pitchFamily="34" charset="0"/>
              </a:rPr>
              <a:t> of the 8 had previous neutropenia</a:t>
            </a:r>
          </a:p>
          <a:p>
            <a:pPr marL="285750" indent="-285750">
              <a:lnSpc>
                <a:spcPts val="4000"/>
              </a:lnSpc>
              <a:buFont typeface="Arial" panose="020B0604020202020204" pitchFamily="34" charset="0"/>
              <a:buChar char="•"/>
            </a:pPr>
            <a:r>
              <a:rPr lang="en-US" sz="2400" b="1" dirty="0">
                <a:latin typeface="Century Gothic" panose="020B0502020202020204" pitchFamily="34" charset="0"/>
              </a:rPr>
              <a:t>0</a:t>
            </a:r>
            <a:r>
              <a:rPr lang="en-US" sz="2000" dirty="0">
                <a:latin typeface="Century Gothic" panose="020B0502020202020204" pitchFamily="34" charset="0"/>
              </a:rPr>
              <a:t> deaths (0%)</a:t>
            </a:r>
          </a:p>
          <a:p>
            <a:pPr marL="285750" indent="-285750">
              <a:lnSpc>
                <a:spcPts val="4000"/>
              </a:lnSpc>
              <a:buFont typeface="Arial" panose="020B0604020202020204" pitchFamily="34" charset="0"/>
              <a:buChar char="•"/>
            </a:pPr>
            <a:r>
              <a:rPr lang="en-US" sz="2000" b="1" dirty="0">
                <a:latin typeface="Century Gothic" panose="020B0502020202020204" pitchFamily="34" charset="0"/>
              </a:rPr>
              <a:t>Mean duration of clozapine: </a:t>
            </a:r>
            <a:r>
              <a:rPr lang="en-US" sz="2400" b="1" dirty="0">
                <a:latin typeface="Century Gothic" panose="020B0502020202020204" pitchFamily="34" charset="0"/>
              </a:rPr>
              <a:t>48 days</a:t>
            </a:r>
            <a:r>
              <a:rPr lang="en-US" sz="2000" dirty="0">
                <a:latin typeface="Century Gothic" panose="020B0502020202020204" pitchFamily="34" charset="0"/>
              </a:rPr>
              <a:t>, with a range of 21 to 105 days.</a:t>
            </a:r>
          </a:p>
          <a:p>
            <a:pPr marL="285750" indent="-285750">
              <a:lnSpc>
                <a:spcPts val="4000"/>
              </a:lnSpc>
              <a:buFont typeface="Arial" panose="020B0604020202020204" pitchFamily="34" charset="0"/>
              <a:buChar char="•"/>
            </a:pPr>
            <a:r>
              <a:rPr lang="en-US" sz="2000" b="1" dirty="0">
                <a:latin typeface="Century Gothic" panose="020B0502020202020204" pitchFamily="34" charset="0"/>
              </a:rPr>
              <a:t>Median age at initiation of treatment: </a:t>
            </a:r>
            <a:r>
              <a:rPr lang="en-US" sz="2400" b="1" dirty="0">
                <a:latin typeface="Century Gothic" panose="020B0502020202020204" pitchFamily="34" charset="0"/>
              </a:rPr>
              <a:t>51 years</a:t>
            </a:r>
            <a:r>
              <a:rPr lang="en-US" sz="2000" dirty="0">
                <a:latin typeface="Century Gothic" panose="020B0502020202020204" pitchFamily="34" charset="0"/>
              </a:rPr>
              <a:t>, with a range of 25 to 72 years.</a:t>
            </a:r>
          </a:p>
          <a:p>
            <a:pPr marL="285750" indent="-285750">
              <a:lnSpc>
                <a:spcPts val="4000"/>
              </a:lnSpc>
              <a:buFont typeface="Arial" panose="020B0604020202020204" pitchFamily="34" charset="0"/>
              <a:buChar char="•"/>
            </a:pPr>
            <a:r>
              <a:rPr lang="en-US" sz="2000" i="1" dirty="0">
                <a:latin typeface="Century Gothic" panose="020B0502020202020204" pitchFamily="34" charset="0"/>
              </a:rPr>
              <a:t>No events beyond that time frame.</a:t>
            </a:r>
          </a:p>
        </p:txBody>
      </p:sp>
      <p:sp>
        <p:nvSpPr>
          <p:cNvPr id="3" name="TextBox 2">
            <a:extLst>
              <a:ext uri="{FF2B5EF4-FFF2-40B4-BE49-F238E27FC236}">
                <a16:creationId xmlns:a16="http://schemas.microsoft.com/office/drawing/2014/main" id="{B60D1DC1-B3FB-8438-FCE5-C89CE8B9964C}"/>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Characterization of Agranulocytosis (Taylor, 2022)</a:t>
            </a:r>
          </a:p>
        </p:txBody>
      </p:sp>
      <p:sp>
        <p:nvSpPr>
          <p:cNvPr id="4" name="TextBox 3">
            <a:extLst>
              <a:ext uri="{FF2B5EF4-FFF2-40B4-BE49-F238E27FC236}">
                <a16:creationId xmlns:a16="http://schemas.microsoft.com/office/drawing/2014/main" id="{B88B1858-E37C-A76A-BEB9-4EDEF1B3C90D}"/>
              </a:ext>
            </a:extLst>
          </p:cNvPr>
          <p:cNvSpPr txBox="1"/>
          <p:nvPr/>
        </p:nvSpPr>
        <p:spPr>
          <a:xfrm>
            <a:off x="0" y="6501193"/>
            <a:ext cx="12192000" cy="276999"/>
          </a:xfrm>
          <a:prstGeom prst="rect">
            <a:avLst/>
          </a:prstGeom>
          <a:noFill/>
        </p:spPr>
        <p:txBody>
          <a:bodyPr wrap="square">
            <a:spAutoFit/>
          </a:bodyPr>
          <a:lstStyle/>
          <a:p>
            <a:r>
              <a:rPr lang="en-US" sz="1200" b="0" i="0" dirty="0">
                <a:solidFill>
                  <a:srgbClr val="222222"/>
                </a:solidFill>
                <a:effectLst/>
                <a:latin typeface="Century Gothic" panose="020B0502020202020204" pitchFamily="34" charset="0"/>
              </a:rPr>
              <a:t>Taylor, D </a:t>
            </a:r>
            <a:r>
              <a:rPr lang="en-US" sz="1200" b="0" dirty="0">
                <a:solidFill>
                  <a:srgbClr val="222222"/>
                </a:solidFill>
                <a:effectLst/>
                <a:latin typeface="Century Gothic" panose="020B0502020202020204" pitchFamily="34" charset="0"/>
              </a:rPr>
              <a:t>et al. </a:t>
            </a:r>
            <a:r>
              <a:rPr lang="en-US" sz="1200" b="0" i="0" dirty="0">
                <a:solidFill>
                  <a:srgbClr val="222222"/>
                </a:solidFill>
                <a:effectLst/>
                <a:latin typeface="Century Gothic" panose="020B0502020202020204" pitchFamily="34" charset="0"/>
              </a:rPr>
              <a:t>Distinctive pattern of neutrophil count change in clozapine-associated, life-threatening agranulocytosis. </a:t>
            </a:r>
            <a:r>
              <a:rPr lang="en-US" sz="1200" b="0" i="1" dirty="0">
                <a:solidFill>
                  <a:srgbClr val="222222"/>
                </a:solidFill>
                <a:effectLst/>
                <a:latin typeface="Century Gothic" panose="020B0502020202020204" pitchFamily="34" charset="0"/>
              </a:rPr>
              <a:t>Schizophrenia</a:t>
            </a:r>
            <a:r>
              <a:rPr lang="en-US" sz="1200" b="0" i="0" dirty="0">
                <a:solidFill>
                  <a:srgbClr val="222222"/>
                </a:solidFill>
                <a:effectLst/>
                <a:latin typeface="Century Gothic" panose="020B0502020202020204" pitchFamily="34" charset="0"/>
              </a:rPr>
              <a:t> </a:t>
            </a:r>
            <a:r>
              <a:rPr lang="en-US" sz="1200" b="1" i="0" dirty="0">
                <a:solidFill>
                  <a:srgbClr val="222222"/>
                </a:solidFill>
                <a:effectLst/>
                <a:latin typeface="Century Gothic" panose="020B0502020202020204" pitchFamily="34" charset="0"/>
              </a:rPr>
              <a:t>8</a:t>
            </a:r>
            <a:r>
              <a:rPr lang="en-US" sz="1200" b="0" i="0" dirty="0">
                <a:solidFill>
                  <a:srgbClr val="222222"/>
                </a:solidFill>
                <a:effectLst/>
                <a:latin typeface="Century Gothic" panose="020B0502020202020204" pitchFamily="34" charset="0"/>
              </a:rPr>
              <a:t>, 21 (2022).</a:t>
            </a:r>
            <a:endParaRPr lang="en-US" sz="1200" dirty="0">
              <a:latin typeface="Century Gothic" panose="020B0502020202020204" pitchFamily="34" charset="0"/>
            </a:endParaRPr>
          </a:p>
        </p:txBody>
      </p:sp>
      <p:pic>
        <p:nvPicPr>
          <p:cNvPr id="5" name="Picture 4">
            <a:extLst>
              <a:ext uri="{FF2B5EF4-FFF2-40B4-BE49-F238E27FC236}">
                <a16:creationId xmlns:a16="http://schemas.microsoft.com/office/drawing/2014/main" id="{DEBD4A68-26BE-0671-FE2D-20C0AB77DD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395694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369C74-36EB-93D2-EBD6-527EFEC2DBCF}"/>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Characterization of Agranulocytosis (Taylor, 2022)</a:t>
            </a:r>
          </a:p>
        </p:txBody>
      </p:sp>
      <p:sp>
        <p:nvSpPr>
          <p:cNvPr id="3" name="TextBox 2">
            <a:extLst>
              <a:ext uri="{FF2B5EF4-FFF2-40B4-BE49-F238E27FC236}">
                <a16:creationId xmlns:a16="http://schemas.microsoft.com/office/drawing/2014/main" id="{0E133D3E-6939-AE9A-0D89-6B3AD1657784}"/>
              </a:ext>
            </a:extLst>
          </p:cNvPr>
          <p:cNvSpPr txBox="1"/>
          <p:nvPr/>
        </p:nvSpPr>
        <p:spPr>
          <a:xfrm>
            <a:off x="0" y="6501193"/>
            <a:ext cx="12192000" cy="276999"/>
          </a:xfrm>
          <a:prstGeom prst="rect">
            <a:avLst/>
          </a:prstGeom>
          <a:noFill/>
        </p:spPr>
        <p:txBody>
          <a:bodyPr wrap="square">
            <a:spAutoFit/>
          </a:bodyPr>
          <a:lstStyle/>
          <a:p>
            <a:r>
              <a:rPr lang="en-US" sz="1200" b="0" i="0" dirty="0">
                <a:solidFill>
                  <a:srgbClr val="222222"/>
                </a:solidFill>
                <a:effectLst/>
                <a:latin typeface="Century Gothic" panose="020B0502020202020204" pitchFamily="34" charset="0"/>
              </a:rPr>
              <a:t>Taylor, D </a:t>
            </a:r>
            <a:r>
              <a:rPr lang="en-US" sz="1200" b="0" dirty="0">
                <a:solidFill>
                  <a:srgbClr val="222222"/>
                </a:solidFill>
                <a:effectLst/>
                <a:latin typeface="Century Gothic" panose="020B0502020202020204" pitchFamily="34" charset="0"/>
              </a:rPr>
              <a:t>et al. </a:t>
            </a:r>
            <a:r>
              <a:rPr lang="en-US" sz="1200" b="0" i="0" dirty="0">
                <a:solidFill>
                  <a:srgbClr val="222222"/>
                </a:solidFill>
                <a:effectLst/>
                <a:latin typeface="Century Gothic" panose="020B0502020202020204" pitchFamily="34" charset="0"/>
              </a:rPr>
              <a:t>Distinctive pattern of neutrophil count change in clozapine-associated, life-threatening agranulocytosis. </a:t>
            </a:r>
            <a:r>
              <a:rPr lang="en-US" sz="1200" b="0" i="1" dirty="0">
                <a:solidFill>
                  <a:srgbClr val="222222"/>
                </a:solidFill>
                <a:effectLst/>
                <a:latin typeface="Century Gothic" panose="020B0502020202020204" pitchFamily="34" charset="0"/>
              </a:rPr>
              <a:t>Schizophrenia</a:t>
            </a:r>
            <a:r>
              <a:rPr lang="en-US" sz="1200" b="0" i="0" dirty="0">
                <a:solidFill>
                  <a:srgbClr val="222222"/>
                </a:solidFill>
                <a:effectLst/>
                <a:latin typeface="Century Gothic" panose="020B0502020202020204" pitchFamily="34" charset="0"/>
              </a:rPr>
              <a:t> </a:t>
            </a:r>
            <a:r>
              <a:rPr lang="en-US" sz="1200" b="1" i="0" dirty="0">
                <a:solidFill>
                  <a:srgbClr val="222222"/>
                </a:solidFill>
                <a:effectLst/>
                <a:latin typeface="Century Gothic" panose="020B0502020202020204" pitchFamily="34" charset="0"/>
              </a:rPr>
              <a:t>8</a:t>
            </a:r>
            <a:r>
              <a:rPr lang="en-US" sz="1200" b="0" i="0" dirty="0">
                <a:solidFill>
                  <a:srgbClr val="222222"/>
                </a:solidFill>
                <a:effectLst/>
                <a:latin typeface="Century Gothic" panose="020B0502020202020204" pitchFamily="34" charset="0"/>
              </a:rPr>
              <a:t>, 21 (2022).</a:t>
            </a:r>
            <a:endParaRPr lang="en-US" sz="1200" dirty="0">
              <a:latin typeface="Century Gothic" panose="020B0502020202020204" pitchFamily="34" charset="0"/>
            </a:endParaRPr>
          </a:p>
        </p:txBody>
      </p:sp>
      <p:sp>
        <p:nvSpPr>
          <p:cNvPr id="4" name="TextBox 3">
            <a:extLst>
              <a:ext uri="{FF2B5EF4-FFF2-40B4-BE49-F238E27FC236}">
                <a16:creationId xmlns:a16="http://schemas.microsoft.com/office/drawing/2014/main" id="{7F9B61E0-A9C7-153D-5BD9-93CEADB351D5}"/>
              </a:ext>
            </a:extLst>
          </p:cNvPr>
          <p:cNvSpPr txBox="1"/>
          <p:nvPr/>
        </p:nvSpPr>
        <p:spPr>
          <a:xfrm>
            <a:off x="713770" y="1857949"/>
            <a:ext cx="11150279" cy="3375283"/>
          </a:xfrm>
          <a:prstGeom prst="rect">
            <a:avLst/>
          </a:prstGeom>
          <a:noFill/>
        </p:spPr>
        <p:txBody>
          <a:bodyPr wrap="square">
            <a:spAutoFit/>
          </a:bodyPr>
          <a:lstStyle/>
          <a:p>
            <a:pPr marL="457200" indent="-457200">
              <a:lnSpc>
                <a:spcPts val="3200"/>
              </a:lnSpc>
              <a:buFont typeface="Arial" panose="020B0604020202020204" pitchFamily="34" charset="0"/>
              <a:buChar char="•"/>
            </a:pPr>
            <a:r>
              <a:rPr lang="en-US" sz="2800" dirty="0">
                <a:latin typeface="Century Gothic" panose="020B0502020202020204" pitchFamily="34" charset="0"/>
              </a:rPr>
              <a:t>Most cases of agranulocytosis are </a:t>
            </a:r>
            <a:r>
              <a:rPr lang="en-US" sz="2800" b="1" dirty="0">
                <a:latin typeface="Century Gothic" panose="020B0502020202020204" pitchFamily="34" charset="0"/>
              </a:rPr>
              <a:t>not life-threatening</a:t>
            </a:r>
          </a:p>
          <a:p>
            <a:pPr marL="457200" indent="-457200">
              <a:lnSpc>
                <a:spcPts val="3200"/>
              </a:lnSpc>
              <a:buFont typeface="Arial" panose="020B0604020202020204" pitchFamily="34" charset="0"/>
              <a:buChar char="•"/>
            </a:pPr>
            <a:endParaRPr lang="en-US" sz="2800" b="1" dirty="0">
              <a:latin typeface="Century Gothic" panose="020B0502020202020204" pitchFamily="34" charset="0"/>
            </a:endParaRPr>
          </a:p>
          <a:p>
            <a:pPr marL="457200" indent="-457200">
              <a:lnSpc>
                <a:spcPts val="3200"/>
              </a:lnSpc>
              <a:buFont typeface="Arial" panose="020B0604020202020204" pitchFamily="34" charset="0"/>
              <a:buChar char="•"/>
            </a:pPr>
            <a:r>
              <a:rPr lang="en-US" sz="2800" b="1" dirty="0">
                <a:latin typeface="Century Gothic" panose="020B0502020202020204" pitchFamily="34" charset="0"/>
              </a:rPr>
              <a:t>May not even be clozapine-related</a:t>
            </a:r>
          </a:p>
          <a:p>
            <a:pPr marL="457200" indent="-457200">
              <a:lnSpc>
                <a:spcPts val="3200"/>
              </a:lnSpc>
              <a:buFont typeface="Arial" panose="020B0604020202020204" pitchFamily="34" charset="0"/>
              <a:buChar char="•"/>
            </a:pPr>
            <a:endParaRPr lang="en-US" sz="2800" b="1" dirty="0">
              <a:latin typeface="Century Gothic" panose="020B0502020202020204" pitchFamily="34" charset="0"/>
            </a:endParaRPr>
          </a:p>
          <a:p>
            <a:pPr marL="457200" indent="-457200">
              <a:lnSpc>
                <a:spcPts val="3200"/>
              </a:lnSpc>
              <a:buFont typeface="Arial" panose="020B0604020202020204" pitchFamily="34" charset="0"/>
              <a:buChar char="•"/>
            </a:pPr>
            <a:r>
              <a:rPr lang="en-US" sz="2800" dirty="0">
                <a:latin typeface="Century Gothic" panose="020B0502020202020204" pitchFamily="34" charset="0"/>
              </a:rPr>
              <a:t>Association with neutropenia is </a:t>
            </a:r>
            <a:r>
              <a:rPr lang="en-US" sz="2800" b="1" dirty="0">
                <a:latin typeface="Century Gothic" panose="020B0502020202020204" pitchFamily="34" charset="0"/>
              </a:rPr>
              <a:t>a result of surveillance bias</a:t>
            </a:r>
          </a:p>
          <a:p>
            <a:pPr>
              <a:lnSpc>
                <a:spcPts val="3200"/>
              </a:lnSpc>
            </a:pPr>
            <a:r>
              <a:rPr lang="en-US" sz="2800" b="1" dirty="0">
                <a:latin typeface="Century Gothic" panose="020B0502020202020204" pitchFamily="34" charset="0"/>
              </a:rPr>
              <a:t> </a:t>
            </a:r>
          </a:p>
          <a:p>
            <a:pPr marL="457200" indent="-457200">
              <a:lnSpc>
                <a:spcPts val="3200"/>
              </a:lnSpc>
              <a:buFont typeface="Arial" panose="020B0604020202020204" pitchFamily="34" charset="0"/>
              <a:buChar char="•"/>
            </a:pPr>
            <a:r>
              <a:rPr lang="en-US" sz="2800" dirty="0">
                <a:latin typeface="Century Gothic" panose="020B0502020202020204" pitchFamily="34" charset="0"/>
              </a:rPr>
              <a:t>Intensive blood monitoring reveals random, clinically silent, and </a:t>
            </a:r>
            <a:r>
              <a:rPr lang="en-US" sz="2800" b="1" dirty="0">
                <a:latin typeface="Century Gothic" panose="020B0502020202020204" pitchFamily="34" charset="0"/>
              </a:rPr>
              <a:t>non-pathological</a:t>
            </a:r>
            <a:r>
              <a:rPr lang="en-US" sz="2800" dirty="0">
                <a:latin typeface="Century Gothic" panose="020B0502020202020204" pitchFamily="34" charset="0"/>
              </a:rPr>
              <a:t> episodes of neutropenia</a:t>
            </a:r>
          </a:p>
        </p:txBody>
      </p:sp>
      <p:sp>
        <p:nvSpPr>
          <p:cNvPr id="5" name="TextBox 4">
            <a:extLst>
              <a:ext uri="{FF2B5EF4-FFF2-40B4-BE49-F238E27FC236}">
                <a16:creationId xmlns:a16="http://schemas.microsoft.com/office/drawing/2014/main" id="{16526A82-850D-129A-59FE-1574A4592EB8}"/>
              </a:ext>
            </a:extLst>
          </p:cNvPr>
          <p:cNvSpPr txBox="1"/>
          <p:nvPr/>
        </p:nvSpPr>
        <p:spPr>
          <a:xfrm>
            <a:off x="335666" y="5719233"/>
            <a:ext cx="11424212" cy="584775"/>
          </a:xfrm>
          <a:prstGeom prst="rect">
            <a:avLst/>
          </a:prstGeom>
          <a:noFill/>
        </p:spPr>
        <p:txBody>
          <a:bodyPr wrap="square" rtlCol="0">
            <a:spAutoFit/>
          </a:bodyPr>
          <a:lstStyle/>
          <a:p>
            <a:pPr algn="ctr"/>
            <a:r>
              <a:rPr lang="en-US" sz="3200" b="1" dirty="0">
                <a:solidFill>
                  <a:srgbClr val="F67D02"/>
                </a:solidFill>
                <a:latin typeface="Century Gothic" panose="020B0502020202020204" pitchFamily="34" charset="0"/>
              </a:rPr>
              <a:t>Mandatory Monitoring Causes More Harm Than Good.</a:t>
            </a:r>
          </a:p>
        </p:txBody>
      </p:sp>
      <p:pic>
        <p:nvPicPr>
          <p:cNvPr id="6" name="Picture 5">
            <a:extLst>
              <a:ext uri="{FF2B5EF4-FFF2-40B4-BE49-F238E27FC236}">
                <a16:creationId xmlns:a16="http://schemas.microsoft.com/office/drawing/2014/main" id="{03D888B7-6FBB-7B81-6048-F857BC0FB2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1902464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FAE46B-71EA-BD4F-44D5-70CB742FA99C}"/>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FDA’s Mini-Sentinel Distributed Database: Query</a:t>
            </a:r>
          </a:p>
        </p:txBody>
      </p:sp>
      <p:pic>
        <p:nvPicPr>
          <p:cNvPr id="3" name="Picture 2">
            <a:extLst>
              <a:ext uri="{FF2B5EF4-FFF2-40B4-BE49-F238E27FC236}">
                <a16:creationId xmlns:a16="http://schemas.microsoft.com/office/drawing/2014/main" id="{42D4CAC7-1C49-6E86-772F-194053AD3286}"/>
              </a:ext>
            </a:extLst>
          </p:cNvPr>
          <p:cNvPicPr>
            <a:picLocks noChangeAspect="1"/>
          </p:cNvPicPr>
          <p:nvPr/>
        </p:nvPicPr>
        <p:blipFill rotWithShape="1">
          <a:blip r:embed="rId2"/>
          <a:srcRect t="-179" b="13875"/>
          <a:stretch/>
        </p:blipFill>
        <p:spPr>
          <a:xfrm>
            <a:off x="501582" y="1481561"/>
            <a:ext cx="4717251" cy="4097436"/>
          </a:xfrm>
          <a:prstGeom prst="rect">
            <a:avLst/>
          </a:prstGeom>
          <a:ln>
            <a:solidFill>
              <a:schemeClr val="tx1"/>
            </a:solidFill>
          </a:ln>
        </p:spPr>
      </p:pic>
      <p:sp>
        <p:nvSpPr>
          <p:cNvPr id="4" name="TextBox 3">
            <a:extLst>
              <a:ext uri="{FF2B5EF4-FFF2-40B4-BE49-F238E27FC236}">
                <a16:creationId xmlns:a16="http://schemas.microsoft.com/office/drawing/2014/main" id="{16751D95-1A79-5772-CC9D-F7239BA93064}"/>
              </a:ext>
            </a:extLst>
          </p:cNvPr>
          <p:cNvSpPr txBox="1"/>
          <p:nvPr/>
        </p:nvSpPr>
        <p:spPr>
          <a:xfrm>
            <a:off x="5347504" y="2499227"/>
            <a:ext cx="6738000" cy="2246769"/>
          </a:xfrm>
          <a:prstGeom prst="rect">
            <a:avLst/>
          </a:prstGeom>
          <a:noFill/>
        </p:spPr>
        <p:txBody>
          <a:bodyPr wrap="square" rtlCol="0">
            <a:spAutoFit/>
          </a:bodyPr>
          <a:lstStyle/>
          <a:p>
            <a:pPr algn="ctr"/>
            <a:r>
              <a:rPr lang="en-US" sz="2800" b="1" dirty="0">
                <a:latin typeface="Century Gothic" panose="020B0502020202020204" pitchFamily="34" charset="0"/>
              </a:rPr>
              <a:t>The FDA’s Database of 94M insurance plan subscribers from 2000 to 2013:</a:t>
            </a:r>
          </a:p>
          <a:p>
            <a:pPr algn="ctr"/>
            <a:endParaRPr lang="en-US" sz="2800" b="1" dirty="0">
              <a:solidFill>
                <a:schemeClr val="accent2">
                  <a:lumMod val="75000"/>
                </a:schemeClr>
              </a:solidFill>
              <a:latin typeface="Century Gothic" panose="020B0502020202020204" pitchFamily="34" charset="0"/>
            </a:endParaRPr>
          </a:p>
          <a:p>
            <a:pPr algn="ctr"/>
            <a:r>
              <a:rPr lang="en-US" sz="2800" b="1" dirty="0">
                <a:solidFill>
                  <a:srgbClr val="F67D02"/>
                </a:solidFill>
                <a:latin typeface="Century Gothic" panose="020B0502020202020204" pitchFamily="34" charset="0"/>
              </a:rPr>
              <a:t>All </a:t>
            </a:r>
            <a:r>
              <a:rPr lang="en-US" sz="2800" b="1" i="1" dirty="0">
                <a:solidFill>
                  <a:srgbClr val="F67D02"/>
                </a:solidFill>
                <a:latin typeface="Century Gothic" panose="020B0502020202020204" pitchFamily="34" charset="0"/>
              </a:rPr>
              <a:t>EVENTS</a:t>
            </a:r>
            <a:r>
              <a:rPr lang="en-US" sz="2800" b="1" dirty="0">
                <a:solidFill>
                  <a:srgbClr val="F67D02"/>
                </a:solidFill>
                <a:latin typeface="Century Gothic" panose="020B0502020202020204" pitchFamily="34" charset="0"/>
              </a:rPr>
              <a:t> with primary diagnoses of neutropenia and related conditions</a:t>
            </a:r>
          </a:p>
        </p:txBody>
      </p:sp>
      <p:sp>
        <p:nvSpPr>
          <p:cNvPr id="5" name="TextBox 4">
            <a:extLst>
              <a:ext uri="{FF2B5EF4-FFF2-40B4-BE49-F238E27FC236}">
                <a16:creationId xmlns:a16="http://schemas.microsoft.com/office/drawing/2014/main" id="{CAABD548-FB53-63E5-FC5D-EE42FA9F46D6}"/>
              </a:ext>
            </a:extLst>
          </p:cNvPr>
          <p:cNvSpPr txBox="1"/>
          <p:nvPr/>
        </p:nvSpPr>
        <p:spPr>
          <a:xfrm>
            <a:off x="822595" y="5788440"/>
            <a:ext cx="4178398" cy="646331"/>
          </a:xfrm>
          <a:prstGeom prst="rect">
            <a:avLst/>
          </a:prstGeom>
          <a:noFill/>
        </p:spPr>
        <p:txBody>
          <a:bodyPr wrap="square" rtlCol="0">
            <a:spAutoFit/>
          </a:bodyPr>
          <a:lstStyle/>
          <a:p>
            <a:r>
              <a:rPr lang="en-US" b="1" dirty="0">
                <a:latin typeface="Century Gothic" panose="020B0502020202020204" pitchFamily="34" charset="0"/>
              </a:rPr>
              <a:t>Note: “agranulocytosis” is not a named condition in the ICD-9-CM</a:t>
            </a:r>
          </a:p>
        </p:txBody>
      </p:sp>
      <p:pic>
        <p:nvPicPr>
          <p:cNvPr id="6" name="Picture 5">
            <a:extLst>
              <a:ext uri="{FF2B5EF4-FFF2-40B4-BE49-F238E27FC236}">
                <a16:creationId xmlns:a16="http://schemas.microsoft.com/office/drawing/2014/main" id="{D86B3A91-01E4-71DE-E23B-EAC9B513AB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1744259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365E6C-F306-4C83-B26B-E2D2970AB1E9}"/>
              </a:ext>
            </a:extLst>
          </p:cNvPr>
          <p:cNvPicPr>
            <a:picLocks noChangeAspect="1"/>
          </p:cNvPicPr>
          <p:nvPr/>
        </p:nvPicPr>
        <p:blipFill>
          <a:blip r:embed="rId2"/>
          <a:stretch>
            <a:fillRect/>
          </a:stretch>
        </p:blipFill>
        <p:spPr>
          <a:xfrm>
            <a:off x="9485613" y="2085044"/>
            <a:ext cx="2678571" cy="3531568"/>
          </a:xfrm>
          <a:prstGeom prst="rect">
            <a:avLst/>
          </a:prstGeom>
        </p:spPr>
      </p:pic>
      <p:pic>
        <p:nvPicPr>
          <p:cNvPr id="8" name="Picture 7">
            <a:extLst>
              <a:ext uri="{FF2B5EF4-FFF2-40B4-BE49-F238E27FC236}">
                <a16:creationId xmlns:a16="http://schemas.microsoft.com/office/drawing/2014/main" id="{A4595DE7-828A-6F84-4511-0CEFF462A55F}"/>
              </a:ext>
            </a:extLst>
          </p:cNvPr>
          <p:cNvPicPr>
            <a:picLocks noChangeAspect="1"/>
          </p:cNvPicPr>
          <p:nvPr/>
        </p:nvPicPr>
        <p:blipFill>
          <a:blip r:embed="rId3"/>
          <a:stretch>
            <a:fillRect/>
          </a:stretch>
        </p:blipFill>
        <p:spPr>
          <a:xfrm>
            <a:off x="6914819" y="2078618"/>
            <a:ext cx="2686545" cy="3531571"/>
          </a:xfrm>
          <a:prstGeom prst="rect">
            <a:avLst/>
          </a:prstGeom>
        </p:spPr>
      </p:pic>
      <p:pic>
        <p:nvPicPr>
          <p:cNvPr id="9" name="Picture 8">
            <a:extLst>
              <a:ext uri="{FF2B5EF4-FFF2-40B4-BE49-F238E27FC236}">
                <a16:creationId xmlns:a16="http://schemas.microsoft.com/office/drawing/2014/main" id="{CFC34FFE-8823-38F3-0FE0-252EE88E8A3B}"/>
              </a:ext>
            </a:extLst>
          </p:cNvPr>
          <p:cNvPicPr>
            <a:picLocks noChangeAspect="1"/>
          </p:cNvPicPr>
          <p:nvPr/>
        </p:nvPicPr>
        <p:blipFill>
          <a:blip r:embed="rId4"/>
          <a:stretch>
            <a:fillRect/>
          </a:stretch>
        </p:blipFill>
        <p:spPr>
          <a:xfrm>
            <a:off x="4410637" y="2085044"/>
            <a:ext cx="2654658" cy="3531572"/>
          </a:xfrm>
          <a:prstGeom prst="rect">
            <a:avLst/>
          </a:prstGeom>
        </p:spPr>
      </p:pic>
      <p:pic>
        <p:nvPicPr>
          <p:cNvPr id="10" name="Picture 9">
            <a:extLst>
              <a:ext uri="{FF2B5EF4-FFF2-40B4-BE49-F238E27FC236}">
                <a16:creationId xmlns:a16="http://schemas.microsoft.com/office/drawing/2014/main" id="{09C7C35A-A409-9E70-D249-8074E110579C}"/>
              </a:ext>
            </a:extLst>
          </p:cNvPr>
          <p:cNvPicPr>
            <a:picLocks noChangeAspect="1"/>
          </p:cNvPicPr>
          <p:nvPr/>
        </p:nvPicPr>
        <p:blipFill>
          <a:blip r:embed="rId5"/>
          <a:stretch>
            <a:fillRect/>
          </a:stretch>
        </p:blipFill>
        <p:spPr>
          <a:xfrm>
            <a:off x="0" y="2075570"/>
            <a:ext cx="4537962" cy="3541046"/>
          </a:xfrm>
          <a:prstGeom prst="rect">
            <a:avLst/>
          </a:prstGeom>
        </p:spPr>
      </p:pic>
      <p:sp>
        <p:nvSpPr>
          <p:cNvPr id="11" name="TextBox 10">
            <a:extLst>
              <a:ext uri="{FF2B5EF4-FFF2-40B4-BE49-F238E27FC236}">
                <a16:creationId xmlns:a16="http://schemas.microsoft.com/office/drawing/2014/main" id="{C9818D70-3820-0F09-1592-5E3FF325E9CE}"/>
              </a:ext>
            </a:extLst>
          </p:cNvPr>
          <p:cNvSpPr txBox="1"/>
          <p:nvPr/>
        </p:nvSpPr>
        <p:spPr>
          <a:xfrm>
            <a:off x="1016643" y="5610189"/>
            <a:ext cx="10158714" cy="954107"/>
          </a:xfrm>
          <a:prstGeom prst="rect">
            <a:avLst/>
          </a:prstGeom>
          <a:solidFill>
            <a:schemeClr val="bg1"/>
          </a:solidFill>
          <a:ln>
            <a:solidFill>
              <a:schemeClr val="tx1"/>
            </a:solidFill>
          </a:ln>
        </p:spPr>
        <p:txBody>
          <a:bodyPr wrap="square" rtlCol="0">
            <a:spAutoFit/>
          </a:bodyPr>
          <a:lstStyle/>
          <a:p>
            <a:pPr algn="ctr"/>
            <a:r>
              <a:rPr lang="en-US" sz="2800" b="1" dirty="0">
                <a:solidFill>
                  <a:srgbClr val="F67D02"/>
                </a:solidFill>
                <a:latin typeface="Century Gothic" panose="020B0502020202020204" pitchFamily="34" charset="0"/>
              </a:rPr>
              <a:t>In the age group 18 to 44 the incidence is </a:t>
            </a:r>
          </a:p>
          <a:p>
            <a:pPr algn="ctr"/>
            <a:r>
              <a:rPr lang="en-US" sz="2800" b="1" dirty="0">
                <a:solidFill>
                  <a:srgbClr val="F67D02"/>
                </a:solidFill>
                <a:latin typeface="Century Gothic" panose="020B0502020202020204" pitchFamily="34" charset="0"/>
              </a:rPr>
              <a:t>FIVE TIMES HIGHER for olanzapine than clozapine</a:t>
            </a:r>
          </a:p>
        </p:txBody>
      </p:sp>
      <p:sp>
        <p:nvSpPr>
          <p:cNvPr id="12" name="TextBox 11">
            <a:extLst>
              <a:ext uri="{FF2B5EF4-FFF2-40B4-BE49-F238E27FC236}">
                <a16:creationId xmlns:a16="http://schemas.microsoft.com/office/drawing/2014/main" id="{68EACDCA-DDF0-05DF-AC15-D1FED6A11738}"/>
              </a:ext>
            </a:extLst>
          </p:cNvPr>
          <p:cNvSpPr txBox="1"/>
          <p:nvPr/>
        </p:nvSpPr>
        <p:spPr>
          <a:xfrm>
            <a:off x="0" y="715618"/>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FDA’s Mini-Sentinel Distributed Database: Results</a:t>
            </a:r>
          </a:p>
        </p:txBody>
      </p:sp>
      <p:sp>
        <p:nvSpPr>
          <p:cNvPr id="13" name="TextBox 12">
            <a:extLst>
              <a:ext uri="{FF2B5EF4-FFF2-40B4-BE49-F238E27FC236}">
                <a16:creationId xmlns:a16="http://schemas.microsoft.com/office/drawing/2014/main" id="{2299F33B-7300-29DA-AB70-5459C10C688E}"/>
              </a:ext>
            </a:extLst>
          </p:cNvPr>
          <p:cNvSpPr txBox="1"/>
          <p:nvPr/>
        </p:nvSpPr>
        <p:spPr>
          <a:xfrm>
            <a:off x="0" y="1446288"/>
            <a:ext cx="12192000" cy="523220"/>
          </a:xfrm>
          <a:prstGeom prst="rect">
            <a:avLst/>
          </a:prstGeom>
          <a:noFill/>
        </p:spPr>
        <p:txBody>
          <a:bodyPr wrap="square" rtlCol="0">
            <a:spAutoFit/>
          </a:bodyPr>
          <a:lstStyle/>
          <a:p>
            <a:pPr algn="ctr"/>
            <a:r>
              <a:rPr lang="en-US" sz="2800" b="1" dirty="0">
                <a:latin typeface="Century Gothic" panose="020B0502020202020204" pitchFamily="34" charset="0"/>
              </a:rPr>
              <a:t>Neutropenia Events per 10k Years at Risk (2000 – 2013)</a:t>
            </a:r>
          </a:p>
        </p:txBody>
      </p:sp>
      <p:pic>
        <p:nvPicPr>
          <p:cNvPr id="14" name="Picture 13">
            <a:extLst>
              <a:ext uri="{FF2B5EF4-FFF2-40B4-BE49-F238E27FC236}">
                <a16:creationId xmlns:a16="http://schemas.microsoft.com/office/drawing/2014/main" id="{807D36E7-8D99-CC14-3274-1B25CF38F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3019277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53CFA8-F87D-93A5-944C-9C5EE2D313CE}"/>
              </a:ext>
            </a:extLst>
          </p:cNvPr>
          <p:cNvPicPr>
            <a:picLocks noChangeAspect="1"/>
          </p:cNvPicPr>
          <p:nvPr/>
        </p:nvPicPr>
        <p:blipFill>
          <a:blip r:embed="rId2"/>
          <a:stretch>
            <a:fillRect/>
          </a:stretch>
        </p:blipFill>
        <p:spPr>
          <a:xfrm>
            <a:off x="427327" y="1423503"/>
            <a:ext cx="8551681" cy="5172942"/>
          </a:xfrm>
          <a:prstGeom prst="rect">
            <a:avLst/>
          </a:prstGeom>
        </p:spPr>
      </p:pic>
      <p:sp>
        <p:nvSpPr>
          <p:cNvPr id="3" name="TextBox 2">
            <a:extLst>
              <a:ext uri="{FF2B5EF4-FFF2-40B4-BE49-F238E27FC236}">
                <a16:creationId xmlns:a16="http://schemas.microsoft.com/office/drawing/2014/main" id="{1D46F565-E642-3E03-F355-D1DBB4E2B52D}"/>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Life-Threatening Agranulocytosis</a:t>
            </a:r>
          </a:p>
        </p:txBody>
      </p:sp>
      <p:sp>
        <p:nvSpPr>
          <p:cNvPr id="4" name="TextBox 3">
            <a:extLst>
              <a:ext uri="{FF2B5EF4-FFF2-40B4-BE49-F238E27FC236}">
                <a16:creationId xmlns:a16="http://schemas.microsoft.com/office/drawing/2014/main" id="{8A92432E-5FD4-A70E-50FA-734E09606C50}"/>
              </a:ext>
            </a:extLst>
          </p:cNvPr>
          <p:cNvSpPr txBox="1"/>
          <p:nvPr/>
        </p:nvSpPr>
        <p:spPr>
          <a:xfrm>
            <a:off x="8634714" y="1615611"/>
            <a:ext cx="2986268" cy="1938992"/>
          </a:xfrm>
          <a:prstGeom prst="rect">
            <a:avLst/>
          </a:prstGeom>
          <a:solidFill>
            <a:srgbClr val="FED5AC"/>
          </a:solidFill>
        </p:spPr>
        <p:txBody>
          <a:bodyPr wrap="square" rtlCol="0">
            <a:spAutoFit/>
          </a:bodyPr>
          <a:lstStyle/>
          <a:p>
            <a:r>
              <a:rPr lang="en-US" sz="2400" b="1" dirty="0">
                <a:latin typeface="Century Gothic" panose="020B0502020202020204" pitchFamily="34" charset="0"/>
              </a:rPr>
              <a:t>Risk Factors:</a:t>
            </a:r>
          </a:p>
          <a:p>
            <a:pPr marL="514350" indent="-514350">
              <a:buAutoNum type="arabicPeriod"/>
            </a:pPr>
            <a:r>
              <a:rPr lang="en-US" sz="2400" b="1" dirty="0">
                <a:latin typeface="Century Gothic" panose="020B0502020202020204" pitchFamily="34" charset="0"/>
              </a:rPr>
              <a:t>Age</a:t>
            </a:r>
          </a:p>
          <a:p>
            <a:pPr marL="514350" indent="-514350">
              <a:buFontTx/>
              <a:buAutoNum type="arabicPeriod"/>
            </a:pPr>
            <a:r>
              <a:rPr lang="en-US" sz="2400" b="1" dirty="0">
                <a:latin typeface="Century Gothic" panose="020B0502020202020204" pitchFamily="34" charset="0"/>
              </a:rPr>
              <a:t>First 18 weeks</a:t>
            </a:r>
          </a:p>
          <a:p>
            <a:pPr marL="514350" indent="-514350">
              <a:buAutoNum type="arabicPeriod"/>
            </a:pPr>
            <a:r>
              <a:rPr lang="en-US" sz="2400" b="1" dirty="0">
                <a:latin typeface="Century Gothic" panose="020B0502020202020204" pitchFamily="34" charset="0"/>
              </a:rPr>
              <a:t>Depakote</a:t>
            </a:r>
          </a:p>
          <a:p>
            <a:pPr marL="514350" indent="-514350">
              <a:buAutoNum type="arabicPeriod"/>
            </a:pPr>
            <a:r>
              <a:rPr lang="en-US" sz="2400" b="1" dirty="0">
                <a:latin typeface="Century Gothic" panose="020B0502020202020204" pitchFamily="34" charset="0"/>
              </a:rPr>
              <a:t>Female</a:t>
            </a:r>
          </a:p>
        </p:txBody>
      </p:sp>
      <p:sp>
        <p:nvSpPr>
          <p:cNvPr id="5" name="TextBox 4">
            <a:extLst>
              <a:ext uri="{FF2B5EF4-FFF2-40B4-BE49-F238E27FC236}">
                <a16:creationId xmlns:a16="http://schemas.microsoft.com/office/drawing/2014/main" id="{DF591403-CC05-1D6A-D4F2-5250057BC433}"/>
              </a:ext>
            </a:extLst>
          </p:cNvPr>
          <p:cNvSpPr txBox="1"/>
          <p:nvPr/>
        </p:nvSpPr>
        <p:spPr>
          <a:xfrm>
            <a:off x="9931400" y="6257891"/>
            <a:ext cx="2044700" cy="307777"/>
          </a:xfrm>
          <a:prstGeom prst="rect">
            <a:avLst/>
          </a:prstGeom>
          <a:noFill/>
        </p:spPr>
        <p:txBody>
          <a:bodyPr wrap="square">
            <a:spAutoFit/>
          </a:bodyPr>
          <a:lstStyle/>
          <a:p>
            <a:r>
              <a:rPr lang="en-US" sz="1400" b="0" i="0" dirty="0">
                <a:solidFill>
                  <a:srgbClr val="222222"/>
                </a:solidFill>
                <a:effectLst/>
                <a:latin typeface="Century Gothic" panose="020B0502020202020204" pitchFamily="34" charset="0"/>
              </a:rPr>
              <a:t>(Taylor, D </a:t>
            </a:r>
            <a:r>
              <a:rPr lang="en-US" sz="1400" b="0" dirty="0">
                <a:solidFill>
                  <a:srgbClr val="222222"/>
                </a:solidFill>
                <a:effectLst/>
                <a:latin typeface="Century Gothic" panose="020B0502020202020204" pitchFamily="34" charset="0"/>
              </a:rPr>
              <a:t>et al</a:t>
            </a:r>
            <a:r>
              <a:rPr lang="en-US" sz="1400" dirty="0">
                <a:solidFill>
                  <a:srgbClr val="222222"/>
                </a:solidFill>
                <a:latin typeface="Century Gothic" panose="020B0502020202020204" pitchFamily="34" charset="0"/>
              </a:rPr>
              <a:t>, </a:t>
            </a:r>
            <a:r>
              <a:rPr lang="en-US" sz="1400" b="0" i="0" dirty="0">
                <a:solidFill>
                  <a:srgbClr val="222222"/>
                </a:solidFill>
                <a:effectLst/>
                <a:latin typeface="Century Gothic" panose="020B0502020202020204" pitchFamily="34" charset="0"/>
              </a:rPr>
              <a:t>2022)</a:t>
            </a:r>
            <a:endParaRPr lang="en-US" sz="1400" dirty="0">
              <a:latin typeface="Century Gothic" panose="020B0502020202020204" pitchFamily="34" charset="0"/>
            </a:endParaRPr>
          </a:p>
        </p:txBody>
      </p:sp>
      <p:pic>
        <p:nvPicPr>
          <p:cNvPr id="6" name="Picture 5">
            <a:extLst>
              <a:ext uri="{FF2B5EF4-FFF2-40B4-BE49-F238E27FC236}">
                <a16:creationId xmlns:a16="http://schemas.microsoft.com/office/drawing/2014/main" id="{D01CB231-ED18-9110-DF7B-4308DC3D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255887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5EFE39C-5A71-B002-78F5-D2175F0B50C3}"/>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Live Longer on Clozapine</a:t>
            </a:r>
          </a:p>
        </p:txBody>
      </p:sp>
      <p:pic>
        <p:nvPicPr>
          <p:cNvPr id="9" name="Picture 8">
            <a:extLst>
              <a:ext uri="{FF2B5EF4-FFF2-40B4-BE49-F238E27FC236}">
                <a16:creationId xmlns:a16="http://schemas.microsoft.com/office/drawing/2014/main" id="{551647E0-4FFA-4F4C-AAC7-6BDA6B043BEC}"/>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8" name="Content Placeholder 3">
            <a:extLst>
              <a:ext uri="{FF2B5EF4-FFF2-40B4-BE49-F238E27FC236}">
                <a16:creationId xmlns:a16="http://schemas.microsoft.com/office/drawing/2014/main" id="{03F811C7-0D92-0AA0-33FF-29F7D053DD8B}"/>
              </a:ext>
            </a:extLst>
          </p:cNvPr>
          <p:cNvPicPr>
            <a:picLocks noChangeAspect="1"/>
          </p:cNvPicPr>
          <p:nvPr/>
        </p:nvPicPr>
        <p:blipFill rotWithShape="1">
          <a:blip r:embed="rId3"/>
          <a:srcRect l="5250" t="22947" r="6741" b="9866"/>
          <a:stretch/>
        </p:blipFill>
        <p:spPr>
          <a:xfrm>
            <a:off x="1761406" y="2109741"/>
            <a:ext cx="8669188" cy="2910807"/>
          </a:xfrm>
          <a:prstGeom prst="rect">
            <a:avLst/>
          </a:prstGeom>
          <a:ln>
            <a:solidFill>
              <a:schemeClr val="tx1">
                <a:lumMod val="95000"/>
                <a:lumOff val="5000"/>
              </a:schemeClr>
            </a:solidFill>
          </a:ln>
        </p:spPr>
      </p:pic>
      <p:sp>
        <p:nvSpPr>
          <p:cNvPr id="10" name="TextBox 9">
            <a:extLst>
              <a:ext uri="{FF2B5EF4-FFF2-40B4-BE49-F238E27FC236}">
                <a16:creationId xmlns:a16="http://schemas.microsoft.com/office/drawing/2014/main" id="{0CCFF012-E90D-A4FA-94A5-8B2DC580951D}"/>
              </a:ext>
            </a:extLst>
          </p:cNvPr>
          <p:cNvSpPr txBox="1"/>
          <p:nvPr/>
        </p:nvSpPr>
        <p:spPr>
          <a:xfrm>
            <a:off x="0" y="1505012"/>
            <a:ext cx="12192000" cy="461665"/>
          </a:xfrm>
          <a:prstGeom prst="rect">
            <a:avLst/>
          </a:prstGeom>
          <a:noFill/>
        </p:spPr>
        <p:txBody>
          <a:bodyPr wrap="square" rtlCol="0">
            <a:spAutoFit/>
          </a:bodyPr>
          <a:lstStyle/>
          <a:p>
            <a:pPr algn="ctr"/>
            <a:r>
              <a:rPr lang="en-US" sz="2400" b="1" dirty="0">
                <a:latin typeface="Century Gothic" panose="020B0502020202020204" pitchFamily="34" charset="0"/>
              </a:rPr>
              <a:t>A Finnish 20-year Study of &gt;62,000 Patients with Schizophrenia</a:t>
            </a:r>
          </a:p>
        </p:txBody>
      </p:sp>
      <p:sp>
        <p:nvSpPr>
          <p:cNvPr id="11" name="TextBox 10">
            <a:extLst>
              <a:ext uri="{FF2B5EF4-FFF2-40B4-BE49-F238E27FC236}">
                <a16:creationId xmlns:a16="http://schemas.microsoft.com/office/drawing/2014/main" id="{ADD48C9F-BD43-8619-48B4-18928649333B}"/>
              </a:ext>
            </a:extLst>
          </p:cNvPr>
          <p:cNvSpPr txBox="1"/>
          <p:nvPr/>
        </p:nvSpPr>
        <p:spPr>
          <a:xfrm>
            <a:off x="1400803" y="4829769"/>
            <a:ext cx="9390390" cy="1602105"/>
          </a:xfrm>
          <a:prstGeom prst="rect">
            <a:avLst/>
          </a:prstGeom>
          <a:noFill/>
        </p:spPr>
        <p:txBody>
          <a:bodyPr wrap="square">
            <a:spAutoFit/>
          </a:bodyPr>
          <a:lstStyle/>
          <a:p>
            <a:pPr>
              <a:lnSpc>
                <a:spcPts val="3000"/>
              </a:lnSpc>
            </a:pPr>
            <a:endParaRPr lang="en-US" b="1" dirty="0">
              <a:latin typeface="Century Gothic" panose="020B0502020202020204" pitchFamily="34" charset="0"/>
            </a:endParaRPr>
          </a:p>
          <a:p>
            <a:pPr>
              <a:lnSpc>
                <a:spcPts val="3000"/>
              </a:lnSpc>
            </a:pPr>
            <a:r>
              <a:rPr lang="en-US" sz="2000" b="1" dirty="0">
                <a:latin typeface="Century Gothic" panose="020B0502020202020204" pitchFamily="34" charset="0"/>
              </a:rPr>
              <a:t>65% less likely to die than untreated patients with schizophrenia</a:t>
            </a:r>
            <a:endParaRPr lang="en-US" b="1" dirty="0">
              <a:latin typeface="Century Gothic" panose="020B0502020202020204" pitchFamily="34" charset="0"/>
            </a:endParaRPr>
          </a:p>
          <a:p>
            <a:pPr>
              <a:lnSpc>
                <a:spcPts val="3000"/>
              </a:lnSpc>
            </a:pPr>
            <a:r>
              <a:rPr lang="en-US" sz="2000" b="1" dirty="0">
                <a:solidFill>
                  <a:srgbClr val="F67D02"/>
                </a:solidFill>
                <a:latin typeface="Century Gothic" panose="020B0502020202020204" pitchFamily="34" charset="0"/>
              </a:rPr>
              <a:t>25% to 50% less likely to die compared patients on other antipsychotics.</a:t>
            </a:r>
            <a:endParaRPr lang="en-US" b="1" dirty="0">
              <a:solidFill>
                <a:srgbClr val="F67D02"/>
              </a:solidFill>
              <a:latin typeface="Century Gothic" panose="020B0502020202020204" pitchFamily="34" charset="0"/>
            </a:endParaRPr>
          </a:p>
          <a:p>
            <a:pPr>
              <a:lnSpc>
                <a:spcPts val="3000"/>
              </a:lnSpc>
            </a:pPr>
            <a:r>
              <a:rPr lang="en-US" sz="2000" b="1" dirty="0">
                <a:latin typeface="Century Gothic" panose="020B0502020202020204" pitchFamily="34" charset="0"/>
              </a:rPr>
              <a:t>45% reduction in cardiovascular deaths</a:t>
            </a:r>
          </a:p>
        </p:txBody>
      </p:sp>
      <p:sp>
        <p:nvSpPr>
          <p:cNvPr id="12" name="TextBox 11">
            <a:extLst>
              <a:ext uri="{FF2B5EF4-FFF2-40B4-BE49-F238E27FC236}">
                <a16:creationId xmlns:a16="http://schemas.microsoft.com/office/drawing/2014/main" id="{9AB831A0-BE77-A7AA-946A-89E9AE5F54C4}"/>
              </a:ext>
            </a:extLst>
          </p:cNvPr>
          <p:cNvSpPr txBox="1"/>
          <p:nvPr/>
        </p:nvSpPr>
        <p:spPr>
          <a:xfrm>
            <a:off x="2090390" y="6550223"/>
            <a:ext cx="8011219" cy="276999"/>
          </a:xfrm>
          <a:prstGeom prst="rect">
            <a:avLst/>
          </a:prstGeom>
          <a:noFill/>
        </p:spPr>
        <p:txBody>
          <a:bodyPr wrap="square">
            <a:spAutoFit/>
          </a:bodyPr>
          <a:lstStyle/>
          <a:p>
            <a:pPr algn="ctr"/>
            <a:r>
              <a:rPr lang="en-US" sz="1200" b="0" i="0" dirty="0">
                <a:solidFill>
                  <a:srgbClr val="212121"/>
                </a:solidFill>
                <a:effectLst/>
                <a:latin typeface="Century Gothic" panose="020B0502020202020204" pitchFamily="34" charset="0"/>
              </a:rPr>
              <a:t>(Vermeulen JM, et al</a:t>
            </a:r>
            <a:r>
              <a:rPr lang="en-US" sz="1200" dirty="0">
                <a:solidFill>
                  <a:srgbClr val="212121"/>
                </a:solidFill>
                <a:latin typeface="Century Gothic" panose="020B0502020202020204" pitchFamily="34" charset="0"/>
              </a:rPr>
              <a:t>, </a:t>
            </a:r>
            <a:r>
              <a:rPr lang="en-US" sz="1200" b="0" i="0" dirty="0">
                <a:solidFill>
                  <a:srgbClr val="212121"/>
                </a:solidFill>
                <a:effectLst/>
                <a:latin typeface="Century Gothic" panose="020B0502020202020204" pitchFamily="34" charset="0"/>
              </a:rPr>
              <a:t>2019; Taipale H, et al (FIN20), 2020; Hayes RD, et al, 2015; Wimberley T, et al, 2017)</a:t>
            </a:r>
            <a:endParaRPr lang="en-US" sz="1200" dirty="0">
              <a:latin typeface="Century Gothic" panose="020B0502020202020204" pitchFamily="34" charset="0"/>
            </a:endParaRPr>
          </a:p>
        </p:txBody>
      </p:sp>
      <p:pic>
        <p:nvPicPr>
          <p:cNvPr id="13" name="Picture 12">
            <a:extLst>
              <a:ext uri="{FF2B5EF4-FFF2-40B4-BE49-F238E27FC236}">
                <a16:creationId xmlns:a16="http://schemas.microsoft.com/office/drawing/2014/main" id="{13A04217-9C8D-97A6-8F00-C9AA6FDA18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3501177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itle 1"/>
          <p:cNvSpPr txBox="1">
            <a:spLocks noGrp="1"/>
          </p:cNvSpPr>
          <p:nvPr>
            <p:ph type="title"/>
          </p:nvPr>
        </p:nvSpPr>
        <p:spPr>
          <a:xfrm>
            <a:off x="2152650" y="400567"/>
            <a:ext cx="7886700" cy="1325564"/>
          </a:xfrm>
          <a:prstGeom prst="rect">
            <a:avLst/>
          </a:prstGeom>
        </p:spPr>
        <p:txBody>
          <a:bodyPr/>
          <a:lstStyle>
            <a:lvl1pPr algn="ctr">
              <a:defRPr>
                <a:latin typeface="Georgia"/>
                <a:ea typeface="Georgia"/>
                <a:cs typeface="Georgia"/>
                <a:sym typeface="Georgia"/>
              </a:defRPr>
            </a:lvl1pPr>
          </a:lstStyle>
          <a:p>
            <a:r>
              <a:t>Housekeeping Information</a:t>
            </a:r>
          </a:p>
        </p:txBody>
      </p:sp>
      <p:grpSp>
        <p:nvGrpSpPr>
          <p:cNvPr id="183" name="Group 3"/>
          <p:cNvGrpSpPr/>
          <p:nvPr/>
        </p:nvGrpSpPr>
        <p:grpSpPr>
          <a:xfrm>
            <a:off x="2652622" y="1667643"/>
            <a:ext cx="2763057" cy="1319106"/>
            <a:chOff x="0" y="0"/>
            <a:chExt cx="2763055" cy="1319104"/>
          </a:xfrm>
        </p:grpSpPr>
        <p:pic>
          <p:nvPicPr>
            <p:cNvPr id="181" name="Graphic 4" descr="Graphic 4"/>
            <p:cNvPicPr>
              <a:picLocks noChangeAspect="1"/>
            </p:cNvPicPr>
            <p:nvPr/>
          </p:nvPicPr>
          <p:blipFill>
            <a:blip r:embed="rId2"/>
            <a:stretch>
              <a:fillRect/>
            </a:stretch>
          </p:blipFill>
          <p:spPr>
            <a:xfrm>
              <a:off x="1141511" y="0"/>
              <a:ext cx="480035" cy="457200"/>
            </a:xfrm>
            <a:prstGeom prst="rect">
              <a:avLst/>
            </a:prstGeom>
            <a:ln w="12700" cap="flat">
              <a:noFill/>
              <a:miter lim="400000"/>
            </a:ln>
            <a:effectLst/>
          </p:spPr>
        </p:pic>
        <p:sp>
          <p:nvSpPr>
            <p:cNvPr id="182" name="TextBox 5"/>
            <p:cNvSpPr txBox="1"/>
            <p:nvPr/>
          </p:nvSpPr>
          <p:spPr>
            <a:xfrm>
              <a:off x="0" y="672776"/>
              <a:ext cx="2763055" cy="646328"/>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171451">
                <a:defRPr>
                  <a:solidFill>
                    <a:srgbClr val="3B3838"/>
                  </a:solidFill>
                  <a:latin typeface="Georgia"/>
                  <a:ea typeface="Georgia"/>
                  <a:cs typeface="Georgia"/>
                  <a:sym typeface="Georgia"/>
                </a:defRPr>
              </a:lvl1pPr>
            </a:lstStyle>
            <a:p>
              <a:pPr hangingPunct="0"/>
              <a:r>
                <a:rPr kern="0"/>
                <a:t>Participant microphones will be muted at entry</a:t>
              </a:r>
            </a:p>
          </p:txBody>
        </p:sp>
      </p:grpSp>
      <p:grpSp>
        <p:nvGrpSpPr>
          <p:cNvPr id="188" name="Group 6"/>
          <p:cNvGrpSpPr/>
          <p:nvPr/>
        </p:nvGrpSpPr>
        <p:grpSpPr>
          <a:xfrm>
            <a:off x="6459169" y="1736663"/>
            <a:ext cx="3080211" cy="1253087"/>
            <a:chOff x="0" y="0"/>
            <a:chExt cx="3080210" cy="1253085"/>
          </a:xfrm>
        </p:grpSpPr>
        <p:sp>
          <p:nvSpPr>
            <p:cNvPr id="184" name="Rectangle 7"/>
            <p:cNvSpPr/>
            <p:nvPr/>
          </p:nvSpPr>
          <p:spPr>
            <a:xfrm>
              <a:off x="1330830" y="0"/>
              <a:ext cx="534881" cy="561453"/>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pPr defTabSz="457206" hangingPunct="0">
                <a:defRPr>
                  <a:solidFill>
                    <a:srgbClr val="FFFFFF"/>
                  </a:solidFill>
                  <a:latin typeface="Georgia"/>
                  <a:ea typeface="Georgia"/>
                  <a:cs typeface="Georgia"/>
                  <a:sym typeface="Georgia"/>
                </a:defRPr>
              </a:pPr>
              <a:endParaRPr kern="0">
                <a:solidFill>
                  <a:srgbClr val="FFFFFF"/>
                </a:solidFill>
                <a:latin typeface="Georgia"/>
                <a:sym typeface="Georgia"/>
              </a:endParaRPr>
            </a:p>
          </p:txBody>
        </p:sp>
        <p:grpSp>
          <p:nvGrpSpPr>
            <p:cNvPr id="187" name="Freeform: Shape 30"/>
            <p:cNvGrpSpPr/>
            <p:nvPr/>
          </p:nvGrpSpPr>
          <p:grpSpPr>
            <a:xfrm>
              <a:off x="0" y="746355"/>
              <a:ext cx="3080211" cy="506731"/>
              <a:chOff x="0" y="0"/>
              <a:chExt cx="3080210" cy="506729"/>
            </a:xfrm>
          </p:grpSpPr>
          <p:sp>
            <p:nvSpPr>
              <p:cNvPr id="185" name="Rectangle"/>
              <p:cNvSpPr/>
              <p:nvPr/>
            </p:nvSpPr>
            <p:spPr>
              <a:xfrm>
                <a:off x="0" y="2997"/>
                <a:ext cx="3080211" cy="500737"/>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233365" hangingPunct="0">
                  <a:lnSpc>
                    <a:spcPct val="90000"/>
                  </a:lnSpc>
                  <a:spcBef>
                    <a:spcPts val="700"/>
                  </a:spcBef>
                </a:pPr>
                <a:endParaRPr kern="0">
                  <a:solidFill>
                    <a:srgbClr val="000000"/>
                  </a:solidFill>
                  <a:latin typeface="Calibri"/>
                  <a:cs typeface="Calibri"/>
                  <a:sym typeface="Calibri"/>
                </a:endParaRPr>
              </a:p>
            </p:txBody>
          </p:sp>
          <p:sp>
            <p:nvSpPr>
              <p:cNvPr id="186" name="If you have questions during the event, please use the chat"/>
              <p:cNvSpPr txBox="1"/>
              <p:nvPr/>
            </p:nvSpPr>
            <p:spPr>
              <a:xfrm>
                <a:off x="0" y="0"/>
                <a:ext cx="3080211" cy="5067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233365">
                  <a:lnSpc>
                    <a:spcPct val="90000"/>
                  </a:lnSpc>
                  <a:spcBef>
                    <a:spcPts val="700"/>
                  </a:spcBef>
                  <a:defRPr>
                    <a:solidFill>
                      <a:srgbClr val="3B3838"/>
                    </a:solidFill>
                    <a:latin typeface="Georgia"/>
                    <a:ea typeface="Georgia"/>
                    <a:cs typeface="Georgia"/>
                    <a:sym typeface="Georgia"/>
                  </a:defRPr>
                </a:lvl1pPr>
              </a:lstStyle>
              <a:p>
                <a:pPr hangingPunct="0"/>
                <a:r>
                  <a:rPr kern="0"/>
                  <a:t>If you have questions during the event, please use the chat</a:t>
                </a:r>
              </a:p>
            </p:txBody>
          </p:sp>
        </p:grpSp>
      </p:grpSp>
      <p:grpSp>
        <p:nvGrpSpPr>
          <p:cNvPr id="193" name="Group 9"/>
          <p:cNvGrpSpPr/>
          <p:nvPr/>
        </p:nvGrpSpPr>
        <p:grpSpPr>
          <a:xfrm>
            <a:off x="2450351" y="3155615"/>
            <a:ext cx="3167595" cy="1737629"/>
            <a:chOff x="0" y="0"/>
            <a:chExt cx="3167593" cy="1737628"/>
          </a:xfrm>
        </p:grpSpPr>
        <p:sp>
          <p:nvSpPr>
            <p:cNvPr id="189" name="Rectangle 10"/>
            <p:cNvSpPr/>
            <p:nvPr/>
          </p:nvSpPr>
          <p:spPr>
            <a:xfrm>
              <a:off x="1401320" y="-1"/>
              <a:ext cx="522676" cy="548642"/>
            </a:xfrm>
            <a:prstGeom prst="rect">
              <a:avLst/>
            </a:prstGeom>
            <a:blipFill rotWithShape="1">
              <a:blip r:embed="rId4"/>
              <a:srcRect/>
              <a:stretch>
                <a:fillRect/>
              </a:stretch>
            </a:blipFill>
            <a:ln w="12700" cap="flat">
              <a:noFill/>
              <a:miter lim="400000"/>
            </a:ln>
            <a:effectLst/>
          </p:spPr>
          <p:txBody>
            <a:bodyPr wrap="square" lIns="45719" tIns="45719" rIns="45719" bIns="45719" numCol="1" anchor="t">
              <a:noAutofit/>
            </a:bodyPr>
            <a:lstStyle/>
            <a:p>
              <a:pPr defTabSz="457200" hangingPunct="0"/>
              <a:endParaRPr kern="0">
                <a:solidFill>
                  <a:srgbClr val="000000"/>
                </a:solidFill>
                <a:latin typeface="Calibri"/>
                <a:cs typeface="Calibri"/>
                <a:sym typeface="Calibri"/>
              </a:endParaRPr>
            </a:p>
          </p:txBody>
        </p:sp>
        <p:grpSp>
          <p:nvGrpSpPr>
            <p:cNvPr id="192" name="Freeform: Shape 33"/>
            <p:cNvGrpSpPr/>
            <p:nvPr/>
          </p:nvGrpSpPr>
          <p:grpSpPr>
            <a:xfrm>
              <a:off x="-1" y="679187"/>
              <a:ext cx="3167595" cy="1058442"/>
              <a:chOff x="0" y="0"/>
              <a:chExt cx="3167593" cy="1058440"/>
            </a:xfrm>
          </p:grpSpPr>
          <p:sp>
            <p:nvSpPr>
              <p:cNvPr id="190" name="Rectangle"/>
              <p:cNvSpPr/>
              <p:nvPr/>
            </p:nvSpPr>
            <p:spPr>
              <a:xfrm>
                <a:off x="-1" y="-1"/>
                <a:ext cx="3167595" cy="105844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233365" hangingPunct="0">
                  <a:lnSpc>
                    <a:spcPct val="90000"/>
                  </a:lnSpc>
                  <a:spcBef>
                    <a:spcPts val="700"/>
                  </a:spcBef>
                </a:pPr>
                <a:endParaRPr kern="0">
                  <a:solidFill>
                    <a:srgbClr val="000000"/>
                  </a:solidFill>
                  <a:latin typeface="Calibri"/>
                  <a:cs typeface="Calibri"/>
                  <a:sym typeface="Calibri"/>
                </a:endParaRPr>
              </a:p>
            </p:txBody>
          </p:sp>
          <p:sp>
            <p:nvSpPr>
              <p:cNvPr id="191" name="This session is being recorded and it will be emailed to all participants once available."/>
              <p:cNvSpPr txBox="1"/>
              <p:nvPr/>
            </p:nvSpPr>
            <p:spPr>
              <a:xfrm>
                <a:off x="-1" y="155840"/>
                <a:ext cx="3167595" cy="7467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233365">
                  <a:lnSpc>
                    <a:spcPct val="90000"/>
                  </a:lnSpc>
                  <a:spcBef>
                    <a:spcPts val="700"/>
                  </a:spcBef>
                  <a:defRPr>
                    <a:latin typeface="Georgia"/>
                    <a:ea typeface="Georgia"/>
                    <a:cs typeface="Georgia"/>
                    <a:sym typeface="Georgia"/>
                  </a:defRPr>
                </a:lvl1pPr>
              </a:lstStyle>
              <a:p>
                <a:pPr hangingPunct="0"/>
                <a:r>
                  <a:rPr kern="0">
                    <a:solidFill>
                      <a:srgbClr val="000000"/>
                    </a:solidFill>
                  </a:rPr>
                  <a:t>This session is being recorded and it will be emailed to all participants once available.</a:t>
                </a:r>
              </a:p>
            </p:txBody>
          </p:sp>
        </p:grpSp>
      </p:grpSp>
      <p:grpSp>
        <p:nvGrpSpPr>
          <p:cNvPr id="198" name="Group 12"/>
          <p:cNvGrpSpPr/>
          <p:nvPr/>
        </p:nvGrpSpPr>
        <p:grpSpPr>
          <a:xfrm>
            <a:off x="6152655" y="3174649"/>
            <a:ext cx="3693239" cy="1718597"/>
            <a:chOff x="-2" y="-1"/>
            <a:chExt cx="3693237" cy="1718595"/>
          </a:xfrm>
        </p:grpSpPr>
        <p:sp>
          <p:nvSpPr>
            <p:cNvPr id="194" name="Rectangle 13"/>
            <p:cNvSpPr/>
            <p:nvPr/>
          </p:nvSpPr>
          <p:spPr>
            <a:xfrm>
              <a:off x="1596799" y="-1"/>
              <a:ext cx="499638" cy="484189"/>
            </a:xfrm>
            <a:prstGeom prst="rect">
              <a:avLst/>
            </a:prstGeom>
            <a:blipFill rotWithShape="1">
              <a:blip r:embed="rId5"/>
              <a:srcRect/>
              <a:stretch>
                <a:fillRect/>
              </a:stretch>
            </a:blipFill>
            <a:ln w="12700" cap="flat">
              <a:noFill/>
              <a:miter lim="400000"/>
            </a:ln>
            <a:effectLst/>
          </p:spPr>
          <p:txBody>
            <a:bodyPr wrap="square" lIns="45719" tIns="45719" rIns="45719" bIns="45719" numCol="1" anchor="t">
              <a:noAutofit/>
            </a:bodyPr>
            <a:lstStyle/>
            <a:p>
              <a:pPr defTabSz="457200" hangingPunct="0"/>
              <a:endParaRPr kern="0">
                <a:solidFill>
                  <a:srgbClr val="000000"/>
                </a:solidFill>
                <a:latin typeface="Calibri"/>
                <a:cs typeface="Calibri"/>
                <a:sym typeface="Calibri"/>
              </a:endParaRPr>
            </a:p>
          </p:txBody>
        </p:sp>
        <p:grpSp>
          <p:nvGrpSpPr>
            <p:cNvPr id="197" name="Freeform: Shape 35"/>
            <p:cNvGrpSpPr/>
            <p:nvPr/>
          </p:nvGrpSpPr>
          <p:grpSpPr>
            <a:xfrm>
              <a:off x="-2" y="660150"/>
              <a:ext cx="3693237" cy="1058444"/>
              <a:chOff x="-1" y="-1"/>
              <a:chExt cx="3693235" cy="1058442"/>
            </a:xfrm>
          </p:grpSpPr>
          <p:sp>
            <p:nvSpPr>
              <p:cNvPr id="195" name="Rectangle"/>
              <p:cNvSpPr/>
              <p:nvPr/>
            </p:nvSpPr>
            <p:spPr>
              <a:xfrm>
                <a:off x="0" y="-1"/>
                <a:ext cx="3693234" cy="105844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233365" hangingPunct="0"/>
                <a:endParaRPr kern="0">
                  <a:solidFill>
                    <a:srgbClr val="000000"/>
                  </a:solidFill>
                  <a:latin typeface="Calibri"/>
                  <a:cs typeface="Calibri"/>
                  <a:sym typeface="Calibri"/>
                </a:endParaRPr>
              </a:p>
            </p:txBody>
          </p:sp>
          <p:sp>
            <p:nvSpPr>
              <p:cNvPr id="196" name="If you have questions after…"/>
              <p:cNvSpPr txBox="1"/>
              <p:nvPr/>
            </p:nvSpPr>
            <p:spPr>
              <a:xfrm>
                <a:off x="-1" y="113722"/>
                <a:ext cx="3693235" cy="830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defTabSz="233365" hangingPunct="0">
                  <a:defRPr>
                    <a:solidFill>
                      <a:srgbClr val="3B3838"/>
                    </a:solidFill>
                    <a:latin typeface="Georgia"/>
                    <a:ea typeface="Georgia"/>
                    <a:cs typeface="Georgia"/>
                    <a:sym typeface="Georgia"/>
                  </a:defRPr>
                </a:pPr>
                <a:r>
                  <a:rPr kern="0">
                    <a:solidFill>
                      <a:srgbClr val="3B3838"/>
                    </a:solidFill>
                    <a:latin typeface="Georgia"/>
                    <a:sym typeface="Georgia"/>
                  </a:rPr>
                  <a:t>If you have questions after</a:t>
                </a:r>
              </a:p>
              <a:p>
                <a:pPr algn="ctr" defTabSz="233365" hangingPunct="0">
                  <a:defRPr>
                    <a:solidFill>
                      <a:srgbClr val="3B3838"/>
                    </a:solidFill>
                    <a:latin typeface="Georgia"/>
                    <a:ea typeface="Georgia"/>
                    <a:cs typeface="Georgia"/>
                    <a:sym typeface="Georgia"/>
                  </a:defRPr>
                </a:pPr>
                <a:r>
                  <a:rPr kern="0">
                    <a:solidFill>
                      <a:srgbClr val="3B3838"/>
                    </a:solidFill>
                    <a:latin typeface="Georgia"/>
                    <a:sym typeface="Georgia"/>
                  </a:rPr>
                  <a:t> this session, please e-mail:</a:t>
                </a:r>
              </a:p>
              <a:p>
                <a:pPr algn="ctr" defTabSz="233365" hangingPunct="0">
                  <a:defRPr>
                    <a:solidFill>
                      <a:srgbClr val="37557C"/>
                    </a:solidFill>
                    <a:latin typeface="Georgia"/>
                    <a:ea typeface="Georgia"/>
                    <a:cs typeface="Georgia"/>
                    <a:sym typeface="Georgia"/>
                  </a:defRPr>
                </a:pPr>
                <a:r>
                  <a:rPr u="sng" kern="0">
                    <a:solidFill>
                      <a:srgbClr val="0563C1"/>
                    </a:solidFill>
                    <a:uFill>
                      <a:solidFill>
                        <a:srgbClr val="0563C1"/>
                      </a:solidFill>
                    </a:uFill>
                    <a:latin typeface="Georgia"/>
                    <a:sym typeface="Georgia"/>
                    <a:hlinkClick r:id="rId6"/>
                  </a:rPr>
                  <a:t>newengland@mhttcnetwork.org</a:t>
                </a:r>
                <a:r>
                  <a:rPr kern="0">
                    <a:solidFill>
                      <a:srgbClr val="3B3838"/>
                    </a:solidFill>
                    <a:latin typeface="Georgia"/>
                    <a:sym typeface="Georgia"/>
                  </a:rPr>
                  <a:t>.</a:t>
                </a:r>
              </a:p>
            </p:txBody>
          </p:sp>
        </p:grpSp>
      </p:grpSp>
      <p:grpSp>
        <p:nvGrpSpPr>
          <p:cNvPr id="201" name="Freeform: Shape 35"/>
          <p:cNvGrpSpPr/>
          <p:nvPr/>
        </p:nvGrpSpPr>
        <p:grpSpPr>
          <a:xfrm>
            <a:off x="4249382" y="5014355"/>
            <a:ext cx="3693236" cy="1597140"/>
            <a:chOff x="-1" y="0"/>
            <a:chExt cx="3693235" cy="1597138"/>
          </a:xfrm>
        </p:grpSpPr>
        <p:sp>
          <p:nvSpPr>
            <p:cNvPr id="199" name="Rectangle"/>
            <p:cNvSpPr/>
            <p:nvPr/>
          </p:nvSpPr>
          <p:spPr>
            <a:xfrm>
              <a:off x="0" y="0"/>
              <a:ext cx="3693234" cy="159713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233365" hangingPunct="0">
                <a:defRPr sz="1600">
                  <a:latin typeface="Georgia"/>
                  <a:ea typeface="Georgia"/>
                  <a:cs typeface="Georgia"/>
                  <a:sym typeface="Georgia"/>
                </a:defRPr>
              </a:pPr>
              <a:endParaRPr sz="1600" kern="0">
                <a:solidFill>
                  <a:srgbClr val="000000"/>
                </a:solidFill>
                <a:latin typeface="Georgia"/>
                <a:sym typeface="Georgia"/>
              </a:endParaRPr>
            </a:p>
          </p:txBody>
        </p:sp>
        <p:sp>
          <p:nvSpPr>
            <p:cNvPr id="200" name="At the end of the month, we will send you a certificate of completion that you can submit to your particular board for continuing education credit. Please contact ifisher@c4innovates.com for more information on CEs after the event."/>
            <p:cNvSpPr txBox="1"/>
            <p:nvPr/>
          </p:nvSpPr>
          <p:spPr>
            <a:xfrm>
              <a:off x="-1" y="59906"/>
              <a:ext cx="3693235" cy="14773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233365">
                <a:defRPr sz="1600">
                  <a:latin typeface="Georgia"/>
                  <a:ea typeface="Georgia"/>
                  <a:cs typeface="Georgia"/>
                  <a:sym typeface="Georgia"/>
                </a:defRPr>
              </a:lvl1pPr>
            </a:lstStyle>
            <a:p>
              <a:pPr hangingPunct="0"/>
              <a:r>
                <a:rPr kern="0">
                  <a:solidFill>
                    <a:srgbClr val="000000"/>
                  </a:solidFill>
                </a:rPr>
                <a:t>At the end of the month, we will send you a certificate of completion that you can submit to your particular board for continuing education credit. Please contact ifisher@c4innovates.com for more information on CEs after the event.</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1FA965B-2E3E-66C4-6074-D2AD41176FEF}"/>
              </a:ext>
            </a:extLst>
          </p:cNvPr>
          <p:cNvSpPr txBox="1"/>
          <p:nvPr/>
        </p:nvSpPr>
        <p:spPr>
          <a:xfrm>
            <a:off x="0" y="715617"/>
            <a:ext cx="12192000" cy="707886"/>
          </a:xfrm>
          <a:prstGeom prst="rect">
            <a:avLst/>
          </a:prstGeom>
          <a:solidFill>
            <a:srgbClr val="C3BCDE"/>
          </a:solidFill>
        </p:spPr>
        <p:txBody>
          <a:bodyPr wrap="square" rtlCol="0">
            <a:spAutoFit/>
          </a:bodyPr>
          <a:lstStyle/>
          <a:p>
            <a:pPr algn="ctr"/>
            <a:r>
              <a:rPr lang="en-US" sz="4000" b="1" dirty="0">
                <a:latin typeface="Century Gothic" panose="020B0502020202020204" pitchFamily="34" charset="0"/>
              </a:rPr>
              <a:t>70% - 90% Reduction in Suicide</a:t>
            </a:r>
          </a:p>
        </p:txBody>
      </p:sp>
      <p:pic>
        <p:nvPicPr>
          <p:cNvPr id="8" name="Picture 7">
            <a:extLst>
              <a:ext uri="{FF2B5EF4-FFF2-40B4-BE49-F238E27FC236}">
                <a16:creationId xmlns:a16="http://schemas.microsoft.com/office/drawing/2014/main" id="{8EFC9D4D-0757-1344-9F89-3B13C0E27A70}"/>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10" name="Content Placeholder 3">
            <a:extLst>
              <a:ext uri="{FF2B5EF4-FFF2-40B4-BE49-F238E27FC236}">
                <a16:creationId xmlns:a16="http://schemas.microsoft.com/office/drawing/2014/main" id="{CE759BFA-D411-9CFD-F8DF-EA089F817571}"/>
              </a:ext>
            </a:extLst>
          </p:cNvPr>
          <p:cNvPicPr>
            <a:picLocks noChangeAspect="1"/>
          </p:cNvPicPr>
          <p:nvPr/>
        </p:nvPicPr>
        <p:blipFill rotWithShape="1">
          <a:blip r:embed="rId3"/>
          <a:srcRect l="5299" t="24582" r="6766" b="7425"/>
          <a:stretch/>
        </p:blipFill>
        <p:spPr>
          <a:xfrm>
            <a:off x="2139748" y="1790145"/>
            <a:ext cx="8525542" cy="3555814"/>
          </a:xfrm>
          <a:prstGeom prst="rect">
            <a:avLst/>
          </a:prstGeom>
          <a:ln>
            <a:solidFill>
              <a:schemeClr val="tx1"/>
            </a:solidFill>
          </a:ln>
        </p:spPr>
      </p:pic>
      <p:sp>
        <p:nvSpPr>
          <p:cNvPr id="11" name="TextBox 10">
            <a:extLst>
              <a:ext uri="{FF2B5EF4-FFF2-40B4-BE49-F238E27FC236}">
                <a16:creationId xmlns:a16="http://schemas.microsoft.com/office/drawing/2014/main" id="{CDC89431-48FA-A26A-AFEA-65F333768866}"/>
              </a:ext>
            </a:extLst>
          </p:cNvPr>
          <p:cNvSpPr txBox="1"/>
          <p:nvPr/>
        </p:nvSpPr>
        <p:spPr>
          <a:xfrm>
            <a:off x="651772" y="5492372"/>
            <a:ext cx="10888454" cy="769429"/>
          </a:xfrm>
          <a:prstGeom prst="rect">
            <a:avLst/>
          </a:prstGeom>
          <a:noFill/>
        </p:spPr>
        <p:txBody>
          <a:bodyPr wrap="square" lIns="91429" tIns="45714" rIns="91429" bIns="45714" rtlCol="0">
            <a:spAutoFit/>
          </a:bodyPr>
          <a:lstStyle/>
          <a:p>
            <a:pPr algn="ctr"/>
            <a:r>
              <a:rPr lang="en-US" sz="2400" b="1" dirty="0">
                <a:latin typeface="Century Gothic" panose="020B0502020202020204" pitchFamily="34" charset="0"/>
                <a:cs typeface="Century Gothic"/>
              </a:rPr>
              <a:t>CLOZAPINE REDUCES SUICIDE RATE IN PATIENTS WITH SCHIZOPHRENIA</a:t>
            </a:r>
          </a:p>
          <a:p>
            <a:pPr algn="ctr"/>
            <a:r>
              <a:rPr lang="en-US" sz="2000" dirty="0">
                <a:latin typeface="Century Gothic" panose="020B0502020202020204" pitchFamily="34" charset="0"/>
                <a:cs typeface="Century Gothic"/>
              </a:rPr>
              <a:t>Annual Suicides Per 100,000</a:t>
            </a:r>
          </a:p>
        </p:txBody>
      </p:sp>
      <p:sp>
        <p:nvSpPr>
          <p:cNvPr id="13" name="TextBox 12">
            <a:extLst>
              <a:ext uri="{FF2B5EF4-FFF2-40B4-BE49-F238E27FC236}">
                <a16:creationId xmlns:a16="http://schemas.microsoft.com/office/drawing/2014/main" id="{555930BF-7EF2-122A-5865-F7880927784F}"/>
              </a:ext>
            </a:extLst>
          </p:cNvPr>
          <p:cNvSpPr txBox="1"/>
          <p:nvPr/>
        </p:nvSpPr>
        <p:spPr>
          <a:xfrm>
            <a:off x="3314082" y="6554627"/>
            <a:ext cx="5563833" cy="307777"/>
          </a:xfrm>
          <a:prstGeom prst="rect">
            <a:avLst/>
          </a:prstGeom>
          <a:noFill/>
        </p:spPr>
        <p:txBody>
          <a:bodyPr wrap="square">
            <a:spAutoFit/>
          </a:bodyPr>
          <a:lstStyle/>
          <a:p>
            <a:pPr algn="ctr"/>
            <a:r>
              <a:rPr lang="en-US" sz="1400" b="0" i="0" dirty="0">
                <a:solidFill>
                  <a:srgbClr val="212121"/>
                </a:solidFill>
                <a:effectLst/>
                <a:latin typeface="Century Gothic" panose="020B0502020202020204" pitchFamily="34" charset="0"/>
              </a:rPr>
              <a:t>(Reid WH, et al, 1998; Meltzer HY, et al. 2003)</a:t>
            </a:r>
            <a:endParaRPr lang="en-US" sz="1400" dirty="0">
              <a:latin typeface="Century Gothic" panose="020B0502020202020204" pitchFamily="34" charset="0"/>
            </a:endParaRPr>
          </a:p>
        </p:txBody>
      </p:sp>
      <p:pic>
        <p:nvPicPr>
          <p:cNvPr id="14" name="Picture 13">
            <a:extLst>
              <a:ext uri="{FF2B5EF4-FFF2-40B4-BE49-F238E27FC236}">
                <a16:creationId xmlns:a16="http://schemas.microsoft.com/office/drawing/2014/main" id="{57420302-EA6D-1DDF-69C1-3D88FF1BD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1033304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10C5F1-59A3-7253-FD95-A5C5662ED1A6}"/>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The “Team Daniel” Practice – Clozapine Centered</a:t>
            </a:r>
          </a:p>
        </p:txBody>
      </p:sp>
      <p:sp>
        <p:nvSpPr>
          <p:cNvPr id="3" name="TextBox 2">
            <a:extLst>
              <a:ext uri="{FF2B5EF4-FFF2-40B4-BE49-F238E27FC236}">
                <a16:creationId xmlns:a16="http://schemas.microsoft.com/office/drawing/2014/main" id="{2460998C-EC5B-6ACE-49CC-615B0E8891BE}"/>
              </a:ext>
            </a:extLst>
          </p:cNvPr>
          <p:cNvSpPr txBox="1"/>
          <p:nvPr/>
        </p:nvSpPr>
        <p:spPr>
          <a:xfrm>
            <a:off x="354958" y="1686015"/>
            <a:ext cx="9448800" cy="2751394"/>
          </a:xfrm>
          <a:prstGeom prst="rect">
            <a:avLst/>
          </a:prstGeom>
          <a:noFill/>
        </p:spPr>
        <p:txBody>
          <a:bodyPr wrap="square" rtlCol="0">
            <a:spAutoFit/>
          </a:bodyPr>
          <a:lstStyle/>
          <a:p>
            <a:pPr>
              <a:lnSpc>
                <a:spcPts val="3500"/>
              </a:lnSpc>
            </a:pPr>
            <a:r>
              <a:rPr lang="en-US" sz="2400" dirty="0">
                <a:latin typeface="Century Gothic" panose="020B0502020202020204" pitchFamily="34" charset="0"/>
              </a:rPr>
              <a:t>Over </a:t>
            </a:r>
            <a:r>
              <a:rPr lang="en-US" sz="2400" b="1" dirty="0">
                <a:latin typeface="Century Gothic" panose="020B0502020202020204" pitchFamily="34" charset="0"/>
              </a:rPr>
              <a:t>180</a:t>
            </a:r>
            <a:r>
              <a:rPr lang="en-US" sz="2400" dirty="0">
                <a:latin typeface="Century Gothic" panose="020B0502020202020204" pitchFamily="34" charset="0"/>
              </a:rPr>
              <a:t> clozapine patients with </a:t>
            </a:r>
            <a:r>
              <a:rPr lang="en-US" sz="2400" b="1" dirty="0">
                <a:latin typeface="Century Gothic" panose="020B0502020202020204" pitchFamily="34" charset="0"/>
              </a:rPr>
              <a:t>94% </a:t>
            </a:r>
            <a:r>
              <a:rPr lang="en-US" sz="2400" dirty="0">
                <a:latin typeface="Century Gothic" panose="020B0502020202020204" pitchFamily="34" charset="0"/>
              </a:rPr>
              <a:t>rate of continuance</a:t>
            </a:r>
          </a:p>
          <a:p>
            <a:pPr>
              <a:lnSpc>
                <a:spcPts val="3500"/>
              </a:lnSpc>
            </a:pPr>
            <a:r>
              <a:rPr lang="en-US" sz="2400" b="1" dirty="0">
                <a:latin typeface="Century Gothic" panose="020B0502020202020204" pitchFamily="34" charset="0"/>
              </a:rPr>
              <a:t>Not a “first episode clinic” </a:t>
            </a:r>
          </a:p>
          <a:p>
            <a:pPr>
              <a:lnSpc>
                <a:spcPts val="3500"/>
              </a:lnSpc>
            </a:pPr>
            <a:r>
              <a:rPr lang="en-US" sz="2000" dirty="0">
                <a:latin typeface="Century Gothic" panose="020B0502020202020204" pitchFamily="34" charset="0"/>
              </a:rPr>
              <a:t>(Only 5% are truly “clozapine first”)</a:t>
            </a:r>
          </a:p>
          <a:p>
            <a:pPr>
              <a:lnSpc>
                <a:spcPts val="3500"/>
              </a:lnSpc>
            </a:pPr>
            <a:endParaRPr lang="en-US" sz="1400" dirty="0">
              <a:latin typeface="Century Gothic" panose="020B0502020202020204" pitchFamily="34" charset="0"/>
            </a:endParaRPr>
          </a:p>
          <a:p>
            <a:pPr>
              <a:lnSpc>
                <a:spcPts val="3500"/>
              </a:lnSpc>
            </a:pPr>
            <a:r>
              <a:rPr lang="en-US" sz="2400" b="1" dirty="0">
                <a:latin typeface="Century Gothic" panose="020B0502020202020204" pitchFamily="34" charset="0"/>
              </a:rPr>
              <a:t>54% are already on clozapine at intake</a:t>
            </a:r>
          </a:p>
          <a:p>
            <a:pPr>
              <a:lnSpc>
                <a:spcPts val="3500"/>
              </a:lnSpc>
            </a:pPr>
            <a:r>
              <a:rPr lang="en-US" sz="2400" b="1" dirty="0">
                <a:latin typeface="Century Gothic" panose="020B0502020202020204" pitchFamily="34" charset="0"/>
              </a:rPr>
              <a:t>46% are new to clozapine </a:t>
            </a:r>
          </a:p>
        </p:txBody>
      </p:sp>
      <p:pic>
        <p:nvPicPr>
          <p:cNvPr id="4" name="Picture 3">
            <a:extLst>
              <a:ext uri="{FF2B5EF4-FFF2-40B4-BE49-F238E27FC236}">
                <a16:creationId xmlns:a16="http://schemas.microsoft.com/office/drawing/2014/main" id="{B2E7016E-F803-F4E1-3094-A51DCB8EBE03}"/>
              </a:ext>
            </a:extLst>
          </p:cNvPr>
          <p:cNvPicPr>
            <a:picLocks noChangeAspect="1"/>
          </p:cNvPicPr>
          <p:nvPr/>
        </p:nvPicPr>
        <p:blipFill rotWithShape="1">
          <a:blip r:embed="rId2"/>
          <a:srcRect l="26167" t="26338" r="26764" b="5044"/>
          <a:stretch/>
        </p:blipFill>
        <p:spPr>
          <a:xfrm>
            <a:off x="7934096" y="1872439"/>
            <a:ext cx="3995544" cy="4009368"/>
          </a:xfrm>
          <a:prstGeom prst="ellipse">
            <a:avLst/>
          </a:prstGeom>
        </p:spPr>
      </p:pic>
      <p:sp>
        <p:nvSpPr>
          <p:cNvPr id="5" name="TextBox 4">
            <a:extLst>
              <a:ext uri="{FF2B5EF4-FFF2-40B4-BE49-F238E27FC236}">
                <a16:creationId xmlns:a16="http://schemas.microsoft.com/office/drawing/2014/main" id="{608310F5-AC31-1BC8-BCB1-688666A999F6}"/>
              </a:ext>
            </a:extLst>
          </p:cNvPr>
          <p:cNvSpPr txBox="1"/>
          <p:nvPr/>
        </p:nvSpPr>
        <p:spPr>
          <a:xfrm>
            <a:off x="705081" y="4896091"/>
            <a:ext cx="7314246" cy="1384995"/>
          </a:xfrm>
          <a:prstGeom prst="rect">
            <a:avLst/>
          </a:prstGeom>
          <a:solidFill>
            <a:srgbClr val="FED5AC"/>
          </a:solidFill>
        </p:spPr>
        <p:txBody>
          <a:bodyPr wrap="square" rtlCol="0">
            <a:spAutoFit/>
          </a:bodyPr>
          <a:lstStyle/>
          <a:p>
            <a:pPr algn="ctr"/>
            <a:r>
              <a:rPr lang="en-US" sz="2800" b="1" dirty="0">
                <a:latin typeface="Century Gothic" panose="020B0502020202020204" pitchFamily="34" charset="0"/>
              </a:rPr>
              <a:t>Dr. Robert Laitman and Dr. Ann Mandel specialize in both “treatment-resistant” and clozapine-resistant patients. </a:t>
            </a:r>
          </a:p>
        </p:txBody>
      </p:sp>
      <p:pic>
        <p:nvPicPr>
          <p:cNvPr id="6" name="Picture 5">
            <a:extLst>
              <a:ext uri="{FF2B5EF4-FFF2-40B4-BE49-F238E27FC236}">
                <a16:creationId xmlns:a16="http://schemas.microsoft.com/office/drawing/2014/main" id="{C7973CFC-7945-A951-974D-86117971C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1107180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EBD76AA-215F-910A-F185-401A88F98580}"/>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The “Team Daniel” Cohort</a:t>
            </a:r>
          </a:p>
        </p:txBody>
      </p:sp>
      <p:pic>
        <p:nvPicPr>
          <p:cNvPr id="12" name="Picture 11">
            <a:extLst>
              <a:ext uri="{FF2B5EF4-FFF2-40B4-BE49-F238E27FC236}">
                <a16:creationId xmlns:a16="http://schemas.microsoft.com/office/drawing/2014/main" id="{CB812C0A-00DB-4C1D-A5B6-B5D8B831D247}"/>
              </a:ext>
            </a:extLst>
          </p:cNvPr>
          <p:cNvPicPr>
            <a:picLocks noChangeAspect="1"/>
          </p:cNvPicPr>
          <p:nvPr/>
        </p:nvPicPr>
        <p:blipFill rotWithShape="1">
          <a:blip r:embed="rId2"/>
          <a:srcRect l="26493" t="12601" r="27253" b="12074"/>
          <a:stretch/>
        </p:blipFill>
        <p:spPr>
          <a:xfrm>
            <a:off x="8853484" y="950889"/>
            <a:ext cx="3336828" cy="3360328"/>
          </a:xfrm>
          <a:prstGeom prst="ellipse">
            <a:avLst/>
          </a:prstGeom>
        </p:spPr>
      </p:pic>
      <p:sp>
        <p:nvSpPr>
          <p:cNvPr id="3" name="Content Placeholder 2">
            <a:extLst>
              <a:ext uri="{FF2B5EF4-FFF2-40B4-BE49-F238E27FC236}">
                <a16:creationId xmlns:a16="http://schemas.microsoft.com/office/drawing/2014/main" id="{F988D14F-6DC5-2848-9E30-AC6C75721A15}"/>
              </a:ext>
            </a:extLst>
          </p:cNvPr>
          <p:cNvSpPr>
            <a:spLocks noGrp="1"/>
          </p:cNvSpPr>
          <p:nvPr>
            <p:ph idx="1"/>
          </p:nvPr>
        </p:nvSpPr>
        <p:spPr>
          <a:xfrm>
            <a:off x="329513" y="1724323"/>
            <a:ext cx="7778901" cy="4929865"/>
          </a:xfrm>
        </p:spPr>
        <p:txBody>
          <a:bodyPr>
            <a:noAutofit/>
          </a:bodyPr>
          <a:lstStyle/>
          <a:p>
            <a:pPr marL="380945" indent="-380945">
              <a:lnSpc>
                <a:spcPts val="2500"/>
              </a:lnSpc>
              <a:buSzPct val="130000"/>
            </a:pPr>
            <a:r>
              <a:rPr lang="en-US" sz="2400" b="1" dirty="0">
                <a:solidFill>
                  <a:schemeClr val="tx1"/>
                </a:solidFill>
                <a:latin typeface="Century Gothic" panose="020B0502020202020204" pitchFamily="34" charset="0"/>
              </a:rPr>
              <a:t>120</a:t>
            </a:r>
            <a:r>
              <a:rPr lang="en-US" sz="2400" b="0" dirty="0">
                <a:solidFill>
                  <a:schemeClr val="tx1"/>
                </a:solidFill>
                <a:latin typeface="Century Gothic" panose="020B0502020202020204" pitchFamily="34" charset="0"/>
              </a:rPr>
              <a:t> </a:t>
            </a:r>
            <a:r>
              <a:rPr lang="en-US" sz="2000" b="0" dirty="0">
                <a:solidFill>
                  <a:schemeClr val="tx1"/>
                </a:solidFill>
                <a:latin typeface="Century Gothic" panose="020B0502020202020204" pitchFamily="34" charset="0"/>
              </a:rPr>
              <a:t>patients that have received a clozapine-centered treatment approach for </a:t>
            </a:r>
            <a:r>
              <a:rPr lang="en-US" sz="2400" b="1" dirty="0">
                <a:solidFill>
                  <a:schemeClr val="tx1"/>
                </a:solidFill>
                <a:latin typeface="Century Gothic" panose="020B0502020202020204" pitchFamily="34" charset="0"/>
              </a:rPr>
              <a:t>1 year or longer </a:t>
            </a:r>
          </a:p>
          <a:p>
            <a:pPr marL="380945" indent="-380945">
              <a:lnSpc>
                <a:spcPct val="100000"/>
              </a:lnSpc>
              <a:buSzPct val="130000"/>
            </a:pPr>
            <a:r>
              <a:rPr lang="en-US" sz="2000" dirty="0">
                <a:latin typeface="Century Gothic" panose="020B0502020202020204" pitchFamily="34" charset="0"/>
              </a:rPr>
              <a:t>Average age: </a:t>
            </a:r>
            <a:r>
              <a:rPr lang="en-US" sz="2000" b="1" dirty="0">
                <a:latin typeface="Century Gothic" panose="020B0502020202020204" pitchFamily="34" charset="0"/>
              </a:rPr>
              <a:t>34 years old</a:t>
            </a:r>
          </a:p>
          <a:p>
            <a:pPr marL="380945" indent="-380945">
              <a:lnSpc>
                <a:spcPct val="100000"/>
              </a:lnSpc>
              <a:buSzPct val="130000"/>
            </a:pPr>
            <a:r>
              <a:rPr lang="en-US" sz="2000" dirty="0">
                <a:latin typeface="Century Gothic" panose="020B0502020202020204" pitchFamily="34" charset="0"/>
              </a:rPr>
              <a:t>Youngest: </a:t>
            </a:r>
            <a:r>
              <a:rPr lang="en-US" sz="2000" b="1" dirty="0">
                <a:latin typeface="Century Gothic" panose="020B0502020202020204" pitchFamily="34" charset="0"/>
              </a:rPr>
              <a:t>17</a:t>
            </a:r>
          </a:p>
          <a:p>
            <a:pPr marL="380945" indent="-380945">
              <a:lnSpc>
                <a:spcPct val="100000"/>
              </a:lnSpc>
              <a:buSzPct val="130000"/>
            </a:pPr>
            <a:r>
              <a:rPr lang="en-US" sz="2000" dirty="0">
                <a:latin typeface="Century Gothic" panose="020B0502020202020204" pitchFamily="34" charset="0"/>
              </a:rPr>
              <a:t>Oldest: </a:t>
            </a:r>
            <a:r>
              <a:rPr lang="en-US" sz="2000" b="1" dirty="0">
                <a:latin typeface="Century Gothic" panose="020B0502020202020204" pitchFamily="34" charset="0"/>
              </a:rPr>
              <a:t>75</a:t>
            </a:r>
          </a:p>
          <a:p>
            <a:pPr marL="380945" indent="-380945">
              <a:lnSpc>
                <a:spcPct val="100000"/>
              </a:lnSpc>
              <a:buSzPct val="130000"/>
            </a:pPr>
            <a:r>
              <a:rPr lang="en-US" sz="2000" dirty="0">
                <a:latin typeface="Century Gothic" panose="020B0502020202020204" pitchFamily="34" charset="0"/>
              </a:rPr>
              <a:t>Longest patient on clozapine: </a:t>
            </a:r>
          </a:p>
          <a:p>
            <a:pPr marL="0" indent="0">
              <a:lnSpc>
                <a:spcPct val="100000"/>
              </a:lnSpc>
              <a:buSzPct val="130000"/>
              <a:buNone/>
            </a:pPr>
            <a:r>
              <a:rPr lang="en-US" sz="2000" b="1" dirty="0">
                <a:latin typeface="Century Gothic" panose="020B0502020202020204" pitchFamily="34" charset="0"/>
              </a:rPr>
              <a:t>       31 years </a:t>
            </a:r>
            <a:r>
              <a:rPr lang="en-US" sz="2000" dirty="0">
                <a:latin typeface="Century Gothic" panose="020B0502020202020204" pitchFamily="34" charset="0"/>
              </a:rPr>
              <a:t>(and counting)</a:t>
            </a:r>
          </a:p>
          <a:p>
            <a:pPr marL="380945" indent="-380945">
              <a:lnSpc>
                <a:spcPct val="150000"/>
              </a:lnSpc>
              <a:buSzPct val="130000"/>
              <a:buFont typeface="Arial"/>
              <a:buChar char="•"/>
            </a:pPr>
            <a:r>
              <a:rPr lang="en-US" sz="2000" b="1" dirty="0">
                <a:latin typeface="Century Gothic" panose="020B0502020202020204" pitchFamily="34" charset="0"/>
              </a:rPr>
              <a:t>59% </a:t>
            </a:r>
            <a:r>
              <a:rPr lang="en-US" sz="2000" dirty="0">
                <a:latin typeface="Century Gothic" panose="020B0502020202020204" pitchFamily="34" charset="0"/>
              </a:rPr>
              <a:t>with anosognosia (poor insight)</a:t>
            </a:r>
          </a:p>
          <a:p>
            <a:pPr marL="380945" indent="-380945">
              <a:lnSpc>
                <a:spcPct val="150000"/>
              </a:lnSpc>
              <a:buSzPct val="130000"/>
              <a:buFont typeface="Arial"/>
              <a:buChar char="•"/>
            </a:pPr>
            <a:r>
              <a:rPr lang="en-US" sz="2000" b="1" dirty="0">
                <a:latin typeface="Century Gothic" panose="020B0502020202020204" pitchFamily="34" charset="0"/>
              </a:rPr>
              <a:t>9</a:t>
            </a:r>
            <a:r>
              <a:rPr lang="en-US" sz="2000" dirty="0">
                <a:latin typeface="Century Gothic" panose="020B0502020202020204" pitchFamily="34" charset="0"/>
              </a:rPr>
              <a:t> patients on Assisted Outpatient Treatment (AOT)</a:t>
            </a:r>
          </a:p>
          <a:p>
            <a:pPr marL="380945" indent="-380945">
              <a:lnSpc>
                <a:spcPts val="2300"/>
              </a:lnSpc>
              <a:buSzPct val="130000"/>
              <a:buFont typeface="Arial"/>
              <a:buChar char="•"/>
            </a:pPr>
            <a:r>
              <a:rPr lang="en-US" sz="2000" b="1" dirty="0">
                <a:latin typeface="Century Gothic" panose="020B0502020202020204" pitchFamily="34" charset="0"/>
              </a:rPr>
              <a:t>“Team Daniel Extended Family”</a:t>
            </a:r>
            <a:r>
              <a:rPr lang="en-US" sz="2000" dirty="0">
                <a:latin typeface="Century Gothic" panose="020B0502020202020204" pitchFamily="34" charset="0"/>
              </a:rPr>
              <a:t> represents hundreds of families that we consult and that join our weekly zoom.</a:t>
            </a:r>
          </a:p>
        </p:txBody>
      </p:sp>
      <p:pic>
        <p:nvPicPr>
          <p:cNvPr id="11" name="Picture 10">
            <a:extLst>
              <a:ext uri="{FF2B5EF4-FFF2-40B4-BE49-F238E27FC236}">
                <a16:creationId xmlns:a16="http://schemas.microsoft.com/office/drawing/2014/main" id="{A4B13E8F-DBBE-43FE-9626-A6C541FA33CD}"/>
              </a:ext>
            </a:extLst>
          </p:cNvPr>
          <p:cNvPicPr>
            <a:picLocks noChangeAspect="1"/>
          </p:cNvPicPr>
          <p:nvPr/>
        </p:nvPicPr>
        <p:blipFill rotWithShape="1">
          <a:blip r:embed="rId3"/>
          <a:srcRect l="21374" t="15210" r="21146" b="13296"/>
          <a:stretch/>
        </p:blipFill>
        <p:spPr>
          <a:xfrm>
            <a:off x="6662316" y="2383290"/>
            <a:ext cx="3866930" cy="3855853"/>
          </a:xfrm>
          <a:prstGeom prst="ellipse">
            <a:avLst/>
          </a:prstGeom>
        </p:spPr>
      </p:pic>
      <p:pic>
        <p:nvPicPr>
          <p:cNvPr id="9" name="Picture 8">
            <a:extLst>
              <a:ext uri="{FF2B5EF4-FFF2-40B4-BE49-F238E27FC236}">
                <a16:creationId xmlns:a16="http://schemas.microsoft.com/office/drawing/2014/main" id="{399DECD5-4458-6443-8569-804A1D9A2E88}"/>
              </a:ext>
            </a:extLst>
          </p:cNvPr>
          <p:cNvPicPr>
            <a:picLocks noChangeAspect="1"/>
          </p:cNvPicPr>
          <p:nvPr/>
        </p:nvPicPr>
        <p:blipFill>
          <a:blip r:embed="rId4"/>
          <a:stretch>
            <a:fillRect/>
          </a:stretch>
        </p:blipFill>
        <p:spPr>
          <a:xfrm>
            <a:off x="11442870" y="6127535"/>
            <a:ext cx="419616" cy="398215"/>
          </a:xfrm>
          <a:prstGeom prst="rect">
            <a:avLst/>
          </a:prstGeom>
        </p:spPr>
      </p:pic>
      <p:pic>
        <p:nvPicPr>
          <p:cNvPr id="7" name="Picture 6">
            <a:extLst>
              <a:ext uri="{FF2B5EF4-FFF2-40B4-BE49-F238E27FC236}">
                <a16:creationId xmlns:a16="http://schemas.microsoft.com/office/drawing/2014/main" id="{639EBC83-7C27-D741-8C93-F785073BD0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277545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DC976E-2629-BE4F-13F6-3B108CC92378}"/>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Not Every Patient is a “Clozapine Success”</a:t>
            </a:r>
          </a:p>
        </p:txBody>
      </p:sp>
      <p:sp>
        <p:nvSpPr>
          <p:cNvPr id="3" name="Content Placeholder 2">
            <a:extLst>
              <a:ext uri="{FF2B5EF4-FFF2-40B4-BE49-F238E27FC236}">
                <a16:creationId xmlns:a16="http://schemas.microsoft.com/office/drawing/2014/main" id="{213ADE6F-2B31-4442-91D2-B7A10FFFE6A8}"/>
              </a:ext>
            </a:extLst>
          </p:cNvPr>
          <p:cNvSpPr>
            <a:spLocks noGrp="1"/>
          </p:cNvSpPr>
          <p:nvPr>
            <p:ph idx="1"/>
          </p:nvPr>
        </p:nvSpPr>
        <p:spPr>
          <a:xfrm>
            <a:off x="1015314" y="1856703"/>
            <a:ext cx="10338486" cy="4454526"/>
          </a:xfrm>
        </p:spPr>
        <p:txBody>
          <a:bodyPr>
            <a:noAutofit/>
          </a:bodyPr>
          <a:lstStyle/>
          <a:p>
            <a:pPr marL="0" indent="0">
              <a:lnSpc>
                <a:spcPts val="2600"/>
              </a:lnSpc>
              <a:buSzPct val="140000"/>
              <a:buNone/>
            </a:pPr>
            <a:r>
              <a:rPr lang="en-US" sz="2400" b="1" dirty="0">
                <a:latin typeface="Century Gothic" panose="020B0502020202020204" pitchFamily="34" charset="0"/>
              </a:rPr>
              <a:t>18</a:t>
            </a:r>
            <a:r>
              <a:rPr lang="en-US" sz="2400" dirty="0">
                <a:latin typeface="Century Gothic" panose="020B0502020202020204" pitchFamily="34" charset="0"/>
              </a:rPr>
              <a:t> </a:t>
            </a:r>
            <a:r>
              <a:rPr lang="en-US" sz="2000" dirty="0">
                <a:latin typeface="Century Gothic" panose="020B0502020202020204" pitchFamily="34" charset="0"/>
              </a:rPr>
              <a:t> Refused or never started treatment; unable to obtain an AOT (8%)</a:t>
            </a:r>
          </a:p>
          <a:p>
            <a:pPr lvl="1">
              <a:lnSpc>
                <a:spcPts val="2600"/>
              </a:lnSpc>
              <a:buSzPct val="140000"/>
            </a:pPr>
            <a:r>
              <a:rPr lang="en-US" sz="2000" dirty="0">
                <a:latin typeface="Century Gothic" panose="020B0502020202020204" pitchFamily="34" charset="0"/>
              </a:rPr>
              <a:t>Anosognosia is a significant barrier, representing 8% of patients.</a:t>
            </a:r>
          </a:p>
          <a:p>
            <a:pPr marL="0" indent="0">
              <a:lnSpc>
                <a:spcPts val="2600"/>
              </a:lnSpc>
              <a:buSzPct val="140000"/>
              <a:buNone/>
            </a:pPr>
            <a:r>
              <a:rPr lang="en-US" sz="2400" b="1" dirty="0">
                <a:latin typeface="Century Gothic" panose="020B0502020202020204" pitchFamily="34" charset="0"/>
              </a:rPr>
              <a:t>10</a:t>
            </a:r>
            <a:r>
              <a:rPr lang="en-US" sz="2400" dirty="0">
                <a:latin typeface="Century Gothic" panose="020B0502020202020204" pitchFamily="34" charset="0"/>
              </a:rPr>
              <a:t> </a:t>
            </a:r>
            <a:r>
              <a:rPr lang="en-US" sz="2000" dirty="0">
                <a:latin typeface="Century Gothic" panose="020B0502020202020204" pitchFamily="34" charset="0"/>
              </a:rPr>
              <a:t> Discontinued treatment or transitioned to other medications.</a:t>
            </a:r>
          </a:p>
          <a:p>
            <a:pPr lvl="1">
              <a:lnSpc>
                <a:spcPts val="2600"/>
              </a:lnSpc>
              <a:buSzPct val="140000"/>
            </a:pPr>
            <a:r>
              <a:rPr lang="en-US" sz="2000" dirty="0">
                <a:latin typeface="Century Gothic" panose="020B0502020202020204" pitchFamily="34" charset="0"/>
              </a:rPr>
              <a:t>Other antipsychotic, mood stabilizer or cognition medications.</a:t>
            </a:r>
          </a:p>
          <a:p>
            <a:pPr lvl="1">
              <a:lnSpc>
                <a:spcPts val="2600"/>
              </a:lnSpc>
              <a:buSzPct val="140000"/>
            </a:pPr>
            <a:r>
              <a:rPr lang="en-US" sz="2000" dirty="0">
                <a:latin typeface="Century Gothic" panose="020B0502020202020204" pitchFamily="34" charset="0"/>
              </a:rPr>
              <a:t>1 clozapine adverse effect: cardiomyopathy in an elderly transplant patient.</a:t>
            </a:r>
          </a:p>
          <a:p>
            <a:pPr marL="0" indent="0">
              <a:lnSpc>
                <a:spcPts val="2600"/>
              </a:lnSpc>
              <a:buSzPct val="140000"/>
              <a:buNone/>
            </a:pPr>
            <a:r>
              <a:rPr lang="en-US" sz="2400" b="1" dirty="0">
                <a:latin typeface="Century Gothic" panose="020B0502020202020204" pitchFamily="34" charset="0"/>
              </a:rPr>
              <a:t>2</a:t>
            </a:r>
            <a:r>
              <a:rPr lang="en-US" sz="2000" dirty="0">
                <a:latin typeface="Century Gothic" panose="020B0502020202020204" pitchFamily="34" charset="0"/>
              </a:rPr>
              <a:t>  Deaths</a:t>
            </a:r>
          </a:p>
          <a:p>
            <a:pPr lvl="1">
              <a:lnSpc>
                <a:spcPts val="2600"/>
              </a:lnSpc>
              <a:buSzPct val="140000"/>
            </a:pPr>
            <a:r>
              <a:rPr lang="en-US" sz="2000" dirty="0">
                <a:latin typeface="Century Gothic" panose="020B0502020202020204" pitchFamily="34" charset="0"/>
              </a:rPr>
              <a:t>1 elderly patient</a:t>
            </a:r>
          </a:p>
          <a:p>
            <a:pPr lvl="1">
              <a:lnSpc>
                <a:spcPts val="2600"/>
              </a:lnSpc>
              <a:buSzPct val="140000"/>
            </a:pPr>
            <a:r>
              <a:rPr lang="en-US" sz="2000" dirty="0">
                <a:latin typeface="Century Gothic" panose="020B0502020202020204" pitchFamily="34" charset="0"/>
              </a:rPr>
              <a:t>1 suicide</a:t>
            </a:r>
            <a:endParaRPr lang="en-US" sz="2000" dirty="0">
              <a:solidFill>
                <a:srgbClr val="FF0000"/>
              </a:solidFill>
              <a:latin typeface="Century Gothic" panose="020B0502020202020204" pitchFamily="34" charset="0"/>
            </a:endParaRPr>
          </a:p>
          <a:p>
            <a:pPr marL="0" indent="0">
              <a:lnSpc>
                <a:spcPts val="2600"/>
              </a:lnSpc>
              <a:buSzPct val="140000"/>
              <a:buNone/>
            </a:pPr>
            <a:r>
              <a:rPr lang="en-US" sz="2400" b="1" dirty="0">
                <a:latin typeface="Century Gothic" panose="020B0502020202020204" pitchFamily="34" charset="0"/>
              </a:rPr>
              <a:t>24</a:t>
            </a:r>
            <a:r>
              <a:rPr lang="en-US" sz="2000" dirty="0">
                <a:latin typeface="Century Gothic" panose="020B0502020202020204" pitchFamily="34" charset="0"/>
              </a:rPr>
              <a:t>  Lost to follow up, dismissed or transferred to another practice (11% attrition).</a:t>
            </a:r>
          </a:p>
        </p:txBody>
      </p:sp>
      <p:pic>
        <p:nvPicPr>
          <p:cNvPr id="6" name="Picture 5">
            <a:extLst>
              <a:ext uri="{FF2B5EF4-FFF2-40B4-BE49-F238E27FC236}">
                <a16:creationId xmlns:a16="http://schemas.microsoft.com/office/drawing/2014/main" id="{487F69A7-03F4-3543-BCD2-449EBC493108}"/>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2BAC1431-D9C1-3281-9EA6-EA06FE7B4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1273902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1603DC-6CF0-7C40-BC47-0E5CD462DAA8}"/>
              </a:ext>
            </a:extLst>
          </p:cNvPr>
          <p:cNvSpPr>
            <a:spLocks noGrp="1"/>
          </p:cNvSpPr>
          <p:nvPr>
            <p:ph idx="1"/>
          </p:nvPr>
        </p:nvSpPr>
        <p:spPr>
          <a:xfrm>
            <a:off x="1403350" y="1690688"/>
            <a:ext cx="9385300" cy="4938712"/>
          </a:xfrm>
        </p:spPr>
        <p:txBody>
          <a:bodyPr>
            <a:noAutofit/>
          </a:bodyPr>
          <a:lstStyle/>
          <a:p>
            <a:pPr>
              <a:lnSpc>
                <a:spcPct val="120000"/>
              </a:lnSpc>
              <a:buSzPct val="140000"/>
            </a:pPr>
            <a:r>
              <a:rPr lang="en-US" sz="2000" dirty="0">
                <a:latin typeface="Century Gothic" panose="020B0502020202020204" pitchFamily="34" charset="0"/>
              </a:rPr>
              <a:t>We use </a:t>
            </a:r>
            <a:r>
              <a:rPr lang="en-US" sz="2000" b="1" dirty="0">
                <a:latin typeface="Century Gothic" panose="020B0502020202020204" pitchFamily="34" charset="0"/>
              </a:rPr>
              <a:t>Clozapine First</a:t>
            </a:r>
            <a:r>
              <a:rPr lang="en-US" sz="2000" dirty="0">
                <a:latin typeface="Century Gothic" panose="020B0502020202020204" pitchFamily="34" charset="0"/>
              </a:rPr>
              <a:t>… NOT as a last resort!</a:t>
            </a:r>
          </a:p>
          <a:p>
            <a:pPr>
              <a:lnSpc>
                <a:spcPct val="120000"/>
              </a:lnSpc>
              <a:buSzPct val="140000"/>
            </a:pPr>
            <a:r>
              <a:rPr lang="en-US" sz="2000" dirty="0">
                <a:latin typeface="Century Gothic" panose="020B0502020202020204" pitchFamily="34" charset="0"/>
              </a:rPr>
              <a:t>We believe patients have a </a:t>
            </a:r>
            <a:r>
              <a:rPr lang="en-US" sz="2000" b="1" dirty="0">
                <a:latin typeface="Century Gothic" panose="020B0502020202020204" pitchFamily="34" charset="0"/>
              </a:rPr>
              <a:t>Right to Be Well </a:t>
            </a:r>
            <a:r>
              <a:rPr lang="en-US" sz="2000" dirty="0">
                <a:latin typeface="Century Gothic" panose="020B0502020202020204" pitchFamily="34" charset="0"/>
              </a:rPr>
              <a:t>and encourage the use of LEAP and if needed court-ordered Assisted Outpatient Treatment (AOT).</a:t>
            </a:r>
          </a:p>
          <a:p>
            <a:pPr>
              <a:lnSpc>
                <a:spcPct val="120000"/>
              </a:lnSpc>
              <a:buSzPct val="140000"/>
            </a:pPr>
            <a:r>
              <a:rPr lang="en-US" sz="2000" dirty="0">
                <a:latin typeface="Century Gothic" panose="020B0502020202020204" pitchFamily="34" charset="0"/>
              </a:rPr>
              <a:t>We do not tolerate side effects, including weight gain, and we aggressively use </a:t>
            </a:r>
            <a:r>
              <a:rPr lang="en-US" sz="2000" b="1" dirty="0">
                <a:latin typeface="Century Gothic" panose="020B0502020202020204" pitchFamily="34" charset="0"/>
              </a:rPr>
              <a:t>adjunctive medications, ultra-slow titrations, diet and exercise </a:t>
            </a:r>
            <a:r>
              <a:rPr lang="en-US" sz="2000" dirty="0">
                <a:latin typeface="Century Gothic" panose="020B0502020202020204" pitchFamily="34" charset="0"/>
              </a:rPr>
              <a:t>to treat and prevent them.</a:t>
            </a:r>
          </a:p>
          <a:p>
            <a:pPr>
              <a:lnSpc>
                <a:spcPct val="120000"/>
              </a:lnSpc>
              <a:buSzPct val="140000"/>
            </a:pPr>
            <a:r>
              <a:rPr lang="en-US" sz="2000" dirty="0">
                <a:latin typeface="Century Gothic" panose="020B0502020202020204" pitchFamily="34" charset="0"/>
              </a:rPr>
              <a:t>Our goal is </a:t>
            </a:r>
            <a:r>
              <a:rPr lang="en-US" sz="2000" b="1" dirty="0">
                <a:latin typeface="Century Gothic" panose="020B0502020202020204" pitchFamily="34" charset="0"/>
              </a:rPr>
              <a:t>Meaningful Recovery </a:t>
            </a:r>
            <a:r>
              <a:rPr lang="en-US" sz="2000" dirty="0">
                <a:latin typeface="Century Gothic" panose="020B0502020202020204" pitchFamily="34" charset="0"/>
              </a:rPr>
              <a:t>and returning patients to their pre-illness baseline level of functioning and well-being.</a:t>
            </a:r>
          </a:p>
          <a:p>
            <a:pPr>
              <a:lnSpc>
                <a:spcPct val="120000"/>
              </a:lnSpc>
              <a:buSzPct val="140000"/>
            </a:pPr>
            <a:r>
              <a:rPr lang="en-US" sz="2000" dirty="0">
                <a:latin typeface="Century Gothic" panose="020B0502020202020204" pitchFamily="34" charset="0"/>
              </a:rPr>
              <a:t>We promote a sense of </a:t>
            </a:r>
            <a:r>
              <a:rPr lang="en-US" sz="2000" b="1" dirty="0">
                <a:latin typeface="Century Gothic" panose="020B0502020202020204" pitchFamily="34" charset="0"/>
              </a:rPr>
              <a:t>community</a:t>
            </a:r>
            <a:r>
              <a:rPr lang="en-US" sz="2000" dirty="0">
                <a:latin typeface="Century Gothic" panose="020B0502020202020204" pitchFamily="34" charset="0"/>
              </a:rPr>
              <a:t> and engage and communicate with the patient’s </a:t>
            </a:r>
            <a:r>
              <a:rPr lang="en-US" sz="2000" b="1" dirty="0">
                <a:latin typeface="Century Gothic" panose="020B0502020202020204" pitchFamily="34" charset="0"/>
              </a:rPr>
              <a:t>Family</a:t>
            </a:r>
            <a:r>
              <a:rPr lang="en-US" sz="2000" dirty="0">
                <a:latin typeface="Century Gothic" panose="020B0502020202020204" pitchFamily="34" charset="0"/>
              </a:rPr>
              <a:t>. After learned helplessness and hopelessness we restore optimism.</a:t>
            </a:r>
          </a:p>
        </p:txBody>
      </p:sp>
      <p:pic>
        <p:nvPicPr>
          <p:cNvPr id="6" name="Picture 5">
            <a:extLst>
              <a:ext uri="{FF2B5EF4-FFF2-40B4-BE49-F238E27FC236}">
                <a16:creationId xmlns:a16="http://schemas.microsoft.com/office/drawing/2014/main" id="{1032F1B4-1770-B845-B8B8-8B0561000C8A}"/>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B373D8EA-A91A-3C04-C9B0-9B22E849EF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9" name="TextBox 8">
            <a:extLst>
              <a:ext uri="{FF2B5EF4-FFF2-40B4-BE49-F238E27FC236}">
                <a16:creationId xmlns:a16="http://schemas.microsoft.com/office/drawing/2014/main" id="{F05F7A49-98E4-F804-F0D0-0A255FB8F1FC}"/>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How is Team Daniel Different?</a:t>
            </a:r>
          </a:p>
        </p:txBody>
      </p:sp>
    </p:spTree>
    <p:extLst>
      <p:ext uri="{BB962C8B-B14F-4D97-AF65-F5344CB8AC3E}">
        <p14:creationId xmlns:p14="http://schemas.microsoft.com/office/powerpoint/2010/main" val="3717155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A3B0B4-81DC-2018-B06C-C12115AD15C4}"/>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Why Clozapine First?</a:t>
            </a:r>
          </a:p>
        </p:txBody>
      </p:sp>
      <p:sp>
        <p:nvSpPr>
          <p:cNvPr id="3" name="Content Placeholder 2">
            <a:extLst>
              <a:ext uri="{FF2B5EF4-FFF2-40B4-BE49-F238E27FC236}">
                <a16:creationId xmlns:a16="http://schemas.microsoft.com/office/drawing/2014/main" id="{10E01390-FE9D-8E41-9385-2F69860861D0}"/>
              </a:ext>
            </a:extLst>
          </p:cNvPr>
          <p:cNvSpPr>
            <a:spLocks noGrp="1"/>
          </p:cNvSpPr>
          <p:nvPr>
            <p:ph idx="1"/>
          </p:nvPr>
        </p:nvSpPr>
        <p:spPr>
          <a:xfrm>
            <a:off x="838200" y="1525827"/>
            <a:ext cx="10909300" cy="4803775"/>
          </a:xfrm>
        </p:spPr>
        <p:txBody>
          <a:bodyPr>
            <a:noAutofit/>
          </a:bodyPr>
          <a:lstStyle/>
          <a:p>
            <a:pPr marL="0" indent="0">
              <a:lnSpc>
                <a:spcPct val="50000"/>
              </a:lnSpc>
              <a:buSzPct val="140000"/>
              <a:buNone/>
            </a:pPr>
            <a:endParaRPr lang="en-US" sz="2000" dirty="0">
              <a:latin typeface="Century Gothic" panose="020B0502020202020204" pitchFamily="34" charset="0"/>
            </a:endParaRPr>
          </a:p>
          <a:p>
            <a:pPr marL="800006" lvl="1" indent="-342860">
              <a:lnSpc>
                <a:spcPct val="50000"/>
              </a:lnSpc>
              <a:buSzPct val="140000"/>
            </a:pPr>
            <a:r>
              <a:rPr lang="en-US" sz="2000" dirty="0">
                <a:latin typeface="Century Gothic" panose="020B0502020202020204" pitchFamily="34" charset="0"/>
              </a:rPr>
              <a:t>Early treatment leads to best outcomes: Including survival.</a:t>
            </a:r>
          </a:p>
          <a:p>
            <a:pPr marL="342860" indent="-342860">
              <a:lnSpc>
                <a:spcPct val="50000"/>
              </a:lnSpc>
              <a:buSzPct val="140000"/>
            </a:pPr>
            <a:endParaRPr lang="en-US" sz="2000" dirty="0">
              <a:latin typeface="Century Gothic" panose="020B0502020202020204" pitchFamily="34" charset="0"/>
            </a:endParaRPr>
          </a:p>
          <a:p>
            <a:pPr marL="800006" lvl="1" indent="-342860">
              <a:lnSpc>
                <a:spcPct val="100000"/>
              </a:lnSpc>
              <a:buSzPct val="140000"/>
            </a:pPr>
            <a:r>
              <a:rPr lang="en-US" sz="2000" dirty="0">
                <a:latin typeface="Century Gothic" panose="020B0502020202020204" pitchFamily="34" charset="0"/>
              </a:rPr>
              <a:t>Shorten the duration of untreated psychosis (DUP) by early treatment with clozapine; the earlier it is used the better.</a:t>
            </a:r>
          </a:p>
          <a:p>
            <a:pPr marL="342860" indent="-342860">
              <a:lnSpc>
                <a:spcPct val="50000"/>
              </a:lnSpc>
              <a:buSzPct val="140000"/>
            </a:pPr>
            <a:endParaRPr lang="en-US" sz="2000" dirty="0">
              <a:latin typeface="Century Gothic" panose="020B0502020202020204" pitchFamily="34" charset="0"/>
            </a:endParaRPr>
          </a:p>
          <a:p>
            <a:pPr marL="800006" lvl="1" indent="-342860">
              <a:lnSpc>
                <a:spcPct val="50000"/>
              </a:lnSpc>
              <a:buSzPct val="140000"/>
            </a:pPr>
            <a:r>
              <a:rPr lang="en-US" sz="2000" dirty="0">
                <a:latin typeface="Century Gothic" panose="020B0502020202020204" pitchFamily="34" charset="0"/>
              </a:rPr>
              <a:t>Better compliance and faster and more robust recovery.</a:t>
            </a:r>
          </a:p>
          <a:p>
            <a:pPr marL="342860" indent="-342860">
              <a:lnSpc>
                <a:spcPct val="50000"/>
              </a:lnSpc>
              <a:buSzPct val="140000"/>
            </a:pPr>
            <a:endParaRPr lang="en-US" sz="2000" dirty="0">
              <a:latin typeface="Century Gothic" panose="020B0502020202020204" pitchFamily="34" charset="0"/>
            </a:endParaRPr>
          </a:p>
          <a:p>
            <a:pPr marL="800006" lvl="1" indent="-342860">
              <a:lnSpc>
                <a:spcPct val="50000"/>
              </a:lnSpc>
              <a:buSzPct val="140000"/>
            </a:pPr>
            <a:r>
              <a:rPr lang="en-US" sz="2000" dirty="0">
                <a:latin typeface="Century Gothic" panose="020B0502020202020204" pitchFamily="34" charset="0"/>
              </a:rPr>
              <a:t>Decrease early suicide (24X increased mortality the first year).</a:t>
            </a:r>
          </a:p>
          <a:p>
            <a:pPr marL="342860" indent="-342860">
              <a:lnSpc>
                <a:spcPct val="50000"/>
              </a:lnSpc>
              <a:buSzPct val="140000"/>
            </a:pPr>
            <a:endParaRPr lang="en-US" sz="2000" dirty="0">
              <a:latin typeface="Century Gothic" panose="020B0502020202020204" pitchFamily="34" charset="0"/>
            </a:endParaRPr>
          </a:p>
          <a:p>
            <a:pPr marL="800006" lvl="1" indent="-342860">
              <a:lnSpc>
                <a:spcPct val="50000"/>
              </a:lnSpc>
              <a:buSzPct val="140000"/>
            </a:pPr>
            <a:r>
              <a:rPr lang="en-US" sz="2000" dirty="0">
                <a:latin typeface="Century Gothic" panose="020B0502020202020204" pitchFamily="34" charset="0"/>
              </a:rPr>
              <a:t>Decrease early aggression (12% serious violence.)</a:t>
            </a:r>
          </a:p>
          <a:p>
            <a:pPr marL="342860" indent="-342860">
              <a:lnSpc>
                <a:spcPct val="50000"/>
              </a:lnSpc>
              <a:buSzPct val="140000"/>
            </a:pPr>
            <a:endParaRPr lang="en-US" sz="2000" dirty="0">
              <a:latin typeface="Century Gothic" panose="020B0502020202020204" pitchFamily="34" charset="0"/>
            </a:endParaRPr>
          </a:p>
          <a:p>
            <a:pPr marL="800006" lvl="1" indent="-342860">
              <a:lnSpc>
                <a:spcPct val="50000"/>
              </a:lnSpc>
              <a:buSzPct val="140000"/>
            </a:pPr>
            <a:r>
              <a:rPr lang="en-US" sz="2000" dirty="0">
                <a:latin typeface="Century Gothic" panose="020B0502020202020204" pitchFamily="34" charset="0"/>
              </a:rPr>
              <a:t>Superior in adherence, quality of life, and patient satisfaction.</a:t>
            </a:r>
          </a:p>
          <a:p>
            <a:pPr marL="0" indent="0">
              <a:lnSpc>
                <a:spcPct val="50000"/>
              </a:lnSpc>
              <a:buSzPct val="140000"/>
              <a:buNone/>
            </a:pPr>
            <a:endParaRPr lang="en-US" sz="2000" dirty="0">
              <a:latin typeface="Century Gothic" panose="020B0502020202020204" pitchFamily="34" charset="0"/>
            </a:endParaRPr>
          </a:p>
          <a:p>
            <a:pPr marL="800006" lvl="1" indent="-342860">
              <a:lnSpc>
                <a:spcPct val="50000"/>
              </a:lnSpc>
              <a:buSzPct val="140000"/>
            </a:pPr>
            <a:r>
              <a:rPr lang="en-US" sz="2000" dirty="0">
                <a:latin typeface="Century Gothic" panose="020B0502020202020204" pitchFamily="34" charset="0"/>
              </a:rPr>
              <a:t>Reduces drug and cigarette abuse.</a:t>
            </a:r>
          </a:p>
          <a:p>
            <a:pPr marL="342860" indent="-342860">
              <a:lnSpc>
                <a:spcPct val="50000"/>
              </a:lnSpc>
              <a:buSzPct val="140000"/>
            </a:pPr>
            <a:endParaRPr lang="en-US" sz="2000" dirty="0">
              <a:latin typeface="Century Gothic" panose="020B0502020202020204" pitchFamily="34" charset="0"/>
            </a:endParaRPr>
          </a:p>
          <a:p>
            <a:pPr marL="800006" lvl="1" indent="-342860">
              <a:lnSpc>
                <a:spcPct val="50000"/>
              </a:lnSpc>
              <a:buSzPct val="140000"/>
            </a:pPr>
            <a:r>
              <a:rPr lang="en-US" sz="2000" dirty="0">
                <a:latin typeface="Century Gothic" panose="020B0502020202020204" pitchFamily="34" charset="0"/>
              </a:rPr>
              <a:t>Patients respond better to psychosocial support.</a:t>
            </a:r>
          </a:p>
          <a:p>
            <a:pPr marL="342860" indent="-342860">
              <a:lnSpc>
                <a:spcPct val="50000"/>
              </a:lnSpc>
              <a:buSzPct val="140000"/>
            </a:pPr>
            <a:endParaRPr lang="en-US" sz="2000" dirty="0">
              <a:latin typeface="Century Gothic" panose="020B0502020202020204" pitchFamily="34" charset="0"/>
            </a:endParaRPr>
          </a:p>
          <a:p>
            <a:pPr marL="800006" lvl="1" indent="-342860">
              <a:lnSpc>
                <a:spcPct val="50000"/>
              </a:lnSpc>
              <a:buSzPct val="140000"/>
            </a:pPr>
            <a:r>
              <a:rPr lang="en-US" sz="2000" dirty="0">
                <a:latin typeface="Century Gothic" panose="020B0502020202020204" pitchFamily="34" charset="0"/>
              </a:rPr>
              <a:t>Patients achieve robust </a:t>
            </a:r>
            <a:r>
              <a:rPr lang="en-US" sz="2000" b="1" dirty="0">
                <a:latin typeface="Century Gothic" panose="020B0502020202020204" pitchFamily="34" charset="0"/>
              </a:rPr>
              <a:t>Meaningful Recovery</a:t>
            </a:r>
            <a:r>
              <a:rPr lang="en-US" sz="2000" dirty="0">
                <a:latin typeface="Century Gothic" panose="020B0502020202020204" pitchFamily="34" charset="0"/>
              </a:rPr>
              <a:t>.</a:t>
            </a:r>
          </a:p>
        </p:txBody>
      </p:sp>
      <p:pic>
        <p:nvPicPr>
          <p:cNvPr id="6" name="Picture 5">
            <a:extLst>
              <a:ext uri="{FF2B5EF4-FFF2-40B4-BE49-F238E27FC236}">
                <a16:creationId xmlns:a16="http://schemas.microsoft.com/office/drawing/2014/main" id="{97AA7E9D-37C5-4344-ACAE-F87AA14002CE}"/>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DDAABC46-A06F-8876-7063-3BD2B6121A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3877373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E425-CD6F-954A-A6DB-8E4F5E62E67C}"/>
              </a:ext>
            </a:extLst>
          </p:cNvPr>
          <p:cNvSpPr>
            <a:spLocks noGrp="1"/>
          </p:cNvSpPr>
          <p:nvPr>
            <p:ph type="title"/>
          </p:nvPr>
        </p:nvSpPr>
        <p:spPr>
          <a:xfrm>
            <a:off x="0" y="675624"/>
            <a:ext cx="12192000" cy="596900"/>
          </a:xfrm>
        </p:spPr>
        <p:txBody>
          <a:bodyPr>
            <a:noAutofit/>
          </a:bodyPr>
          <a:lstStyle/>
          <a:p>
            <a:pPr algn="ctr"/>
            <a:r>
              <a:rPr lang="en-US" sz="2000" b="1" dirty="0">
                <a:latin typeface="Century Gothic"/>
                <a:cs typeface="Century Gothic"/>
              </a:rPr>
              <a:t>PROGRESSIVE MRI CHANGES OVER THREE RELAPSES IN A MALE WITH SCHIZOPHRENIA </a:t>
            </a:r>
            <a:endParaRPr lang="en-US" dirty="0"/>
          </a:p>
        </p:txBody>
      </p:sp>
      <p:pic>
        <p:nvPicPr>
          <p:cNvPr id="4" name="Picture 2" descr="mri1">
            <a:extLst>
              <a:ext uri="{FF2B5EF4-FFF2-40B4-BE49-F238E27FC236}">
                <a16:creationId xmlns:a16="http://schemas.microsoft.com/office/drawing/2014/main" id="{AD20EE9D-D861-0A49-8630-3A0A2F1701A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505" t="17818" r="19225" b="4497"/>
          <a:stretch/>
        </p:blipFill>
        <p:spPr bwMode="auto">
          <a:xfrm>
            <a:off x="4864100" y="1289050"/>
            <a:ext cx="6040643" cy="4730750"/>
          </a:xfrm>
          <a:prstGeom prst="rect">
            <a:avLst/>
          </a:prstGeom>
          <a:noFill/>
          <a:ln w="12700" cmpd="sng">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 name="文本框 2">
            <a:extLst>
              <a:ext uri="{FF2B5EF4-FFF2-40B4-BE49-F238E27FC236}">
                <a16:creationId xmlns:a16="http://schemas.microsoft.com/office/drawing/2014/main" id="{3498712F-D90B-0248-97AA-9AF7B9120832}"/>
              </a:ext>
            </a:extLst>
          </p:cNvPr>
          <p:cNvSpPr txBox="1">
            <a:spLocks noChangeArrowheads="1"/>
          </p:cNvSpPr>
          <p:nvPr/>
        </p:nvSpPr>
        <p:spPr bwMode="auto">
          <a:xfrm>
            <a:off x="4783667" y="6045200"/>
            <a:ext cx="2252133" cy="27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a:spAutoFit/>
          </a:bodyPr>
          <a:lstStyle/>
          <a:p>
            <a:pPr algn="r"/>
            <a:r>
              <a:rPr lang="en-US" altLang="zh-CN" sz="1200" dirty="0">
                <a:latin typeface="Century Gothic" panose="020B0502020202020204" pitchFamily="34" charset="0"/>
                <a:ea typeface="SimSun" panose="02010600030101010101" pitchFamily="2" charset="-122"/>
              </a:rPr>
              <a:t>Nasrallah, HA. personal files</a:t>
            </a:r>
            <a:endParaRPr lang="zh-CN" altLang="en-US" sz="1200" dirty="0">
              <a:latin typeface="Century Gothic" panose="020B0502020202020204" pitchFamily="34" charset="0"/>
              <a:ea typeface="SimSun" panose="02010600030101010101" pitchFamily="2" charset="-122"/>
            </a:endParaRPr>
          </a:p>
        </p:txBody>
      </p:sp>
      <p:sp>
        <p:nvSpPr>
          <p:cNvPr id="6" name="TextBox 5">
            <a:extLst>
              <a:ext uri="{FF2B5EF4-FFF2-40B4-BE49-F238E27FC236}">
                <a16:creationId xmlns:a16="http://schemas.microsoft.com/office/drawing/2014/main" id="{82B1CD84-F533-4543-94F2-27B9197BE785}"/>
              </a:ext>
            </a:extLst>
          </p:cNvPr>
          <p:cNvSpPr txBox="1"/>
          <p:nvPr/>
        </p:nvSpPr>
        <p:spPr>
          <a:xfrm>
            <a:off x="2457093" y="1954749"/>
            <a:ext cx="2250255" cy="400097"/>
          </a:xfrm>
          <a:prstGeom prst="rect">
            <a:avLst/>
          </a:prstGeom>
          <a:noFill/>
        </p:spPr>
        <p:txBody>
          <a:bodyPr wrap="square" lIns="91429" tIns="45714" rIns="91429" bIns="45714" rtlCol="0">
            <a:spAutoFit/>
          </a:bodyPr>
          <a:lstStyle/>
          <a:p>
            <a:pPr algn="r"/>
            <a:r>
              <a:rPr lang="en-US" sz="2000" b="1" dirty="0">
                <a:latin typeface="Century Gothic"/>
                <a:cs typeface="Century Gothic"/>
              </a:rPr>
              <a:t>After 8 Relapses</a:t>
            </a:r>
            <a:endParaRPr lang="en-US" sz="2000" dirty="0">
              <a:latin typeface="Century Gothic"/>
              <a:cs typeface="Century Gothic"/>
            </a:endParaRPr>
          </a:p>
        </p:txBody>
      </p:sp>
      <p:sp>
        <p:nvSpPr>
          <p:cNvPr id="7" name="Rectangle 6">
            <a:extLst>
              <a:ext uri="{FF2B5EF4-FFF2-40B4-BE49-F238E27FC236}">
                <a16:creationId xmlns:a16="http://schemas.microsoft.com/office/drawing/2014/main" id="{F86FC84F-4DC8-2B43-A504-A0CD0055720D}"/>
              </a:ext>
            </a:extLst>
          </p:cNvPr>
          <p:cNvSpPr/>
          <p:nvPr/>
        </p:nvSpPr>
        <p:spPr>
          <a:xfrm>
            <a:off x="2549385" y="3439696"/>
            <a:ext cx="2157963" cy="400110"/>
          </a:xfrm>
          <a:prstGeom prst="rect">
            <a:avLst/>
          </a:prstGeom>
        </p:spPr>
        <p:txBody>
          <a:bodyPr wrap="none">
            <a:spAutoFit/>
          </a:bodyPr>
          <a:lstStyle/>
          <a:p>
            <a:pPr algn="r"/>
            <a:r>
              <a:rPr lang="en-US" sz="2000" b="1" dirty="0">
                <a:latin typeface="Century Gothic"/>
                <a:cs typeface="Century Gothic"/>
              </a:rPr>
              <a:t>After 3 Relapses</a:t>
            </a:r>
            <a:endParaRPr lang="en-US" sz="2000" dirty="0">
              <a:latin typeface="Century Gothic"/>
              <a:cs typeface="Century Gothic"/>
            </a:endParaRPr>
          </a:p>
        </p:txBody>
      </p:sp>
      <p:sp>
        <p:nvSpPr>
          <p:cNvPr id="8" name="Rectangle 7">
            <a:extLst>
              <a:ext uri="{FF2B5EF4-FFF2-40B4-BE49-F238E27FC236}">
                <a16:creationId xmlns:a16="http://schemas.microsoft.com/office/drawing/2014/main" id="{53593666-793C-DE48-8999-558B3AD03634}"/>
              </a:ext>
            </a:extLst>
          </p:cNvPr>
          <p:cNvSpPr/>
          <p:nvPr/>
        </p:nvSpPr>
        <p:spPr>
          <a:xfrm>
            <a:off x="1706205" y="5070995"/>
            <a:ext cx="3001143" cy="400110"/>
          </a:xfrm>
          <a:prstGeom prst="rect">
            <a:avLst/>
          </a:prstGeom>
        </p:spPr>
        <p:txBody>
          <a:bodyPr wrap="none">
            <a:spAutoFit/>
          </a:bodyPr>
          <a:lstStyle/>
          <a:p>
            <a:pPr algn="ctr"/>
            <a:r>
              <a:rPr lang="en-US" sz="2000" b="1" dirty="0">
                <a:latin typeface="Century Gothic"/>
                <a:cs typeface="Century Gothic"/>
              </a:rPr>
              <a:t>First psychotic episode</a:t>
            </a:r>
            <a:endParaRPr lang="en-US" sz="2000" dirty="0">
              <a:latin typeface="Century Gothic"/>
              <a:cs typeface="Century Gothic"/>
            </a:endParaRPr>
          </a:p>
        </p:txBody>
      </p:sp>
      <p:sp>
        <p:nvSpPr>
          <p:cNvPr id="10" name="Arrow: Right 1">
            <a:extLst>
              <a:ext uri="{FF2B5EF4-FFF2-40B4-BE49-F238E27FC236}">
                <a16:creationId xmlns:a16="http://schemas.microsoft.com/office/drawing/2014/main" id="{EC7A19A6-7FE2-F947-ABA9-C67D4CF5060B}"/>
              </a:ext>
            </a:extLst>
          </p:cNvPr>
          <p:cNvSpPr/>
          <p:nvPr/>
        </p:nvSpPr>
        <p:spPr>
          <a:xfrm rot="16200000">
            <a:off x="-960001" y="3200231"/>
            <a:ext cx="4719830" cy="897468"/>
          </a:xfrm>
          <a:prstGeom prst="rightArrow">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b="1" spc="300" dirty="0">
                <a:solidFill>
                  <a:schemeClr val="tx1"/>
                </a:solidFill>
                <a:latin typeface="Century Gothic"/>
                <a:cs typeface="Century Gothic"/>
              </a:rPr>
              <a:t>Worsening Progression</a:t>
            </a:r>
          </a:p>
        </p:txBody>
      </p:sp>
      <p:pic>
        <p:nvPicPr>
          <p:cNvPr id="13" name="Picture 12">
            <a:extLst>
              <a:ext uri="{FF2B5EF4-FFF2-40B4-BE49-F238E27FC236}">
                <a16:creationId xmlns:a16="http://schemas.microsoft.com/office/drawing/2014/main" id="{2580CDD0-08EF-9448-9701-AC57C49E8054}"/>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11" name="Picture 10">
            <a:extLst>
              <a:ext uri="{FF2B5EF4-FFF2-40B4-BE49-F238E27FC236}">
                <a16:creationId xmlns:a16="http://schemas.microsoft.com/office/drawing/2014/main" id="{A0BCE61E-A140-C05F-3B06-1DD1419CB5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793604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251512-BF51-894C-B964-E3610239C3E9}"/>
              </a:ext>
            </a:extLst>
          </p:cNvPr>
          <p:cNvSpPr>
            <a:spLocks noGrp="1"/>
          </p:cNvSpPr>
          <p:nvPr>
            <p:ph idx="1"/>
          </p:nvPr>
        </p:nvSpPr>
        <p:spPr>
          <a:xfrm>
            <a:off x="760164" y="1690688"/>
            <a:ext cx="10326936" cy="4351338"/>
          </a:xfrm>
        </p:spPr>
        <p:txBody>
          <a:bodyPr>
            <a:normAutofit/>
          </a:bodyPr>
          <a:lstStyle/>
          <a:p>
            <a:pPr marL="457146" lvl="1" indent="0">
              <a:lnSpc>
                <a:spcPts val="5000"/>
              </a:lnSpc>
              <a:buSzPct val="140000"/>
              <a:buNone/>
            </a:pPr>
            <a:r>
              <a:rPr lang="en-US" sz="2800" b="1" dirty="0">
                <a:latin typeface="Century Gothic" panose="020B0502020202020204" pitchFamily="34" charset="0"/>
              </a:rPr>
              <a:t>Employed or Engaged for </a:t>
            </a:r>
            <a:r>
              <a:rPr lang="en-US" sz="2800" b="1" u="sng" dirty="0">
                <a:latin typeface="Century Gothic" panose="020B0502020202020204" pitchFamily="34" charset="0"/>
              </a:rPr>
              <a:t>20 hours</a:t>
            </a:r>
            <a:r>
              <a:rPr lang="en-US" sz="2800" b="1" dirty="0">
                <a:latin typeface="Century Gothic" panose="020B0502020202020204" pitchFamily="34" charset="0"/>
              </a:rPr>
              <a:t> per week or more:</a:t>
            </a:r>
          </a:p>
          <a:p>
            <a:pPr marL="914282" lvl="1" indent="-457136">
              <a:lnSpc>
                <a:spcPts val="5000"/>
              </a:lnSpc>
              <a:buSzPct val="140000"/>
            </a:pPr>
            <a:r>
              <a:rPr lang="en-US" dirty="0">
                <a:latin typeface="Century Gothic" panose="020B0502020202020204" pitchFamily="34" charset="0"/>
              </a:rPr>
              <a:t>Attending school full-time, or part-time with other activities.</a:t>
            </a:r>
          </a:p>
          <a:p>
            <a:pPr marL="914282" lvl="1" indent="-457136">
              <a:lnSpc>
                <a:spcPts val="5000"/>
              </a:lnSpc>
              <a:buSzPct val="140000"/>
            </a:pPr>
            <a:r>
              <a:rPr lang="en-US" dirty="0">
                <a:latin typeface="Century Gothic" panose="020B0502020202020204" pitchFamily="34" charset="0"/>
              </a:rPr>
              <a:t>Responsibly maintaining a homemaker and/or parenting role.</a:t>
            </a:r>
          </a:p>
          <a:p>
            <a:pPr marL="914282" lvl="1" indent="-457136">
              <a:lnSpc>
                <a:spcPts val="5000"/>
              </a:lnSpc>
              <a:buSzPct val="140000"/>
            </a:pPr>
            <a:r>
              <a:rPr lang="en-US" dirty="0">
                <a:latin typeface="Century Gothic" panose="020B0502020202020204" pitchFamily="34" charset="0"/>
              </a:rPr>
              <a:t>Participating in a vocational rehabilitation program.</a:t>
            </a:r>
          </a:p>
          <a:p>
            <a:pPr marL="914282" lvl="1" indent="-457136">
              <a:lnSpc>
                <a:spcPts val="5000"/>
              </a:lnSpc>
              <a:buSzPct val="140000"/>
            </a:pPr>
            <a:r>
              <a:rPr lang="en-US" dirty="0">
                <a:latin typeface="Century Gothic" panose="020B0502020202020204" pitchFamily="34" charset="0"/>
              </a:rPr>
              <a:t>Engaged in consistent volunteer activity</a:t>
            </a:r>
            <a:endParaRPr lang="en-US" sz="3600" dirty="0"/>
          </a:p>
        </p:txBody>
      </p:sp>
      <p:pic>
        <p:nvPicPr>
          <p:cNvPr id="6" name="Picture 5">
            <a:extLst>
              <a:ext uri="{FF2B5EF4-FFF2-40B4-BE49-F238E27FC236}">
                <a16:creationId xmlns:a16="http://schemas.microsoft.com/office/drawing/2014/main" id="{8C7AF061-CC41-5D43-8670-5D4DC1021D3B}"/>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98865CD7-294B-9215-8AF0-3E5927042F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7" name="TextBox 6">
            <a:extLst>
              <a:ext uri="{FF2B5EF4-FFF2-40B4-BE49-F238E27FC236}">
                <a16:creationId xmlns:a16="http://schemas.microsoft.com/office/drawing/2014/main" id="{4E9A83CA-53B8-85CE-5E71-E40A2FE3705C}"/>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Our “Meaningful Recovery” Definition</a:t>
            </a:r>
          </a:p>
        </p:txBody>
      </p:sp>
    </p:spTree>
    <p:extLst>
      <p:ext uri="{BB962C8B-B14F-4D97-AF65-F5344CB8AC3E}">
        <p14:creationId xmlns:p14="http://schemas.microsoft.com/office/powerpoint/2010/main" val="3349322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1222E-CBC6-734E-8B68-72B8FCA85801}"/>
              </a:ext>
            </a:extLst>
          </p:cNvPr>
          <p:cNvSpPr>
            <a:spLocks noGrp="1"/>
          </p:cNvSpPr>
          <p:nvPr>
            <p:ph type="title"/>
          </p:nvPr>
        </p:nvSpPr>
        <p:spPr>
          <a:xfrm>
            <a:off x="838200" y="365125"/>
            <a:ext cx="10515600" cy="1311275"/>
          </a:xfrm>
        </p:spPr>
        <p:txBody>
          <a:bodyPr/>
          <a:lstStyle/>
          <a:p>
            <a:pPr algn="ctr"/>
            <a:r>
              <a:rPr lang="en-US" sz="4000" dirty="0">
                <a:latin typeface="Century Gothic" panose="020B0502020202020204" pitchFamily="34" charset="0"/>
                <a:cs typeface="Century Gothic"/>
              </a:rPr>
              <a:t>Meaningful Rate of Recovery</a:t>
            </a:r>
            <a:endParaRPr lang="en-US" dirty="0">
              <a:latin typeface="Century Gothic" panose="020B0502020202020204" pitchFamily="34" charset="0"/>
            </a:endParaRPr>
          </a:p>
        </p:txBody>
      </p:sp>
      <p:pic>
        <p:nvPicPr>
          <p:cNvPr id="8" name="Picture 7">
            <a:extLst>
              <a:ext uri="{FF2B5EF4-FFF2-40B4-BE49-F238E27FC236}">
                <a16:creationId xmlns:a16="http://schemas.microsoft.com/office/drawing/2014/main" id="{F02BEC98-7FFA-5C4E-9F64-689CD9A0FC84}"/>
              </a:ext>
            </a:extLst>
          </p:cNvPr>
          <p:cNvPicPr>
            <a:picLocks noChangeAspect="1"/>
          </p:cNvPicPr>
          <p:nvPr/>
        </p:nvPicPr>
        <p:blipFill>
          <a:blip r:embed="rId2"/>
          <a:stretch>
            <a:fillRect/>
          </a:stretch>
        </p:blipFill>
        <p:spPr>
          <a:xfrm>
            <a:off x="11442870" y="6127535"/>
            <a:ext cx="419616" cy="398215"/>
          </a:xfrm>
          <a:prstGeom prst="rect">
            <a:avLst/>
          </a:prstGeom>
        </p:spPr>
      </p:pic>
      <p:sp>
        <p:nvSpPr>
          <p:cNvPr id="15" name="TextBox 14">
            <a:extLst>
              <a:ext uri="{FF2B5EF4-FFF2-40B4-BE49-F238E27FC236}">
                <a16:creationId xmlns:a16="http://schemas.microsoft.com/office/drawing/2014/main" id="{B6844BAB-9C35-980D-EE22-C30FE0D57E7D}"/>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Rate of Meaningful Recovery</a:t>
            </a:r>
          </a:p>
        </p:txBody>
      </p:sp>
      <p:pic>
        <p:nvPicPr>
          <p:cNvPr id="16" name="Picture 15">
            <a:extLst>
              <a:ext uri="{FF2B5EF4-FFF2-40B4-BE49-F238E27FC236}">
                <a16:creationId xmlns:a16="http://schemas.microsoft.com/office/drawing/2014/main" id="{514C1F38-E622-B161-7613-B074E4330BE7}"/>
              </a:ext>
            </a:extLst>
          </p:cNvPr>
          <p:cNvPicPr>
            <a:picLocks noChangeAspect="1"/>
          </p:cNvPicPr>
          <p:nvPr/>
        </p:nvPicPr>
        <p:blipFill rotWithShape="1">
          <a:blip r:embed="rId3"/>
          <a:srcRect t="22414"/>
          <a:stretch/>
        </p:blipFill>
        <p:spPr>
          <a:xfrm>
            <a:off x="1787072" y="2276260"/>
            <a:ext cx="8617851" cy="3159969"/>
          </a:xfrm>
          <a:prstGeom prst="rect">
            <a:avLst/>
          </a:prstGeom>
          <a:ln>
            <a:solidFill>
              <a:schemeClr val="tx1"/>
            </a:solidFill>
          </a:ln>
        </p:spPr>
      </p:pic>
      <p:sp>
        <p:nvSpPr>
          <p:cNvPr id="17" name="TextBox 16">
            <a:extLst>
              <a:ext uri="{FF2B5EF4-FFF2-40B4-BE49-F238E27FC236}">
                <a16:creationId xmlns:a16="http://schemas.microsoft.com/office/drawing/2014/main" id="{8F9C4FC2-BBE8-7EDA-DAE1-7FCAFC50BC86}"/>
              </a:ext>
            </a:extLst>
          </p:cNvPr>
          <p:cNvSpPr txBox="1"/>
          <p:nvPr/>
        </p:nvSpPr>
        <p:spPr>
          <a:xfrm>
            <a:off x="655897" y="5585132"/>
            <a:ext cx="10880203" cy="523220"/>
          </a:xfrm>
          <a:prstGeom prst="rect">
            <a:avLst/>
          </a:prstGeom>
          <a:solidFill>
            <a:srgbClr val="FED5AC"/>
          </a:solidFill>
        </p:spPr>
        <p:txBody>
          <a:bodyPr wrap="square" rtlCol="0">
            <a:spAutoFit/>
          </a:bodyPr>
          <a:lstStyle/>
          <a:p>
            <a:pPr algn="ctr"/>
            <a:r>
              <a:rPr lang="en-US" sz="2800" b="1" dirty="0">
                <a:latin typeface="Century Gothic" panose="020B0502020202020204" pitchFamily="34" charset="0"/>
              </a:rPr>
              <a:t>Increased Clozapine Utilization = More Meaningful Recovery</a:t>
            </a:r>
          </a:p>
        </p:txBody>
      </p:sp>
      <p:sp>
        <p:nvSpPr>
          <p:cNvPr id="18" name="TextBox 17">
            <a:extLst>
              <a:ext uri="{FF2B5EF4-FFF2-40B4-BE49-F238E27FC236}">
                <a16:creationId xmlns:a16="http://schemas.microsoft.com/office/drawing/2014/main" id="{73204D46-4CF1-3AA8-A6B3-6CF278901CBA}"/>
              </a:ext>
            </a:extLst>
          </p:cNvPr>
          <p:cNvSpPr txBox="1"/>
          <p:nvPr/>
        </p:nvSpPr>
        <p:spPr>
          <a:xfrm>
            <a:off x="655897" y="1640055"/>
            <a:ext cx="10880203" cy="523220"/>
          </a:xfrm>
          <a:prstGeom prst="rect">
            <a:avLst/>
          </a:prstGeom>
          <a:noFill/>
        </p:spPr>
        <p:txBody>
          <a:bodyPr wrap="square" rtlCol="0">
            <a:spAutoFit/>
          </a:bodyPr>
          <a:lstStyle/>
          <a:p>
            <a:pPr algn="ctr"/>
            <a:r>
              <a:rPr lang="en-US" sz="2800" b="1" dirty="0">
                <a:latin typeface="Century Gothic" panose="020B0502020202020204" pitchFamily="34" charset="0"/>
              </a:rPr>
              <a:t>20+ Hours Per Week of School, Work or Meaningful Activity </a:t>
            </a:r>
          </a:p>
        </p:txBody>
      </p:sp>
      <p:pic>
        <p:nvPicPr>
          <p:cNvPr id="19" name="Picture 18">
            <a:extLst>
              <a:ext uri="{FF2B5EF4-FFF2-40B4-BE49-F238E27FC236}">
                <a16:creationId xmlns:a16="http://schemas.microsoft.com/office/drawing/2014/main" id="{E7F0BA51-3A3A-D5DA-369B-C66F8D950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1742487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49856D-6DD6-7646-8673-0AED7ACC4BCD}"/>
              </a:ext>
            </a:extLst>
          </p:cNvPr>
          <p:cNvPicPr>
            <a:picLocks noChangeAspect="1"/>
          </p:cNvPicPr>
          <p:nvPr/>
        </p:nvPicPr>
        <p:blipFill>
          <a:blip r:embed="rId2"/>
          <a:stretch>
            <a:fillRect/>
          </a:stretch>
        </p:blipFill>
        <p:spPr>
          <a:xfrm>
            <a:off x="11442870" y="6127535"/>
            <a:ext cx="419616" cy="398215"/>
          </a:xfrm>
          <a:prstGeom prst="rect">
            <a:avLst/>
          </a:prstGeom>
        </p:spPr>
      </p:pic>
      <p:sp>
        <p:nvSpPr>
          <p:cNvPr id="3" name="Rectangle 2">
            <a:extLst>
              <a:ext uri="{FF2B5EF4-FFF2-40B4-BE49-F238E27FC236}">
                <a16:creationId xmlns:a16="http://schemas.microsoft.com/office/drawing/2014/main" id="{5D4AEF5A-2E95-0646-96E6-28C830C6DCB2}"/>
              </a:ext>
            </a:extLst>
          </p:cNvPr>
          <p:cNvSpPr/>
          <p:nvPr/>
        </p:nvSpPr>
        <p:spPr>
          <a:xfrm>
            <a:off x="937260" y="5758203"/>
            <a:ext cx="10317480" cy="523220"/>
          </a:xfrm>
          <a:prstGeom prst="rect">
            <a:avLst/>
          </a:prstGeom>
        </p:spPr>
        <p:txBody>
          <a:bodyPr wrap="square">
            <a:spAutoFit/>
          </a:bodyPr>
          <a:lstStyle/>
          <a:p>
            <a:pPr algn="ctr"/>
            <a:r>
              <a:rPr lang="en-US" sz="2800" b="1" dirty="0">
                <a:latin typeface="Century Gothic"/>
                <a:cs typeface="Century Gothic"/>
              </a:rPr>
              <a:t>Rate of Meaningful Recovery</a:t>
            </a:r>
          </a:p>
        </p:txBody>
      </p:sp>
      <p:pic>
        <p:nvPicPr>
          <p:cNvPr id="8" name="Picture 7">
            <a:extLst>
              <a:ext uri="{FF2B5EF4-FFF2-40B4-BE49-F238E27FC236}">
                <a16:creationId xmlns:a16="http://schemas.microsoft.com/office/drawing/2014/main" id="{7F54B344-8265-4D84-86A9-8D81E86685C4}"/>
              </a:ext>
            </a:extLst>
          </p:cNvPr>
          <p:cNvPicPr>
            <a:picLocks noChangeAspect="1"/>
          </p:cNvPicPr>
          <p:nvPr/>
        </p:nvPicPr>
        <p:blipFill rotWithShape="1">
          <a:blip r:embed="rId3"/>
          <a:srcRect l="5355" t="22430" r="4609" b="7072"/>
          <a:stretch/>
        </p:blipFill>
        <p:spPr>
          <a:xfrm>
            <a:off x="1226208" y="1356048"/>
            <a:ext cx="9746592" cy="4145904"/>
          </a:xfrm>
          <a:prstGeom prst="rect">
            <a:avLst/>
          </a:prstGeom>
          <a:ln>
            <a:solidFill>
              <a:schemeClr val="tx1"/>
            </a:solidFill>
          </a:ln>
        </p:spPr>
      </p:pic>
      <p:pic>
        <p:nvPicPr>
          <p:cNvPr id="4" name="Picture 3">
            <a:extLst>
              <a:ext uri="{FF2B5EF4-FFF2-40B4-BE49-F238E27FC236}">
                <a16:creationId xmlns:a16="http://schemas.microsoft.com/office/drawing/2014/main" id="{35089C54-1B56-1814-AB38-03CC42ECFF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0" name="TextBox 9">
            <a:extLst>
              <a:ext uri="{FF2B5EF4-FFF2-40B4-BE49-F238E27FC236}">
                <a16:creationId xmlns:a16="http://schemas.microsoft.com/office/drawing/2014/main" id="{5A57D43F-1B6D-845F-4C33-B67D712B741F}"/>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Meaningful Recovery By Diagnosis</a:t>
            </a:r>
          </a:p>
        </p:txBody>
      </p:sp>
    </p:spTree>
    <p:extLst>
      <p:ext uri="{BB962C8B-B14F-4D97-AF65-F5344CB8AC3E}">
        <p14:creationId xmlns:p14="http://schemas.microsoft.com/office/powerpoint/2010/main" val="2062511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p:nvPr>
        </p:nvSpPr>
        <p:spPr>
          <a:xfrm>
            <a:off x="2152650" y="400568"/>
            <a:ext cx="7886700" cy="623901"/>
          </a:xfrm>
          <a:prstGeom prst="rect">
            <a:avLst/>
          </a:prstGeom>
        </p:spPr>
        <p:txBody>
          <a:bodyPr/>
          <a:lstStyle/>
          <a:p>
            <a:pPr>
              <a:defRPr sz="1400"/>
            </a:pPr>
            <a:br/>
            <a:r>
              <a:t>Acknowledgment</a:t>
            </a:r>
          </a:p>
        </p:txBody>
      </p:sp>
      <p:sp>
        <p:nvSpPr>
          <p:cNvPr id="204" name="Content Placeholder 3"/>
          <p:cNvSpPr txBox="1">
            <a:spLocks noGrp="1"/>
          </p:cNvSpPr>
          <p:nvPr>
            <p:ph type="body" idx="1"/>
          </p:nvPr>
        </p:nvSpPr>
        <p:spPr>
          <a:xfrm>
            <a:off x="2152650" y="1024468"/>
            <a:ext cx="7886700" cy="3252173"/>
          </a:xfrm>
          <a:prstGeom prst="rect">
            <a:avLst/>
          </a:prstGeom>
        </p:spPr>
        <p:txBody>
          <a:bodyPr/>
          <a:lstStyle/>
          <a:p>
            <a:pPr marL="0" indent="0">
              <a:buSzTx/>
              <a:buNone/>
              <a:defRPr sz="1000"/>
            </a:pPr>
            <a:r>
              <a:t>Presented in 2022 by the Mental Health Technology Transfer Center (MHTTC) Network.</a:t>
            </a:r>
          </a:p>
          <a:p>
            <a:pPr>
              <a:defRPr sz="1000"/>
            </a:pPr>
            <a:endParaRPr/>
          </a:p>
          <a:p>
            <a:pPr marL="0" indent="0" defTabSz="457200">
              <a:lnSpc>
                <a:spcPct val="100000"/>
              </a:lnSpc>
              <a:spcBef>
                <a:spcPts val="0"/>
              </a:spcBef>
              <a:buSzTx/>
              <a:buNone/>
              <a:defRPr sz="1000"/>
            </a:pPr>
            <a:r>
              <a:t>This presentation was prepared for the New England Mental Health Technology Transfer Center (MHTTC) Network under a cooperative agreement from the Substance Abuse and Mental Health Services Administration (SAMHSA). All material appearing in this publication, except that taken directly from copyrighted sources, is in the public domain and may be reproduced or copied without permission from SAMHSA or the authors. Citation of the source is appreciated. Do not reproduce or distribute this publication for a fee without specific, written authorization from </a:t>
            </a:r>
            <a:r>
              <a:rPr>
                <a:latin typeface="+mj-lt"/>
                <a:ea typeface="+mj-ea"/>
                <a:cs typeface="+mj-cs"/>
                <a:sym typeface="Calibri"/>
              </a:rPr>
              <a:t>New England MHTTC.  </a:t>
            </a:r>
            <a:r>
              <a:t>For more information on obtaining copies of this publication, email us at </a:t>
            </a:r>
            <a:r>
              <a:rPr u="sng">
                <a:solidFill>
                  <a:srgbClr val="0563C1"/>
                </a:solidFill>
                <a:uFill>
                  <a:solidFill>
                    <a:srgbClr val="0563C1"/>
                  </a:solidFill>
                </a:uFill>
                <a:hlinkClick r:id="rId3"/>
              </a:rPr>
              <a:t>newengland@mhttcnetwork.org</a:t>
            </a:r>
            <a:r>
              <a:t>. </a:t>
            </a:r>
            <a:br/>
            <a:endParaRPr/>
          </a:p>
          <a:p>
            <a:pPr marL="0" indent="0" defTabSz="457200">
              <a:lnSpc>
                <a:spcPct val="100000"/>
              </a:lnSpc>
              <a:spcBef>
                <a:spcPts val="0"/>
              </a:spcBef>
              <a:buSzTx/>
              <a:buNone/>
              <a:defRPr sz="1000"/>
            </a:pPr>
            <a:r>
              <a:t>At the time of this publication, Miriam E. Delphin-Rittmon, Ph.D, served as Assistant Secretary for Mental Health and Substance Use in the U.S. Department of Health and Human Services and the Administrator of the Substance Abuse and Mental Health Services Administration.</a:t>
            </a:r>
          </a:p>
          <a:p>
            <a:pPr marL="0" indent="0">
              <a:buSzTx/>
              <a:buNone/>
              <a:defRPr sz="1000"/>
            </a:pPr>
            <a:r>
              <a:t>The opinions expressed herein are the view of TTC Network and do not reflect the official position of the Department of Health and Human Services (DHHS), SAMHSA. No official support or endorsement of DHHS, SAMHSA, for the opinions described in this document is intended or should be inferred.</a:t>
            </a:r>
          </a:p>
          <a:p>
            <a:pPr marL="0" indent="0">
              <a:buSzTx/>
              <a:buNone/>
              <a:defRPr sz="1000"/>
            </a:pPr>
            <a:r>
              <a:t>This work is supported by grants </a:t>
            </a:r>
            <a:r>
              <a:rPr>
                <a:solidFill>
                  <a:srgbClr val="CC4927"/>
                </a:solidFill>
              </a:rPr>
              <a:t>#1H79SM081775</a:t>
            </a:r>
            <a:r>
              <a:t> from the Department of Health and Human Services, Substance Abuse and Mental Health Services Administration.</a:t>
            </a:r>
          </a:p>
          <a:p>
            <a:pPr marL="0" indent="0">
              <a:buSzTx/>
              <a:buNone/>
              <a:defRPr sz="1000"/>
            </a:pPr>
            <a:r>
              <a:t>Presented 2022</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3C6294-B783-4C25-B7B7-004B5AA30035}"/>
              </a:ext>
            </a:extLst>
          </p:cNvPr>
          <p:cNvPicPr>
            <a:picLocks noChangeAspect="1"/>
          </p:cNvPicPr>
          <p:nvPr/>
        </p:nvPicPr>
        <p:blipFill rotWithShape="1">
          <a:blip r:embed="rId2"/>
          <a:srcRect l="5320" t="23314" r="6709" b="10278"/>
          <a:stretch/>
        </p:blipFill>
        <p:spPr>
          <a:xfrm>
            <a:off x="1163992" y="1515473"/>
            <a:ext cx="7828515" cy="3646572"/>
          </a:xfrm>
          <a:prstGeom prst="rect">
            <a:avLst/>
          </a:prstGeom>
          <a:ln>
            <a:solidFill>
              <a:schemeClr val="tx1"/>
            </a:solidFill>
          </a:ln>
        </p:spPr>
      </p:pic>
      <p:sp>
        <p:nvSpPr>
          <p:cNvPr id="5" name="Rectangle 4">
            <a:extLst>
              <a:ext uri="{FF2B5EF4-FFF2-40B4-BE49-F238E27FC236}">
                <a16:creationId xmlns:a16="http://schemas.microsoft.com/office/drawing/2014/main" id="{82E96A82-44FE-F14B-9D57-8AE7ABF0EE34}"/>
              </a:ext>
            </a:extLst>
          </p:cNvPr>
          <p:cNvSpPr/>
          <p:nvPr/>
        </p:nvSpPr>
        <p:spPr>
          <a:xfrm>
            <a:off x="9248391" y="2613392"/>
            <a:ext cx="2614095" cy="1631216"/>
          </a:xfrm>
          <a:prstGeom prst="rect">
            <a:avLst/>
          </a:prstGeom>
        </p:spPr>
        <p:txBody>
          <a:bodyPr wrap="square">
            <a:spAutoFit/>
          </a:bodyPr>
          <a:lstStyle/>
          <a:p>
            <a:r>
              <a:rPr lang="en-US" sz="2000" b="1" dirty="0">
                <a:latin typeface="Century Gothic" panose="020B0502020202020204" pitchFamily="34" charset="0"/>
              </a:rPr>
              <a:t>100% Significant Improvement in Quality of Life.</a:t>
            </a:r>
          </a:p>
          <a:p>
            <a:endParaRPr lang="en-US" sz="2000" b="1" dirty="0">
              <a:latin typeface="Century Gothic" panose="020B0502020202020204" pitchFamily="34" charset="0"/>
            </a:endParaRPr>
          </a:p>
          <a:p>
            <a:r>
              <a:rPr lang="en-US" sz="2000" b="1" dirty="0">
                <a:latin typeface="Century Gothic" panose="020B0502020202020204" pitchFamily="34" charset="0"/>
              </a:rPr>
              <a:t>No hospitalizations!</a:t>
            </a:r>
          </a:p>
        </p:txBody>
      </p:sp>
      <p:sp>
        <p:nvSpPr>
          <p:cNvPr id="6" name="Rectangle 5">
            <a:extLst>
              <a:ext uri="{FF2B5EF4-FFF2-40B4-BE49-F238E27FC236}">
                <a16:creationId xmlns:a16="http://schemas.microsoft.com/office/drawing/2014/main" id="{5DD41F01-28D7-F240-9F8C-04A1344D54DB}"/>
              </a:ext>
            </a:extLst>
          </p:cNvPr>
          <p:cNvSpPr/>
          <p:nvPr/>
        </p:nvSpPr>
        <p:spPr>
          <a:xfrm>
            <a:off x="618753" y="5295590"/>
            <a:ext cx="8796961" cy="400110"/>
          </a:xfrm>
          <a:prstGeom prst="rect">
            <a:avLst/>
          </a:prstGeom>
        </p:spPr>
        <p:txBody>
          <a:bodyPr wrap="square">
            <a:spAutoFit/>
          </a:bodyPr>
          <a:lstStyle/>
          <a:p>
            <a:pPr algn="ctr"/>
            <a:r>
              <a:rPr lang="en-US" sz="2000" b="1" dirty="0">
                <a:latin typeface="Century Gothic"/>
                <a:cs typeface="Century Gothic"/>
              </a:rPr>
              <a:t>MEANINGFUL RECOVERY WITH ASSISTED OUTPATIENT TREATMENT  (AOT)</a:t>
            </a:r>
            <a:endParaRPr lang="en-US" sz="2000" dirty="0"/>
          </a:p>
        </p:txBody>
      </p:sp>
      <p:pic>
        <p:nvPicPr>
          <p:cNvPr id="9" name="Picture 8">
            <a:extLst>
              <a:ext uri="{FF2B5EF4-FFF2-40B4-BE49-F238E27FC236}">
                <a16:creationId xmlns:a16="http://schemas.microsoft.com/office/drawing/2014/main" id="{F45881B9-46A6-AA4E-B59D-E7419B5A8538}"/>
              </a:ext>
            </a:extLst>
          </p:cNvPr>
          <p:cNvPicPr>
            <a:picLocks noChangeAspect="1"/>
          </p:cNvPicPr>
          <p:nvPr/>
        </p:nvPicPr>
        <p:blipFill>
          <a:blip r:embed="rId3"/>
          <a:stretch>
            <a:fillRect/>
          </a:stretch>
        </p:blipFill>
        <p:spPr>
          <a:xfrm>
            <a:off x="11442870" y="6127535"/>
            <a:ext cx="419616" cy="398215"/>
          </a:xfrm>
          <a:prstGeom prst="rect">
            <a:avLst/>
          </a:prstGeom>
        </p:spPr>
      </p:pic>
      <p:sp>
        <p:nvSpPr>
          <p:cNvPr id="3" name="Rectangle 2">
            <a:extLst>
              <a:ext uri="{FF2B5EF4-FFF2-40B4-BE49-F238E27FC236}">
                <a16:creationId xmlns:a16="http://schemas.microsoft.com/office/drawing/2014/main" id="{908D7C9A-C42D-6042-B907-B8BC46629E0B}"/>
              </a:ext>
            </a:extLst>
          </p:cNvPr>
          <p:cNvSpPr/>
          <p:nvPr/>
        </p:nvSpPr>
        <p:spPr>
          <a:xfrm>
            <a:off x="725285" y="5829245"/>
            <a:ext cx="8705924" cy="923330"/>
          </a:xfrm>
          <a:prstGeom prst="rect">
            <a:avLst/>
          </a:prstGeom>
          <a:solidFill>
            <a:srgbClr val="D9D6F0"/>
          </a:solidFill>
        </p:spPr>
        <p:txBody>
          <a:bodyPr wrap="square">
            <a:spAutoFit/>
          </a:bodyPr>
          <a:lstStyle/>
          <a:p>
            <a:pPr algn="ctr"/>
            <a:r>
              <a:rPr lang="en-US" dirty="0">
                <a:latin typeface="Century Gothic" panose="020B0502020202020204" pitchFamily="34" charset="0"/>
              </a:rPr>
              <a:t>“</a:t>
            </a:r>
            <a:r>
              <a:rPr lang="en-US" b="1" dirty="0">
                <a:latin typeface="Century Gothic" panose="020B0502020202020204" pitchFamily="34" charset="0"/>
              </a:rPr>
              <a:t>AOT</a:t>
            </a:r>
            <a:r>
              <a:rPr lang="en-US" dirty="0">
                <a:latin typeface="Century Gothic" panose="020B0502020202020204" pitchFamily="34" charset="0"/>
              </a:rPr>
              <a:t>” may be called “</a:t>
            </a:r>
            <a:r>
              <a:rPr lang="en-US" b="1" dirty="0">
                <a:latin typeface="Century Gothic" panose="020B0502020202020204" pitchFamily="34" charset="0"/>
              </a:rPr>
              <a:t>COT</a:t>
            </a:r>
            <a:r>
              <a:rPr lang="en-US" dirty="0">
                <a:latin typeface="Century Gothic" panose="020B0502020202020204" pitchFamily="34" charset="0"/>
              </a:rPr>
              <a:t>” for Court-Ordered Treatment or “</a:t>
            </a:r>
            <a:r>
              <a:rPr lang="en-US" b="1" dirty="0">
                <a:latin typeface="Century Gothic" panose="020B0502020202020204" pitchFamily="34" charset="0"/>
              </a:rPr>
              <a:t>MOT</a:t>
            </a:r>
            <a:r>
              <a:rPr lang="en-US" dirty="0">
                <a:latin typeface="Century Gothic" panose="020B0502020202020204" pitchFamily="34" charset="0"/>
              </a:rPr>
              <a:t>” for Mandatory Outpatient Treatment. The intent is court-mandated participation in treatment, with hospitalization enforced for non-compliance.</a:t>
            </a:r>
          </a:p>
        </p:txBody>
      </p:sp>
      <p:pic>
        <p:nvPicPr>
          <p:cNvPr id="4" name="Picture 3">
            <a:extLst>
              <a:ext uri="{FF2B5EF4-FFF2-40B4-BE49-F238E27FC236}">
                <a16:creationId xmlns:a16="http://schemas.microsoft.com/office/drawing/2014/main" id="{AF18323F-F31C-93B6-CCCC-DF2196533D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2" name="TextBox 11">
            <a:extLst>
              <a:ext uri="{FF2B5EF4-FFF2-40B4-BE49-F238E27FC236}">
                <a16:creationId xmlns:a16="http://schemas.microsoft.com/office/drawing/2014/main" id="{4B21988D-B356-F0D7-329A-3AD5DC31FDB9}"/>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“AOT” Saves Lives and Livelihoods</a:t>
            </a:r>
          </a:p>
        </p:txBody>
      </p:sp>
    </p:spTree>
    <p:extLst>
      <p:ext uri="{BB962C8B-B14F-4D97-AF65-F5344CB8AC3E}">
        <p14:creationId xmlns:p14="http://schemas.microsoft.com/office/powerpoint/2010/main" val="79985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E3D440-66B8-7D88-7874-98D02C603223}"/>
              </a:ext>
            </a:extLst>
          </p:cNvPr>
          <p:cNvPicPr>
            <a:picLocks noChangeAspect="1"/>
          </p:cNvPicPr>
          <p:nvPr/>
        </p:nvPicPr>
        <p:blipFill rotWithShape="1">
          <a:blip r:embed="rId2"/>
          <a:srcRect l="6279" t="13567" r="8041" b="12873"/>
          <a:stretch/>
        </p:blipFill>
        <p:spPr>
          <a:xfrm>
            <a:off x="1211578" y="1452408"/>
            <a:ext cx="7674995" cy="4152615"/>
          </a:xfrm>
          <a:prstGeom prst="rect">
            <a:avLst/>
          </a:prstGeom>
          <a:ln>
            <a:solidFill>
              <a:schemeClr val="tx1"/>
            </a:solidFill>
          </a:ln>
        </p:spPr>
      </p:pic>
      <p:sp>
        <p:nvSpPr>
          <p:cNvPr id="5" name="Rectangle 4">
            <a:extLst>
              <a:ext uri="{FF2B5EF4-FFF2-40B4-BE49-F238E27FC236}">
                <a16:creationId xmlns:a16="http://schemas.microsoft.com/office/drawing/2014/main" id="{EA1C2B68-3B84-2B45-BCA4-B5907EAB4715}"/>
              </a:ext>
            </a:extLst>
          </p:cNvPr>
          <p:cNvSpPr/>
          <p:nvPr/>
        </p:nvSpPr>
        <p:spPr>
          <a:xfrm>
            <a:off x="9027542" y="2480413"/>
            <a:ext cx="3068379" cy="2554545"/>
          </a:xfrm>
          <a:prstGeom prst="rect">
            <a:avLst/>
          </a:prstGeom>
        </p:spPr>
        <p:txBody>
          <a:bodyPr wrap="square">
            <a:spAutoFit/>
          </a:bodyPr>
          <a:lstStyle/>
          <a:p>
            <a:r>
              <a:rPr lang="en-US" sz="1600" b="1" dirty="0">
                <a:latin typeface="Century Gothic" panose="020B0502020202020204" pitchFamily="34" charset="0"/>
              </a:rPr>
              <a:t>18</a:t>
            </a:r>
            <a:r>
              <a:rPr lang="en-US" sz="1600" dirty="0">
                <a:latin typeface="Century Gothic" panose="020B0502020202020204" pitchFamily="34" charset="0"/>
              </a:rPr>
              <a:t> </a:t>
            </a:r>
            <a:r>
              <a:rPr lang="en-US" sz="1600" b="1" dirty="0">
                <a:latin typeface="Century Gothic" panose="020B0502020202020204" pitchFamily="34" charset="0"/>
              </a:rPr>
              <a:t>Hospitalizations:</a:t>
            </a:r>
          </a:p>
          <a:p>
            <a:endParaRPr lang="en-US" sz="1600" dirty="0">
              <a:latin typeface="Century Gothic" panose="020B0502020202020204" pitchFamily="34" charset="0"/>
            </a:endParaRPr>
          </a:p>
          <a:p>
            <a:r>
              <a:rPr lang="en-US" sz="1600" b="1" dirty="0">
                <a:latin typeface="Century Gothic" panose="020B0502020202020204" pitchFamily="34" charset="0"/>
              </a:rPr>
              <a:t>9</a:t>
            </a:r>
            <a:r>
              <a:rPr lang="en-US" sz="1600" dirty="0">
                <a:latin typeface="Century Gothic" panose="020B0502020202020204" pitchFamily="34" charset="0"/>
              </a:rPr>
              <a:t> patients for mental health</a:t>
            </a:r>
          </a:p>
          <a:p>
            <a:r>
              <a:rPr lang="en-US" sz="1600" b="1" dirty="0">
                <a:latin typeface="Century Gothic" panose="020B0502020202020204" pitchFamily="34" charset="0"/>
              </a:rPr>
              <a:t>1</a:t>
            </a:r>
            <a:r>
              <a:rPr lang="en-US" sz="1600" dirty="0">
                <a:latin typeface="Century Gothic" panose="020B0502020202020204" pitchFamily="34" charset="0"/>
              </a:rPr>
              <a:t> for Substance Use</a:t>
            </a:r>
          </a:p>
          <a:p>
            <a:r>
              <a:rPr lang="en-US" sz="1600" b="1" dirty="0">
                <a:latin typeface="Century Gothic" panose="020B0502020202020204" pitchFamily="34" charset="0"/>
              </a:rPr>
              <a:t>4</a:t>
            </a:r>
            <a:r>
              <a:rPr lang="en-US" sz="1600" dirty="0">
                <a:latin typeface="Century Gothic" panose="020B0502020202020204" pitchFamily="34" charset="0"/>
              </a:rPr>
              <a:t> for Adverse effect:</a:t>
            </a:r>
          </a:p>
          <a:p>
            <a:pPr lvl="1"/>
            <a:r>
              <a:rPr lang="en-US" sz="1600" b="1" dirty="0">
                <a:latin typeface="Century Gothic" panose="020B0502020202020204" pitchFamily="34" charset="0"/>
              </a:rPr>
              <a:t>2</a:t>
            </a:r>
            <a:r>
              <a:rPr lang="en-US" sz="1600" dirty="0">
                <a:latin typeface="Century Gothic" panose="020B0502020202020204" pitchFamily="34" charset="0"/>
              </a:rPr>
              <a:t> Seizures</a:t>
            </a:r>
          </a:p>
          <a:p>
            <a:pPr lvl="1"/>
            <a:r>
              <a:rPr lang="en-US" sz="1600" b="1" dirty="0">
                <a:latin typeface="Century Gothic" panose="020B0502020202020204" pitchFamily="34" charset="0"/>
              </a:rPr>
              <a:t>1</a:t>
            </a:r>
            <a:r>
              <a:rPr lang="en-US" sz="1600" dirty="0">
                <a:latin typeface="Century Gothic" panose="020B0502020202020204" pitchFamily="34" charset="0"/>
              </a:rPr>
              <a:t> Pneumonia</a:t>
            </a:r>
          </a:p>
          <a:p>
            <a:pPr lvl="1"/>
            <a:r>
              <a:rPr lang="en-US" sz="1600" b="1" dirty="0">
                <a:latin typeface="Century Gothic" panose="020B0502020202020204" pitchFamily="34" charset="0"/>
              </a:rPr>
              <a:t>1</a:t>
            </a:r>
            <a:r>
              <a:rPr lang="en-US" sz="1600" dirty="0">
                <a:latin typeface="Century Gothic" panose="020B0502020202020204" pitchFamily="34" charset="0"/>
              </a:rPr>
              <a:t> Lithium toxicity</a:t>
            </a:r>
          </a:p>
          <a:p>
            <a:r>
              <a:rPr lang="en-US" sz="1600" b="1" dirty="0">
                <a:latin typeface="Century Gothic" panose="020B0502020202020204" pitchFamily="34" charset="0"/>
              </a:rPr>
              <a:t>3</a:t>
            </a:r>
            <a:r>
              <a:rPr lang="en-US" sz="1600" dirty="0">
                <a:latin typeface="Century Gothic" panose="020B0502020202020204" pitchFamily="34" charset="0"/>
              </a:rPr>
              <a:t> for Medical reasons</a:t>
            </a:r>
          </a:p>
          <a:p>
            <a:r>
              <a:rPr lang="en-US" sz="1600" b="1" dirty="0">
                <a:latin typeface="Century Gothic" panose="020B0502020202020204" pitchFamily="34" charset="0"/>
              </a:rPr>
              <a:t>1</a:t>
            </a:r>
            <a:r>
              <a:rPr lang="en-US" sz="1600" dirty="0">
                <a:latin typeface="Century Gothic" panose="020B0502020202020204" pitchFamily="34" charset="0"/>
              </a:rPr>
              <a:t> Age-related decline</a:t>
            </a:r>
            <a:endParaRPr lang="en-US" sz="1600" dirty="0"/>
          </a:p>
        </p:txBody>
      </p:sp>
      <p:sp>
        <p:nvSpPr>
          <p:cNvPr id="6" name="Rectangle 5">
            <a:extLst>
              <a:ext uri="{FF2B5EF4-FFF2-40B4-BE49-F238E27FC236}">
                <a16:creationId xmlns:a16="http://schemas.microsoft.com/office/drawing/2014/main" id="{A7216DCF-B9E1-674E-B987-DD3E85EEBF1E}"/>
              </a:ext>
            </a:extLst>
          </p:cNvPr>
          <p:cNvSpPr/>
          <p:nvPr/>
        </p:nvSpPr>
        <p:spPr>
          <a:xfrm>
            <a:off x="329514" y="5695483"/>
            <a:ext cx="9517655" cy="523220"/>
          </a:xfrm>
          <a:prstGeom prst="rect">
            <a:avLst/>
          </a:prstGeom>
        </p:spPr>
        <p:txBody>
          <a:bodyPr wrap="square">
            <a:spAutoFit/>
          </a:bodyPr>
          <a:lstStyle/>
          <a:p>
            <a:pPr algn="ctr"/>
            <a:r>
              <a:rPr lang="en-US" sz="2800" b="1" dirty="0">
                <a:latin typeface="Century Gothic"/>
                <a:cs typeface="Century Gothic"/>
              </a:rPr>
              <a:t>% OF PATIENTS WITH ONE OR MORE HOSPITALIZATIONS</a:t>
            </a:r>
          </a:p>
        </p:txBody>
      </p:sp>
      <p:pic>
        <p:nvPicPr>
          <p:cNvPr id="9" name="Picture 8">
            <a:extLst>
              <a:ext uri="{FF2B5EF4-FFF2-40B4-BE49-F238E27FC236}">
                <a16:creationId xmlns:a16="http://schemas.microsoft.com/office/drawing/2014/main" id="{533B4992-D318-474A-9622-C79BA8CA0492}"/>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7" name="Picture 6">
            <a:extLst>
              <a:ext uri="{FF2B5EF4-FFF2-40B4-BE49-F238E27FC236}">
                <a16:creationId xmlns:a16="http://schemas.microsoft.com/office/drawing/2014/main" id="{1A3E1FDD-A2B1-1F8C-2EAF-57EF4F6ADD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2" name="TextBox 11">
            <a:extLst>
              <a:ext uri="{FF2B5EF4-FFF2-40B4-BE49-F238E27FC236}">
                <a16:creationId xmlns:a16="http://schemas.microsoft.com/office/drawing/2014/main" id="{5130623A-5636-FBA3-F8A0-B80DD0ED61A3}"/>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85% Have Not Returned to the Hospital</a:t>
            </a:r>
          </a:p>
        </p:txBody>
      </p:sp>
    </p:spTree>
    <p:extLst>
      <p:ext uri="{BB962C8B-B14F-4D97-AF65-F5344CB8AC3E}">
        <p14:creationId xmlns:p14="http://schemas.microsoft.com/office/powerpoint/2010/main" val="4168151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95ED82-4133-F66F-0B28-53768074D5EA}"/>
              </a:ext>
            </a:extLst>
          </p:cNvPr>
          <p:cNvPicPr>
            <a:picLocks noChangeAspect="1"/>
          </p:cNvPicPr>
          <p:nvPr/>
        </p:nvPicPr>
        <p:blipFill rotWithShape="1">
          <a:blip r:embed="rId2"/>
          <a:srcRect l="5434" t="14949" b="14326"/>
          <a:stretch/>
        </p:blipFill>
        <p:spPr>
          <a:xfrm>
            <a:off x="1409481" y="1439981"/>
            <a:ext cx="9373038" cy="4048180"/>
          </a:xfrm>
          <a:prstGeom prst="rect">
            <a:avLst/>
          </a:prstGeom>
          <a:ln>
            <a:solidFill>
              <a:schemeClr val="tx1"/>
            </a:solidFill>
          </a:ln>
        </p:spPr>
      </p:pic>
      <p:sp>
        <p:nvSpPr>
          <p:cNvPr id="5" name="Rectangle 4">
            <a:extLst>
              <a:ext uri="{FF2B5EF4-FFF2-40B4-BE49-F238E27FC236}">
                <a16:creationId xmlns:a16="http://schemas.microsoft.com/office/drawing/2014/main" id="{FA98B66D-04F7-3B45-8607-24EC37E08573}"/>
              </a:ext>
            </a:extLst>
          </p:cNvPr>
          <p:cNvSpPr/>
          <p:nvPr/>
        </p:nvSpPr>
        <p:spPr>
          <a:xfrm>
            <a:off x="299772" y="5652575"/>
            <a:ext cx="11411158" cy="461665"/>
          </a:xfrm>
          <a:prstGeom prst="rect">
            <a:avLst/>
          </a:prstGeom>
        </p:spPr>
        <p:txBody>
          <a:bodyPr wrap="square">
            <a:spAutoFit/>
          </a:bodyPr>
          <a:lstStyle/>
          <a:p>
            <a:pPr algn="ctr"/>
            <a:r>
              <a:rPr lang="en-US" sz="2400" b="1" dirty="0">
                <a:latin typeface="Century Gothic"/>
                <a:cs typeface="Century Gothic"/>
              </a:rPr>
              <a:t>PROPORTION OF PATIENTS WITH MORE THAN 7% INCREASE IN BODY WEIGHT</a:t>
            </a:r>
          </a:p>
        </p:txBody>
      </p:sp>
      <p:pic>
        <p:nvPicPr>
          <p:cNvPr id="8" name="Picture 7">
            <a:extLst>
              <a:ext uri="{FF2B5EF4-FFF2-40B4-BE49-F238E27FC236}">
                <a16:creationId xmlns:a16="http://schemas.microsoft.com/office/drawing/2014/main" id="{A67088EF-35DC-2B4D-B553-BE5698BEB1D2}"/>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06E2B495-E813-4B56-09AA-12EC3A6DA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0" name="TextBox 9">
            <a:extLst>
              <a:ext uri="{FF2B5EF4-FFF2-40B4-BE49-F238E27FC236}">
                <a16:creationId xmlns:a16="http://schemas.microsoft.com/office/drawing/2014/main" id="{8B190EF7-C76E-D254-3E59-CB179A879E8B}"/>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Less Weight Gain</a:t>
            </a:r>
          </a:p>
        </p:txBody>
      </p:sp>
    </p:spTree>
    <p:extLst>
      <p:ext uri="{BB962C8B-B14F-4D97-AF65-F5344CB8AC3E}">
        <p14:creationId xmlns:p14="http://schemas.microsoft.com/office/powerpoint/2010/main" val="209120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12A8BB-8DB4-4437-8BDB-3D079B9A14AB}"/>
              </a:ext>
            </a:extLst>
          </p:cNvPr>
          <p:cNvPicPr>
            <a:picLocks noChangeAspect="1"/>
          </p:cNvPicPr>
          <p:nvPr/>
        </p:nvPicPr>
        <p:blipFill rotWithShape="1">
          <a:blip r:embed="rId2"/>
          <a:srcRect l="4885" t="21922" b="11228"/>
          <a:stretch/>
        </p:blipFill>
        <p:spPr>
          <a:xfrm>
            <a:off x="776436" y="1559557"/>
            <a:ext cx="10706100" cy="3913554"/>
          </a:xfrm>
          <a:prstGeom prst="rect">
            <a:avLst/>
          </a:prstGeom>
          <a:ln>
            <a:solidFill>
              <a:schemeClr val="tx1"/>
            </a:solidFill>
          </a:ln>
        </p:spPr>
      </p:pic>
      <p:sp>
        <p:nvSpPr>
          <p:cNvPr id="5" name="Rectangle 4">
            <a:extLst>
              <a:ext uri="{FF2B5EF4-FFF2-40B4-BE49-F238E27FC236}">
                <a16:creationId xmlns:a16="http://schemas.microsoft.com/office/drawing/2014/main" id="{5C5E7545-CC93-2042-8D14-D6EA090F6B3D}"/>
              </a:ext>
            </a:extLst>
          </p:cNvPr>
          <p:cNvSpPr/>
          <p:nvPr/>
        </p:nvSpPr>
        <p:spPr>
          <a:xfrm>
            <a:off x="838200" y="5614194"/>
            <a:ext cx="10582572" cy="461665"/>
          </a:xfrm>
          <a:prstGeom prst="rect">
            <a:avLst/>
          </a:prstGeom>
        </p:spPr>
        <p:txBody>
          <a:bodyPr wrap="square">
            <a:spAutoFit/>
          </a:bodyPr>
          <a:lstStyle/>
          <a:p>
            <a:pPr algn="ctr"/>
            <a:r>
              <a:rPr lang="en-US" sz="2400" b="1" dirty="0">
                <a:latin typeface="Century Gothic"/>
                <a:cs typeface="Century Gothic"/>
              </a:rPr>
              <a:t>Team Daniel Weight Change (</a:t>
            </a:r>
            <a:r>
              <a:rPr lang="en-US" sz="2400" b="1" dirty="0" err="1">
                <a:latin typeface="Century Gothic"/>
                <a:cs typeface="Century Gothic"/>
              </a:rPr>
              <a:t>lb</a:t>
            </a:r>
            <a:r>
              <a:rPr lang="en-US" sz="2400" b="1" dirty="0">
                <a:latin typeface="Century Gothic"/>
                <a:cs typeface="Century Gothic"/>
              </a:rPr>
              <a:t>) by BMI Class at Initial Intake</a:t>
            </a:r>
          </a:p>
        </p:txBody>
      </p:sp>
      <p:pic>
        <p:nvPicPr>
          <p:cNvPr id="8" name="Picture 7">
            <a:extLst>
              <a:ext uri="{FF2B5EF4-FFF2-40B4-BE49-F238E27FC236}">
                <a16:creationId xmlns:a16="http://schemas.microsoft.com/office/drawing/2014/main" id="{AD6DD104-093D-1243-B886-044E1864E63E}"/>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3" name="Picture 2">
            <a:extLst>
              <a:ext uri="{FF2B5EF4-FFF2-40B4-BE49-F238E27FC236}">
                <a16:creationId xmlns:a16="http://schemas.microsoft.com/office/drawing/2014/main" id="{D6E5975E-5DAF-DC05-5D84-5C71BCF7F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9" name="TextBox 8">
            <a:extLst>
              <a:ext uri="{FF2B5EF4-FFF2-40B4-BE49-F238E27FC236}">
                <a16:creationId xmlns:a16="http://schemas.microsoft.com/office/drawing/2014/main" id="{B00EE71E-2EEF-A6CA-DB8D-F5555CE2BB4A}"/>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Impressive Weight Change</a:t>
            </a:r>
          </a:p>
        </p:txBody>
      </p:sp>
    </p:spTree>
    <p:extLst>
      <p:ext uri="{BB962C8B-B14F-4D97-AF65-F5344CB8AC3E}">
        <p14:creationId xmlns:p14="http://schemas.microsoft.com/office/powerpoint/2010/main" val="2601515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E57AC6-E1B8-AB4D-EEEB-761385C29724}"/>
              </a:ext>
            </a:extLst>
          </p:cNvPr>
          <p:cNvGrpSpPr/>
          <p:nvPr/>
        </p:nvGrpSpPr>
        <p:grpSpPr>
          <a:xfrm>
            <a:off x="372140" y="1211855"/>
            <a:ext cx="9135417" cy="5603864"/>
            <a:chOff x="372140" y="513683"/>
            <a:chExt cx="9555124" cy="6048646"/>
          </a:xfrm>
        </p:grpSpPr>
        <p:pic>
          <p:nvPicPr>
            <p:cNvPr id="4" name="Picture 3">
              <a:extLst>
                <a:ext uri="{FF2B5EF4-FFF2-40B4-BE49-F238E27FC236}">
                  <a16:creationId xmlns:a16="http://schemas.microsoft.com/office/drawing/2014/main" id="{55BC0A40-A603-DF9F-A640-67968373E05A}"/>
                </a:ext>
              </a:extLst>
            </p:cNvPr>
            <p:cNvPicPr>
              <a:picLocks noChangeAspect="1"/>
            </p:cNvPicPr>
            <p:nvPr/>
          </p:nvPicPr>
          <p:blipFill>
            <a:blip r:embed="rId2"/>
            <a:stretch>
              <a:fillRect/>
            </a:stretch>
          </p:blipFill>
          <p:spPr>
            <a:xfrm rot="16200000">
              <a:off x="1457301" y="-571478"/>
              <a:ext cx="6048646" cy="8218967"/>
            </a:xfrm>
            <a:prstGeom prst="rect">
              <a:avLst/>
            </a:prstGeom>
          </p:spPr>
        </p:pic>
        <p:sp>
          <p:nvSpPr>
            <p:cNvPr id="5" name="Arrow: Left 4">
              <a:extLst>
                <a:ext uri="{FF2B5EF4-FFF2-40B4-BE49-F238E27FC236}">
                  <a16:creationId xmlns:a16="http://schemas.microsoft.com/office/drawing/2014/main" id="{AD3E014C-11A5-EFAD-8138-938FBD881C19}"/>
                </a:ext>
              </a:extLst>
            </p:cNvPr>
            <p:cNvSpPr/>
            <p:nvPr/>
          </p:nvSpPr>
          <p:spPr>
            <a:xfrm rot="18653592">
              <a:off x="6798004" y="1161154"/>
              <a:ext cx="988827" cy="308429"/>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EC6DA3-6235-39BD-1CBE-E6A6874E4AC9}"/>
                </a:ext>
              </a:extLst>
            </p:cNvPr>
            <p:cNvSpPr txBox="1"/>
            <p:nvPr/>
          </p:nvSpPr>
          <p:spPr>
            <a:xfrm>
              <a:off x="7949609" y="840669"/>
              <a:ext cx="1977655" cy="368597"/>
            </a:xfrm>
            <a:prstGeom prst="rect">
              <a:avLst/>
            </a:prstGeom>
            <a:solidFill>
              <a:schemeClr val="bg1"/>
            </a:solidFill>
            <a:ln>
              <a:solidFill>
                <a:srgbClr val="7030A0"/>
              </a:solidFill>
            </a:ln>
          </p:spPr>
          <p:txBody>
            <a:bodyPr wrap="square" rtlCol="0">
              <a:spAutoFit/>
            </a:bodyPr>
            <a:lstStyle/>
            <a:p>
              <a:pPr algn="ctr"/>
              <a:r>
                <a:rPr lang="en-US" b="1" dirty="0">
                  <a:latin typeface="Century Gothic" panose="020B0502020202020204" pitchFamily="34" charset="0"/>
                </a:rPr>
                <a:t>Added Trulicity</a:t>
              </a:r>
            </a:p>
          </p:txBody>
        </p:sp>
      </p:grpSp>
      <p:pic>
        <p:nvPicPr>
          <p:cNvPr id="7" name="Picture 6">
            <a:extLst>
              <a:ext uri="{FF2B5EF4-FFF2-40B4-BE49-F238E27FC236}">
                <a16:creationId xmlns:a16="http://schemas.microsoft.com/office/drawing/2014/main" id="{18B63C46-79FB-CE6C-068B-F6F984197CE2}"/>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8" name="Picture 7">
            <a:extLst>
              <a:ext uri="{FF2B5EF4-FFF2-40B4-BE49-F238E27FC236}">
                <a16:creationId xmlns:a16="http://schemas.microsoft.com/office/drawing/2014/main" id="{90C2D69E-7691-86F0-D97C-5AC1BA6D30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9" name="TextBox 8">
            <a:extLst>
              <a:ext uri="{FF2B5EF4-FFF2-40B4-BE49-F238E27FC236}">
                <a16:creationId xmlns:a16="http://schemas.microsoft.com/office/drawing/2014/main" id="{0B2D88B4-4955-FF4D-2B52-BABA737BD753}"/>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Patient Weight Over Time: GLP-1 Agonists</a:t>
            </a:r>
          </a:p>
        </p:txBody>
      </p:sp>
      <p:sp>
        <p:nvSpPr>
          <p:cNvPr id="10" name="TextBox 9">
            <a:extLst>
              <a:ext uri="{FF2B5EF4-FFF2-40B4-BE49-F238E27FC236}">
                <a16:creationId xmlns:a16="http://schemas.microsoft.com/office/drawing/2014/main" id="{40D636D1-A4AC-1750-4EB3-C8F870A1D4EC}"/>
              </a:ext>
            </a:extLst>
          </p:cNvPr>
          <p:cNvSpPr txBox="1"/>
          <p:nvPr/>
        </p:nvSpPr>
        <p:spPr>
          <a:xfrm>
            <a:off x="8600048" y="4284920"/>
            <a:ext cx="3485455" cy="584775"/>
          </a:xfrm>
          <a:prstGeom prst="rect">
            <a:avLst/>
          </a:prstGeom>
          <a:solidFill>
            <a:srgbClr val="FED5AC"/>
          </a:solidFill>
        </p:spPr>
        <p:txBody>
          <a:bodyPr wrap="square" rtlCol="0">
            <a:spAutoFit/>
          </a:bodyPr>
          <a:lstStyle/>
          <a:p>
            <a:r>
              <a:rPr lang="en-US" sz="3200" dirty="0">
                <a:latin typeface="Century Gothic" panose="020B0502020202020204" pitchFamily="34" charset="0"/>
              </a:rPr>
              <a:t>Female Patient</a:t>
            </a:r>
          </a:p>
        </p:txBody>
      </p:sp>
    </p:spTree>
    <p:extLst>
      <p:ext uri="{BB962C8B-B14F-4D97-AF65-F5344CB8AC3E}">
        <p14:creationId xmlns:p14="http://schemas.microsoft.com/office/powerpoint/2010/main" val="3537253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751AC43-4F99-D5F1-DD81-81657EE985BF}"/>
              </a:ext>
            </a:extLst>
          </p:cNvPr>
          <p:cNvGrpSpPr/>
          <p:nvPr/>
        </p:nvGrpSpPr>
        <p:grpSpPr>
          <a:xfrm>
            <a:off x="372140" y="1266940"/>
            <a:ext cx="9267619" cy="5443275"/>
            <a:chOff x="372140" y="584791"/>
            <a:chExt cx="9608287" cy="5827967"/>
          </a:xfrm>
        </p:grpSpPr>
        <p:pic>
          <p:nvPicPr>
            <p:cNvPr id="3" name="Picture 2">
              <a:extLst>
                <a:ext uri="{FF2B5EF4-FFF2-40B4-BE49-F238E27FC236}">
                  <a16:creationId xmlns:a16="http://schemas.microsoft.com/office/drawing/2014/main" id="{6C69C1D4-67C6-547F-971D-D6C821F4171A}"/>
                </a:ext>
              </a:extLst>
            </p:cNvPr>
            <p:cNvPicPr>
              <a:picLocks noChangeAspect="1"/>
            </p:cNvPicPr>
            <p:nvPr/>
          </p:nvPicPr>
          <p:blipFill rotWithShape="1">
            <a:blip r:embed="rId2"/>
            <a:srcRect l="583" t="2338"/>
            <a:stretch/>
          </p:blipFill>
          <p:spPr>
            <a:xfrm>
              <a:off x="372140" y="584791"/>
              <a:ext cx="8144538" cy="5827967"/>
            </a:xfrm>
            <a:prstGeom prst="rect">
              <a:avLst/>
            </a:prstGeom>
            <a:ln>
              <a:solidFill>
                <a:schemeClr val="tx1"/>
              </a:solidFill>
            </a:ln>
          </p:spPr>
        </p:pic>
        <p:sp>
          <p:nvSpPr>
            <p:cNvPr id="4" name="Arrow: Left 3">
              <a:extLst>
                <a:ext uri="{FF2B5EF4-FFF2-40B4-BE49-F238E27FC236}">
                  <a16:creationId xmlns:a16="http://schemas.microsoft.com/office/drawing/2014/main" id="{F0F2353D-CC3E-CE6D-0998-1AC828140959}"/>
                </a:ext>
              </a:extLst>
            </p:cNvPr>
            <p:cNvSpPr/>
            <p:nvPr/>
          </p:nvSpPr>
          <p:spPr>
            <a:xfrm rot="18653592">
              <a:off x="6851167" y="1469498"/>
              <a:ext cx="988827" cy="308429"/>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32FB42-FAA7-B887-79EC-D9ED8E3D88A5}"/>
                </a:ext>
              </a:extLst>
            </p:cNvPr>
            <p:cNvSpPr txBox="1"/>
            <p:nvPr/>
          </p:nvSpPr>
          <p:spPr>
            <a:xfrm>
              <a:off x="8002772" y="1149013"/>
              <a:ext cx="1977655" cy="368597"/>
            </a:xfrm>
            <a:prstGeom prst="rect">
              <a:avLst/>
            </a:prstGeom>
            <a:solidFill>
              <a:schemeClr val="bg1"/>
            </a:solidFill>
            <a:ln>
              <a:solidFill>
                <a:srgbClr val="7030A0"/>
              </a:solidFill>
            </a:ln>
          </p:spPr>
          <p:txBody>
            <a:bodyPr wrap="square" rtlCol="0">
              <a:spAutoFit/>
            </a:bodyPr>
            <a:lstStyle/>
            <a:p>
              <a:pPr algn="ctr"/>
              <a:r>
                <a:rPr lang="en-US" b="1" dirty="0">
                  <a:latin typeface="Century Gothic" panose="020B0502020202020204" pitchFamily="34" charset="0"/>
                </a:rPr>
                <a:t>Added Trulicity</a:t>
              </a:r>
            </a:p>
          </p:txBody>
        </p:sp>
      </p:grpSp>
      <p:sp>
        <p:nvSpPr>
          <p:cNvPr id="6" name="TextBox 5">
            <a:extLst>
              <a:ext uri="{FF2B5EF4-FFF2-40B4-BE49-F238E27FC236}">
                <a16:creationId xmlns:a16="http://schemas.microsoft.com/office/drawing/2014/main" id="{227F9158-0D51-6631-F177-1C58117510CE}"/>
              </a:ext>
            </a:extLst>
          </p:cNvPr>
          <p:cNvSpPr txBox="1"/>
          <p:nvPr/>
        </p:nvSpPr>
        <p:spPr>
          <a:xfrm>
            <a:off x="8600049" y="4284920"/>
            <a:ext cx="3219812" cy="646331"/>
          </a:xfrm>
          <a:prstGeom prst="rect">
            <a:avLst/>
          </a:prstGeom>
          <a:solidFill>
            <a:srgbClr val="FED5AC"/>
          </a:solidFill>
        </p:spPr>
        <p:txBody>
          <a:bodyPr wrap="square" rtlCol="0">
            <a:spAutoFit/>
          </a:bodyPr>
          <a:lstStyle/>
          <a:p>
            <a:r>
              <a:rPr lang="en-US" sz="3600" dirty="0">
                <a:latin typeface="Century Gothic" panose="020B0502020202020204" pitchFamily="34" charset="0"/>
              </a:rPr>
              <a:t>Male Patient</a:t>
            </a:r>
          </a:p>
        </p:txBody>
      </p:sp>
      <p:pic>
        <p:nvPicPr>
          <p:cNvPr id="7" name="Picture 6">
            <a:extLst>
              <a:ext uri="{FF2B5EF4-FFF2-40B4-BE49-F238E27FC236}">
                <a16:creationId xmlns:a16="http://schemas.microsoft.com/office/drawing/2014/main" id="{E4D39598-93ED-821E-D050-77AB371CD029}"/>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8" name="Picture 7">
            <a:extLst>
              <a:ext uri="{FF2B5EF4-FFF2-40B4-BE49-F238E27FC236}">
                <a16:creationId xmlns:a16="http://schemas.microsoft.com/office/drawing/2014/main" id="{2730E510-6DC4-E9D4-7D72-4BC6CCC218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9" name="TextBox 8">
            <a:extLst>
              <a:ext uri="{FF2B5EF4-FFF2-40B4-BE49-F238E27FC236}">
                <a16:creationId xmlns:a16="http://schemas.microsoft.com/office/drawing/2014/main" id="{C16E2079-D288-C707-CF19-E8D8D045A181}"/>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Patient Weight Over Time: GLP-1 Agonists</a:t>
            </a:r>
          </a:p>
        </p:txBody>
      </p:sp>
    </p:spTree>
    <p:extLst>
      <p:ext uri="{BB962C8B-B14F-4D97-AF65-F5344CB8AC3E}">
        <p14:creationId xmlns:p14="http://schemas.microsoft.com/office/powerpoint/2010/main" val="1901046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F662C9-DB95-5886-2CB6-5772BD43516B}"/>
              </a:ext>
            </a:extLst>
          </p:cNvPr>
          <p:cNvPicPr>
            <a:picLocks noChangeAspect="1"/>
          </p:cNvPicPr>
          <p:nvPr/>
        </p:nvPicPr>
        <p:blipFill>
          <a:blip r:embed="rId2"/>
          <a:stretch>
            <a:fillRect/>
          </a:stretch>
        </p:blipFill>
        <p:spPr>
          <a:xfrm>
            <a:off x="1087108" y="1426673"/>
            <a:ext cx="10114103" cy="4355495"/>
          </a:xfrm>
          <a:prstGeom prst="rect">
            <a:avLst/>
          </a:prstGeom>
        </p:spPr>
      </p:pic>
      <p:sp>
        <p:nvSpPr>
          <p:cNvPr id="3" name="TextBox 2">
            <a:extLst>
              <a:ext uri="{FF2B5EF4-FFF2-40B4-BE49-F238E27FC236}">
                <a16:creationId xmlns:a16="http://schemas.microsoft.com/office/drawing/2014/main" id="{ACF41560-3284-8427-6759-08B925C55DC0}"/>
              </a:ext>
            </a:extLst>
          </p:cNvPr>
          <p:cNvSpPr txBox="1"/>
          <p:nvPr/>
        </p:nvSpPr>
        <p:spPr>
          <a:xfrm>
            <a:off x="0" y="400887"/>
            <a:ext cx="12192000" cy="584775"/>
          </a:xfrm>
          <a:prstGeom prst="rect">
            <a:avLst/>
          </a:prstGeom>
          <a:noFill/>
        </p:spPr>
        <p:txBody>
          <a:bodyPr wrap="square" rtlCol="0">
            <a:spAutoFit/>
          </a:bodyPr>
          <a:lstStyle/>
          <a:p>
            <a:pPr algn="ctr"/>
            <a:r>
              <a:rPr lang="en-US" sz="3200" dirty="0">
                <a:latin typeface="Century Gothic" panose="020B0502020202020204" pitchFamily="34" charset="0"/>
              </a:rPr>
              <a:t>Team Daniel on GLP-1 Agonist BMI Class Distribution Progress</a:t>
            </a:r>
          </a:p>
        </p:txBody>
      </p:sp>
      <p:sp>
        <p:nvSpPr>
          <p:cNvPr id="4" name="TextBox 3">
            <a:extLst>
              <a:ext uri="{FF2B5EF4-FFF2-40B4-BE49-F238E27FC236}">
                <a16:creationId xmlns:a16="http://schemas.microsoft.com/office/drawing/2014/main" id="{4F069EE9-B61D-197B-27E7-2B9A7C6BB996}"/>
              </a:ext>
            </a:extLst>
          </p:cNvPr>
          <p:cNvSpPr txBox="1"/>
          <p:nvPr/>
        </p:nvSpPr>
        <p:spPr>
          <a:xfrm>
            <a:off x="2061363" y="1043634"/>
            <a:ext cx="2893943" cy="369332"/>
          </a:xfrm>
          <a:prstGeom prst="rect">
            <a:avLst/>
          </a:prstGeom>
          <a:solidFill>
            <a:schemeClr val="bg1">
              <a:lumMod val="75000"/>
            </a:schemeClr>
          </a:solidFill>
        </p:spPr>
        <p:txBody>
          <a:bodyPr wrap="square" rtlCol="0">
            <a:spAutoFit/>
          </a:bodyPr>
          <a:lstStyle/>
          <a:p>
            <a:pPr algn="ctr"/>
            <a:r>
              <a:rPr lang="en-US" b="1" dirty="0">
                <a:latin typeface="Century Gothic" panose="020B0502020202020204" pitchFamily="34" charset="0"/>
              </a:rPr>
              <a:t>Before GLP-1 Agonist</a:t>
            </a:r>
          </a:p>
        </p:txBody>
      </p:sp>
      <p:sp>
        <p:nvSpPr>
          <p:cNvPr id="5" name="TextBox 4">
            <a:extLst>
              <a:ext uri="{FF2B5EF4-FFF2-40B4-BE49-F238E27FC236}">
                <a16:creationId xmlns:a16="http://schemas.microsoft.com/office/drawing/2014/main" id="{494DA746-AE43-0BC9-AAAF-C92D056C35A6}"/>
              </a:ext>
            </a:extLst>
          </p:cNvPr>
          <p:cNvSpPr txBox="1"/>
          <p:nvPr/>
        </p:nvSpPr>
        <p:spPr>
          <a:xfrm>
            <a:off x="7285923" y="1043634"/>
            <a:ext cx="2893943" cy="369332"/>
          </a:xfrm>
          <a:prstGeom prst="rect">
            <a:avLst/>
          </a:prstGeom>
          <a:solidFill>
            <a:srgbClr val="8273BA"/>
          </a:solidFill>
        </p:spPr>
        <p:txBody>
          <a:bodyPr wrap="square" rtlCol="0">
            <a:spAutoFit/>
          </a:bodyPr>
          <a:lstStyle/>
          <a:p>
            <a:pPr algn="ctr"/>
            <a:r>
              <a:rPr lang="en-US" b="1" dirty="0">
                <a:latin typeface="Century Gothic" panose="020B0502020202020204" pitchFamily="34" charset="0"/>
              </a:rPr>
              <a:t>GLP-1 Agonist Added</a:t>
            </a:r>
          </a:p>
        </p:txBody>
      </p:sp>
      <p:sp>
        <p:nvSpPr>
          <p:cNvPr id="6" name="Arrow: Right 5">
            <a:extLst>
              <a:ext uri="{FF2B5EF4-FFF2-40B4-BE49-F238E27FC236}">
                <a16:creationId xmlns:a16="http://schemas.microsoft.com/office/drawing/2014/main" id="{8FD35D3A-2092-335C-A4C0-B8740D61B245}"/>
              </a:ext>
            </a:extLst>
          </p:cNvPr>
          <p:cNvSpPr/>
          <p:nvPr/>
        </p:nvSpPr>
        <p:spPr>
          <a:xfrm>
            <a:off x="1020726" y="5475538"/>
            <a:ext cx="10430538" cy="651517"/>
          </a:xfrm>
          <a:prstGeom prst="rightArrow">
            <a:avLst/>
          </a:prstGeom>
          <a:gradFill flip="none" rotWithShape="1">
            <a:gsLst>
              <a:gs pos="0">
                <a:schemeClr val="tx1">
                  <a:lumMod val="50000"/>
                  <a:lumOff val="50000"/>
                </a:schemeClr>
              </a:gs>
              <a:gs pos="50000">
                <a:schemeClr val="bg1">
                  <a:lumMod val="75000"/>
                </a:schemeClr>
              </a:gs>
              <a:gs pos="100000">
                <a:schemeClr val="bg1">
                  <a:lumMod val="7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F2E5FC-2BC6-06CE-A187-AAD5AAC8824D}"/>
              </a:ext>
            </a:extLst>
          </p:cNvPr>
          <p:cNvSpPr txBox="1"/>
          <p:nvPr/>
        </p:nvSpPr>
        <p:spPr>
          <a:xfrm>
            <a:off x="1829761" y="5632018"/>
            <a:ext cx="954156" cy="338554"/>
          </a:xfrm>
          <a:prstGeom prst="rect">
            <a:avLst/>
          </a:prstGeom>
          <a:noFill/>
        </p:spPr>
        <p:txBody>
          <a:bodyPr wrap="square" rtlCol="0">
            <a:spAutoFit/>
          </a:bodyPr>
          <a:lstStyle/>
          <a:p>
            <a:pPr algn="ctr"/>
            <a:r>
              <a:rPr lang="en-US" sz="1600" b="1" i="1" dirty="0">
                <a:latin typeface="Century Gothic" panose="020B0502020202020204" pitchFamily="34" charset="0"/>
              </a:rPr>
              <a:t>Intake</a:t>
            </a:r>
          </a:p>
        </p:txBody>
      </p:sp>
      <p:sp>
        <p:nvSpPr>
          <p:cNvPr id="8" name="TextBox 7">
            <a:extLst>
              <a:ext uri="{FF2B5EF4-FFF2-40B4-BE49-F238E27FC236}">
                <a16:creationId xmlns:a16="http://schemas.microsoft.com/office/drawing/2014/main" id="{FFDBCD7D-3768-E69D-5AA1-90F010C200E6}"/>
              </a:ext>
            </a:extLst>
          </p:cNvPr>
          <p:cNvSpPr txBox="1"/>
          <p:nvPr/>
        </p:nvSpPr>
        <p:spPr>
          <a:xfrm>
            <a:off x="4446326" y="5632018"/>
            <a:ext cx="954156" cy="338554"/>
          </a:xfrm>
          <a:prstGeom prst="rect">
            <a:avLst/>
          </a:prstGeom>
          <a:noFill/>
        </p:spPr>
        <p:txBody>
          <a:bodyPr wrap="square" rtlCol="0">
            <a:spAutoFit/>
          </a:bodyPr>
          <a:lstStyle/>
          <a:p>
            <a:pPr algn="ctr"/>
            <a:r>
              <a:rPr lang="en-US" sz="1600" b="1" i="1" dirty="0">
                <a:latin typeface="Century Gothic" panose="020B0502020202020204" pitchFamily="34" charset="0"/>
              </a:rPr>
              <a:t>Year 1</a:t>
            </a:r>
          </a:p>
        </p:txBody>
      </p:sp>
      <p:sp>
        <p:nvSpPr>
          <p:cNvPr id="9" name="TextBox 8">
            <a:extLst>
              <a:ext uri="{FF2B5EF4-FFF2-40B4-BE49-F238E27FC236}">
                <a16:creationId xmlns:a16="http://schemas.microsoft.com/office/drawing/2014/main" id="{3FB0E924-4C90-068B-2F95-7AC7D2B9475A}"/>
              </a:ext>
            </a:extLst>
          </p:cNvPr>
          <p:cNvSpPr txBox="1"/>
          <p:nvPr/>
        </p:nvSpPr>
        <p:spPr>
          <a:xfrm>
            <a:off x="7024078" y="5618531"/>
            <a:ext cx="954156" cy="338554"/>
          </a:xfrm>
          <a:prstGeom prst="rect">
            <a:avLst/>
          </a:prstGeom>
          <a:noFill/>
        </p:spPr>
        <p:txBody>
          <a:bodyPr wrap="square" rtlCol="0">
            <a:spAutoFit/>
          </a:bodyPr>
          <a:lstStyle/>
          <a:p>
            <a:pPr algn="ctr"/>
            <a:r>
              <a:rPr lang="en-US" sz="1600" b="1" i="1" dirty="0">
                <a:latin typeface="Century Gothic" panose="020B0502020202020204" pitchFamily="34" charset="0"/>
              </a:rPr>
              <a:t>Year 2</a:t>
            </a:r>
          </a:p>
        </p:txBody>
      </p:sp>
      <p:sp>
        <p:nvSpPr>
          <p:cNvPr id="10" name="TextBox 9">
            <a:extLst>
              <a:ext uri="{FF2B5EF4-FFF2-40B4-BE49-F238E27FC236}">
                <a16:creationId xmlns:a16="http://schemas.microsoft.com/office/drawing/2014/main" id="{AE20B4B3-7316-B508-3AAD-14F48C36C478}"/>
              </a:ext>
            </a:extLst>
          </p:cNvPr>
          <p:cNvSpPr txBox="1"/>
          <p:nvPr/>
        </p:nvSpPr>
        <p:spPr>
          <a:xfrm>
            <a:off x="9657566" y="5618531"/>
            <a:ext cx="954156" cy="338554"/>
          </a:xfrm>
          <a:prstGeom prst="rect">
            <a:avLst/>
          </a:prstGeom>
          <a:noFill/>
        </p:spPr>
        <p:txBody>
          <a:bodyPr wrap="square" rtlCol="0">
            <a:spAutoFit/>
          </a:bodyPr>
          <a:lstStyle/>
          <a:p>
            <a:pPr algn="ctr"/>
            <a:r>
              <a:rPr lang="en-US" sz="1600" b="1" i="1" dirty="0">
                <a:latin typeface="Century Gothic" panose="020B0502020202020204" pitchFamily="34" charset="0"/>
              </a:rPr>
              <a:t>Current</a:t>
            </a:r>
          </a:p>
        </p:txBody>
      </p:sp>
      <p:sp>
        <p:nvSpPr>
          <p:cNvPr id="11" name="TextBox 10">
            <a:extLst>
              <a:ext uri="{FF2B5EF4-FFF2-40B4-BE49-F238E27FC236}">
                <a16:creationId xmlns:a16="http://schemas.microsoft.com/office/drawing/2014/main" id="{8E854BDA-370D-BE3F-50F7-4E1236A06987}"/>
              </a:ext>
            </a:extLst>
          </p:cNvPr>
          <p:cNvSpPr txBox="1"/>
          <p:nvPr/>
        </p:nvSpPr>
        <p:spPr>
          <a:xfrm>
            <a:off x="1829761" y="6069602"/>
            <a:ext cx="954156" cy="707886"/>
          </a:xfrm>
          <a:prstGeom prst="rect">
            <a:avLst/>
          </a:prstGeom>
          <a:noFill/>
        </p:spPr>
        <p:txBody>
          <a:bodyPr wrap="square" rtlCol="0">
            <a:spAutoFit/>
          </a:bodyPr>
          <a:lstStyle/>
          <a:p>
            <a:pPr algn="ctr"/>
            <a:r>
              <a:rPr lang="en-US" sz="2400" b="1" i="1" dirty="0">
                <a:latin typeface="Century Gothic" panose="020B0502020202020204" pitchFamily="34" charset="0"/>
              </a:rPr>
              <a:t>73%</a:t>
            </a:r>
          </a:p>
          <a:p>
            <a:pPr algn="ctr"/>
            <a:r>
              <a:rPr lang="en-US" sz="1600" b="1" i="1" dirty="0">
                <a:latin typeface="Century Gothic" panose="020B0502020202020204" pitchFamily="34" charset="0"/>
              </a:rPr>
              <a:t>Obese</a:t>
            </a:r>
          </a:p>
        </p:txBody>
      </p:sp>
      <p:sp>
        <p:nvSpPr>
          <p:cNvPr id="12" name="TextBox 11">
            <a:extLst>
              <a:ext uri="{FF2B5EF4-FFF2-40B4-BE49-F238E27FC236}">
                <a16:creationId xmlns:a16="http://schemas.microsoft.com/office/drawing/2014/main" id="{A7C08821-3981-B248-47A9-8B7F9F41F6EC}"/>
              </a:ext>
            </a:extLst>
          </p:cNvPr>
          <p:cNvSpPr txBox="1"/>
          <p:nvPr/>
        </p:nvSpPr>
        <p:spPr>
          <a:xfrm>
            <a:off x="4446326" y="6069602"/>
            <a:ext cx="954156" cy="707886"/>
          </a:xfrm>
          <a:prstGeom prst="rect">
            <a:avLst/>
          </a:prstGeom>
          <a:noFill/>
        </p:spPr>
        <p:txBody>
          <a:bodyPr wrap="square" rtlCol="0">
            <a:spAutoFit/>
          </a:bodyPr>
          <a:lstStyle/>
          <a:p>
            <a:pPr algn="ctr"/>
            <a:r>
              <a:rPr lang="en-US" sz="2400" b="1" i="1" dirty="0">
                <a:latin typeface="Century Gothic" panose="020B0502020202020204" pitchFamily="34" charset="0"/>
              </a:rPr>
              <a:t>55%</a:t>
            </a:r>
          </a:p>
          <a:p>
            <a:pPr algn="ctr"/>
            <a:r>
              <a:rPr lang="en-US" sz="1600" b="1" i="1" dirty="0">
                <a:latin typeface="Century Gothic" panose="020B0502020202020204" pitchFamily="34" charset="0"/>
              </a:rPr>
              <a:t>Obese</a:t>
            </a:r>
          </a:p>
        </p:txBody>
      </p:sp>
      <p:sp>
        <p:nvSpPr>
          <p:cNvPr id="13" name="TextBox 12">
            <a:extLst>
              <a:ext uri="{FF2B5EF4-FFF2-40B4-BE49-F238E27FC236}">
                <a16:creationId xmlns:a16="http://schemas.microsoft.com/office/drawing/2014/main" id="{BD80EBE6-7576-67CF-0F26-7AD1B0B73EE5}"/>
              </a:ext>
            </a:extLst>
          </p:cNvPr>
          <p:cNvSpPr txBox="1"/>
          <p:nvPr/>
        </p:nvSpPr>
        <p:spPr>
          <a:xfrm>
            <a:off x="7024078" y="6065091"/>
            <a:ext cx="954156" cy="707886"/>
          </a:xfrm>
          <a:prstGeom prst="rect">
            <a:avLst/>
          </a:prstGeom>
          <a:noFill/>
        </p:spPr>
        <p:txBody>
          <a:bodyPr wrap="square" rtlCol="0">
            <a:spAutoFit/>
          </a:bodyPr>
          <a:lstStyle/>
          <a:p>
            <a:pPr algn="ctr"/>
            <a:r>
              <a:rPr lang="en-US" sz="2400" b="1" i="1" dirty="0">
                <a:latin typeface="Century Gothic" panose="020B0502020202020204" pitchFamily="34" charset="0"/>
              </a:rPr>
              <a:t>58%</a:t>
            </a:r>
          </a:p>
          <a:p>
            <a:pPr algn="ctr"/>
            <a:r>
              <a:rPr lang="en-US" sz="1600" b="1" i="1" dirty="0">
                <a:latin typeface="Century Gothic" panose="020B0502020202020204" pitchFamily="34" charset="0"/>
              </a:rPr>
              <a:t>Obese</a:t>
            </a:r>
          </a:p>
        </p:txBody>
      </p:sp>
      <p:sp>
        <p:nvSpPr>
          <p:cNvPr id="14" name="TextBox 13">
            <a:extLst>
              <a:ext uri="{FF2B5EF4-FFF2-40B4-BE49-F238E27FC236}">
                <a16:creationId xmlns:a16="http://schemas.microsoft.com/office/drawing/2014/main" id="{7CBF8729-6F9C-93E9-CF0F-866CD7CCE2A0}"/>
              </a:ext>
            </a:extLst>
          </p:cNvPr>
          <p:cNvSpPr txBox="1"/>
          <p:nvPr/>
        </p:nvSpPr>
        <p:spPr>
          <a:xfrm>
            <a:off x="9657566" y="6061916"/>
            <a:ext cx="954156" cy="707886"/>
          </a:xfrm>
          <a:prstGeom prst="rect">
            <a:avLst/>
          </a:prstGeom>
          <a:noFill/>
        </p:spPr>
        <p:txBody>
          <a:bodyPr wrap="square" rtlCol="0">
            <a:spAutoFit/>
          </a:bodyPr>
          <a:lstStyle/>
          <a:p>
            <a:pPr algn="ctr"/>
            <a:r>
              <a:rPr lang="en-US" sz="2400" b="1" i="1" dirty="0">
                <a:latin typeface="Century Gothic" panose="020B0502020202020204" pitchFamily="34" charset="0"/>
              </a:rPr>
              <a:t>40%</a:t>
            </a:r>
          </a:p>
          <a:p>
            <a:pPr algn="ctr"/>
            <a:r>
              <a:rPr lang="en-US" sz="1600" b="1" i="1" dirty="0">
                <a:latin typeface="Century Gothic" panose="020B0502020202020204" pitchFamily="34" charset="0"/>
              </a:rPr>
              <a:t>Obese</a:t>
            </a:r>
          </a:p>
        </p:txBody>
      </p:sp>
      <p:pic>
        <p:nvPicPr>
          <p:cNvPr id="15" name="Picture 14">
            <a:extLst>
              <a:ext uri="{FF2B5EF4-FFF2-40B4-BE49-F238E27FC236}">
                <a16:creationId xmlns:a16="http://schemas.microsoft.com/office/drawing/2014/main" id="{2DDF2AEB-F9BF-02E4-942C-4AD5362FACBA}"/>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16" name="Picture 15">
            <a:extLst>
              <a:ext uri="{FF2B5EF4-FFF2-40B4-BE49-F238E27FC236}">
                <a16:creationId xmlns:a16="http://schemas.microsoft.com/office/drawing/2014/main" id="{2086BA94-D0C5-EDC4-88AE-637DBB4A2E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3533186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257D76-91AD-368B-1006-2A19110CB418}"/>
              </a:ext>
            </a:extLst>
          </p:cNvPr>
          <p:cNvPicPr>
            <a:picLocks noChangeAspect="1"/>
          </p:cNvPicPr>
          <p:nvPr/>
        </p:nvPicPr>
        <p:blipFill rotWithShape="1">
          <a:blip r:embed="rId2"/>
          <a:srcRect l="6371" t="14800" r="8233" b="12467"/>
          <a:stretch/>
        </p:blipFill>
        <p:spPr>
          <a:xfrm>
            <a:off x="2072490" y="1574993"/>
            <a:ext cx="6849649" cy="3603528"/>
          </a:xfrm>
          <a:prstGeom prst="rect">
            <a:avLst/>
          </a:prstGeom>
          <a:ln>
            <a:solidFill>
              <a:schemeClr val="tx1"/>
            </a:solidFill>
          </a:ln>
        </p:spPr>
      </p:pic>
      <p:sp>
        <p:nvSpPr>
          <p:cNvPr id="5" name="TextBox 4">
            <a:extLst>
              <a:ext uri="{FF2B5EF4-FFF2-40B4-BE49-F238E27FC236}">
                <a16:creationId xmlns:a16="http://schemas.microsoft.com/office/drawing/2014/main" id="{01AD3A32-5163-AF45-95F9-D1A6E793F9A3}"/>
              </a:ext>
            </a:extLst>
          </p:cNvPr>
          <p:cNvSpPr txBox="1"/>
          <p:nvPr/>
        </p:nvSpPr>
        <p:spPr>
          <a:xfrm>
            <a:off x="8985209" y="2166040"/>
            <a:ext cx="2791822" cy="1631204"/>
          </a:xfrm>
          <a:prstGeom prst="rect">
            <a:avLst/>
          </a:prstGeom>
          <a:noFill/>
        </p:spPr>
        <p:txBody>
          <a:bodyPr wrap="square" lIns="91429" tIns="45714" rIns="91429" bIns="45714" rtlCol="0">
            <a:spAutoFit/>
          </a:bodyPr>
          <a:lstStyle/>
          <a:p>
            <a:r>
              <a:rPr lang="en-US" sz="2000" b="1" dirty="0">
                <a:latin typeface="Century Gothic" panose="020B0502020202020204" pitchFamily="34" charset="0"/>
              </a:rPr>
              <a:t>82% Recovery from Substance Use</a:t>
            </a:r>
          </a:p>
          <a:p>
            <a:endParaRPr lang="en-US" sz="2000" b="1" dirty="0">
              <a:latin typeface="Century Gothic" panose="020B0502020202020204" pitchFamily="34" charset="0"/>
            </a:endParaRPr>
          </a:p>
          <a:p>
            <a:r>
              <a:rPr lang="en-US" sz="2000" b="1" dirty="0">
                <a:latin typeface="Century Gothic" panose="020B0502020202020204" pitchFamily="34" charset="0"/>
              </a:rPr>
              <a:t>82% Recovery from Cannabis Use Alone</a:t>
            </a:r>
          </a:p>
        </p:txBody>
      </p:sp>
      <p:sp>
        <p:nvSpPr>
          <p:cNvPr id="6" name="TextBox 5">
            <a:extLst>
              <a:ext uri="{FF2B5EF4-FFF2-40B4-BE49-F238E27FC236}">
                <a16:creationId xmlns:a16="http://schemas.microsoft.com/office/drawing/2014/main" id="{976F081F-4799-B645-96BE-DA8EA67B3FFC}"/>
              </a:ext>
            </a:extLst>
          </p:cNvPr>
          <p:cNvSpPr txBox="1"/>
          <p:nvPr/>
        </p:nvSpPr>
        <p:spPr>
          <a:xfrm>
            <a:off x="1280451" y="5254378"/>
            <a:ext cx="8433725" cy="954095"/>
          </a:xfrm>
          <a:prstGeom prst="rect">
            <a:avLst/>
          </a:prstGeom>
          <a:noFill/>
        </p:spPr>
        <p:txBody>
          <a:bodyPr wrap="square" lIns="91429" tIns="45714" rIns="91429" bIns="45714" rtlCol="0">
            <a:spAutoFit/>
          </a:bodyPr>
          <a:lstStyle/>
          <a:p>
            <a:pPr algn="ctr"/>
            <a:r>
              <a:rPr lang="en-US" sz="3200" b="1" dirty="0">
                <a:latin typeface="Century Gothic"/>
                <a:cs typeface="Century Gothic"/>
              </a:rPr>
              <a:t>RATE OF SUBSTANCE USE DISORDER</a:t>
            </a:r>
          </a:p>
          <a:p>
            <a:pPr algn="ctr"/>
            <a:r>
              <a:rPr lang="en-US" sz="2400" dirty="0">
                <a:latin typeface="Century Gothic"/>
                <a:cs typeface="Century Gothic"/>
              </a:rPr>
              <a:t>Cannabis was the primary drug in 85% of patients</a:t>
            </a:r>
          </a:p>
        </p:txBody>
      </p:sp>
      <p:pic>
        <p:nvPicPr>
          <p:cNvPr id="9" name="Picture 8">
            <a:extLst>
              <a:ext uri="{FF2B5EF4-FFF2-40B4-BE49-F238E27FC236}">
                <a16:creationId xmlns:a16="http://schemas.microsoft.com/office/drawing/2014/main" id="{E57B4257-6DCD-3D4E-9AD3-C2277386AB3F}"/>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7" name="Picture 6">
            <a:extLst>
              <a:ext uri="{FF2B5EF4-FFF2-40B4-BE49-F238E27FC236}">
                <a16:creationId xmlns:a16="http://schemas.microsoft.com/office/drawing/2014/main" id="{763F47E9-B33B-14EA-6873-4B69A1B08E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2" name="TextBox 11">
            <a:extLst>
              <a:ext uri="{FF2B5EF4-FFF2-40B4-BE49-F238E27FC236}">
                <a16:creationId xmlns:a16="http://schemas.microsoft.com/office/drawing/2014/main" id="{3E7B5DA5-A94E-09F9-6285-3A623BD7EA17}"/>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SUD Recovery Rate Unprecedented</a:t>
            </a:r>
          </a:p>
        </p:txBody>
      </p:sp>
    </p:spTree>
    <p:extLst>
      <p:ext uri="{BB962C8B-B14F-4D97-AF65-F5344CB8AC3E}">
        <p14:creationId xmlns:p14="http://schemas.microsoft.com/office/powerpoint/2010/main" val="2614906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D7D5C4F-F88F-3E4B-B979-681CBE9256B1}"/>
              </a:ext>
            </a:extLst>
          </p:cNvPr>
          <p:cNvPicPr>
            <a:picLocks noGrp="1" noChangeAspect="1"/>
          </p:cNvPicPr>
          <p:nvPr>
            <p:ph idx="1"/>
          </p:nvPr>
        </p:nvPicPr>
        <p:blipFill rotWithShape="1">
          <a:blip r:embed="rId2"/>
          <a:srcRect l="5516" t="22907" r="8525" b="18621"/>
          <a:stretch/>
        </p:blipFill>
        <p:spPr>
          <a:xfrm>
            <a:off x="205550" y="1784732"/>
            <a:ext cx="8755631" cy="3131716"/>
          </a:xfrm>
          <a:prstGeom prst="rect">
            <a:avLst/>
          </a:prstGeom>
          <a:ln>
            <a:solidFill>
              <a:schemeClr val="tx1"/>
            </a:solidFill>
          </a:ln>
        </p:spPr>
      </p:pic>
      <p:sp>
        <p:nvSpPr>
          <p:cNvPr id="5" name="Rectangle 4">
            <a:extLst>
              <a:ext uri="{FF2B5EF4-FFF2-40B4-BE49-F238E27FC236}">
                <a16:creationId xmlns:a16="http://schemas.microsoft.com/office/drawing/2014/main" id="{76F3D393-57CA-6A4F-B717-18126B2D7F16}"/>
              </a:ext>
            </a:extLst>
          </p:cNvPr>
          <p:cNvSpPr/>
          <p:nvPr/>
        </p:nvSpPr>
        <p:spPr>
          <a:xfrm>
            <a:off x="691229" y="5173428"/>
            <a:ext cx="8119464" cy="954107"/>
          </a:xfrm>
          <a:prstGeom prst="rect">
            <a:avLst/>
          </a:prstGeom>
        </p:spPr>
        <p:txBody>
          <a:bodyPr wrap="square">
            <a:spAutoFit/>
          </a:bodyPr>
          <a:lstStyle/>
          <a:p>
            <a:pPr algn="ctr"/>
            <a:r>
              <a:rPr lang="en-US" sz="3200" b="1" dirty="0">
                <a:latin typeface="Century Gothic"/>
                <a:cs typeface="Century Gothic"/>
              </a:rPr>
              <a:t>RATE OF TOBACCO CESSATION</a:t>
            </a:r>
          </a:p>
          <a:p>
            <a:pPr algn="ctr"/>
            <a:r>
              <a:rPr lang="en-US" sz="2400" dirty="0">
                <a:latin typeface="Century Gothic"/>
                <a:cs typeface="Century Gothic"/>
              </a:rPr>
              <a:t>(N=46 Team Daniel Smokers)</a:t>
            </a:r>
          </a:p>
        </p:txBody>
      </p:sp>
      <p:sp>
        <p:nvSpPr>
          <p:cNvPr id="6" name="Rectangle 5">
            <a:extLst>
              <a:ext uri="{FF2B5EF4-FFF2-40B4-BE49-F238E27FC236}">
                <a16:creationId xmlns:a16="http://schemas.microsoft.com/office/drawing/2014/main" id="{AB449814-E049-8447-AB40-39D3E355EACE}"/>
              </a:ext>
            </a:extLst>
          </p:cNvPr>
          <p:cNvSpPr/>
          <p:nvPr/>
        </p:nvSpPr>
        <p:spPr>
          <a:xfrm>
            <a:off x="9217324" y="2221522"/>
            <a:ext cx="2717690" cy="2414956"/>
          </a:xfrm>
          <a:prstGeom prst="rect">
            <a:avLst/>
          </a:prstGeom>
        </p:spPr>
        <p:txBody>
          <a:bodyPr wrap="square">
            <a:spAutoFit/>
          </a:bodyPr>
          <a:lstStyle/>
          <a:p>
            <a:pPr>
              <a:lnSpc>
                <a:spcPct val="120000"/>
              </a:lnSpc>
            </a:pPr>
            <a:r>
              <a:rPr lang="en-US" b="1" dirty="0">
                <a:latin typeface="Century Gothic" panose="020B0502020202020204" pitchFamily="34" charset="0"/>
              </a:rPr>
              <a:t>31 of 46 Smokers Quit</a:t>
            </a:r>
          </a:p>
          <a:p>
            <a:pPr>
              <a:lnSpc>
                <a:spcPct val="70000"/>
              </a:lnSpc>
            </a:pPr>
            <a:endParaRPr lang="en-US" b="1" dirty="0">
              <a:latin typeface="Century Gothic" panose="020B0502020202020204" pitchFamily="34" charset="0"/>
            </a:endParaRPr>
          </a:p>
          <a:p>
            <a:pPr>
              <a:lnSpc>
                <a:spcPct val="90000"/>
              </a:lnSpc>
            </a:pPr>
            <a:r>
              <a:rPr lang="en-US" dirty="0">
                <a:latin typeface="Century Gothic" panose="020B0502020202020204" pitchFamily="34" charset="0"/>
              </a:rPr>
              <a:t>Most used</a:t>
            </a:r>
          </a:p>
          <a:p>
            <a:pPr>
              <a:lnSpc>
                <a:spcPct val="90000"/>
              </a:lnSpc>
            </a:pPr>
            <a:r>
              <a:rPr lang="en-US" dirty="0">
                <a:latin typeface="Century Gothic" panose="020B0502020202020204" pitchFamily="34" charset="0"/>
              </a:rPr>
              <a:t>combination therapy:</a:t>
            </a:r>
          </a:p>
          <a:p>
            <a:pPr>
              <a:lnSpc>
                <a:spcPct val="120000"/>
              </a:lnSpc>
            </a:pPr>
            <a:endParaRPr lang="en-US" dirty="0">
              <a:latin typeface="Century Gothic" panose="020B0502020202020204" pitchFamily="34" charset="0"/>
            </a:endParaRPr>
          </a:p>
          <a:p>
            <a:pPr>
              <a:lnSpc>
                <a:spcPct val="120000"/>
              </a:lnSpc>
            </a:pPr>
            <a:r>
              <a:rPr lang="en-US" dirty="0">
                <a:latin typeface="Century Gothic" panose="020B0502020202020204" pitchFamily="34" charset="0"/>
              </a:rPr>
              <a:t>87% Chantix</a:t>
            </a:r>
          </a:p>
          <a:p>
            <a:pPr>
              <a:lnSpc>
                <a:spcPct val="120000"/>
              </a:lnSpc>
            </a:pPr>
            <a:r>
              <a:rPr lang="en-US" dirty="0">
                <a:latin typeface="Century Gothic" panose="020B0502020202020204" pitchFamily="34" charset="0"/>
              </a:rPr>
              <a:t>50% NRT</a:t>
            </a:r>
          </a:p>
          <a:p>
            <a:pPr>
              <a:lnSpc>
                <a:spcPct val="120000"/>
              </a:lnSpc>
            </a:pPr>
            <a:r>
              <a:rPr lang="en-US" dirty="0">
                <a:latin typeface="Century Gothic" panose="020B0502020202020204" pitchFamily="34" charset="0"/>
              </a:rPr>
              <a:t>63% Bupropion</a:t>
            </a:r>
          </a:p>
        </p:txBody>
      </p:sp>
      <p:pic>
        <p:nvPicPr>
          <p:cNvPr id="9" name="Picture 8">
            <a:extLst>
              <a:ext uri="{FF2B5EF4-FFF2-40B4-BE49-F238E27FC236}">
                <a16:creationId xmlns:a16="http://schemas.microsoft.com/office/drawing/2014/main" id="{74AC79DC-C4E8-044E-A57C-239645E97276}"/>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3" name="Picture 2">
            <a:extLst>
              <a:ext uri="{FF2B5EF4-FFF2-40B4-BE49-F238E27FC236}">
                <a16:creationId xmlns:a16="http://schemas.microsoft.com/office/drawing/2014/main" id="{248E9152-668B-4EA8-3C2A-056C3FB015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1" name="TextBox 10">
            <a:extLst>
              <a:ext uri="{FF2B5EF4-FFF2-40B4-BE49-F238E27FC236}">
                <a16:creationId xmlns:a16="http://schemas.microsoft.com/office/drawing/2014/main" id="{ED8B526B-0FFF-2A47-7F02-0EC28AFBE848}"/>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Cessation Rate Beats the Odds</a:t>
            </a:r>
          </a:p>
        </p:txBody>
      </p:sp>
    </p:spTree>
    <p:extLst>
      <p:ext uri="{BB962C8B-B14F-4D97-AF65-F5344CB8AC3E}">
        <p14:creationId xmlns:p14="http://schemas.microsoft.com/office/powerpoint/2010/main" val="4267179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98268-EAB4-D743-8F2C-838B7AE1F0D0}"/>
              </a:ext>
            </a:extLst>
          </p:cNvPr>
          <p:cNvPicPr>
            <a:picLocks noChangeAspect="1"/>
          </p:cNvPicPr>
          <p:nvPr/>
        </p:nvPicPr>
        <p:blipFill>
          <a:blip r:embed="rId2"/>
          <a:stretch>
            <a:fillRect/>
          </a:stretch>
        </p:blipFill>
        <p:spPr>
          <a:xfrm>
            <a:off x="11434197" y="6127535"/>
            <a:ext cx="428289" cy="406446"/>
          </a:xfrm>
          <a:prstGeom prst="rect">
            <a:avLst/>
          </a:prstGeom>
        </p:spPr>
      </p:pic>
      <p:pic>
        <p:nvPicPr>
          <p:cNvPr id="2" name="Picture 1">
            <a:extLst>
              <a:ext uri="{FF2B5EF4-FFF2-40B4-BE49-F238E27FC236}">
                <a16:creationId xmlns:a16="http://schemas.microsoft.com/office/drawing/2014/main" id="{D04826CC-6FE1-4BB3-AA6B-73103F7FAFCC}"/>
              </a:ext>
            </a:extLst>
          </p:cNvPr>
          <p:cNvPicPr>
            <a:picLocks noChangeAspect="1"/>
          </p:cNvPicPr>
          <p:nvPr/>
        </p:nvPicPr>
        <p:blipFill rotWithShape="1">
          <a:blip r:embed="rId3"/>
          <a:srcRect t="11256"/>
          <a:stretch/>
        </p:blipFill>
        <p:spPr>
          <a:xfrm>
            <a:off x="881409" y="1378913"/>
            <a:ext cx="10222181" cy="5262729"/>
          </a:xfrm>
          <a:prstGeom prst="rect">
            <a:avLst/>
          </a:prstGeom>
        </p:spPr>
      </p:pic>
      <p:pic>
        <p:nvPicPr>
          <p:cNvPr id="3" name="Picture 2">
            <a:extLst>
              <a:ext uri="{FF2B5EF4-FFF2-40B4-BE49-F238E27FC236}">
                <a16:creationId xmlns:a16="http://schemas.microsoft.com/office/drawing/2014/main" id="{38D77AC6-70F3-2FAA-14BE-B00BF50C49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9" name="TextBox 8">
            <a:extLst>
              <a:ext uri="{FF2B5EF4-FFF2-40B4-BE49-F238E27FC236}">
                <a16:creationId xmlns:a16="http://schemas.microsoft.com/office/drawing/2014/main" id="{10C2C03C-5BEE-58AC-541E-DA05D1764F30}"/>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Team Daniel Notable Adverse Events (N=120*)</a:t>
            </a:r>
          </a:p>
        </p:txBody>
      </p:sp>
    </p:spTree>
    <p:extLst>
      <p:ext uri="{BB962C8B-B14F-4D97-AF65-F5344CB8AC3E}">
        <p14:creationId xmlns:p14="http://schemas.microsoft.com/office/powerpoint/2010/main" val="220341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11AF8-C6F0-430E-A893-DBC7E37A5C50}"/>
              </a:ext>
            </a:extLst>
          </p:cNvPr>
          <p:cNvPicPr>
            <a:picLocks noChangeAspect="1"/>
          </p:cNvPicPr>
          <p:nvPr/>
        </p:nvPicPr>
        <p:blipFill>
          <a:blip r:embed="rId2"/>
          <a:stretch>
            <a:fillRect/>
          </a:stretch>
        </p:blipFill>
        <p:spPr>
          <a:xfrm>
            <a:off x="1054891" y="1503850"/>
            <a:ext cx="10094717" cy="4342526"/>
          </a:xfrm>
          <a:prstGeom prst="rect">
            <a:avLst/>
          </a:prstGeom>
        </p:spPr>
      </p:pic>
      <p:pic>
        <p:nvPicPr>
          <p:cNvPr id="7" name="Picture 6">
            <a:extLst>
              <a:ext uri="{FF2B5EF4-FFF2-40B4-BE49-F238E27FC236}">
                <a16:creationId xmlns:a16="http://schemas.microsoft.com/office/drawing/2014/main" id="{63042683-E8F5-E244-AA22-1865F6A1892C}"/>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BAF6E8CA-8181-D1AA-734D-F2B021ABD5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2" name="TextBox 11">
            <a:extLst>
              <a:ext uri="{FF2B5EF4-FFF2-40B4-BE49-F238E27FC236}">
                <a16:creationId xmlns:a16="http://schemas.microsoft.com/office/drawing/2014/main" id="{DB67C170-08D1-6A82-58B0-0FC9017FFC12}"/>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Team Daniel Notable Adverse Events (N=120)</a:t>
            </a:r>
          </a:p>
        </p:txBody>
      </p:sp>
    </p:spTree>
    <p:extLst>
      <p:ext uri="{BB962C8B-B14F-4D97-AF65-F5344CB8AC3E}">
        <p14:creationId xmlns:p14="http://schemas.microsoft.com/office/powerpoint/2010/main" val="3391291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DBDD55A-4090-AF46-82DB-88E0711BCD0C}"/>
              </a:ext>
            </a:extLst>
          </p:cNvPr>
          <p:cNvPicPr>
            <a:picLocks noGrp="1" noChangeAspect="1"/>
          </p:cNvPicPr>
          <p:nvPr>
            <p:ph idx="1"/>
          </p:nvPr>
        </p:nvPicPr>
        <p:blipFill rotWithShape="1">
          <a:blip r:embed="rId2"/>
          <a:srcRect t="16872" b="3309"/>
          <a:stretch/>
        </p:blipFill>
        <p:spPr>
          <a:xfrm>
            <a:off x="838200" y="1690687"/>
            <a:ext cx="8877300" cy="3791243"/>
          </a:xfrm>
          <a:prstGeom prst="rect">
            <a:avLst/>
          </a:prstGeom>
          <a:ln>
            <a:solidFill>
              <a:schemeClr val="tx1"/>
            </a:solidFill>
          </a:ln>
        </p:spPr>
      </p:pic>
      <p:sp>
        <p:nvSpPr>
          <p:cNvPr id="5" name="Rectangle 4">
            <a:extLst>
              <a:ext uri="{FF2B5EF4-FFF2-40B4-BE49-F238E27FC236}">
                <a16:creationId xmlns:a16="http://schemas.microsoft.com/office/drawing/2014/main" id="{CF555B96-6A36-B34A-AE0B-99CC4C2E394E}"/>
              </a:ext>
            </a:extLst>
          </p:cNvPr>
          <p:cNvSpPr/>
          <p:nvPr/>
        </p:nvSpPr>
        <p:spPr>
          <a:xfrm>
            <a:off x="9795510" y="3047700"/>
            <a:ext cx="2049780" cy="1631216"/>
          </a:xfrm>
          <a:prstGeom prst="rect">
            <a:avLst/>
          </a:prstGeom>
        </p:spPr>
        <p:txBody>
          <a:bodyPr wrap="square">
            <a:spAutoFit/>
          </a:bodyPr>
          <a:lstStyle/>
          <a:p>
            <a:r>
              <a:rPr lang="en-US" sz="2000" b="1" dirty="0">
                <a:latin typeface="Century Gothic" panose="020B0502020202020204" pitchFamily="34" charset="0"/>
              </a:rPr>
              <a:t>TEAM DANIEL</a:t>
            </a:r>
          </a:p>
          <a:p>
            <a:r>
              <a:rPr lang="en-US" sz="2000" b="1" dirty="0">
                <a:latin typeface="Century Gothic" panose="020B0502020202020204" pitchFamily="34" charset="0"/>
              </a:rPr>
              <a:t>Returns to Baseline Functioning &amp;</a:t>
            </a:r>
          </a:p>
          <a:p>
            <a:r>
              <a:rPr lang="en-US" sz="2000" b="1" dirty="0">
                <a:latin typeface="Century Gothic" panose="020B0502020202020204" pitchFamily="34" charset="0"/>
              </a:rPr>
              <a:t>Well-being</a:t>
            </a:r>
            <a:endParaRPr lang="en-US" sz="2000" b="1" i="1" dirty="0">
              <a:latin typeface="Century Gothic" panose="020B0502020202020204" pitchFamily="34" charset="0"/>
            </a:endParaRPr>
          </a:p>
        </p:txBody>
      </p:sp>
      <p:sp>
        <p:nvSpPr>
          <p:cNvPr id="6" name="Rectangle 5">
            <a:extLst>
              <a:ext uri="{FF2B5EF4-FFF2-40B4-BE49-F238E27FC236}">
                <a16:creationId xmlns:a16="http://schemas.microsoft.com/office/drawing/2014/main" id="{09B09468-0E09-7D4C-9D39-A440404EDC14}"/>
              </a:ext>
            </a:extLst>
          </p:cNvPr>
          <p:cNvSpPr/>
          <p:nvPr/>
        </p:nvSpPr>
        <p:spPr>
          <a:xfrm>
            <a:off x="838200" y="5617557"/>
            <a:ext cx="8877300" cy="738664"/>
          </a:xfrm>
          <a:prstGeom prst="rect">
            <a:avLst/>
          </a:prstGeom>
        </p:spPr>
        <p:txBody>
          <a:bodyPr wrap="square">
            <a:spAutoFit/>
          </a:bodyPr>
          <a:lstStyle/>
          <a:p>
            <a:pPr algn="ctr"/>
            <a:r>
              <a:rPr lang="en-US" sz="2400" b="1" dirty="0">
                <a:latin typeface="Century Gothic"/>
                <a:cs typeface="Century Gothic"/>
              </a:rPr>
              <a:t>GLOBAL ASSESMENT OF FUNCTIONING SCORES</a:t>
            </a:r>
          </a:p>
          <a:p>
            <a:pPr algn="ctr"/>
            <a:r>
              <a:rPr lang="en-US" dirty="0">
                <a:latin typeface="Century Gothic"/>
                <a:cs typeface="Century Gothic"/>
              </a:rPr>
              <a:t>Preliminary Data (N=14)</a:t>
            </a:r>
          </a:p>
        </p:txBody>
      </p:sp>
      <p:pic>
        <p:nvPicPr>
          <p:cNvPr id="9" name="Picture 8">
            <a:extLst>
              <a:ext uri="{FF2B5EF4-FFF2-40B4-BE49-F238E27FC236}">
                <a16:creationId xmlns:a16="http://schemas.microsoft.com/office/drawing/2014/main" id="{C08269DE-94BD-E245-B88A-C498860D1155}"/>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3" name="Picture 2">
            <a:extLst>
              <a:ext uri="{FF2B5EF4-FFF2-40B4-BE49-F238E27FC236}">
                <a16:creationId xmlns:a16="http://schemas.microsoft.com/office/drawing/2014/main" id="{5FF3D081-54C3-695B-39C3-0A1856E8AA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4" name="TextBox 13">
            <a:extLst>
              <a:ext uri="{FF2B5EF4-FFF2-40B4-BE49-F238E27FC236}">
                <a16:creationId xmlns:a16="http://schemas.microsoft.com/office/drawing/2014/main" id="{BE0721CA-44D4-026D-215D-4DA2157A49F6}"/>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Most Patients Return to Baseline</a:t>
            </a:r>
          </a:p>
        </p:txBody>
      </p:sp>
    </p:spTree>
    <p:extLst>
      <p:ext uri="{BB962C8B-B14F-4D97-AF65-F5344CB8AC3E}">
        <p14:creationId xmlns:p14="http://schemas.microsoft.com/office/powerpoint/2010/main" val="1080663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0B1F4E-D45A-DDD4-D61E-E5E2FB6EC157}"/>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Achieving Goals</a:t>
            </a:r>
          </a:p>
        </p:txBody>
      </p:sp>
      <p:sp>
        <p:nvSpPr>
          <p:cNvPr id="12" name="Content Placeholder 11">
            <a:extLst>
              <a:ext uri="{FF2B5EF4-FFF2-40B4-BE49-F238E27FC236}">
                <a16:creationId xmlns:a16="http://schemas.microsoft.com/office/drawing/2014/main" id="{F4959B6F-2370-D442-8361-11F7CA1950C4}"/>
              </a:ext>
            </a:extLst>
          </p:cNvPr>
          <p:cNvSpPr>
            <a:spLocks noGrp="1"/>
          </p:cNvSpPr>
          <p:nvPr>
            <p:ph idx="1"/>
          </p:nvPr>
        </p:nvSpPr>
        <p:spPr>
          <a:xfrm>
            <a:off x="674551" y="1720976"/>
            <a:ext cx="10842897" cy="5094502"/>
          </a:xfrm>
        </p:spPr>
        <p:txBody>
          <a:bodyPr>
            <a:noAutofit/>
          </a:bodyPr>
          <a:lstStyle/>
          <a:p>
            <a:pPr>
              <a:lnSpc>
                <a:spcPct val="100000"/>
              </a:lnSpc>
              <a:buSzPct val="130000"/>
            </a:pPr>
            <a:r>
              <a:rPr lang="en-US" sz="2400" b="1" dirty="0">
                <a:latin typeface="Century Gothic" panose="020B0502020202020204" pitchFamily="34" charset="0"/>
              </a:rPr>
              <a:t>C</a:t>
            </a:r>
            <a:r>
              <a:rPr lang="en-US" sz="2400" b="1" spc="50" dirty="0">
                <a:latin typeface="Century Gothic" panose="020B0502020202020204" pitchFamily="34" charset="0"/>
              </a:rPr>
              <a:t>ritical first </a:t>
            </a:r>
            <a:r>
              <a:rPr lang="en-US" sz="2400" b="1" spc="30" dirty="0">
                <a:latin typeface="Century Gothic" panose="020B0502020202020204" pitchFamily="34" charset="0"/>
              </a:rPr>
              <a:t>step</a:t>
            </a:r>
            <a:r>
              <a:rPr lang="en-US" sz="2400" b="1" dirty="0">
                <a:latin typeface="Century Gothic" panose="020B0502020202020204" pitchFamily="34" charset="0"/>
              </a:rPr>
              <a:t>: </a:t>
            </a:r>
            <a:r>
              <a:rPr lang="en-US" sz="2400" dirty="0">
                <a:latin typeface="Century Gothic" panose="020B0502020202020204" pitchFamily="34" charset="0"/>
              </a:rPr>
              <a:t>know the sufferer and hopefully engage family.</a:t>
            </a:r>
          </a:p>
          <a:p>
            <a:pPr>
              <a:lnSpc>
                <a:spcPct val="100000"/>
              </a:lnSpc>
              <a:buSzPct val="130000"/>
            </a:pPr>
            <a:r>
              <a:rPr lang="en-US" sz="2400" dirty="0">
                <a:latin typeface="Century Gothic" panose="020B0502020202020204" pitchFamily="34" charset="0"/>
              </a:rPr>
              <a:t>Often patients are in a lot of pain - no barriers - hugs help.</a:t>
            </a:r>
          </a:p>
          <a:p>
            <a:pPr>
              <a:lnSpc>
                <a:spcPct val="100000"/>
              </a:lnSpc>
              <a:buSzPct val="130000"/>
            </a:pPr>
            <a:r>
              <a:rPr lang="en-US" sz="2400" dirty="0">
                <a:latin typeface="Century Gothic" panose="020B0502020202020204" pitchFamily="34" charset="0"/>
              </a:rPr>
              <a:t>Be an active cheerleader and be a friend.</a:t>
            </a:r>
          </a:p>
          <a:p>
            <a:pPr>
              <a:lnSpc>
                <a:spcPct val="100000"/>
              </a:lnSpc>
              <a:buSzPct val="130000"/>
            </a:pPr>
            <a:r>
              <a:rPr lang="en-US" sz="2400" dirty="0">
                <a:latin typeface="Century Gothic" panose="020B0502020202020204" pitchFamily="34" charset="0"/>
              </a:rPr>
              <a:t>Use Xavier Amador’s </a:t>
            </a:r>
            <a:r>
              <a:rPr lang="en-US" sz="2400" b="1" dirty="0">
                <a:latin typeface="Century Gothic" panose="020B0502020202020204" pitchFamily="34" charset="0"/>
              </a:rPr>
              <a:t>LEAP</a:t>
            </a:r>
            <a:r>
              <a:rPr lang="en-US" sz="2400" dirty="0">
                <a:latin typeface="Century Gothic" panose="020B0502020202020204" pitchFamily="34" charset="0"/>
              </a:rPr>
              <a:t> approach for patients with anosognosia (unawareness of Illness):    </a:t>
            </a:r>
          </a:p>
          <a:p>
            <a:pPr marL="0" indent="0">
              <a:lnSpc>
                <a:spcPct val="100000"/>
              </a:lnSpc>
              <a:buSzPct val="130000"/>
              <a:buNone/>
            </a:pPr>
            <a:r>
              <a:rPr lang="en-US" sz="2400" b="1" dirty="0">
                <a:latin typeface="Century Gothic" panose="020B0502020202020204" pitchFamily="34" charset="0"/>
              </a:rPr>
              <a:t>	Listen – Empathize – Agree – Partner</a:t>
            </a:r>
          </a:p>
          <a:p>
            <a:pPr>
              <a:lnSpc>
                <a:spcPct val="50000"/>
              </a:lnSpc>
              <a:buSzPct val="130000"/>
            </a:pPr>
            <a:endParaRPr lang="en-US" sz="2400" dirty="0">
              <a:latin typeface="Century Gothic" panose="020B0502020202020204" pitchFamily="34" charset="0"/>
            </a:endParaRPr>
          </a:p>
          <a:p>
            <a:pPr>
              <a:lnSpc>
                <a:spcPct val="100000"/>
              </a:lnSpc>
              <a:buSzPct val="130000"/>
            </a:pPr>
            <a:r>
              <a:rPr lang="en-US" sz="2400" dirty="0">
                <a:latin typeface="Century Gothic" panose="020B0502020202020204" pitchFamily="34" charset="0"/>
              </a:rPr>
              <a:t>Engage the patient in every way possible, using AOT if necessary.</a:t>
            </a:r>
          </a:p>
          <a:p>
            <a:pPr>
              <a:lnSpc>
                <a:spcPct val="100000"/>
              </a:lnSpc>
              <a:buSzPct val="130000"/>
            </a:pPr>
            <a:r>
              <a:rPr lang="en-US" sz="2400" dirty="0">
                <a:latin typeface="Century Gothic" panose="020B0502020202020204" pitchFamily="34" charset="0"/>
              </a:rPr>
              <a:t>Ensure the patient feels safe and accepted; we have few boundaries. </a:t>
            </a:r>
          </a:p>
        </p:txBody>
      </p:sp>
      <p:pic>
        <p:nvPicPr>
          <p:cNvPr id="17" name="Picture 16">
            <a:extLst>
              <a:ext uri="{FF2B5EF4-FFF2-40B4-BE49-F238E27FC236}">
                <a16:creationId xmlns:a16="http://schemas.microsoft.com/office/drawing/2014/main" id="{7DD0B19F-4B94-3542-BBF5-F650A58A4173}"/>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2" name="Picture 1">
            <a:extLst>
              <a:ext uri="{FF2B5EF4-FFF2-40B4-BE49-F238E27FC236}">
                <a16:creationId xmlns:a16="http://schemas.microsoft.com/office/drawing/2014/main" id="{8D1C0BCF-A7DC-80D8-0949-7E5876B1F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2862675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183D32-8739-F742-9DA9-92EBAD926071}"/>
              </a:ext>
            </a:extLst>
          </p:cNvPr>
          <p:cNvSpPr>
            <a:spLocks noGrp="1"/>
          </p:cNvSpPr>
          <p:nvPr>
            <p:ph idx="1"/>
          </p:nvPr>
        </p:nvSpPr>
        <p:spPr>
          <a:xfrm>
            <a:off x="674551" y="1690688"/>
            <a:ext cx="10474321" cy="4351338"/>
          </a:xfrm>
        </p:spPr>
        <p:txBody>
          <a:bodyPr>
            <a:noAutofit/>
          </a:bodyPr>
          <a:lstStyle/>
          <a:p>
            <a:pPr>
              <a:lnSpc>
                <a:spcPct val="120000"/>
              </a:lnSpc>
              <a:buSzPct val="130000"/>
            </a:pPr>
            <a:r>
              <a:rPr lang="en-US" sz="2400" dirty="0">
                <a:latin typeface="Century Gothic" panose="020B0502020202020204" pitchFamily="34" charset="0"/>
              </a:rPr>
              <a:t>Acknowledge the road to recovery will always have a few detours. </a:t>
            </a:r>
          </a:p>
          <a:p>
            <a:pPr marL="457200" lvl="1" indent="0">
              <a:lnSpc>
                <a:spcPct val="120000"/>
              </a:lnSpc>
              <a:buSzPct val="100000"/>
              <a:buNone/>
            </a:pPr>
            <a:r>
              <a:rPr lang="en-US" dirty="0">
                <a:latin typeface="Century Gothic" panose="020B0502020202020204" pitchFamily="34" charset="0"/>
              </a:rPr>
              <a:t>This helps everyone relax and know that even if they “screw up” you will never abandon them. </a:t>
            </a:r>
          </a:p>
          <a:p>
            <a:pPr>
              <a:lnSpc>
                <a:spcPct val="120000"/>
              </a:lnSpc>
              <a:buSzPct val="130000"/>
            </a:pPr>
            <a:r>
              <a:rPr lang="en-US" sz="2400" dirty="0">
                <a:latin typeface="Century Gothic" panose="020B0502020202020204" pitchFamily="34" charset="0"/>
              </a:rPr>
              <a:t>Always be available and make sure patient has information.</a:t>
            </a:r>
          </a:p>
          <a:p>
            <a:pPr marL="457200" lvl="1" indent="0">
              <a:lnSpc>
                <a:spcPct val="120000"/>
              </a:lnSpc>
              <a:buSzPct val="100000"/>
              <a:buNone/>
            </a:pPr>
            <a:r>
              <a:rPr lang="en-US" dirty="0">
                <a:latin typeface="Century Gothic" panose="020B0502020202020204" pitchFamily="34" charset="0"/>
              </a:rPr>
              <a:t>All patients and families get our cell phone #’s and e-mail. </a:t>
            </a:r>
          </a:p>
          <a:p>
            <a:pPr>
              <a:lnSpc>
                <a:spcPct val="120000"/>
              </a:lnSpc>
              <a:buSzPct val="130000"/>
            </a:pPr>
            <a:r>
              <a:rPr lang="en-US" sz="2400" dirty="0">
                <a:latin typeface="Century Gothic" panose="020B0502020202020204" pitchFamily="34" charset="0"/>
              </a:rPr>
              <a:t>Compassion and Availability really goes a long way. </a:t>
            </a:r>
          </a:p>
          <a:p>
            <a:pPr>
              <a:lnSpc>
                <a:spcPct val="120000"/>
              </a:lnSpc>
              <a:buSzPct val="130000"/>
            </a:pPr>
            <a:r>
              <a:rPr lang="en-US" sz="2400" dirty="0">
                <a:latin typeface="Century Gothic" panose="020B0502020202020204" pitchFamily="34" charset="0"/>
              </a:rPr>
              <a:t>Everyone leaves our office with the treatment note. We also share with the family. </a:t>
            </a:r>
          </a:p>
          <a:p>
            <a:pPr>
              <a:lnSpc>
                <a:spcPct val="120000"/>
              </a:lnSpc>
              <a:buSzPct val="130000"/>
            </a:pPr>
            <a:r>
              <a:rPr lang="en-US" sz="2400" b="1" dirty="0">
                <a:latin typeface="Century Gothic" panose="020B0502020202020204" pitchFamily="34" charset="0"/>
              </a:rPr>
              <a:t>Optimism is essential: Your belief combats learned hopelessness.</a:t>
            </a:r>
          </a:p>
          <a:p>
            <a:endParaRPr lang="en-US" sz="4000" dirty="0"/>
          </a:p>
        </p:txBody>
      </p:sp>
      <p:pic>
        <p:nvPicPr>
          <p:cNvPr id="6" name="Picture 5">
            <a:extLst>
              <a:ext uri="{FF2B5EF4-FFF2-40B4-BE49-F238E27FC236}">
                <a16:creationId xmlns:a16="http://schemas.microsoft.com/office/drawing/2014/main" id="{CE15C04C-F635-4644-9244-03923A51E8CB}"/>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FEB34EED-B92E-8219-F39C-8298557B8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9" name="TextBox 8">
            <a:extLst>
              <a:ext uri="{FF2B5EF4-FFF2-40B4-BE49-F238E27FC236}">
                <a16:creationId xmlns:a16="http://schemas.microsoft.com/office/drawing/2014/main" id="{10C5ACDA-8C31-EEF9-099C-DD51A50880BA}"/>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Achieving Goals - 2</a:t>
            </a:r>
          </a:p>
        </p:txBody>
      </p:sp>
    </p:spTree>
    <p:extLst>
      <p:ext uri="{BB962C8B-B14F-4D97-AF65-F5344CB8AC3E}">
        <p14:creationId xmlns:p14="http://schemas.microsoft.com/office/powerpoint/2010/main" val="2807403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F6A89A-5405-7241-9D17-83048273D842}"/>
              </a:ext>
            </a:extLst>
          </p:cNvPr>
          <p:cNvSpPr>
            <a:spLocks noGrp="1"/>
          </p:cNvSpPr>
          <p:nvPr>
            <p:ph idx="1"/>
          </p:nvPr>
        </p:nvSpPr>
        <p:spPr>
          <a:xfrm>
            <a:off x="674551" y="1720976"/>
            <a:ext cx="10431772" cy="4492380"/>
          </a:xfrm>
        </p:spPr>
        <p:txBody>
          <a:bodyPr>
            <a:normAutofit fontScale="92500" lnSpcReduction="10000"/>
          </a:bodyPr>
          <a:lstStyle/>
          <a:p>
            <a:pPr>
              <a:lnSpc>
                <a:spcPct val="120000"/>
              </a:lnSpc>
              <a:buSzPct val="130000"/>
            </a:pPr>
            <a:r>
              <a:rPr lang="en-US" sz="2400" b="1" dirty="0">
                <a:latin typeface="Century Gothic" panose="020B0502020202020204" pitchFamily="34" charset="0"/>
              </a:rPr>
              <a:t>Therapeutic Drug Monitoring (TDM) is critical! </a:t>
            </a:r>
          </a:p>
          <a:p>
            <a:pPr marL="457200" lvl="1" indent="0">
              <a:lnSpc>
                <a:spcPct val="120000"/>
              </a:lnSpc>
              <a:buSzPct val="130000"/>
              <a:buNone/>
            </a:pPr>
            <a:r>
              <a:rPr lang="en-US" dirty="0">
                <a:latin typeface="Century Gothic" panose="020B0502020202020204" pitchFamily="34" charset="0"/>
              </a:rPr>
              <a:t>	Blood serum levels of clozapine and norclozapine to guide dosing.</a:t>
            </a:r>
          </a:p>
          <a:p>
            <a:pPr>
              <a:lnSpc>
                <a:spcPct val="120000"/>
              </a:lnSpc>
              <a:buSzPct val="130000"/>
            </a:pPr>
            <a:r>
              <a:rPr lang="en-US" sz="2400" dirty="0">
                <a:latin typeface="Century Gothic" panose="020B0502020202020204" pitchFamily="34" charset="0"/>
              </a:rPr>
              <a:t>Thorough physical with a body mass index (BMI) and orthostatic blood pressures.</a:t>
            </a:r>
          </a:p>
          <a:p>
            <a:pPr>
              <a:lnSpc>
                <a:spcPct val="120000"/>
              </a:lnSpc>
              <a:buSzPct val="130000"/>
            </a:pPr>
            <a:r>
              <a:rPr lang="en-US" sz="2400" dirty="0">
                <a:latin typeface="Century Gothic" panose="020B0502020202020204" pitchFamily="34" charset="0"/>
              </a:rPr>
              <a:t>Baseline echo, EKG, HSCRP, troponin (periodically follow up), serum BNPs in patients with tachycardia (elevated heart rate).</a:t>
            </a:r>
          </a:p>
          <a:p>
            <a:pPr>
              <a:lnSpc>
                <a:spcPct val="120000"/>
              </a:lnSpc>
              <a:buSzPct val="130000"/>
            </a:pPr>
            <a:r>
              <a:rPr lang="en-US" sz="2400" dirty="0">
                <a:latin typeface="Century Gothic" panose="020B0502020202020204" pitchFamily="34" charset="0"/>
              </a:rPr>
              <a:t>Baseline and follow CBC with absolute neutrophil counts, chem panels including renal and liver function test, lipids, thyroid function, </a:t>
            </a:r>
            <a:r>
              <a:rPr lang="en-US" sz="2400" dirty="0" err="1">
                <a:latin typeface="Century Gothic" panose="020B0502020202020204" pitchFamily="34" charset="0"/>
              </a:rPr>
              <a:t>Glyco-hgb</a:t>
            </a:r>
            <a:r>
              <a:rPr lang="en-US" sz="2400" dirty="0">
                <a:latin typeface="Century Gothic" panose="020B0502020202020204" pitchFamily="34" charset="0"/>
              </a:rPr>
              <a:t>, and urine toxicology, immune/infection workup.</a:t>
            </a:r>
          </a:p>
          <a:p>
            <a:pPr>
              <a:lnSpc>
                <a:spcPct val="120000"/>
              </a:lnSpc>
              <a:buSzPct val="130000"/>
            </a:pPr>
            <a:r>
              <a:rPr lang="en-US" sz="2400" dirty="0">
                <a:latin typeface="Century Gothic" panose="020B0502020202020204" pitchFamily="34" charset="0"/>
              </a:rPr>
              <a:t>Dual diagnosis: urine and serum tox screens and cotinine levels every visit.</a:t>
            </a:r>
          </a:p>
        </p:txBody>
      </p:sp>
      <p:pic>
        <p:nvPicPr>
          <p:cNvPr id="6" name="Picture 5">
            <a:extLst>
              <a:ext uri="{FF2B5EF4-FFF2-40B4-BE49-F238E27FC236}">
                <a16:creationId xmlns:a16="http://schemas.microsoft.com/office/drawing/2014/main" id="{F0FB5C34-538B-174B-A692-D2810044B11B}"/>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6EA43A18-7ADB-23BC-92FC-7D29C6ED96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1" name="TextBox 10">
            <a:extLst>
              <a:ext uri="{FF2B5EF4-FFF2-40B4-BE49-F238E27FC236}">
                <a16:creationId xmlns:a16="http://schemas.microsoft.com/office/drawing/2014/main" id="{B4F2C317-D239-1C7F-0385-DC39ACBE5888}"/>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Clozapine Routine Monitoring</a:t>
            </a:r>
          </a:p>
        </p:txBody>
      </p:sp>
    </p:spTree>
    <p:extLst>
      <p:ext uri="{BB962C8B-B14F-4D97-AF65-F5344CB8AC3E}">
        <p14:creationId xmlns:p14="http://schemas.microsoft.com/office/powerpoint/2010/main" val="3225888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E853A2-085E-FF42-9C25-DE5BB814CC41}"/>
              </a:ext>
            </a:extLst>
          </p:cNvPr>
          <p:cNvSpPr>
            <a:spLocks noGrp="1"/>
          </p:cNvSpPr>
          <p:nvPr>
            <p:ph idx="1"/>
          </p:nvPr>
        </p:nvSpPr>
        <p:spPr>
          <a:xfrm>
            <a:off x="674551" y="1720976"/>
            <a:ext cx="10679249" cy="3640876"/>
          </a:xfrm>
        </p:spPr>
        <p:txBody>
          <a:bodyPr>
            <a:noAutofit/>
          </a:bodyPr>
          <a:lstStyle/>
          <a:p>
            <a:pPr>
              <a:lnSpc>
                <a:spcPct val="120000"/>
              </a:lnSpc>
              <a:buSzPct val="140000"/>
            </a:pPr>
            <a:r>
              <a:rPr lang="en-US" sz="2000" b="1" dirty="0">
                <a:latin typeface="Century Gothic" panose="020B0502020202020204" pitchFamily="34" charset="0"/>
              </a:rPr>
              <a:t>Weight Gain: </a:t>
            </a:r>
            <a:r>
              <a:rPr lang="en-US" sz="2000" dirty="0">
                <a:latin typeface="Century Gothic" panose="020B0502020202020204" pitchFamily="34" charset="0"/>
              </a:rPr>
              <a:t>Add diet and Metformin early; consider SGLT2 inhibitors and Incretin mimetics. (GLP-1 receptor agonists)</a:t>
            </a:r>
          </a:p>
          <a:p>
            <a:pPr>
              <a:lnSpc>
                <a:spcPct val="120000"/>
              </a:lnSpc>
              <a:buSzPct val="140000"/>
            </a:pPr>
            <a:r>
              <a:rPr lang="en-US" sz="2000" b="1" dirty="0">
                <a:latin typeface="Century Gothic" panose="020B0502020202020204" pitchFamily="34" charset="0"/>
              </a:rPr>
              <a:t>High Triglycerides: </a:t>
            </a:r>
            <a:r>
              <a:rPr lang="en-US" sz="2000" dirty="0">
                <a:latin typeface="Century Gothic" panose="020B0502020202020204" pitchFamily="34" charset="0"/>
              </a:rPr>
              <a:t>Statins, omega 3 and fibrates (fenofibrate).</a:t>
            </a:r>
          </a:p>
          <a:p>
            <a:pPr>
              <a:lnSpc>
                <a:spcPct val="120000"/>
              </a:lnSpc>
              <a:buSzPct val="140000"/>
            </a:pPr>
            <a:r>
              <a:rPr lang="en-US" sz="2000" b="1" dirty="0">
                <a:latin typeface="Century Gothic" panose="020B0502020202020204" pitchFamily="34" charset="0"/>
              </a:rPr>
              <a:t>Metabolic Syndrome and Diabetes: </a:t>
            </a:r>
            <a:r>
              <a:rPr lang="en-US" sz="2000" dirty="0">
                <a:latin typeface="Century Gothic" panose="020B0502020202020204" pitchFamily="34" charset="0"/>
              </a:rPr>
              <a:t>Metformin, SGLT2 inhibitors, high-dose ranitidine or famotidine, plant-based diet, exercise and Incretin mimetics.</a:t>
            </a:r>
          </a:p>
          <a:p>
            <a:pPr>
              <a:lnSpc>
                <a:spcPct val="120000"/>
              </a:lnSpc>
              <a:buSzPct val="140000"/>
            </a:pPr>
            <a:r>
              <a:rPr lang="en-US" sz="2000" b="1" dirty="0">
                <a:latin typeface="Century Gothic" panose="020B0502020202020204" pitchFamily="34" charset="0"/>
              </a:rPr>
              <a:t>Sinus Tachycardia: </a:t>
            </a:r>
            <a:r>
              <a:rPr lang="en-US" sz="2000" dirty="0">
                <a:latin typeface="Century Gothic" panose="020B0502020202020204" pitchFamily="34" charset="0"/>
              </a:rPr>
              <a:t>Add Beta Blocker (Propranolol) or in those with pulmonary disease Metoprolol or atenolol (if anxiety is already well controlled).</a:t>
            </a:r>
          </a:p>
          <a:p>
            <a:pPr>
              <a:lnSpc>
                <a:spcPct val="120000"/>
              </a:lnSpc>
              <a:buSzPct val="140000"/>
            </a:pPr>
            <a:r>
              <a:rPr lang="en-US" sz="2000" b="1" dirty="0">
                <a:latin typeface="Century Gothic" panose="020B0502020202020204" pitchFamily="34" charset="0"/>
              </a:rPr>
              <a:t>Seizure Prevention: </a:t>
            </a:r>
            <a:r>
              <a:rPr lang="en-US" sz="2000" dirty="0">
                <a:latin typeface="Century Gothic" panose="020B0502020202020204" pitchFamily="34" charset="0"/>
              </a:rPr>
              <a:t>Lamotrigine, Gabapentin, Topiramate or Valproate (if violent). </a:t>
            </a:r>
          </a:p>
          <a:p>
            <a:pPr>
              <a:lnSpc>
                <a:spcPct val="120000"/>
              </a:lnSpc>
              <a:buSzPct val="140000"/>
            </a:pPr>
            <a:r>
              <a:rPr lang="en-US" sz="2000" b="1" dirty="0">
                <a:latin typeface="Century Gothic" panose="020B0502020202020204" pitchFamily="34" charset="0"/>
              </a:rPr>
              <a:t>Drooling: </a:t>
            </a:r>
            <a:r>
              <a:rPr lang="en-US" sz="2000" dirty="0">
                <a:latin typeface="Century Gothic" panose="020B0502020202020204" pitchFamily="34" charset="0"/>
              </a:rPr>
              <a:t>Add .06% Ipratropium Nasal Spray, or 0.1% atropine eye drops under the tongue.  Consider Glycopyrrolate and </a:t>
            </a:r>
            <a:r>
              <a:rPr lang="en-US" sz="2000" dirty="0" err="1">
                <a:latin typeface="Century Gothic" panose="020B0502020202020204" pitchFamily="34" charset="0"/>
              </a:rPr>
              <a:t>botox</a:t>
            </a:r>
            <a:r>
              <a:rPr lang="en-US" sz="2000" dirty="0">
                <a:latin typeface="Century Gothic" panose="020B0502020202020204" pitchFamily="34" charset="0"/>
              </a:rPr>
              <a:t>.  Elevate the head of the bed.</a:t>
            </a:r>
          </a:p>
        </p:txBody>
      </p:sp>
      <p:pic>
        <p:nvPicPr>
          <p:cNvPr id="6" name="Picture 5">
            <a:extLst>
              <a:ext uri="{FF2B5EF4-FFF2-40B4-BE49-F238E27FC236}">
                <a16:creationId xmlns:a16="http://schemas.microsoft.com/office/drawing/2014/main" id="{3ECED617-032E-0B41-BA22-9334A70FC8D3}"/>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30A962C3-05D0-8ECD-C493-2E7DB5964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1" name="TextBox 10">
            <a:extLst>
              <a:ext uri="{FF2B5EF4-FFF2-40B4-BE49-F238E27FC236}">
                <a16:creationId xmlns:a16="http://schemas.microsoft.com/office/drawing/2014/main" id="{CF7F96A0-8CD9-1865-AE98-E152E4B09B7B}"/>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Avoid Predictable Side Effects</a:t>
            </a:r>
          </a:p>
        </p:txBody>
      </p:sp>
    </p:spTree>
    <p:extLst>
      <p:ext uri="{BB962C8B-B14F-4D97-AF65-F5344CB8AC3E}">
        <p14:creationId xmlns:p14="http://schemas.microsoft.com/office/powerpoint/2010/main" val="3473517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3680C8-D50C-634A-A9D2-7CB6F3350B45}"/>
              </a:ext>
            </a:extLst>
          </p:cNvPr>
          <p:cNvSpPr>
            <a:spLocks noGrp="1"/>
          </p:cNvSpPr>
          <p:nvPr>
            <p:ph idx="1"/>
          </p:nvPr>
        </p:nvSpPr>
        <p:spPr>
          <a:xfrm>
            <a:off x="674551" y="1699224"/>
            <a:ext cx="11187935" cy="3936227"/>
          </a:xfrm>
        </p:spPr>
        <p:txBody>
          <a:bodyPr>
            <a:noAutofit/>
          </a:bodyPr>
          <a:lstStyle/>
          <a:p>
            <a:pPr>
              <a:lnSpc>
                <a:spcPct val="120000"/>
              </a:lnSpc>
              <a:buSzPct val="140000"/>
            </a:pPr>
            <a:r>
              <a:rPr lang="en-US" sz="2000" b="1" spc="40" dirty="0">
                <a:latin typeface="Century Gothic" panose="020B0502020202020204" pitchFamily="34" charset="0"/>
              </a:rPr>
              <a:t>Constipation:</a:t>
            </a:r>
            <a:r>
              <a:rPr lang="en-US" sz="2000" b="1" dirty="0">
                <a:latin typeface="Century Gothic" panose="020B0502020202020204" pitchFamily="34" charset="0"/>
              </a:rPr>
              <a:t> </a:t>
            </a:r>
            <a:r>
              <a:rPr lang="en-US" sz="2000" dirty="0">
                <a:latin typeface="Century Gothic" panose="020B0502020202020204" pitchFamily="34" charset="0"/>
              </a:rPr>
              <a:t>Hydrate! Cathartics (Dulcolax and Senna), stool softeners (Colace), laxatives (MOM, lactulose, </a:t>
            </a:r>
            <a:r>
              <a:rPr lang="en-US" sz="2000" dirty="0" err="1">
                <a:latin typeface="Century Gothic" panose="020B0502020202020204" pitchFamily="34" charset="0"/>
              </a:rPr>
              <a:t>Miralax</a:t>
            </a:r>
            <a:r>
              <a:rPr lang="en-US" sz="2000" dirty="0">
                <a:latin typeface="Century Gothic" panose="020B0502020202020204" pitchFamily="34" charset="0"/>
              </a:rPr>
              <a:t>), Linaclotide (</a:t>
            </a:r>
            <a:r>
              <a:rPr lang="en-US" sz="2000" dirty="0" err="1">
                <a:latin typeface="Century Gothic" panose="020B0502020202020204" pitchFamily="34" charset="0"/>
              </a:rPr>
              <a:t>Linzess</a:t>
            </a:r>
            <a:r>
              <a:rPr lang="en-US" sz="2000" dirty="0">
                <a:latin typeface="Century Gothic" panose="020B0502020202020204" pitchFamily="34" charset="0"/>
              </a:rPr>
              <a:t>), and Acarbose.</a:t>
            </a:r>
          </a:p>
          <a:p>
            <a:pPr marL="457200" lvl="1" indent="0">
              <a:lnSpc>
                <a:spcPct val="120000"/>
              </a:lnSpc>
              <a:buSzPct val="140000"/>
              <a:buNone/>
            </a:pPr>
            <a:r>
              <a:rPr lang="en-US" sz="2000" dirty="0">
                <a:latin typeface="Century Gothic" panose="020B0502020202020204" pitchFamily="34" charset="0"/>
              </a:rPr>
              <a:t>	Remedy the problem:  clozapine causes a slow transit time!</a:t>
            </a:r>
          </a:p>
          <a:p>
            <a:pPr>
              <a:lnSpc>
                <a:spcPct val="120000"/>
              </a:lnSpc>
              <a:buSzPct val="140000"/>
            </a:pPr>
            <a:r>
              <a:rPr lang="en-US" sz="2000" b="1" dirty="0">
                <a:latin typeface="Century Gothic" panose="020B0502020202020204" pitchFamily="34" charset="0"/>
              </a:rPr>
              <a:t>Neutropenia: </a:t>
            </a:r>
          </a:p>
          <a:p>
            <a:pPr lvl="1">
              <a:lnSpc>
                <a:spcPct val="120000"/>
              </a:lnSpc>
              <a:buSzPct val="110000"/>
              <a:buFont typeface="Wingdings" pitchFamily="2" charset="2"/>
              <a:buChar char="§"/>
            </a:pPr>
            <a:r>
              <a:rPr lang="en-US" sz="2000" dirty="0">
                <a:latin typeface="Century Gothic" panose="020B0502020202020204" pitchFamily="34" charset="0"/>
              </a:rPr>
              <a:t>Draw blood in the afternoon and exercise beforehand. </a:t>
            </a:r>
          </a:p>
          <a:p>
            <a:pPr lvl="1">
              <a:lnSpc>
                <a:spcPct val="120000"/>
              </a:lnSpc>
              <a:buSzPct val="110000"/>
              <a:buFont typeface="Wingdings" pitchFamily="2" charset="2"/>
              <a:buChar char="§"/>
            </a:pPr>
            <a:r>
              <a:rPr lang="en-US" sz="2000" dirty="0">
                <a:latin typeface="Century Gothic" panose="020B0502020202020204" pitchFamily="34" charset="0"/>
              </a:rPr>
              <a:t>Consider adding lithium and granulocyte colony stimulating factor (CSF). </a:t>
            </a:r>
          </a:p>
          <a:p>
            <a:pPr lvl="1">
              <a:lnSpc>
                <a:spcPct val="120000"/>
              </a:lnSpc>
              <a:buSzPct val="110000"/>
              <a:buFont typeface="Wingdings" pitchFamily="2" charset="2"/>
              <a:buChar char="§"/>
            </a:pPr>
            <a:r>
              <a:rPr lang="en-US" sz="2000" dirty="0">
                <a:latin typeface="Century Gothic" panose="020B0502020202020204" pitchFamily="34" charset="0"/>
              </a:rPr>
              <a:t>Recognize Benign Ethnic Neutropenia (BEN) and confirm with genetic testing.</a:t>
            </a:r>
          </a:p>
          <a:p>
            <a:pPr>
              <a:lnSpc>
                <a:spcPct val="120000"/>
              </a:lnSpc>
              <a:buSzPct val="140000"/>
            </a:pPr>
            <a:r>
              <a:rPr lang="en-US" sz="2000" b="1" spc="40" dirty="0">
                <a:latin typeface="Century Gothic" panose="020B0502020202020204" pitchFamily="34" charset="0"/>
              </a:rPr>
              <a:t>Nighttime Ur</a:t>
            </a:r>
            <a:r>
              <a:rPr lang="en-US" sz="2000" b="1" dirty="0">
                <a:latin typeface="Century Gothic" panose="020B0502020202020204" pitchFamily="34" charset="0"/>
              </a:rPr>
              <a:t>ination: </a:t>
            </a:r>
            <a:r>
              <a:rPr lang="en-US" sz="2000" dirty="0">
                <a:latin typeface="Century Gothic" panose="020B0502020202020204" pitchFamily="34" charset="0"/>
              </a:rPr>
              <a:t>Behavior changes, DDAVP or </a:t>
            </a:r>
            <a:r>
              <a:rPr lang="en-US" sz="2000" dirty="0" err="1">
                <a:latin typeface="Century Gothic" panose="020B0502020202020204" pitchFamily="34" charset="0"/>
              </a:rPr>
              <a:t>Myrbetriq</a:t>
            </a:r>
            <a:r>
              <a:rPr lang="en-US" sz="2000" dirty="0">
                <a:latin typeface="Century Gothic" panose="020B0502020202020204" pitchFamily="34" charset="0"/>
              </a:rPr>
              <a:t>.</a:t>
            </a:r>
          </a:p>
          <a:p>
            <a:pPr>
              <a:lnSpc>
                <a:spcPct val="120000"/>
              </a:lnSpc>
              <a:buSzPct val="140000"/>
            </a:pPr>
            <a:r>
              <a:rPr lang="en-US" sz="2000" b="1" dirty="0">
                <a:latin typeface="Century Gothic" panose="020B0502020202020204" pitchFamily="34" charset="0"/>
              </a:rPr>
              <a:t>Hypotension: </a:t>
            </a:r>
            <a:r>
              <a:rPr lang="en-US" sz="2000" dirty="0" err="1">
                <a:latin typeface="Century Gothic" panose="020B0502020202020204" pitchFamily="34" charset="0"/>
              </a:rPr>
              <a:t>Florinef</a:t>
            </a:r>
            <a:r>
              <a:rPr lang="en-US" sz="2000" dirty="0">
                <a:latin typeface="Century Gothic" panose="020B0502020202020204" pitchFamily="34" charset="0"/>
              </a:rPr>
              <a:t> (fludrocortisone), midodrine in severe cases.</a:t>
            </a:r>
          </a:p>
          <a:p>
            <a:pPr>
              <a:lnSpc>
                <a:spcPct val="120000"/>
              </a:lnSpc>
              <a:buSzPct val="140000"/>
            </a:pPr>
            <a:r>
              <a:rPr lang="en-US" sz="2000" b="1" dirty="0">
                <a:latin typeface="Century Gothic" panose="020B0502020202020204" pitchFamily="34" charset="0"/>
              </a:rPr>
              <a:t>Nausea and Vomiting: </a:t>
            </a:r>
            <a:r>
              <a:rPr lang="en-US" sz="2000" dirty="0">
                <a:latin typeface="Century Gothic" panose="020B0502020202020204" pitchFamily="34" charset="0"/>
              </a:rPr>
              <a:t>Early use of ondansetron (Zofran).</a:t>
            </a:r>
          </a:p>
        </p:txBody>
      </p:sp>
      <p:pic>
        <p:nvPicPr>
          <p:cNvPr id="6" name="Picture 5">
            <a:extLst>
              <a:ext uri="{FF2B5EF4-FFF2-40B4-BE49-F238E27FC236}">
                <a16:creationId xmlns:a16="http://schemas.microsoft.com/office/drawing/2014/main" id="{B85B1D56-E8F5-384A-A44E-B0A235E7DD65}"/>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24471C4D-31B7-2B08-A447-F24B5F1AF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1" name="TextBox 10">
            <a:extLst>
              <a:ext uri="{FF2B5EF4-FFF2-40B4-BE49-F238E27FC236}">
                <a16:creationId xmlns:a16="http://schemas.microsoft.com/office/drawing/2014/main" id="{12457CC5-2BAF-570A-90D3-D20DE017A234}"/>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Avoid Predictable Side Effects - 2</a:t>
            </a:r>
          </a:p>
        </p:txBody>
      </p:sp>
    </p:spTree>
    <p:extLst>
      <p:ext uri="{BB962C8B-B14F-4D97-AF65-F5344CB8AC3E}">
        <p14:creationId xmlns:p14="http://schemas.microsoft.com/office/powerpoint/2010/main" val="4041269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E34EB0-3D6F-9241-85F8-7A54FC2FF497}"/>
              </a:ext>
            </a:extLst>
          </p:cNvPr>
          <p:cNvSpPr>
            <a:spLocks noGrp="1"/>
          </p:cNvSpPr>
          <p:nvPr>
            <p:ph idx="1"/>
          </p:nvPr>
        </p:nvSpPr>
        <p:spPr>
          <a:xfrm>
            <a:off x="674550" y="1720976"/>
            <a:ext cx="10679249" cy="4351338"/>
          </a:xfrm>
        </p:spPr>
        <p:txBody>
          <a:bodyPr>
            <a:normAutofit fontScale="92500"/>
          </a:bodyPr>
          <a:lstStyle/>
          <a:p>
            <a:pPr marL="0" indent="0">
              <a:lnSpc>
                <a:spcPct val="120000"/>
              </a:lnSpc>
              <a:buSzPct val="140000"/>
              <a:buNone/>
            </a:pPr>
            <a:r>
              <a:rPr lang="en-US" sz="2400" b="1" dirty="0">
                <a:latin typeface="Century Gothic" panose="020B0502020202020204" pitchFamily="34" charset="0"/>
              </a:rPr>
              <a:t>Cognitive enhancement: </a:t>
            </a:r>
            <a:r>
              <a:rPr lang="en-US" sz="2400" dirty="0">
                <a:latin typeface="Century Gothic" panose="020B0502020202020204" pitchFamily="34" charset="0"/>
              </a:rPr>
              <a:t>donepezil, bupropion, famotidine, memantine, modafinil, armodafinil, amantadine, and consider fluvoxamine. </a:t>
            </a:r>
          </a:p>
          <a:p>
            <a:pPr marL="457200" lvl="1" indent="0">
              <a:lnSpc>
                <a:spcPct val="120000"/>
              </a:lnSpc>
              <a:buSzPct val="140000"/>
              <a:buNone/>
            </a:pPr>
            <a:r>
              <a:rPr lang="en-US" dirty="0">
                <a:latin typeface="Century Gothic" panose="020B0502020202020204" pitchFamily="34" charset="0"/>
              </a:rPr>
              <a:t>	Presently investigating </a:t>
            </a:r>
            <a:r>
              <a:rPr lang="en-US" dirty="0" err="1">
                <a:latin typeface="Century Gothic" panose="020B0502020202020204" pitchFamily="34" charset="0"/>
              </a:rPr>
              <a:t>pitolisant</a:t>
            </a:r>
            <a:r>
              <a:rPr lang="en-US" dirty="0">
                <a:latin typeface="Century Gothic" panose="020B0502020202020204" pitchFamily="34" charset="0"/>
              </a:rPr>
              <a:t> (</a:t>
            </a:r>
            <a:r>
              <a:rPr lang="en-US" dirty="0" err="1">
                <a:latin typeface="Century Gothic" panose="020B0502020202020204" pitchFamily="34" charset="0"/>
              </a:rPr>
              <a:t>Wakix</a:t>
            </a:r>
            <a:r>
              <a:rPr lang="en-US" dirty="0">
                <a:latin typeface="Century Gothic" panose="020B0502020202020204" pitchFamily="34" charset="0"/>
              </a:rPr>
              <a:t>).</a:t>
            </a:r>
          </a:p>
          <a:p>
            <a:pPr marL="0" indent="0">
              <a:lnSpc>
                <a:spcPct val="120000"/>
              </a:lnSpc>
              <a:buSzPct val="140000"/>
              <a:buNone/>
            </a:pPr>
            <a:r>
              <a:rPr lang="en-US" sz="2400" b="1" dirty="0">
                <a:latin typeface="Century Gothic" panose="020B0502020202020204" pitchFamily="34" charset="0"/>
              </a:rPr>
              <a:t>Concomitant mood disorder and OCD: </a:t>
            </a:r>
            <a:r>
              <a:rPr lang="en-US" sz="2400" dirty="0">
                <a:latin typeface="Century Gothic" panose="020B0502020202020204" pitchFamily="34" charset="0"/>
              </a:rPr>
              <a:t>SSRI (i.e. escitalopram)and cognitive behavioral therapy(CBT), carefully consider fluvoxamine or </a:t>
            </a:r>
            <a:r>
              <a:rPr lang="en-US" sz="2400" dirty="0" err="1">
                <a:latin typeface="Century Gothic" panose="020B0502020202020204" pitchFamily="34" charset="0"/>
              </a:rPr>
              <a:t>buproprion</a:t>
            </a:r>
            <a:r>
              <a:rPr lang="en-US" sz="2400" dirty="0">
                <a:latin typeface="Century Gothic" panose="020B0502020202020204" pitchFamily="34" charset="0"/>
              </a:rPr>
              <a:t>.</a:t>
            </a:r>
          </a:p>
          <a:p>
            <a:pPr marL="0" indent="0">
              <a:lnSpc>
                <a:spcPct val="120000"/>
              </a:lnSpc>
              <a:buSzPct val="140000"/>
              <a:buNone/>
            </a:pPr>
            <a:r>
              <a:rPr lang="en-US" sz="2400" b="1" dirty="0">
                <a:latin typeface="Century Gothic" panose="020B0502020202020204" pitchFamily="34" charset="0"/>
              </a:rPr>
              <a:t>Support: </a:t>
            </a:r>
            <a:r>
              <a:rPr lang="en-US" sz="2400" dirty="0">
                <a:latin typeface="Century Gothic" panose="020B0502020202020204" pitchFamily="34" charset="0"/>
              </a:rPr>
              <a:t>Socialization skills, educational, vocational, psychosis-informed CBT, dialectical behavioral therapy (DBT), family therapy, speech therapy and cognitive enhancement programs. </a:t>
            </a:r>
            <a:endParaRPr lang="en-US" sz="2400" b="1" dirty="0">
              <a:latin typeface="Century Gothic" panose="020B0502020202020204" pitchFamily="34" charset="0"/>
            </a:endParaRPr>
          </a:p>
          <a:p>
            <a:pPr marL="0" indent="0">
              <a:lnSpc>
                <a:spcPct val="120000"/>
              </a:lnSpc>
              <a:buSzPct val="140000"/>
              <a:buNone/>
            </a:pPr>
            <a:r>
              <a:rPr lang="en-US" sz="2400" b="1" dirty="0">
                <a:latin typeface="Century Gothic" panose="020B0502020202020204" pitchFamily="34" charset="0"/>
              </a:rPr>
              <a:t>Treat co-occurring addictions </a:t>
            </a:r>
          </a:p>
        </p:txBody>
      </p:sp>
      <p:pic>
        <p:nvPicPr>
          <p:cNvPr id="6" name="Picture 5">
            <a:extLst>
              <a:ext uri="{FF2B5EF4-FFF2-40B4-BE49-F238E27FC236}">
                <a16:creationId xmlns:a16="http://schemas.microsoft.com/office/drawing/2014/main" id="{C797E494-3699-5245-9F5D-007C9E91E298}"/>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67959495-A96D-7EC9-6330-165AB53156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1" name="TextBox 10">
            <a:extLst>
              <a:ext uri="{FF2B5EF4-FFF2-40B4-BE49-F238E27FC236}">
                <a16:creationId xmlns:a16="http://schemas.microsoft.com/office/drawing/2014/main" id="{CE3FD31C-2D55-AA6C-F5E7-4AFD462E1F09}"/>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Enhancing Clozapine</a:t>
            </a:r>
          </a:p>
        </p:txBody>
      </p:sp>
    </p:spTree>
    <p:extLst>
      <p:ext uri="{BB962C8B-B14F-4D97-AF65-F5344CB8AC3E}">
        <p14:creationId xmlns:p14="http://schemas.microsoft.com/office/powerpoint/2010/main" val="968885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E4C242-E17A-7D51-C4B1-5FCAC7F7EA03}"/>
              </a:ext>
            </a:extLst>
          </p:cNvPr>
          <p:cNvPicPr>
            <a:picLocks noChangeAspect="1"/>
          </p:cNvPicPr>
          <p:nvPr/>
        </p:nvPicPr>
        <p:blipFill>
          <a:blip r:embed="rId2"/>
          <a:stretch>
            <a:fillRect/>
          </a:stretch>
        </p:blipFill>
        <p:spPr>
          <a:xfrm>
            <a:off x="689612" y="406400"/>
            <a:ext cx="10516028" cy="6373351"/>
          </a:xfrm>
          <a:prstGeom prst="rect">
            <a:avLst/>
          </a:prstGeom>
        </p:spPr>
      </p:pic>
      <p:sp>
        <p:nvSpPr>
          <p:cNvPr id="5" name="Rectangle 4">
            <a:extLst>
              <a:ext uri="{FF2B5EF4-FFF2-40B4-BE49-F238E27FC236}">
                <a16:creationId xmlns:a16="http://schemas.microsoft.com/office/drawing/2014/main" id="{51548288-AC2C-C644-B944-C2363CE128C5}"/>
              </a:ext>
            </a:extLst>
          </p:cNvPr>
          <p:cNvSpPr/>
          <p:nvPr/>
        </p:nvSpPr>
        <p:spPr>
          <a:xfrm>
            <a:off x="6860085" y="4651640"/>
            <a:ext cx="332590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Average Number of Prescriptions: </a:t>
            </a:r>
            <a:r>
              <a:rPr kumimoji="0" lang="en-US" sz="2400" b="1" i="0" u="none" strike="noStrike" kern="1200" cap="none" spc="-150" normalizeH="0" baseline="0" noProof="0" dirty="0">
                <a:ln>
                  <a:noFill/>
                </a:ln>
                <a:solidFill>
                  <a:prstClr val="black"/>
                </a:solidFill>
                <a:effectLst/>
                <a:uLnTx/>
                <a:uFillTx/>
                <a:latin typeface="Century Gothic" panose="020B0502020202020204" pitchFamily="34" charset="0"/>
                <a:ea typeface="+mn-ea"/>
                <a:cs typeface="+mn-cs"/>
              </a:rPr>
              <a:t>11</a:t>
            </a:r>
          </a:p>
        </p:txBody>
      </p:sp>
      <p:pic>
        <p:nvPicPr>
          <p:cNvPr id="8" name="Picture 7">
            <a:extLst>
              <a:ext uri="{FF2B5EF4-FFF2-40B4-BE49-F238E27FC236}">
                <a16:creationId xmlns:a16="http://schemas.microsoft.com/office/drawing/2014/main" id="{96C3C6CB-026F-ED49-9FC5-6A8C811DF366}"/>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3" name="Picture 2">
            <a:extLst>
              <a:ext uri="{FF2B5EF4-FFF2-40B4-BE49-F238E27FC236}">
                <a16:creationId xmlns:a16="http://schemas.microsoft.com/office/drawing/2014/main" id="{C5301A22-27AD-5EF1-79AC-A44F6589A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419221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F8F601-05AE-5C4B-BCF3-A9BE6773BA2D}"/>
              </a:ext>
            </a:extLst>
          </p:cNvPr>
          <p:cNvSpPr>
            <a:spLocks noGrp="1"/>
          </p:cNvSpPr>
          <p:nvPr>
            <p:ph idx="1"/>
          </p:nvPr>
        </p:nvSpPr>
        <p:spPr>
          <a:xfrm>
            <a:off x="329514" y="1420535"/>
            <a:ext cx="8598586" cy="5257847"/>
          </a:xfrm>
        </p:spPr>
        <p:txBody>
          <a:bodyPr>
            <a:noAutofit/>
          </a:bodyPr>
          <a:lstStyle/>
          <a:p>
            <a:pPr marL="838190" lvl="1" indent="-380990">
              <a:lnSpc>
                <a:spcPct val="100000"/>
              </a:lnSpc>
              <a:buSzPct val="130000"/>
            </a:pPr>
            <a:r>
              <a:rPr lang="en-US" sz="1600" dirty="0">
                <a:latin typeface="Century Gothic" panose="020B0502020202020204" pitchFamily="34" charset="0"/>
              </a:rPr>
              <a:t>LORAZEPAM OR ALPRAZOLAM		14%</a:t>
            </a:r>
          </a:p>
          <a:p>
            <a:pPr marL="838190" lvl="1" indent="-380990">
              <a:lnSpc>
                <a:spcPct val="100000"/>
              </a:lnSpc>
              <a:buSzPct val="130000"/>
            </a:pPr>
            <a:r>
              <a:rPr lang="en-US" sz="1600" dirty="0">
                <a:latin typeface="Century Gothic" panose="020B0502020202020204" pitchFamily="34" charset="0"/>
              </a:rPr>
              <a:t>KLONOPIN				14%</a:t>
            </a:r>
          </a:p>
          <a:p>
            <a:pPr marL="838190" lvl="1" indent="-380990">
              <a:lnSpc>
                <a:spcPct val="100000"/>
              </a:lnSpc>
              <a:buSzPct val="130000"/>
            </a:pPr>
            <a:r>
              <a:rPr lang="en-US" sz="1600" dirty="0">
                <a:latin typeface="Century Gothic" panose="020B0502020202020204" pitchFamily="34" charset="0"/>
              </a:rPr>
              <a:t>LINZESS OR TRULANCE			13%</a:t>
            </a:r>
          </a:p>
          <a:p>
            <a:pPr marL="838190" lvl="1" indent="-380990">
              <a:lnSpc>
                <a:spcPct val="100000"/>
              </a:lnSpc>
              <a:buSzPct val="130000"/>
            </a:pPr>
            <a:r>
              <a:rPr lang="en-US" sz="1600" dirty="0">
                <a:latin typeface="Century Gothic" panose="020B0502020202020204" pitchFamily="34" charset="0"/>
              </a:rPr>
              <a:t>SYNTHROID				11%</a:t>
            </a:r>
          </a:p>
          <a:p>
            <a:pPr marL="838190" lvl="1" indent="-380990">
              <a:lnSpc>
                <a:spcPct val="100000"/>
              </a:lnSpc>
              <a:buSzPct val="130000"/>
            </a:pPr>
            <a:r>
              <a:rPr lang="en-US" sz="1600" dirty="0">
                <a:latin typeface="Century Gothic" panose="020B0502020202020204" pitchFamily="34" charset="0"/>
              </a:rPr>
              <a:t>WAKIX (PITOLISANT) Investigational		10%</a:t>
            </a:r>
          </a:p>
          <a:p>
            <a:pPr marL="838190" lvl="1" indent="-380990">
              <a:lnSpc>
                <a:spcPct val="100000"/>
              </a:lnSpc>
              <a:buSzPct val="130000"/>
            </a:pPr>
            <a:r>
              <a:rPr lang="en-US" sz="1600" dirty="0">
                <a:latin typeface="Century Gothic" panose="020B0502020202020204" pitchFamily="34" charset="0"/>
              </a:rPr>
              <a:t>MEMANTINE				8%</a:t>
            </a:r>
          </a:p>
          <a:p>
            <a:pPr marL="838190" lvl="1" indent="-380990">
              <a:lnSpc>
                <a:spcPct val="100000"/>
              </a:lnSpc>
              <a:buSzPct val="130000"/>
            </a:pPr>
            <a:r>
              <a:rPr lang="en-US" sz="1600" dirty="0">
                <a:latin typeface="Century Gothic" panose="020B0502020202020204" pitchFamily="34" charset="0"/>
              </a:rPr>
              <a:t>OTHER ANTIPSYCHOTIC			7%</a:t>
            </a:r>
          </a:p>
          <a:p>
            <a:pPr marL="838190" lvl="1" indent="-380990">
              <a:lnSpc>
                <a:spcPct val="100000"/>
              </a:lnSpc>
              <a:buSzPct val="130000"/>
            </a:pPr>
            <a:r>
              <a:rPr lang="en-US" sz="1600" dirty="0">
                <a:latin typeface="Century Gothic" panose="020B0502020202020204" pitchFamily="34" charset="0"/>
              </a:rPr>
              <a:t>GABAPENTIN				6%</a:t>
            </a:r>
          </a:p>
          <a:p>
            <a:pPr marL="838190" lvl="1" indent="-380990">
              <a:lnSpc>
                <a:spcPct val="100000"/>
              </a:lnSpc>
              <a:buSzPct val="130000"/>
            </a:pPr>
            <a:r>
              <a:rPr lang="en-US" sz="1600" dirty="0">
                <a:latin typeface="Century Gothic" panose="020B0502020202020204" pitchFamily="34" charset="0"/>
              </a:rPr>
              <a:t>BENZTROPINE				5%</a:t>
            </a:r>
          </a:p>
          <a:p>
            <a:pPr marL="838190" lvl="1" indent="-380990">
              <a:lnSpc>
                <a:spcPct val="100000"/>
              </a:lnSpc>
              <a:buSzPct val="130000"/>
            </a:pPr>
            <a:r>
              <a:rPr lang="en-US" sz="1600" dirty="0">
                <a:latin typeface="Century Gothic" panose="020B0502020202020204" pitchFamily="34" charset="0"/>
              </a:rPr>
              <a:t>NALTREXONE				5%</a:t>
            </a:r>
          </a:p>
          <a:p>
            <a:pPr marL="838190" lvl="1" indent="-380990">
              <a:lnSpc>
                <a:spcPct val="100000"/>
              </a:lnSpc>
              <a:buSzPct val="130000"/>
            </a:pPr>
            <a:r>
              <a:rPr lang="en-US" sz="1600" dirty="0">
                <a:latin typeface="Century Gothic" panose="020B0502020202020204" pitchFamily="34" charset="0"/>
              </a:rPr>
              <a:t>DEPAKOTE				4%</a:t>
            </a:r>
          </a:p>
          <a:p>
            <a:pPr marL="838190" lvl="1" indent="-380990">
              <a:lnSpc>
                <a:spcPct val="100000"/>
              </a:lnSpc>
              <a:buSzPct val="130000"/>
            </a:pPr>
            <a:r>
              <a:rPr lang="en-US" sz="1600" dirty="0">
                <a:latin typeface="Century Gothic" panose="020B0502020202020204" pitchFamily="34" charset="0"/>
              </a:rPr>
              <a:t>HYDROXYZINE				4%</a:t>
            </a:r>
          </a:p>
          <a:p>
            <a:pPr marL="838190" lvl="1" indent="-380990">
              <a:lnSpc>
                <a:spcPct val="100000"/>
              </a:lnSpc>
              <a:buSzPct val="130000"/>
            </a:pPr>
            <a:r>
              <a:rPr lang="en-US" sz="1600" dirty="0">
                <a:latin typeface="Century Gothic" panose="020B0502020202020204" pitchFamily="34" charset="0"/>
              </a:rPr>
              <a:t>GLYCOPYRROLATE				3%</a:t>
            </a:r>
          </a:p>
          <a:p>
            <a:pPr marL="838190" lvl="1" indent="-380990">
              <a:lnSpc>
                <a:spcPct val="100000"/>
              </a:lnSpc>
              <a:buSzPct val="130000"/>
            </a:pPr>
            <a:r>
              <a:rPr lang="en-US" sz="1600" dirty="0">
                <a:latin typeface="Century Gothic" panose="020B0502020202020204" pitchFamily="34" charset="0"/>
              </a:rPr>
              <a:t>FLUDROCORTISONE			3%</a:t>
            </a:r>
          </a:p>
          <a:p>
            <a:pPr marL="838190" lvl="1" indent="-380990">
              <a:lnSpc>
                <a:spcPct val="100000"/>
              </a:lnSpc>
              <a:buSzPct val="130000"/>
            </a:pPr>
            <a:r>
              <a:rPr lang="en-US" sz="1600" dirty="0">
                <a:latin typeface="Century Gothic" panose="020B0502020202020204" pitchFamily="34" charset="0"/>
              </a:rPr>
              <a:t>BUSPIRONE				2%</a:t>
            </a:r>
          </a:p>
          <a:p>
            <a:pPr marL="838190" lvl="1" indent="-380990">
              <a:lnSpc>
                <a:spcPct val="100000"/>
              </a:lnSpc>
              <a:buSzPct val="130000"/>
            </a:pPr>
            <a:r>
              <a:rPr lang="en-US" sz="1600" dirty="0">
                <a:latin typeface="Century Gothic" panose="020B0502020202020204" pitchFamily="34" charset="0"/>
              </a:rPr>
              <a:t>AMANTADINE				2%</a:t>
            </a:r>
          </a:p>
          <a:p>
            <a:pPr marL="838190" lvl="1" indent="-380990">
              <a:lnSpc>
                <a:spcPct val="100000"/>
              </a:lnSpc>
              <a:buSzPct val="130000"/>
            </a:pPr>
            <a:r>
              <a:rPr lang="en-US" sz="1600" dirty="0">
                <a:latin typeface="Century Gothic" panose="020B0502020202020204" pitchFamily="34" charset="0"/>
              </a:rPr>
              <a:t>Supplements: CoQ10, B12, Vitamin D3, Fish Oil, melatonin, caffeine</a:t>
            </a:r>
            <a:endParaRPr lang="en-US" sz="1600" b="1" dirty="0">
              <a:latin typeface="Century Gothic" panose="020B0502020202020204" pitchFamily="34" charset="0"/>
            </a:endParaRPr>
          </a:p>
          <a:p>
            <a:pPr marL="380990" indent="-380990">
              <a:lnSpc>
                <a:spcPct val="100000"/>
              </a:lnSpc>
              <a:buSzPct val="130000"/>
            </a:pPr>
            <a:endParaRPr lang="en-US" sz="1600" b="1" dirty="0">
              <a:latin typeface="Century Gothic" panose="020B0502020202020204" pitchFamily="34" charset="0"/>
            </a:endParaRPr>
          </a:p>
          <a:p>
            <a:pPr marL="0" indent="0">
              <a:lnSpc>
                <a:spcPct val="100000"/>
              </a:lnSpc>
              <a:buSzPct val="130000"/>
              <a:buNone/>
            </a:pPr>
            <a:endParaRPr lang="en-US" sz="1600" dirty="0"/>
          </a:p>
        </p:txBody>
      </p:sp>
      <p:pic>
        <p:nvPicPr>
          <p:cNvPr id="8" name="Picture 7">
            <a:extLst>
              <a:ext uri="{FF2B5EF4-FFF2-40B4-BE49-F238E27FC236}">
                <a16:creationId xmlns:a16="http://schemas.microsoft.com/office/drawing/2014/main" id="{32208EB0-9604-1744-B8EE-C3A1243A27D8}"/>
              </a:ext>
            </a:extLst>
          </p:cNvPr>
          <p:cNvPicPr>
            <a:picLocks noChangeAspect="1"/>
          </p:cNvPicPr>
          <p:nvPr/>
        </p:nvPicPr>
        <p:blipFill>
          <a:blip r:embed="rId2"/>
          <a:stretch>
            <a:fillRect/>
          </a:stretch>
        </p:blipFill>
        <p:spPr>
          <a:xfrm>
            <a:off x="11442870" y="6127535"/>
            <a:ext cx="419616" cy="398215"/>
          </a:xfrm>
          <a:prstGeom prst="rect">
            <a:avLst/>
          </a:prstGeom>
        </p:spPr>
      </p:pic>
      <p:sp>
        <p:nvSpPr>
          <p:cNvPr id="4" name="TextBox 3">
            <a:extLst>
              <a:ext uri="{FF2B5EF4-FFF2-40B4-BE49-F238E27FC236}">
                <a16:creationId xmlns:a16="http://schemas.microsoft.com/office/drawing/2014/main" id="{7EC2F65D-D2FA-3B6E-20B4-944510677E7A}"/>
              </a:ext>
            </a:extLst>
          </p:cNvPr>
          <p:cNvSpPr txBox="1"/>
          <p:nvPr/>
        </p:nvSpPr>
        <p:spPr>
          <a:xfrm>
            <a:off x="7266274" y="1870621"/>
            <a:ext cx="4176596" cy="3662541"/>
          </a:xfrm>
          <a:prstGeom prst="rect">
            <a:avLst/>
          </a:prstGeom>
          <a:solidFill>
            <a:srgbClr val="FED5AC"/>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30000"/>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Never:</a:t>
            </a:r>
          </a:p>
          <a:p>
            <a:pPr marL="0" marR="0" lvl="0" indent="0" algn="l" defTabSz="914400" rtl="0" eaLnBrk="1" fontAlgn="auto" latinLnBrk="0" hangingPunct="1">
              <a:lnSpc>
                <a:spcPct val="100000"/>
              </a:lnSpc>
              <a:spcBef>
                <a:spcPts val="0"/>
              </a:spcBef>
              <a:spcAft>
                <a:spcPts val="0"/>
              </a:spcAft>
              <a:buClrTx/>
              <a:buSzPct val="130000"/>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Stimulants / ADHD medications</a:t>
            </a:r>
          </a:p>
          <a:p>
            <a:pPr marL="838190" marR="0" lvl="1" indent="-380990" algn="l" defTabSz="914400" rtl="0" eaLnBrk="1" fontAlgn="auto" latinLnBrk="0" hangingPunct="1">
              <a:lnSpc>
                <a:spcPct val="100000"/>
              </a:lnSpc>
              <a:spcBef>
                <a:spcPts val="0"/>
              </a:spcBef>
              <a:spcAft>
                <a:spcPts val="0"/>
              </a:spcAft>
              <a:buClrTx/>
              <a:buSzPct val="130000"/>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80990" marR="0" lvl="0" indent="-380990" algn="l" defTabSz="914400" rtl="0" eaLnBrk="1" fontAlgn="auto" latinLnBrk="0" hangingPunct="1">
              <a:lnSpc>
                <a:spcPct val="100000"/>
              </a:lnSpc>
              <a:spcBef>
                <a:spcPts val="0"/>
              </a:spcBef>
              <a:spcAft>
                <a:spcPts val="0"/>
              </a:spcAft>
              <a:buClrTx/>
              <a:buSzPct val="130000"/>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Rare:</a:t>
            </a:r>
          </a:p>
          <a:p>
            <a:pPr marL="380990" marR="0" lvl="0" indent="-380990" algn="l" defTabSz="914400" rtl="0" eaLnBrk="1" fontAlgn="auto" latinLnBrk="0" hangingPunct="1">
              <a:lnSpc>
                <a:spcPct val="100000"/>
              </a:lnSpc>
              <a:spcBef>
                <a:spcPts val="0"/>
              </a:spcBef>
              <a:spcAft>
                <a:spcPts val="0"/>
              </a:spcAft>
              <a:buClrTx/>
              <a:buSzPct val="130000"/>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Depakote</a:t>
            </a:r>
          </a:p>
          <a:p>
            <a:pPr marL="380990" marR="0" lvl="0" indent="-380990" algn="l" defTabSz="914400" rtl="0" eaLnBrk="1" fontAlgn="auto" latinLnBrk="0" hangingPunct="1">
              <a:lnSpc>
                <a:spcPct val="100000"/>
              </a:lnSpc>
              <a:spcBef>
                <a:spcPts val="0"/>
              </a:spcBef>
              <a:spcAft>
                <a:spcPts val="0"/>
              </a:spcAft>
              <a:buClrTx/>
              <a:buSzPct val="130000"/>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Benztropine</a:t>
            </a:r>
          </a:p>
          <a:p>
            <a:pPr marL="380990" marR="0" lvl="0" indent="-380990" algn="l" defTabSz="914400" rtl="0" eaLnBrk="1" fontAlgn="auto" latinLnBrk="0" hangingPunct="1">
              <a:lnSpc>
                <a:spcPct val="100000"/>
              </a:lnSpc>
              <a:spcBef>
                <a:spcPts val="0"/>
              </a:spcBef>
              <a:spcAft>
                <a:spcPts val="0"/>
              </a:spcAft>
              <a:buClrTx/>
              <a:buSzPct val="130000"/>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Hydroxyzine</a:t>
            </a:r>
          </a:p>
          <a:p>
            <a:pPr marL="380990" marR="0" lvl="0" indent="-380990" algn="l" defTabSz="914400" rtl="0" eaLnBrk="1" fontAlgn="auto" latinLnBrk="0" hangingPunct="1">
              <a:lnSpc>
                <a:spcPct val="100000"/>
              </a:lnSpc>
              <a:spcBef>
                <a:spcPts val="0"/>
              </a:spcBef>
              <a:spcAft>
                <a:spcPts val="0"/>
              </a:spcAft>
              <a:buClrTx/>
              <a:buSzPct val="130000"/>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Multiple antipsychotics</a:t>
            </a:r>
          </a:p>
          <a:p>
            <a:pPr marL="380990" marR="0" lvl="0" indent="-380990" algn="l" defTabSz="914400" rtl="0" eaLnBrk="1" fontAlgn="auto" latinLnBrk="0" hangingPunct="1">
              <a:lnSpc>
                <a:spcPct val="100000"/>
              </a:lnSpc>
              <a:spcBef>
                <a:spcPts val="0"/>
              </a:spcBef>
              <a:spcAft>
                <a:spcPts val="0"/>
              </a:spcAft>
              <a:buClrTx/>
              <a:buSzPct val="130000"/>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80990" marR="0" lvl="0" indent="-380990" algn="l" defTabSz="914400" rtl="0" eaLnBrk="1" fontAlgn="auto" latinLnBrk="0" hangingPunct="1">
              <a:lnSpc>
                <a:spcPct val="100000"/>
              </a:lnSpc>
              <a:spcBef>
                <a:spcPts val="0"/>
              </a:spcBef>
              <a:spcAft>
                <a:spcPts val="0"/>
              </a:spcAft>
              <a:buClrTx/>
              <a:buSzPct val="130000"/>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Only As Needed:</a:t>
            </a:r>
          </a:p>
          <a:p>
            <a:pPr marL="380990" marR="0" lvl="0" indent="-380990" algn="l" defTabSz="914400" rtl="0" eaLnBrk="1" fontAlgn="auto" latinLnBrk="0" hangingPunct="1">
              <a:lnSpc>
                <a:spcPct val="100000"/>
              </a:lnSpc>
              <a:spcBef>
                <a:spcPts val="0"/>
              </a:spcBef>
              <a:spcAft>
                <a:spcPts val="0"/>
              </a:spcAft>
              <a:buClrTx/>
              <a:buSzPct val="130000"/>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Benzodiazepines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1B242CE-EDCA-1158-2049-172FECEDD7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1" name="TextBox 10">
            <a:extLst>
              <a:ext uri="{FF2B5EF4-FFF2-40B4-BE49-F238E27FC236}">
                <a16:creationId xmlns:a16="http://schemas.microsoft.com/office/drawing/2014/main" id="{5F00EBAA-BA6E-84B1-DDD4-40CF915B7211}"/>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Other Common Medications</a:t>
            </a:r>
          </a:p>
        </p:txBody>
      </p:sp>
    </p:spTree>
    <p:extLst>
      <p:ext uri="{BB962C8B-B14F-4D97-AF65-F5344CB8AC3E}">
        <p14:creationId xmlns:p14="http://schemas.microsoft.com/office/powerpoint/2010/main" val="570210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68653-E6D3-F146-AF07-0A7BA7DF94F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BA51207-F6AD-D742-9B34-F318891E2215}"/>
              </a:ext>
            </a:extLst>
          </p:cNvPr>
          <p:cNvSpPr>
            <a:spLocks noGrp="1"/>
          </p:cNvSpPr>
          <p:nvPr>
            <p:ph type="subTitle" idx="1"/>
          </p:nvPr>
        </p:nvSpPr>
        <p:spPr/>
        <p:txBody>
          <a:bodyPr/>
          <a:lstStyle/>
          <a:p>
            <a:endParaRPr lang="en-US"/>
          </a:p>
        </p:txBody>
      </p:sp>
      <p:pic>
        <p:nvPicPr>
          <p:cNvPr id="13" name="Picture 12">
            <a:extLst>
              <a:ext uri="{FF2B5EF4-FFF2-40B4-BE49-F238E27FC236}">
                <a16:creationId xmlns:a16="http://schemas.microsoft.com/office/drawing/2014/main" id="{1F04ACDC-E26F-EF46-8FB3-B7C28E8E6FD9}"/>
              </a:ext>
            </a:extLst>
          </p:cNvPr>
          <p:cNvPicPr>
            <a:picLocks noChangeAspect="1"/>
          </p:cNvPicPr>
          <p:nvPr/>
        </p:nvPicPr>
        <p:blipFill>
          <a:blip r:embed="rId2"/>
          <a:stretch>
            <a:fillRect/>
          </a:stretch>
        </p:blipFill>
        <p:spPr>
          <a:xfrm>
            <a:off x="0" y="0"/>
            <a:ext cx="12192000" cy="6944497"/>
          </a:xfrm>
          <a:prstGeom prst="rect">
            <a:avLst/>
          </a:prstGeom>
        </p:spPr>
      </p:pic>
    </p:spTree>
    <p:extLst>
      <p:ext uri="{BB962C8B-B14F-4D97-AF65-F5344CB8AC3E}">
        <p14:creationId xmlns:p14="http://schemas.microsoft.com/office/powerpoint/2010/main" val="2318797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13A429-183E-0F49-B0E7-D3732A1CE685}"/>
              </a:ext>
            </a:extLst>
          </p:cNvPr>
          <p:cNvSpPr>
            <a:spLocks noGrp="1"/>
          </p:cNvSpPr>
          <p:nvPr>
            <p:ph idx="1"/>
          </p:nvPr>
        </p:nvSpPr>
        <p:spPr>
          <a:xfrm>
            <a:off x="822595" y="1550773"/>
            <a:ext cx="9907318" cy="4667250"/>
          </a:xfrm>
        </p:spPr>
        <p:txBody>
          <a:bodyPr>
            <a:noAutofit/>
          </a:bodyPr>
          <a:lstStyle/>
          <a:p>
            <a:pPr marL="0" indent="0">
              <a:lnSpc>
                <a:spcPct val="120000"/>
              </a:lnSpc>
              <a:buSzPct val="140000"/>
              <a:buNone/>
            </a:pPr>
            <a:r>
              <a:rPr lang="en-US" sz="2400" b="1" dirty="0">
                <a:latin typeface="Century Gothic" panose="020B0502020202020204" pitchFamily="34" charset="0"/>
              </a:rPr>
              <a:t>SMI is a team sport. </a:t>
            </a:r>
          </a:p>
          <a:p>
            <a:pPr>
              <a:lnSpc>
                <a:spcPct val="120000"/>
              </a:lnSpc>
              <a:buSzPct val="140000"/>
            </a:pPr>
            <a:r>
              <a:rPr lang="en-US" sz="2000" dirty="0">
                <a:latin typeface="Century Gothic" panose="020B0502020202020204" pitchFamily="34" charset="0"/>
              </a:rPr>
              <a:t>Every Saturday morning, we have our willing patients and families come to our house for a run and seasonally swim. </a:t>
            </a:r>
          </a:p>
          <a:p>
            <a:pPr>
              <a:lnSpc>
                <a:spcPct val="120000"/>
              </a:lnSpc>
              <a:buSzPct val="140000"/>
            </a:pPr>
            <a:r>
              <a:rPr lang="en-US" sz="2000" dirty="0">
                <a:latin typeface="Century Gothic" panose="020B0502020202020204" pitchFamily="34" charset="0"/>
              </a:rPr>
              <a:t>The House is magic in fostering acceptance, engagement, and trust.  It has taken the therapeutic relationship to another level. </a:t>
            </a:r>
          </a:p>
          <a:p>
            <a:pPr>
              <a:lnSpc>
                <a:spcPct val="120000"/>
              </a:lnSpc>
              <a:buSzPct val="140000"/>
            </a:pPr>
            <a:r>
              <a:rPr lang="en-US" sz="2000" dirty="0">
                <a:latin typeface="Century Gothic" panose="020B0502020202020204" pitchFamily="34" charset="0"/>
              </a:rPr>
              <a:t>Normalization, socialization, and befriending in a non-medical environment value cannot be overestimated. </a:t>
            </a:r>
          </a:p>
          <a:p>
            <a:pPr>
              <a:lnSpc>
                <a:spcPct val="120000"/>
              </a:lnSpc>
              <a:buSzPct val="140000"/>
            </a:pPr>
            <a:r>
              <a:rPr lang="en-US" sz="2000" dirty="0">
                <a:latin typeface="Century Gothic" panose="020B0502020202020204" pitchFamily="34" charset="0"/>
              </a:rPr>
              <a:t>Zoom Session’s Every Saturday: </a:t>
            </a:r>
          </a:p>
          <a:p>
            <a:pPr lvl="1">
              <a:lnSpc>
                <a:spcPct val="120000"/>
              </a:lnSpc>
              <a:buSzPct val="110000"/>
              <a:buFont typeface="Wingdings" pitchFamily="2" charset="2"/>
              <a:buChar char="§"/>
            </a:pPr>
            <a:r>
              <a:rPr lang="en-US" sz="2000" dirty="0">
                <a:latin typeface="Century Gothic" panose="020B0502020202020204" pitchFamily="34" charset="0"/>
              </a:rPr>
              <a:t>A family/caregiver zoom led by Team Daniel Staff</a:t>
            </a:r>
          </a:p>
          <a:p>
            <a:pPr lvl="1">
              <a:lnSpc>
                <a:spcPct val="120000"/>
              </a:lnSpc>
              <a:buSzPct val="110000"/>
              <a:buFont typeface="Wingdings" pitchFamily="2" charset="2"/>
              <a:buChar char="§"/>
            </a:pPr>
            <a:r>
              <a:rPr lang="en-US" sz="2000" dirty="0">
                <a:latin typeface="Century Gothic" panose="020B0502020202020204" pitchFamily="34" charset="0"/>
              </a:rPr>
              <a:t>A zoom for patients led by Daniel Laitman (TEAM DANIEL’S inspiration).</a:t>
            </a:r>
          </a:p>
          <a:p>
            <a:endParaRPr lang="en-US" sz="3600" dirty="0"/>
          </a:p>
        </p:txBody>
      </p:sp>
      <p:pic>
        <p:nvPicPr>
          <p:cNvPr id="9" name="Picture 8">
            <a:extLst>
              <a:ext uri="{FF2B5EF4-FFF2-40B4-BE49-F238E27FC236}">
                <a16:creationId xmlns:a16="http://schemas.microsoft.com/office/drawing/2014/main" id="{CAFC9857-34B8-334E-A5C3-DD6E04F59931}"/>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22B3D027-26BF-2822-E92B-3C8636649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7" name="TextBox 6">
            <a:extLst>
              <a:ext uri="{FF2B5EF4-FFF2-40B4-BE49-F238E27FC236}">
                <a16:creationId xmlns:a16="http://schemas.microsoft.com/office/drawing/2014/main" id="{4F8FE27E-CF89-97D9-AAD1-F6DA610F2015}"/>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Exercise and Engagement</a:t>
            </a:r>
          </a:p>
        </p:txBody>
      </p:sp>
    </p:spTree>
    <p:extLst>
      <p:ext uri="{BB962C8B-B14F-4D97-AF65-F5344CB8AC3E}">
        <p14:creationId xmlns:p14="http://schemas.microsoft.com/office/powerpoint/2010/main" val="8738656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F96BEB-0427-9B44-A1DB-66BDBA87CF32}"/>
              </a:ext>
            </a:extLst>
          </p:cNvPr>
          <p:cNvSpPr>
            <a:spLocks noGrp="1"/>
          </p:cNvSpPr>
          <p:nvPr>
            <p:ph idx="1"/>
          </p:nvPr>
        </p:nvSpPr>
        <p:spPr>
          <a:xfrm>
            <a:off x="1075424" y="1776197"/>
            <a:ext cx="10787062" cy="4351338"/>
          </a:xfrm>
        </p:spPr>
        <p:txBody>
          <a:bodyPr>
            <a:noAutofit/>
          </a:bodyPr>
          <a:lstStyle/>
          <a:p>
            <a:pPr marL="0" indent="0">
              <a:lnSpc>
                <a:spcPct val="100000"/>
              </a:lnSpc>
              <a:buSzPct val="130000"/>
              <a:buNone/>
            </a:pPr>
            <a:r>
              <a:rPr lang="en-US" sz="2400" b="1" dirty="0">
                <a:latin typeface="Century Gothic" panose="020B0502020202020204" pitchFamily="34" charset="0"/>
              </a:rPr>
              <a:t>In 29 studies, 1,109 patients statistically significant improvement in:</a:t>
            </a:r>
          </a:p>
          <a:p>
            <a:pPr marL="800100" lvl="1" indent="-342900">
              <a:lnSpc>
                <a:spcPct val="100000"/>
              </a:lnSpc>
              <a:buSzPct val="130000"/>
            </a:pPr>
            <a:r>
              <a:rPr lang="en-US" dirty="0">
                <a:latin typeface="Century Gothic" panose="020B0502020202020204" pitchFamily="34" charset="0"/>
              </a:rPr>
              <a:t>Total symptom severity</a:t>
            </a:r>
          </a:p>
          <a:p>
            <a:pPr marL="800100" lvl="1" indent="-342900">
              <a:lnSpc>
                <a:spcPct val="100000"/>
              </a:lnSpc>
              <a:buSzPct val="130000"/>
            </a:pPr>
            <a:r>
              <a:rPr lang="en-US" dirty="0">
                <a:latin typeface="Century Gothic" panose="020B0502020202020204" pitchFamily="34" charset="0"/>
              </a:rPr>
              <a:t>Positive symptoms</a:t>
            </a:r>
          </a:p>
          <a:p>
            <a:pPr marL="800100" lvl="1" indent="-342900">
              <a:lnSpc>
                <a:spcPct val="100000"/>
              </a:lnSpc>
              <a:buSzPct val="130000"/>
            </a:pPr>
            <a:r>
              <a:rPr lang="en-US" dirty="0">
                <a:latin typeface="Century Gothic" panose="020B0502020202020204" pitchFamily="34" charset="0"/>
              </a:rPr>
              <a:t>Negative symptoms</a:t>
            </a:r>
          </a:p>
          <a:p>
            <a:pPr marL="800100" lvl="1" indent="-342900">
              <a:lnSpc>
                <a:spcPct val="100000"/>
              </a:lnSpc>
              <a:buSzPct val="130000"/>
            </a:pPr>
            <a:r>
              <a:rPr lang="en-US" dirty="0">
                <a:latin typeface="Century Gothic" panose="020B0502020202020204" pitchFamily="34" charset="0"/>
              </a:rPr>
              <a:t>General psychopathology</a:t>
            </a:r>
          </a:p>
          <a:p>
            <a:pPr marL="800100" lvl="1" indent="-342900">
              <a:lnSpc>
                <a:spcPct val="100000"/>
              </a:lnSpc>
              <a:buSzPct val="130000"/>
            </a:pPr>
            <a:r>
              <a:rPr lang="en-US" dirty="0">
                <a:latin typeface="Century Gothic" panose="020B0502020202020204" pitchFamily="34" charset="0"/>
              </a:rPr>
              <a:t>Quality of life</a:t>
            </a:r>
          </a:p>
          <a:p>
            <a:pPr marL="800100" lvl="1" indent="-342900">
              <a:lnSpc>
                <a:spcPct val="100000"/>
              </a:lnSpc>
              <a:buSzPct val="130000"/>
            </a:pPr>
            <a:r>
              <a:rPr lang="en-US" dirty="0">
                <a:latin typeface="Century Gothic" panose="020B0502020202020204" pitchFamily="34" charset="0"/>
              </a:rPr>
              <a:t>Global functioning</a:t>
            </a:r>
          </a:p>
          <a:p>
            <a:pPr marL="800100" lvl="1" indent="-342900">
              <a:lnSpc>
                <a:spcPct val="100000"/>
              </a:lnSpc>
              <a:buSzPct val="130000"/>
            </a:pPr>
            <a:r>
              <a:rPr lang="en-US" dirty="0">
                <a:latin typeface="Century Gothic" panose="020B0502020202020204" pitchFamily="34" charset="0"/>
              </a:rPr>
              <a:t>Depressive symptoms</a:t>
            </a:r>
          </a:p>
          <a:p>
            <a:pPr>
              <a:lnSpc>
                <a:spcPct val="100000"/>
              </a:lnSpc>
            </a:pPr>
            <a:endParaRPr lang="en-US" sz="4000" dirty="0"/>
          </a:p>
        </p:txBody>
      </p:sp>
      <p:pic>
        <p:nvPicPr>
          <p:cNvPr id="6" name="Picture 5">
            <a:extLst>
              <a:ext uri="{FF2B5EF4-FFF2-40B4-BE49-F238E27FC236}">
                <a16:creationId xmlns:a16="http://schemas.microsoft.com/office/drawing/2014/main" id="{CA72FFA0-25A3-BF4C-BF8E-17E4B5268861}"/>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205AE745-E970-EB08-6649-87568C370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9" name="TextBox 8">
            <a:extLst>
              <a:ext uri="{FF2B5EF4-FFF2-40B4-BE49-F238E27FC236}">
                <a16:creationId xmlns:a16="http://schemas.microsoft.com/office/drawing/2014/main" id="{60E384CB-D2C6-2703-9CAE-A166754DD990}"/>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Exercise Benefits Meta-Analysis</a:t>
            </a:r>
          </a:p>
        </p:txBody>
      </p:sp>
    </p:spTree>
    <p:extLst>
      <p:ext uri="{BB962C8B-B14F-4D97-AF65-F5344CB8AC3E}">
        <p14:creationId xmlns:p14="http://schemas.microsoft.com/office/powerpoint/2010/main" val="16697591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sky, outdoor, posing&#10;&#10;Description automatically generated">
            <a:extLst>
              <a:ext uri="{FF2B5EF4-FFF2-40B4-BE49-F238E27FC236}">
                <a16:creationId xmlns:a16="http://schemas.microsoft.com/office/drawing/2014/main" id="{635BCB16-D307-AA49-BC3F-CFB6F25026F1}"/>
              </a:ext>
            </a:extLst>
          </p:cNvPr>
          <p:cNvPicPr>
            <a:picLocks noGrp="1" noChangeAspect="1"/>
          </p:cNvPicPr>
          <p:nvPr>
            <p:ph idx="1"/>
          </p:nvPr>
        </p:nvPicPr>
        <p:blipFill rotWithShape="1">
          <a:blip r:embed="rId2"/>
          <a:srcRect t="5320" b="32038"/>
          <a:stretch/>
        </p:blipFill>
        <p:spPr>
          <a:xfrm>
            <a:off x="2749203" y="1526318"/>
            <a:ext cx="6693594" cy="4302177"/>
          </a:xfrm>
        </p:spPr>
      </p:pic>
      <p:sp>
        <p:nvSpPr>
          <p:cNvPr id="6" name="TextBox 5">
            <a:extLst>
              <a:ext uri="{FF2B5EF4-FFF2-40B4-BE49-F238E27FC236}">
                <a16:creationId xmlns:a16="http://schemas.microsoft.com/office/drawing/2014/main" id="{948A2191-F603-754F-99D3-1E4C2A15B981}"/>
              </a:ext>
            </a:extLst>
          </p:cNvPr>
          <p:cNvSpPr txBox="1"/>
          <p:nvPr/>
        </p:nvSpPr>
        <p:spPr>
          <a:xfrm>
            <a:off x="1818168" y="5879419"/>
            <a:ext cx="9314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July, 2021, Team Daniel ran the Long Island </a:t>
            </a:r>
            <a:r>
              <a:rPr kumimoji="0" lang="en-US"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Jovia</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Marathon: Michael Orth, </a:t>
            </a:r>
            <a:r>
              <a:rPr kumimoji="0" lang="en-US" sz="18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Commissioner at WC, DCMH; </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Dr. Rob </a:t>
            </a:r>
            <a:r>
              <a:rPr kumimoji="0" lang="en-US"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Laitman</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Jasper Bresolin, Malachy Friel.</a:t>
            </a:r>
          </a:p>
        </p:txBody>
      </p:sp>
      <p:pic>
        <p:nvPicPr>
          <p:cNvPr id="8" name="Picture 7">
            <a:extLst>
              <a:ext uri="{FF2B5EF4-FFF2-40B4-BE49-F238E27FC236}">
                <a16:creationId xmlns:a16="http://schemas.microsoft.com/office/drawing/2014/main" id="{A0F01865-DBDE-6C49-A1AE-74BA8555CB5E}"/>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3" name="Picture 2">
            <a:extLst>
              <a:ext uri="{FF2B5EF4-FFF2-40B4-BE49-F238E27FC236}">
                <a16:creationId xmlns:a16="http://schemas.microsoft.com/office/drawing/2014/main" id="{8DE6AE2B-104C-0981-031E-E2DE7B70C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0" name="TextBox 9">
            <a:extLst>
              <a:ext uri="{FF2B5EF4-FFF2-40B4-BE49-F238E27FC236}">
                <a16:creationId xmlns:a16="http://schemas.microsoft.com/office/drawing/2014/main" id="{8057B69D-BF85-074E-27CD-EF9955E303B5}"/>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Teamwork</a:t>
            </a:r>
          </a:p>
        </p:txBody>
      </p:sp>
    </p:spTree>
    <p:extLst>
      <p:ext uri="{BB962C8B-B14F-4D97-AF65-F5344CB8AC3E}">
        <p14:creationId xmlns:p14="http://schemas.microsoft.com/office/powerpoint/2010/main" val="3295840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304E69-4132-0A45-AF76-B30663711932}"/>
              </a:ext>
            </a:extLst>
          </p:cNvPr>
          <p:cNvSpPr>
            <a:spLocks noGrp="1"/>
          </p:cNvSpPr>
          <p:nvPr>
            <p:ph idx="1"/>
          </p:nvPr>
        </p:nvSpPr>
        <p:spPr>
          <a:xfrm>
            <a:off x="1061379" y="1596613"/>
            <a:ext cx="10515599" cy="1442676"/>
          </a:xfrm>
        </p:spPr>
        <p:txBody>
          <a:bodyPr>
            <a:noAutofit/>
          </a:bodyPr>
          <a:lstStyle/>
          <a:p>
            <a:pPr>
              <a:lnSpc>
                <a:spcPct val="120000"/>
              </a:lnSpc>
              <a:buSzPct val="140000"/>
            </a:pPr>
            <a:r>
              <a:rPr lang="en-US" sz="1800" b="1" dirty="0">
                <a:latin typeface="Century Gothic" panose="020B0502020202020204" pitchFamily="34" charset="0"/>
              </a:rPr>
              <a:t>Eat 3 meals a day – Do NOT drink your calories</a:t>
            </a:r>
          </a:p>
          <a:p>
            <a:pPr>
              <a:lnSpc>
                <a:spcPct val="120000"/>
              </a:lnSpc>
              <a:buSzPct val="140000"/>
            </a:pPr>
            <a:r>
              <a:rPr lang="en-US" sz="1800" dirty="0">
                <a:latin typeface="Century Gothic" panose="020B0502020202020204" pitchFamily="34" charset="0"/>
              </a:rPr>
              <a:t>Avoid all simple processed carbohydrates:</a:t>
            </a:r>
          </a:p>
          <a:p>
            <a:pPr lvl="1">
              <a:lnSpc>
                <a:spcPct val="120000"/>
              </a:lnSpc>
              <a:buSzPct val="110000"/>
              <a:buFont typeface="Wingdings" pitchFamily="2" charset="2"/>
              <a:buChar char="§"/>
            </a:pPr>
            <a:r>
              <a:rPr lang="en-US" sz="1800" dirty="0">
                <a:latin typeface="Century Gothic" panose="020B0502020202020204" pitchFamily="34" charset="0"/>
              </a:rPr>
              <a:t>NO cookies, candy, chips, dips, cakes, ice cream, donuts</a:t>
            </a:r>
          </a:p>
          <a:p>
            <a:pPr lvl="1">
              <a:lnSpc>
                <a:spcPct val="120000"/>
              </a:lnSpc>
              <a:buSzPct val="110000"/>
              <a:buFont typeface="Wingdings" pitchFamily="2" charset="2"/>
              <a:buChar char="§"/>
            </a:pPr>
            <a:r>
              <a:rPr lang="en-US" sz="1800" dirty="0">
                <a:latin typeface="Century Gothic" panose="020B0502020202020204" pitchFamily="34" charset="0"/>
              </a:rPr>
              <a:t>Minimize bread, pasta (whole grain only)and rice (small portion brown rice only)</a:t>
            </a:r>
          </a:p>
        </p:txBody>
      </p:sp>
      <p:sp>
        <p:nvSpPr>
          <p:cNvPr id="7" name="Rectangle 6">
            <a:extLst>
              <a:ext uri="{FF2B5EF4-FFF2-40B4-BE49-F238E27FC236}">
                <a16:creationId xmlns:a16="http://schemas.microsoft.com/office/drawing/2014/main" id="{CD039CBC-5B8F-1D41-A16E-11D3BD0932A0}"/>
              </a:ext>
            </a:extLst>
          </p:cNvPr>
          <p:cNvSpPr/>
          <p:nvPr/>
        </p:nvSpPr>
        <p:spPr>
          <a:xfrm>
            <a:off x="1061379" y="3421622"/>
            <a:ext cx="2665575" cy="2141099"/>
          </a:xfrm>
          <a:prstGeom prst="rect">
            <a:avLst/>
          </a:prstGeom>
          <a:solidFill>
            <a:srgbClr val="B6B5C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BREAKFAST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High fiber cereal </a:t>
            </a:r>
            <a:r>
              <a:rPr kumimoji="0" lang="en-US" sz="1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Eggs, (Veg omelet) </a:t>
            </a:r>
            <a:r>
              <a:rPr kumimoji="0" lang="en-US" sz="1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Oatmeal with raisins</a:t>
            </a:r>
          </a:p>
          <a:p>
            <a:pPr marL="0" marR="0" lvl="0" indent="0" algn="l" defTabSz="914400" rtl="0" eaLnBrk="1" fontAlgn="auto" latinLnBrk="0" hangingPunct="1">
              <a:lnSpc>
                <a:spcPct val="6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Coffee </a:t>
            </a:r>
            <a:r>
              <a:rPr kumimoji="0" lang="en-US" sz="1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tea </a:t>
            </a:r>
          </a:p>
          <a:p>
            <a:pPr marL="0" marR="0" lvl="0" indent="0" algn="l" defTabSz="914400" rtl="0" eaLnBrk="1" fontAlgn="auto" latinLnBrk="0" hangingPunct="1">
              <a:lnSpc>
                <a:spcPct val="6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Milks: Almond </a:t>
            </a:r>
            <a:r>
              <a:rPr kumimoji="0" lang="en-US" sz="1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Skim</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Sweeteners: Stevia, </a:t>
            </a:r>
            <a:r>
              <a:rPr kumimoji="0" lang="en-US"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Splenda</a:t>
            </a: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8D917BE-7B56-1C4A-AD27-37DA8FB9AD6B}"/>
              </a:ext>
            </a:extLst>
          </p:cNvPr>
          <p:cNvSpPr txBox="1"/>
          <p:nvPr/>
        </p:nvSpPr>
        <p:spPr>
          <a:xfrm>
            <a:off x="4045056" y="3400865"/>
            <a:ext cx="3031375" cy="1310936"/>
          </a:xfrm>
          <a:prstGeom prst="rect">
            <a:avLst/>
          </a:prstGeom>
          <a:solidFill>
            <a:srgbClr val="B6B5C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LUNCH</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Non tropical fruit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Blueberries, strawberries, blackberries, apples, plums or pears.</a:t>
            </a:r>
            <a:r>
              <a:rPr kumimoji="0" lang="en-US" sz="1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Greek yogurt </a:t>
            </a:r>
            <a:r>
              <a:rPr kumimoji="0" lang="en-US" sz="1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100-160cal</a:t>
            </a:r>
          </a:p>
        </p:txBody>
      </p:sp>
      <p:sp>
        <p:nvSpPr>
          <p:cNvPr id="9" name="TextBox 8">
            <a:extLst>
              <a:ext uri="{FF2B5EF4-FFF2-40B4-BE49-F238E27FC236}">
                <a16:creationId xmlns:a16="http://schemas.microsoft.com/office/drawing/2014/main" id="{ACAB57FE-416B-C543-AFD6-64B2C189E591}"/>
              </a:ext>
            </a:extLst>
          </p:cNvPr>
          <p:cNvSpPr txBox="1"/>
          <p:nvPr/>
        </p:nvSpPr>
        <p:spPr>
          <a:xfrm>
            <a:off x="7394533" y="3400865"/>
            <a:ext cx="3698701" cy="2381164"/>
          </a:xfrm>
          <a:prstGeom prst="rect">
            <a:avLst/>
          </a:prstGeom>
          <a:solidFill>
            <a:srgbClr val="B6B5C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DINNER</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Garden salad </a:t>
            </a:r>
            <a:r>
              <a:rPr kumimoji="0" lang="en-US" sz="1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with only vegetables &amp; a light low salt dressing spritzed on.</a:t>
            </a:r>
          </a:p>
          <a:p>
            <a:pPr marL="0" marR="0" lvl="0" indent="0" algn="l" defTabSz="914400" rtl="0" eaLnBrk="1" fontAlgn="auto" latinLnBrk="0" hangingPunct="1">
              <a:lnSpc>
                <a:spcPct val="6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Vegetable </a:t>
            </a:r>
            <a:r>
              <a:rPr kumimoji="0" lang="en-US" sz="1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like broccoli, </a:t>
            </a:r>
            <a:r>
              <a:rPr kumimoji="0" lang="en-US" sz="120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brussel</a:t>
            </a:r>
            <a:r>
              <a:rPr kumimoji="0" lang="en-US" sz="1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sprouts, string beans, spinach, or cauliflower. </a:t>
            </a:r>
          </a:p>
          <a:p>
            <a:pPr marL="0" marR="0" lvl="0" indent="0" algn="l" defTabSz="914400" rtl="0" eaLnBrk="1" fontAlgn="auto" latinLnBrk="0" hangingPunct="1">
              <a:lnSpc>
                <a:spcPct val="6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Protein </a:t>
            </a:r>
            <a:r>
              <a:rPr kumimoji="0" lang="en-US" sz="1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6-8 ounce of fish, poultry, pork, tofu, </a:t>
            </a:r>
            <a:r>
              <a:rPr kumimoji="0" lang="en-US" sz="120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setain</a:t>
            </a:r>
            <a:r>
              <a:rPr kumimoji="0" lang="en-US" sz="1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or a legume : lentils, chick peas etc.</a:t>
            </a:r>
          </a:p>
          <a:p>
            <a:pPr marL="0" marR="0" lvl="0" indent="0" algn="l" defTabSz="914400" rtl="0" eaLnBrk="1" fontAlgn="auto" latinLnBrk="0" hangingPunct="1">
              <a:lnSpc>
                <a:spcPct val="6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Non tropical fruit</a:t>
            </a:r>
            <a:endParaRPr kumimoji="0" lang="en-US" sz="1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32CC8C1A-8C2E-214B-85BB-0D77C49295CD}"/>
              </a:ext>
            </a:extLst>
          </p:cNvPr>
          <p:cNvSpPr txBox="1"/>
          <p:nvPr/>
        </p:nvSpPr>
        <p:spPr>
          <a:xfrm>
            <a:off x="4045056" y="5061131"/>
            <a:ext cx="3022675" cy="1019062"/>
          </a:xfrm>
          <a:prstGeom prst="rect">
            <a:avLst/>
          </a:prstGeom>
          <a:solidFill>
            <a:srgbClr val="B6B5C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SNACK</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Nuts </a:t>
            </a:r>
            <a:r>
              <a:rPr kumimoji="0" lang="en-US" sz="1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fruit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Blueberries, strawberries, blackberries, apples, plums or pears. </a:t>
            </a:r>
          </a:p>
        </p:txBody>
      </p:sp>
      <p:pic>
        <p:nvPicPr>
          <p:cNvPr id="14" name="Picture 13">
            <a:extLst>
              <a:ext uri="{FF2B5EF4-FFF2-40B4-BE49-F238E27FC236}">
                <a16:creationId xmlns:a16="http://schemas.microsoft.com/office/drawing/2014/main" id="{68C1B1D7-17E5-F24D-98E7-C46A8FC6FE27}"/>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FD29923C-334C-1008-9ACA-EC05C7513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0" name="TextBox 9">
            <a:extLst>
              <a:ext uri="{FF2B5EF4-FFF2-40B4-BE49-F238E27FC236}">
                <a16:creationId xmlns:a16="http://schemas.microsoft.com/office/drawing/2014/main" id="{7530F51C-D3F3-D5FA-D91A-7B736C3AA8EA}"/>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Diet</a:t>
            </a:r>
          </a:p>
        </p:txBody>
      </p:sp>
    </p:spTree>
    <p:extLst>
      <p:ext uri="{BB962C8B-B14F-4D97-AF65-F5344CB8AC3E}">
        <p14:creationId xmlns:p14="http://schemas.microsoft.com/office/powerpoint/2010/main" val="852770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CAD270-9DFD-B540-954B-95E492129431}"/>
              </a:ext>
            </a:extLst>
          </p:cNvPr>
          <p:cNvSpPr>
            <a:spLocks noGrp="1"/>
          </p:cNvSpPr>
          <p:nvPr>
            <p:ph idx="1"/>
          </p:nvPr>
        </p:nvSpPr>
        <p:spPr>
          <a:xfrm>
            <a:off x="1577513" y="1920010"/>
            <a:ext cx="9036973" cy="3460064"/>
          </a:xfrm>
        </p:spPr>
        <p:txBody>
          <a:bodyPr>
            <a:noAutofit/>
          </a:bodyPr>
          <a:lstStyle/>
          <a:p>
            <a:pPr marL="0" indent="0" algn="ctr">
              <a:lnSpc>
                <a:spcPct val="100000"/>
              </a:lnSpc>
              <a:buNone/>
            </a:pPr>
            <a:r>
              <a:rPr lang="en-US" sz="4000" b="1" spc="30" dirty="0">
                <a:solidFill>
                  <a:srgbClr val="F67D02"/>
                </a:solidFill>
                <a:latin typeface="Century Gothic" panose="020B0502020202020204" pitchFamily="34" charset="0"/>
              </a:rPr>
              <a:t>Slow titration.</a:t>
            </a:r>
          </a:p>
          <a:p>
            <a:pPr marL="0" indent="0" algn="ctr">
              <a:lnSpc>
                <a:spcPct val="100000"/>
              </a:lnSpc>
              <a:buNone/>
            </a:pPr>
            <a:r>
              <a:rPr lang="en-US" sz="3200" b="1" spc="30" dirty="0">
                <a:latin typeface="Century Gothic" panose="020B0502020202020204" pitchFamily="34" charset="0"/>
              </a:rPr>
              <a:t>Get to therapeutic levels (using TDM).</a:t>
            </a:r>
          </a:p>
          <a:p>
            <a:pPr marL="0" indent="0" algn="ctr">
              <a:lnSpc>
                <a:spcPct val="100000"/>
              </a:lnSpc>
              <a:buNone/>
            </a:pPr>
            <a:r>
              <a:rPr lang="en-US" sz="3200" b="1" spc="30" dirty="0">
                <a:solidFill>
                  <a:srgbClr val="F67D02"/>
                </a:solidFill>
                <a:latin typeface="Century Gothic" panose="020B0502020202020204" pitchFamily="34" charset="0"/>
              </a:rPr>
              <a:t>See the patient every week.</a:t>
            </a:r>
          </a:p>
          <a:p>
            <a:pPr marL="0" indent="0" algn="ctr">
              <a:lnSpc>
                <a:spcPct val="100000"/>
              </a:lnSpc>
              <a:buNone/>
            </a:pPr>
            <a:r>
              <a:rPr lang="en-US" sz="3200" b="1" spc="30" dirty="0">
                <a:latin typeface="Century Gothic" panose="020B0502020202020204" pitchFamily="34" charset="0"/>
              </a:rPr>
              <a:t>Shift majority of dose to bedtime dosing,</a:t>
            </a:r>
          </a:p>
          <a:p>
            <a:pPr marL="0" indent="0" algn="ctr">
              <a:lnSpc>
                <a:spcPct val="100000"/>
              </a:lnSpc>
              <a:buNone/>
            </a:pPr>
            <a:r>
              <a:rPr lang="en-US" sz="3200" b="1" spc="30" dirty="0">
                <a:latin typeface="Century Gothic" panose="020B0502020202020204" pitchFamily="34" charset="0"/>
              </a:rPr>
              <a:t>once positive symptoms are better.</a:t>
            </a:r>
          </a:p>
        </p:txBody>
      </p:sp>
      <p:pic>
        <p:nvPicPr>
          <p:cNvPr id="6" name="Picture 5">
            <a:extLst>
              <a:ext uri="{FF2B5EF4-FFF2-40B4-BE49-F238E27FC236}">
                <a16:creationId xmlns:a16="http://schemas.microsoft.com/office/drawing/2014/main" id="{0FBEE3E8-4CD2-4F48-B0B4-B2F2C03FE752}"/>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D36C235B-3586-833A-40F2-E3F7BCCAD7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9" name="TextBox 8">
            <a:extLst>
              <a:ext uri="{FF2B5EF4-FFF2-40B4-BE49-F238E27FC236}">
                <a16:creationId xmlns:a16="http://schemas.microsoft.com/office/drawing/2014/main" id="{360003BF-8EA5-3543-0851-BB4A8915342A}"/>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Clozapine Initiation</a:t>
            </a:r>
          </a:p>
        </p:txBody>
      </p:sp>
    </p:spTree>
    <p:extLst>
      <p:ext uri="{BB962C8B-B14F-4D97-AF65-F5344CB8AC3E}">
        <p14:creationId xmlns:p14="http://schemas.microsoft.com/office/powerpoint/2010/main" val="42183753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49409489-71A8-0599-E3B4-56E4EC74EDF0}"/>
              </a:ext>
            </a:extLst>
          </p:cNvPr>
          <p:cNvPicPr>
            <a:picLocks noChangeAspect="1"/>
          </p:cNvPicPr>
          <p:nvPr/>
        </p:nvPicPr>
        <p:blipFill>
          <a:blip r:embed="rId2"/>
          <a:stretch>
            <a:fillRect/>
          </a:stretch>
        </p:blipFill>
        <p:spPr>
          <a:xfrm>
            <a:off x="1891188" y="92714"/>
            <a:ext cx="8635093" cy="6672572"/>
          </a:xfrm>
          <a:prstGeom prst="rect">
            <a:avLst/>
          </a:prstGeom>
          <a:ln>
            <a:solidFill>
              <a:schemeClr val="tx1"/>
            </a:solidFill>
          </a:ln>
        </p:spPr>
      </p:pic>
      <p:pic>
        <p:nvPicPr>
          <p:cNvPr id="11" name="Picture 10">
            <a:extLst>
              <a:ext uri="{FF2B5EF4-FFF2-40B4-BE49-F238E27FC236}">
                <a16:creationId xmlns:a16="http://schemas.microsoft.com/office/drawing/2014/main" id="{D8593CEC-824F-E162-959C-A7FE709FD1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pic>
        <p:nvPicPr>
          <p:cNvPr id="12" name="Picture 11">
            <a:extLst>
              <a:ext uri="{FF2B5EF4-FFF2-40B4-BE49-F238E27FC236}">
                <a16:creationId xmlns:a16="http://schemas.microsoft.com/office/drawing/2014/main" id="{D2F4DC72-28C5-07CB-6EE8-4374253332F3}"/>
              </a:ext>
            </a:extLst>
          </p:cNvPr>
          <p:cNvPicPr>
            <a:picLocks noChangeAspect="1"/>
          </p:cNvPicPr>
          <p:nvPr/>
        </p:nvPicPr>
        <p:blipFill>
          <a:blip r:embed="rId4"/>
          <a:stretch>
            <a:fillRect/>
          </a:stretch>
        </p:blipFill>
        <p:spPr>
          <a:xfrm>
            <a:off x="11442870" y="6127535"/>
            <a:ext cx="419616" cy="398215"/>
          </a:xfrm>
          <a:prstGeom prst="rect">
            <a:avLst/>
          </a:prstGeom>
        </p:spPr>
      </p:pic>
    </p:spTree>
    <p:extLst>
      <p:ext uri="{BB962C8B-B14F-4D97-AF65-F5344CB8AC3E}">
        <p14:creationId xmlns:p14="http://schemas.microsoft.com/office/powerpoint/2010/main" val="3317794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DC3A89-BF62-2414-F3E0-075D233E4E61}"/>
              </a:ext>
            </a:extLst>
          </p:cNvPr>
          <p:cNvPicPr>
            <a:picLocks noChangeAspect="1"/>
          </p:cNvPicPr>
          <p:nvPr/>
        </p:nvPicPr>
        <p:blipFill>
          <a:blip r:embed="rId2"/>
          <a:stretch>
            <a:fillRect/>
          </a:stretch>
        </p:blipFill>
        <p:spPr>
          <a:xfrm>
            <a:off x="1517849" y="356589"/>
            <a:ext cx="9156301" cy="6541432"/>
          </a:xfrm>
          <a:prstGeom prst="rect">
            <a:avLst/>
          </a:prstGeom>
        </p:spPr>
      </p:pic>
      <p:pic>
        <p:nvPicPr>
          <p:cNvPr id="3" name="Picture 2">
            <a:extLst>
              <a:ext uri="{FF2B5EF4-FFF2-40B4-BE49-F238E27FC236}">
                <a16:creationId xmlns:a16="http://schemas.microsoft.com/office/drawing/2014/main" id="{50143DD2-39AA-0765-4F92-DFEF9EE31CA9}"/>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971B4FD0-90FC-BCC6-52DB-4E9041170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2627924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FEA96-3A9B-1A4B-BB8F-D461A1911C66}"/>
              </a:ext>
            </a:extLst>
          </p:cNvPr>
          <p:cNvSpPr>
            <a:spLocks noGrp="1"/>
          </p:cNvSpPr>
          <p:nvPr>
            <p:ph idx="1"/>
          </p:nvPr>
        </p:nvSpPr>
        <p:spPr>
          <a:xfrm>
            <a:off x="838200" y="1776197"/>
            <a:ext cx="10064242" cy="4351338"/>
          </a:xfrm>
        </p:spPr>
        <p:txBody>
          <a:bodyPr>
            <a:noAutofit/>
          </a:bodyPr>
          <a:lstStyle/>
          <a:p>
            <a:pPr>
              <a:lnSpc>
                <a:spcPct val="100000"/>
              </a:lnSpc>
              <a:buSzPct val="140000"/>
            </a:pPr>
            <a:r>
              <a:rPr lang="en-US" sz="2000" b="1" dirty="0">
                <a:latin typeface="Century Gothic" panose="020B0502020202020204" pitchFamily="34" charset="0"/>
              </a:rPr>
              <a:t>Identify lowest effective dose.</a:t>
            </a:r>
          </a:p>
          <a:p>
            <a:pPr>
              <a:lnSpc>
                <a:spcPct val="100000"/>
              </a:lnSpc>
              <a:buSzPct val="140000"/>
            </a:pPr>
            <a:r>
              <a:rPr lang="en-US" sz="2000" b="1" dirty="0">
                <a:latin typeface="Century Gothic" panose="020B0502020202020204" pitchFamily="34" charset="0"/>
              </a:rPr>
              <a:t>Minimize and proactively treat predictable early side effects:</a:t>
            </a:r>
          </a:p>
          <a:p>
            <a:pPr lvl="1">
              <a:lnSpc>
                <a:spcPct val="100000"/>
              </a:lnSpc>
              <a:buSzPct val="110000"/>
              <a:buFont typeface="Wingdings" pitchFamily="2" charset="2"/>
              <a:buChar char="§"/>
            </a:pPr>
            <a:r>
              <a:rPr lang="en-US" sz="2000" dirty="0">
                <a:latin typeface="Century Gothic" panose="020B0502020202020204" pitchFamily="34" charset="0"/>
              </a:rPr>
              <a:t>Sedation				Orthostasis (dizziness &amp; low blood pressure)</a:t>
            </a:r>
          </a:p>
          <a:p>
            <a:pPr lvl="1">
              <a:lnSpc>
                <a:spcPct val="100000"/>
              </a:lnSpc>
              <a:buSzPct val="110000"/>
              <a:buFont typeface="Wingdings" pitchFamily="2" charset="2"/>
              <a:buChar char="§"/>
            </a:pPr>
            <a:r>
              <a:rPr lang="en-US" sz="2000" dirty="0">
                <a:latin typeface="Century Gothic" panose="020B0502020202020204" pitchFamily="34" charset="0"/>
              </a:rPr>
              <a:t>Constipation			Tachycardia (rapid heart rate)</a:t>
            </a:r>
          </a:p>
          <a:p>
            <a:pPr lvl="1">
              <a:lnSpc>
                <a:spcPct val="100000"/>
              </a:lnSpc>
              <a:buSzPct val="110000"/>
              <a:buFont typeface="Wingdings" pitchFamily="2" charset="2"/>
              <a:buChar char="§"/>
            </a:pPr>
            <a:r>
              <a:rPr lang="en-US" sz="2000" dirty="0">
                <a:latin typeface="Century Gothic" panose="020B0502020202020204" pitchFamily="34" charset="0"/>
              </a:rPr>
              <a:t>Weight gain			Sialorrhea (over-salivation)</a:t>
            </a:r>
          </a:p>
          <a:p>
            <a:pPr lvl="1">
              <a:lnSpc>
                <a:spcPct val="100000"/>
              </a:lnSpc>
            </a:pPr>
            <a:endParaRPr lang="en-US" sz="2000" dirty="0">
              <a:latin typeface="Century Gothic" panose="020B0502020202020204" pitchFamily="34" charset="0"/>
            </a:endParaRPr>
          </a:p>
          <a:p>
            <a:pPr marL="0" lvl="1">
              <a:lnSpc>
                <a:spcPct val="100000"/>
              </a:lnSpc>
              <a:buSzPct val="140000"/>
            </a:pPr>
            <a:r>
              <a:rPr lang="en-US" sz="2000" b="1" dirty="0">
                <a:latin typeface="Century Gothic" panose="020B0502020202020204" pitchFamily="34" charset="0"/>
              </a:rPr>
              <a:t>Reduced risk of cardiomyopathy and myocarditis.</a:t>
            </a:r>
          </a:p>
          <a:p>
            <a:pPr>
              <a:lnSpc>
                <a:spcPct val="100000"/>
              </a:lnSpc>
              <a:buSzPct val="140000"/>
            </a:pPr>
            <a:r>
              <a:rPr lang="en-US" sz="2000" b="1" dirty="0">
                <a:latin typeface="Century Gothic" panose="020B0502020202020204" pitchFamily="34" charset="0"/>
              </a:rPr>
              <a:t>Significantly more likely to have success and compliance.</a:t>
            </a:r>
            <a:endParaRPr lang="en-US" sz="2000" dirty="0">
              <a:latin typeface="Century Gothic" panose="020B0502020202020204" pitchFamily="34" charset="0"/>
            </a:endParaRPr>
          </a:p>
          <a:p>
            <a:pPr>
              <a:lnSpc>
                <a:spcPct val="100000"/>
              </a:lnSpc>
              <a:buSzPct val="140000"/>
            </a:pPr>
            <a:r>
              <a:rPr lang="en-US" sz="2000" b="1" dirty="0">
                <a:latin typeface="Century Gothic" panose="020B0502020202020204" pitchFamily="34" charset="0"/>
              </a:rPr>
              <a:t>Expect a long cross-taper from the previous antipsychotic.</a:t>
            </a:r>
          </a:p>
        </p:txBody>
      </p:sp>
      <p:pic>
        <p:nvPicPr>
          <p:cNvPr id="6" name="Picture 5">
            <a:extLst>
              <a:ext uri="{FF2B5EF4-FFF2-40B4-BE49-F238E27FC236}">
                <a16:creationId xmlns:a16="http://schemas.microsoft.com/office/drawing/2014/main" id="{AA2B8824-D931-D940-8338-0A54D6F37346}"/>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68F07791-4439-BE92-08E0-66D86DEA4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9" name="TextBox 8">
            <a:extLst>
              <a:ext uri="{FF2B5EF4-FFF2-40B4-BE49-F238E27FC236}">
                <a16:creationId xmlns:a16="http://schemas.microsoft.com/office/drawing/2014/main" id="{788BBA9D-BF11-CA71-7273-E5DFF542B4C0}"/>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Benefits of Ultra-Slow Titration</a:t>
            </a:r>
          </a:p>
        </p:txBody>
      </p:sp>
    </p:spTree>
    <p:extLst>
      <p:ext uri="{BB962C8B-B14F-4D97-AF65-F5344CB8AC3E}">
        <p14:creationId xmlns:p14="http://schemas.microsoft.com/office/powerpoint/2010/main" val="3273142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8E88-B731-314C-BC1D-2F6CB2C8F81B}"/>
              </a:ext>
            </a:extLst>
          </p:cNvPr>
          <p:cNvSpPr>
            <a:spLocks noGrp="1"/>
          </p:cNvSpPr>
          <p:nvPr>
            <p:ph type="title"/>
          </p:nvPr>
        </p:nvSpPr>
        <p:spPr>
          <a:xfrm>
            <a:off x="1995468" y="5632512"/>
            <a:ext cx="8074315" cy="694130"/>
          </a:xfrm>
        </p:spPr>
        <p:txBody>
          <a:bodyPr>
            <a:normAutofit fontScale="90000"/>
          </a:bodyPr>
          <a:lstStyle/>
          <a:p>
            <a:pPr algn="ctr"/>
            <a:r>
              <a:rPr lang="en-US" sz="3200" b="1" dirty="0">
                <a:latin typeface="Century Gothic"/>
                <a:cs typeface="Century Gothic"/>
              </a:rPr>
              <a:t>Total Daily Dose (mg) Increases Per Week</a:t>
            </a:r>
            <a:endParaRPr lang="en-US" sz="3200" b="1" dirty="0"/>
          </a:p>
        </p:txBody>
      </p:sp>
      <p:pic>
        <p:nvPicPr>
          <p:cNvPr id="4" name="Content Placeholder 3">
            <a:extLst>
              <a:ext uri="{FF2B5EF4-FFF2-40B4-BE49-F238E27FC236}">
                <a16:creationId xmlns:a16="http://schemas.microsoft.com/office/drawing/2014/main" id="{A9715A8C-ECF7-584A-A4A7-019DEB24F8EF}"/>
              </a:ext>
            </a:extLst>
          </p:cNvPr>
          <p:cNvPicPr>
            <a:picLocks noGrp="1" noChangeAspect="1"/>
          </p:cNvPicPr>
          <p:nvPr>
            <p:ph idx="1"/>
          </p:nvPr>
        </p:nvPicPr>
        <p:blipFill rotWithShape="1">
          <a:blip r:embed="rId2"/>
          <a:srcRect l="11839" t="16070" r="4740" b="11473"/>
          <a:stretch/>
        </p:blipFill>
        <p:spPr>
          <a:xfrm>
            <a:off x="2058842" y="1653048"/>
            <a:ext cx="8074315" cy="3979464"/>
          </a:xfrm>
          <a:prstGeom prst="rect">
            <a:avLst/>
          </a:prstGeom>
          <a:ln>
            <a:solidFill>
              <a:schemeClr val="tx1"/>
            </a:solidFill>
          </a:ln>
        </p:spPr>
      </p:pic>
      <p:pic>
        <p:nvPicPr>
          <p:cNvPr id="8" name="Picture 7">
            <a:extLst>
              <a:ext uri="{FF2B5EF4-FFF2-40B4-BE49-F238E27FC236}">
                <a16:creationId xmlns:a16="http://schemas.microsoft.com/office/drawing/2014/main" id="{18474C6D-6854-DF47-9C1F-56A6C4C1D391}"/>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5" name="Picture 4">
            <a:extLst>
              <a:ext uri="{FF2B5EF4-FFF2-40B4-BE49-F238E27FC236}">
                <a16:creationId xmlns:a16="http://schemas.microsoft.com/office/drawing/2014/main" id="{0E3B8CE6-035B-FD9D-857C-B8F5DFABE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6" name="TextBox 5">
            <a:extLst>
              <a:ext uri="{FF2B5EF4-FFF2-40B4-BE49-F238E27FC236}">
                <a16:creationId xmlns:a16="http://schemas.microsoft.com/office/drawing/2014/main" id="{E7111D4A-2F52-5C01-C828-6BF7575068B3}"/>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Clozapine Titration Schedule – Go Slow!</a:t>
            </a:r>
          </a:p>
        </p:txBody>
      </p:sp>
    </p:spTree>
    <p:extLst>
      <p:ext uri="{BB962C8B-B14F-4D97-AF65-F5344CB8AC3E}">
        <p14:creationId xmlns:p14="http://schemas.microsoft.com/office/powerpoint/2010/main" val="2399382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A7ECC6D-8CE4-B9B7-147C-81AEE93B2042}"/>
              </a:ext>
            </a:extLst>
          </p:cNvPr>
          <p:cNvPicPr>
            <a:picLocks noChangeAspect="1"/>
          </p:cNvPicPr>
          <p:nvPr/>
        </p:nvPicPr>
        <p:blipFill>
          <a:blip r:embed="rId2"/>
          <a:stretch>
            <a:fillRect/>
          </a:stretch>
        </p:blipFill>
        <p:spPr>
          <a:xfrm>
            <a:off x="609083" y="398996"/>
            <a:ext cx="6763398" cy="6194576"/>
          </a:xfrm>
          <a:prstGeom prst="rect">
            <a:avLst/>
          </a:prstGeom>
        </p:spPr>
      </p:pic>
      <p:pic>
        <p:nvPicPr>
          <p:cNvPr id="9" name="Picture 8">
            <a:extLst>
              <a:ext uri="{FF2B5EF4-FFF2-40B4-BE49-F238E27FC236}">
                <a16:creationId xmlns:a16="http://schemas.microsoft.com/office/drawing/2014/main" id="{FFCD3270-4D65-234F-921E-0BF990AA5DC4}"/>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13" name="Picture 12">
            <a:extLst>
              <a:ext uri="{FF2B5EF4-FFF2-40B4-BE49-F238E27FC236}">
                <a16:creationId xmlns:a16="http://schemas.microsoft.com/office/drawing/2014/main" id="{052DB4AA-D5C7-3511-D646-4CB9A5B230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graphicFrame>
        <p:nvGraphicFramePr>
          <p:cNvPr id="16" name="Table 15">
            <a:extLst>
              <a:ext uri="{FF2B5EF4-FFF2-40B4-BE49-F238E27FC236}">
                <a16:creationId xmlns:a16="http://schemas.microsoft.com/office/drawing/2014/main" id="{EC155F8D-9E88-F53C-A62D-1D53705165D6}"/>
              </a:ext>
            </a:extLst>
          </p:cNvPr>
          <p:cNvGraphicFramePr>
            <a:graphicFrameLocks noGrp="1"/>
          </p:cNvGraphicFramePr>
          <p:nvPr/>
        </p:nvGraphicFramePr>
        <p:xfrm>
          <a:off x="7515226" y="425225"/>
          <a:ext cx="4347260" cy="1559957"/>
        </p:xfrm>
        <a:graphic>
          <a:graphicData uri="http://schemas.openxmlformats.org/drawingml/2006/table">
            <a:tbl>
              <a:tblPr>
                <a:tableStyleId>{5C22544A-7EE6-4342-B048-85BDC9FD1C3A}</a:tableStyleId>
              </a:tblPr>
              <a:tblGrid>
                <a:gridCol w="4347260">
                  <a:extLst>
                    <a:ext uri="{9D8B030D-6E8A-4147-A177-3AD203B41FA5}">
                      <a16:colId xmlns:a16="http://schemas.microsoft.com/office/drawing/2014/main" val="3573902892"/>
                    </a:ext>
                  </a:extLst>
                </a:gridCol>
              </a:tblGrid>
              <a:tr h="1425083">
                <a:tc>
                  <a:txBody>
                    <a:bodyPr/>
                    <a:lstStyle/>
                    <a:p>
                      <a:pPr algn="ctr" fontAlgn="ctr"/>
                      <a:r>
                        <a:rPr lang="en-US" sz="2800" u="none" strike="noStrike" dirty="0">
                          <a:effectLst/>
                          <a:latin typeface="Century Gothic" panose="020B0502020202020204" pitchFamily="34" charset="0"/>
                        </a:rPr>
                        <a:t>TOTAL DAILY CLOZAPINE DOSE (mg) </a:t>
                      </a:r>
                    </a:p>
                    <a:p>
                      <a:pPr algn="ctr" fontAlgn="ctr"/>
                      <a:r>
                        <a:rPr lang="en-US" sz="2800" u="none" strike="noStrike" dirty="0">
                          <a:effectLst/>
                          <a:latin typeface="Century Gothic" panose="020B0502020202020204" pitchFamily="34" charset="0"/>
                        </a:rPr>
                        <a:t>AFTER 1 YEAR</a:t>
                      </a:r>
                    </a:p>
                    <a:p>
                      <a:pPr algn="ctr" fontAlgn="ctr"/>
                      <a:r>
                        <a:rPr lang="en-US" sz="1800" u="none" strike="noStrike" dirty="0">
                          <a:effectLst/>
                          <a:latin typeface="Century Gothic" panose="020B0502020202020204" pitchFamily="34" charset="0"/>
                        </a:rPr>
                        <a:t>(N = 118)*</a:t>
                      </a:r>
                    </a:p>
                  </a:txBody>
                  <a:tcPr marL="5477" marR="5477" marT="5477" marB="0" anchor="ctr">
                    <a:solidFill>
                      <a:srgbClr val="FED5AC"/>
                    </a:solidFill>
                  </a:tcPr>
                </a:tc>
                <a:extLst>
                  <a:ext uri="{0D108BD9-81ED-4DB2-BD59-A6C34878D82A}">
                    <a16:rowId xmlns:a16="http://schemas.microsoft.com/office/drawing/2014/main" val="2783735450"/>
                  </a:ext>
                </a:extLst>
              </a:tr>
            </a:tbl>
          </a:graphicData>
        </a:graphic>
      </p:graphicFrame>
      <p:sp>
        <p:nvSpPr>
          <p:cNvPr id="18" name="Rectangle 17">
            <a:extLst>
              <a:ext uri="{FF2B5EF4-FFF2-40B4-BE49-F238E27FC236}">
                <a16:creationId xmlns:a16="http://schemas.microsoft.com/office/drawing/2014/main" id="{A209F61B-0B28-7AAC-CCC3-C702C1113A2E}"/>
              </a:ext>
            </a:extLst>
          </p:cNvPr>
          <p:cNvSpPr/>
          <p:nvPr/>
        </p:nvSpPr>
        <p:spPr>
          <a:xfrm>
            <a:off x="7515226" y="2990535"/>
            <a:ext cx="4347260" cy="294125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Many patients have clozapine levels augmented with fluvoxamine which allows a lower dose to be used.</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There is no standard dose: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Use TDM and patient symptoms to determine dose.</a:t>
            </a:r>
          </a:p>
        </p:txBody>
      </p:sp>
      <p:sp>
        <p:nvSpPr>
          <p:cNvPr id="19" name="TextBox 18">
            <a:extLst>
              <a:ext uri="{FF2B5EF4-FFF2-40B4-BE49-F238E27FC236}">
                <a16:creationId xmlns:a16="http://schemas.microsoft.com/office/drawing/2014/main" id="{32C97368-CB4C-2154-53FD-B08E11C31D0E}"/>
              </a:ext>
            </a:extLst>
          </p:cNvPr>
          <p:cNvSpPr txBox="1"/>
          <p:nvPr/>
        </p:nvSpPr>
        <p:spPr>
          <a:xfrm>
            <a:off x="7708610" y="1967075"/>
            <a:ext cx="39604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patients symptoms resolved</a:t>
            </a:r>
          </a:p>
        </p:txBody>
      </p:sp>
    </p:spTree>
    <p:extLst>
      <p:ext uri="{BB962C8B-B14F-4D97-AF65-F5344CB8AC3E}">
        <p14:creationId xmlns:p14="http://schemas.microsoft.com/office/powerpoint/2010/main" val="1116528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DA9BE-6F5A-D747-B8A0-486DDD34B42A}"/>
              </a:ext>
            </a:extLst>
          </p:cNvPr>
          <p:cNvSpPr>
            <a:spLocks noGrp="1"/>
          </p:cNvSpPr>
          <p:nvPr>
            <p:ph type="title"/>
          </p:nvPr>
        </p:nvSpPr>
        <p:spPr/>
        <p:txBody>
          <a:bodyPr/>
          <a:lstStyle/>
          <a:p>
            <a:pPr algn="ctr"/>
            <a:r>
              <a:rPr lang="en-US" dirty="0">
                <a:latin typeface="Century Gothic"/>
                <a:cs typeface="Century Gothic"/>
              </a:rPr>
              <a:t>Our Daniel</a:t>
            </a:r>
            <a:endParaRPr lang="en-US" dirty="0"/>
          </a:p>
        </p:txBody>
      </p:sp>
      <p:pic>
        <p:nvPicPr>
          <p:cNvPr id="4" name="Content Placeholder 7" descr="Dan &amp; Dad 3.jpeg">
            <a:extLst>
              <a:ext uri="{FF2B5EF4-FFF2-40B4-BE49-F238E27FC236}">
                <a16:creationId xmlns:a16="http://schemas.microsoft.com/office/drawing/2014/main" id="{1B8A21F5-8F9F-2D48-A455-2B58B9B726EA}"/>
              </a:ext>
            </a:extLst>
          </p:cNvPr>
          <p:cNvPicPr>
            <a:picLocks noChangeAspect="1"/>
          </p:cNvPicPr>
          <p:nvPr/>
        </p:nvPicPr>
        <p:blipFill>
          <a:blip r:embed="rId2" cstate="print">
            <a:extLst>
              <a:ext uri="{28A0092B-C50C-407E-A947-70E740481C1C}">
                <a14:useLocalDpi xmlns:a14="http://schemas.microsoft.com/office/drawing/2010/main" val="0"/>
              </a:ext>
            </a:extLst>
          </a:blip>
          <a:srcRect t="4326" b="4326"/>
          <a:stretch>
            <a:fillRect/>
          </a:stretch>
        </p:blipFill>
        <p:spPr>
          <a:xfrm>
            <a:off x="1350335" y="1690688"/>
            <a:ext cx="4169651" cy="4351338"/>
          </a:xfrm>
          <a:prstGeom prst="rect">
            <a:avLst/>
          </a:prstGeom>
          <a:ln w="12700">
            <a:solidFill>
              <a:schemeClr val="tx1"/>
            </a:solidFill>
            <a:miter lim="800000"/>
          </a:ln>
        </p:spPr>
      </p:pic>
      <p:pic>
        <p:nvPicPr>
          <p:cNvPr id="5" name="Picture 4" descr="D71_0031.JPG">
            <a:extLst>
              <a:ext uri="{FF2B5EF4-FFF2-40B4-BE49-F238E27FC236}">
                <a16:creationId xmlns:a16="http://schemas.microsoft.com/office/drawing/2014/main" id="{1403A471-CE99-4C4C-A4B9-BCABCA3D2C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08" t="2294" r="7805" b="15423"/>
          <a:stretch/>
        </p:blipFill>
        <p:spPr>
          <a:xfrm>
            <a:off x="6215116" y="1690688"/>
            <a:ext cx="4626548" cy="4351338"/>
          </a:xfrm>
          <a:prstGeom prst="rect">
            <a:avLst/>
          </a:prstGeom>
          <a:ln w="12700">
            <a:solidFill>
              <a:schemeClr val="tx1"/>
            </a:solidFill>
            <a:miter lim="800000"/>
          </a:ln>
        </p:spPr>
      </p:pic>
      <p:sp>
        <p:nvSpPr>
          <p:cNvPr id="6" name="Content Placeholder 5">
            <a:extLst>
              <a:ext uri="{FF2B5EF4-FFF2-40B4-BE49-F238E27FC236}">
                <a16:creationId xmlns:a16="http://schemas.microsoft.com/office/drawing/2014/main" id="{92139717-9E3C-F147-8EA0-EA54190CA3AD}"/>
              </a:ext>
            </a:extLst>
          </p:cNvPr>
          <p:cNvSpPr>
            <a:spLocks noGrp="1"/>
          </p:cNvSpPr>
          <p:nvPr>
            <p:ph idx="1"/>
          </p:nvPr>
        </p:nvSpPr>
        <p:spPr>
          <a:xfrm>
            <a:off x="1350336" y="6058535"/>
            <a:ext cx="4169651" cy="480131"/>
          </a:xfrm>
          <a:prstGeom prst="rect">
            <a:avLst/>
          </a:prstGeom>
        </p:spPr>
        <p:txBody>
          <a:bodyPr wrap="square">
            <a:spAutoFit/>
          </a:bodyPr>
          <a:lstStyle/>
          <a:p>
            <a:pPr marL="0" lvl="0" indent="0" algn="ctr">
              <a:buNone/>
            </a:pPr>
            <a:r>
              <a:rPr lang="en-US" b="1" dirty="0">
                <a:solidFill>
                  <a:prstClr val="black"/>
                </a:solidFill>
                <a:latin typeface="Century Gothic"/>
                <a:cs typeface="Century Gothic"/>
              </a:rPr>
              <a:t>1993</a:t>
            </a:r>
          </a:p>
        </p:txBody>
      </p:sp>
      <p:sp>
        <p:nvSpPr>
          <p:cNvPr id="8" name="Rectangle 7">
            <a:extLst>
              <a:ext uri="{FF2B5EF4-FFF2-40B4-BE49-F238E27FC236}">
                <a16:creationId xmlns:a16="http://schemas.microsoft.com/office/drawing/2014/main" id="{6488A6BD-E59F-0B4D-998D-0F0F05D6B7CB}"/>
              </a:ext>
            </a:extLst>
          </p:cNvPr>
          <p:cNvSpPr/>
          <p:nvPr/>
        </p:nvSpPr>
        <p:spPr>
          <a:xfrm>
            <a:off x="6215116" y="6058535"/>
            <a:ext cx="4626547" cy="523220"/>
          </a:xfrm>
          <a:prstGeom prst="rect">
            <a:avLst/>
          </a:prstGeom>
        </p:spPr>
        <p:txBody>
          <a:bodyPr wrap="square">
            <a:spAutoFit/>
          </a:bodyPr>
          <a:lstStyle/>
          <a:p>
            <a:pPr lvl="0" algn="ctr"/>
            <a:r>
              <a:rPr lang="en-US" sz="2800" b="1" dirty="0">
                <a:solidFill>
                  <a:prstClr val="black"/>
                </a:solidFill>
                <a:latin typeface="Century Gothic"/>
                <a:cs typeface="Century Gothic"/>
              </a:rPr>
              <a:t>2019</a:t>
            </a:r>
          </a:p>
        </p:txBody>
      </p:sp>
      <p:pic>
        <p:nvPicPr>
          <p:cNvPr id="10" name="Picture 9">
            <a:extLst>
              <a:ext uri="{FF2B5EF4-FFF2-40B4-BE49-F238E27FC236}">
                <a16:creationId xmlns:a16="http://schemas.microsoft.com/office/drawing/2014/main" id="{E77DDF57-679E-2049-BBB4-6D6894BCCE4E}"/>
              </a:ext>
            </a:extLst>
          </p:cNvPr>
          <p:cNvPicPr>
            <a:picLocks noChangeAspect="1"/>
          </p:cNvPicPr>
          <p:nvPr/>
        </p:nvPicPr>
        <p:blipFill>
          <a:blip r:embed="rId4"/>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F0E5064-9F46-ED4B-BD83-09346F49C189}"/>
              </a:ext>
            </a:extLst>
          </p:cNvPr>
          <p:cNvPicPr>
            <a:picLocks noChangeAspect="1"/>
          </p:cNvPicPr>
          <p:nvPr/>
        </p:nvPicPr>
        <p:blipFill>
          <a:blip r:embed="rId5"/>
          <a:stretch>
            <a:fillRect/>
          </a:stretch>
        </p:blipFill>
        <p:spPr>
          <a:xfrm>
            <a:off x="11442870" y="6127535"/>
            <a:ext cx="419616" cy="398215"/>
          </a:xfrm>
          <a:prstGeom prst="rect">
            <a:avLst/>
          </a:prstGeom>
        </p:spPr>
      </p:pic>
    </p:spTree>
    <p:extLst>
      <p:ext uri="{BB962C8B-B14F-4D97-AF65-F5344CB8AC3E}">
        <p14:creationId xmlns:p14="http://schemas.microsoft.com/office/powerpoint/2010/main" val="25223373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391BA5-CD64-7C45-B6FC-1119D3E447B9}"/>
              </a:ext>
            </a:extLst>
          </p:cNvPr>
          <p:cNvSpPr/>
          <p:nvPr/>
        </p:nvSpPr>
        <p:spPr>
          <a:xfrm>
            <a:off x="7515226" y="2990535"/>
            <a:ext cx="3960492" cy="2830455"/>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Push Boundaries: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Literature therapeutic range: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350 to 650 ng/mL</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Traditional Upper Limit: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1000 ng/mL</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Most TEAM DANIEL patients are on anti-seizure medications.</a:t>
            </a:r>
          </a:p>
        </p:txBody>
      </p:sp>
      <p:pic>
        <p:nvPicPr>
          <p:cNvPr id="9" name="Picture 8">
            <a:extLst>
              <a:ext uri="{FF2B5EF4-FFF2-40B4-BE49-F238E27FC236}">
                <a16:creationId xmlns:a16="http://schemas.microsoft.com/office/drawing/2014/main" id="{FFCD3270-4D65-234F-921E-0BF990AA5DC4}"/>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3" name="Picture 2">
            <a:extLst>
              <a:ext uri="{FF2B5EF4-FFF2-40B4-BE49-F238E27FC236}">
                <a16:creationId xmlns:a16="http://schemas.microsoft.com/office/drawing/2014/main" id="{224F58A4-4B54-9DCA-016A-BC2B79CF8D3A}"/>
              </a:ext>
            </a:extLst>
          </p:cNvPr>
          <p:cNvPicPr>
            <a:picLocks noChangeAspect="1"/>
          </p:cNvPicPr>
          <p:nvPr/>
        </p:nvPicPr>
        <p:blipFill>
          <a:blip r:embed="rId3"/>
          <a:stretch>
            <a:fillRect/>
          </a:stretch>
        </p:blipFill>
        <p:spPr>
          <a:xfrm>
            <a:off x="609083" y="398996"/>
            <a:ext cx="6763399" cy="6304920"/>
          </a:xfrm>
          <a:prstGeom prst="rect">
            <a:avLst/>
          </a:prstGeom>
        </p:spPr>
      </p:pic>
      <p:pic>
        <p:nvPicPr>
          <p:cNvPr id="13" name="Picture 12">
            <a:extLst>
              <a:ext uri="{FF2B5EF4-FFF2-40B4-BE49-F238E27FC236}">
                <a16:creationId xmlns:a16="http://schemas.microsoft.com/office/drawing/2014/main" id="{052DB4AA-D5C7-3511-D646-4CB9A5B230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graphicFrame>
        <p:nvGraphicFramePr>
          <p:cNvPr id="16" name="Table 15">
            <a:extLst>
              <a:ext uri="{FF2B5EF4-FFF2-40B4-BE49-F238E27FC236}">
                <a16:creationId xmlns:a16="http://schemas.microsoft.com/office/drawing/2014/main" id="{EC155F8D-9E88-F53C-A62D-1D53705165D6}"/>
              </a:ext>
            </a:extLst>
          </p:cNvPr>
          <p:cNvGraphicFramePr>
            <a:graphicFrameLocks noGrp="1"/>
          </p:cNvGraphicFramePr>
          <p:nvPr/>
        </p:nvGraphicFramePr>
        <p:xfrm>
          <a:off x="7515226" y="418554"/>
          <a:ext cx="4347260" cy="1834277"/>
        </p:xfrm>
        <a:graphic>
          <a:graphicData uri="http://schemas.openxmlformats.org/drawingml/2006/table">
            <a:tbl>
              <a:tblPr>
                <a:tableStyleId>{5C22544A-7EE6-4342-B048-85BDC9FD1C3A}</a:tableStyleId>
              </a:tblPr>
              <a:tblGrid>
                <a:gridCol w="4347260">
                  <a:extLst>
                    <a:ext uri="{9D8B030D-6E8A-4147-A177-3AD203B41FA5}">
                      <a16:colId xmlns:a16="http://schemas.microsoft.com/office/drawing/2014/main" val="3573902892"/>
                    </a:ext>
                  </a:extLst>
                </a:gridCol>
              </a:tblGrid>
              <a:tr h="1425083">
                <a:tc>
                  <a:txBody>
                    <a:bodyPr/>
                    <a:lstStyle/>
                    <a:p>
                      <a:pPr algn="ctr" fontAlgn="ctr"/>
                      <a:r>
                        <a:rPr lang="en-US" sz="2800" u="none" strike="noStrike" dirty="0">
                          <a:effectLst/>
                          <a:latin typeface="Century Gothic" panose="020B0502020202020204" pitchFamily="34" charset="0"/>
                        </a:rPr>
                        <a:t>THERAPEUTIC CLOZAPINE SERUM LEVELS (ng/mL)</a:t>
                      </a:r>
                      <a:br>
                        <a:rPr lang="en-US" sz="2800" u="none" strike="noStrike" dirty="0">
                          <a:effectLst/>
                          <a:latin typeface="Century Gothic" panose="020B0502020202020204" pitchFamily="34" charset="0"/>
                        </a:rPr>
                      </a:br>
                      <a:r>
                        <a:rPr lang="en-US" sz="2800" u="none" strike="noStrike" dirty="0">
                          <a:effectLst/>
                          <a:latin typeface="Century Gothic" panose="020B0502020202020204" pitchFamily="34" charset="0"/>
                        </a:rPr>
                        <a:t>AFTER 1 YEAR </a:t>
                      </a:r>
                      <a:br>
                        <a:rPr lang="en-US" sz="2800" u="none" strike="noStrike" dirty="0">
                          <a:effectLst/>
                          <a:latin typeface="Century Gothic" panose="020B0502020202020204" pitchFamily="34" charset="0"/>
                        </a:rPr>
                      </a:br>
                      <a:r>
                        <a:rPr lang="en-US" sz="1800" u="none" strike="noStrike" dirty="0">
                          <a:effectLst/>
                          <a:latin typeface="Century Gothic" panose="020B0502020202020204" pitchFamily="34" charset="0"/>
                        </a:rPr>
                        <a:t>IN PATIENTS WITH DETECTABLE LEVELS </a:t>
                      </a:r>
                    </a:p>
                    <a:p>
                      <a:pPr algn="ctr" fontAlgn="ctr"/>
                      <a:r>
                        <a:rPr lang="en-US" sz="1800" u="none" strike="noStrike" dirty="0">
                          <a:effectLst/>
                          <a:latin typeface="Century Gothic" panose="020B0502020202020204" pitchFamily="34" charset="0"/>
                        </a:rPr>
                        <a:t>(N = 112)*</a:t>
                      </a:r>
                      <a:endParaRPr lang="en-US" sz="2400" b="1" i="0" u="none" strike="noStrike" dirty="0">
                        <a:solidFill>
                          <a:srgbClr val="000000"/>
                        </a:solidFill>
                        <a:effectLst/>
                        <a:latin typeface="Century Gothic" panose="020B0502020202020204" pitchFamily="34" charset="0"/>
                      </a:endParaRPr>
                    </a:p>
                  </a:txBody>
                  <a:tcPr marL="5477" marR="5477" marT="5477" marB="0" anchor="ctr">
                    <a:solidFill>
                      <a:srgbClr val="FED5AC"/>
                    </a:solidFill>
                  </a:tcPr>
                </a:tc>
                <a:extLst>
                  <a:ext uri="{0D108BD9-81ED-4DB2-BD59-A6C34878D82A}">
                    <a16:rowId xmlns:a16="http://schemas.microsoft.com/office/drawing/2014/main" val="2783735450"/>
                  </a:ext>
                </a:extLst>
              </a:tr>
            </a:tbl>
          </a:graphicData>
        </a:graphic>
      </p:graphicFrame>
      <p:sp>
        <p:nvSpPr>
          <p:cNvPr id="2" name="TextBox 1">
            <a:extLst>
              <a:ext uri="{FF2B5EF4-FFF2-40B4-BE49-F238E27FC236}">
                <a16:creationId xmlns:a16="http://schemas.microsoft.com/office/drawing/2014/main" id="{AE818F09-0A89-8D4E-2A87-058DA343842F}"/>
              </a:ext>
            </a:extLst>
          </p:cNvPr>
          <p:cNvSpPr txBox="1"/>
          <p:nvPr/>
        </p:nvSpPr>
        <p:spPr>
          <a:xfrm>
            <a:off x="7708610" y="2252831"/>
            <a:ext cx="39604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*8 patients with no detectable levels</a:t>
            </a:r>
          </a:p>
        </p:txBody>
      </p:sp>
    </p:spTree>
    <p:extLst>
      <p:ext uri="{BB962C8B-B14F-4D97-AF65-F5344CB8AC3E}">
        <p14:creationId xmlns:p14="http://schemas.microsoft.com/office/powerpoint/2010/main" val="4192998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95B7E1-E714-8A74-1E9C-080474DB34C8}"/>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Clozapine Metabolism Via CYP1A2</a:t>
            </a:r>
          </a:p>
        </p:txBody>
      </p:sp>
      <p:sp>
        <p:nvSpPr>
          <p:cNvPr id="3" name="Content Placeholder 2">
            <a:extLst>
              <a:ext uri="{FF2B5EF4-FFF2-40B4-BE49-F238E27FC236}">
                <a16:creationId xmlns:a16="http://schemas.microsoft.com/office/drawing/2014/main" id="{6FED11CB-4B26-394B-9AA1-F2AC8B6D6D9F}"/>
              </a:ext>
            </a:extLst>
          </p:cNvPr>
          <p:cNvSpPr>
            <a:spLocks noGrp="1"/>
          </p:cNvSpPr>
          <p:nvPr>
            <p:ph idx="1"/>
          </p:nvPr>
        </p:nvSpPr>
        <p:spPr>
          <a:xfrm>
            <a:off x="838201" y="1690688"/>
            <a:ext cx="12063412" cy="4710112"/>
          </a:xfrm>
        </p:spPr>
        <p:txBody>
          <a:bodyPr>
            <a:noAutofit/>
          </a:bodyPr>
          <a:lstStyle/>
          <a:p>
            <a:pPr>
              <a:lnSpc>
                <a:spcPct val="100000"/>
              </a:lnSpc>
              <a:buSzPct val="140000"/>
            </a:pPr>
            <a:r>
              <a:rPr lang="en-US" sz="2000" b="1" dirty="0">
                <a:latin typeface="Century Gothic" panose="020B0502020202020204" pitchFamily="34" charset="0"/>
              </a:rPr>
              <a:t>Cigarettes:</a:t>
            </a:r>
            <a:r>
              <a:rPr lang="en-US" sz="2000" dirty="0">
                <a:latin typeface="Century Gothic" panose="020B0502020202020204" pitchFamily="34" charset="0"/>
              </a:rPr>
              <a:t> dramatically lowers clozapine</a:t>
            </a:r>
          </a:p>
          <a:p>
            <a:pPr lvl="1">
              <a:lnSpc>
                <a:spcPct val="100000"/>
              </a:lnSpc>
              <a:buSzPct val="110000"/>
            </a:pPr>
            <a:r>
              <a:rPr lang="en-US" sz="2000" dirty="0">
                <a:latin typeface="Century Gothic" panose="020B0502020202020204" pitchFamily="34" charset="0"/>
              </a:rPr>
              <a:t>Stopping dramatically raises levels</a:t>
            </a:r>
          </a:p>
          <a:p>
            <a:pPr lvl="1">
              <a:lnSpc>
                <a:spcPct val="100000"/>
              </a:lnSpc>
              <a:buSzPct val="110000"/>
            </a:pPr>
            <a:r>
              <a:rPr lang="en-US" sz="2000" dirty="0">
                <a:latin typeface="Century Gothic" panose="020B0502020202020204" pitchFamily="34" charset="0"/>
              </a:rPr>
              <a:t>Hydrocarbons &amp; coal tars stimulate metabolism</a:t>
            </a:r>
          </a:p>
          <a:p>
            <a:pPr lvl="1">
              <a:lnSpc>
                <a:spcPct val="100000"/>
              </a:lnSpc>
              <a:buSzPct val="110000"/>
            </a:pPr>
            <a:r>
              <a:rPr lang="en-US" sz="2000" dirty="0">
                <a:latin typeface="Century Gothic" panose="020B0502020202020204" pitchFamily="34" charset="0"/>
              </a:rPr>
              <a:t>Nicotine has no affect</a:t>
            </a:r>
          </a:p>
          <a:p>
            <a:pPr>
              <a:lnSpc>
                <a:spcPct val="100000"/>
              </a:lnSpc>
              <a:buSzPct val="140000"/>
            </a:pPr>
            <a:r>
              <a:rPr lang="en-US" sz="2000" b="1" dirty="0">
                <a:latin typeface="Century Gothic" panose="020B0502020202020204" pitchFamily="34" charset="0"/>
              </a:rPr>
              <a:t>Caffeine: </a:t>
            </a:r>
            <a:r>
              <a:rPr lang="en-US" sz="2000" dirty="0">
                <a:latin typeface="Century Gothic" panose="020B0502020202020204" pitchFamily="34" charset="0"/>
              </a:rPr>
              <a:t>increases the levels - Keep it steady!</a:t>
            </a:r>
          </a:p>
          <a:p>
            <a:pPr>
              <a:lnSpc>
                <a:spcPct val="100000"/>
              </a:lnSpc>
              <a:buSzPct val="140000"/>
            </a:pPr>
            <a:r>
              <a:rPr lang="en-US" sz="2000" b="1" dirty="0">
                <a:latin typeface="Century Gothic" panose="020B0502020202020204" pitchFamily="34" charset="0"/>
              </a:rPr>
              <a:t>Be aware of drug interactions!</a:t>
            </a:r>
          </a:p>
          <a:p>
            <a:pPr lvl="1">
              <a:lnSpc>
                <a:spcPct val="100000"/>
              </a:lnSpc>
              <a:buSzPct val="110000"/>
            </a:pPr>
            <a:r>
              <a:rPr lang="en-US" sz="2000" dirty="0">
                <a:latin typeface="Century Gothic" panose="020B0502020202020204" pitchFamily="34" charset="0"/>
              </a:rPr>
              <a:t>Some quinolones increase levels (Ciprofloxacin)</a:t>
            </a:r>
          </a:p>
          <a:p>
            <a:pPr>
              <a:lnSpc>
                <a:spcPct val="100000"/>
              </a:lnSpc>
              <a:buSzPct val="140000"/>
            </a:pPr>
            <a:r>
              <a:rPr lang="en-US" sz="2000" b="1" dirty="0">
                <a:latin typeface="Century Gothic" panose="020B0502020202020204" pitchFamily="34" charset="0"/>
              </a:rPr>
              <a:t>Inflammation dramatically increases levels.</a:t>
            </a:r>
          </a:p>
          <a:p>
            <a:pPr lvl="1">
              <a:lnSpc>
                <a:spcPct val="100000"/>
              </a:lnSpc>
              <a:buSzPct val="110000"/>
            </a:pPr>
            <a:r>
              <a:rPr lang="en-US" sz="2000" dirty="0">
                <a:latin typeface="Century Gothic" panose="020B0502020202020204" pitchFamily="34" charset="0"/>
              </a:rPr>
              <a:t>With serious illness, reduce dose by 67% until the fever resolves.</a:t>
            </a:r>
          </a:p>
        </p:txBody>
      </p:sp>
      <p:pic>
        <p:nvPicPr>
          <p:cNvPr id="6" name="Picture 5">
            <a:extLst>
              <a:ext uri="{FF2B5EF4-FFF2-40B4-BE49-F238E27FC236}">
                <a16:creationId xmlns:a16="http://schemas.microsoft.com/office/drawing/2014/main" id="{59D939B3-4B82-2041-9AD8-DD0F0BCDCD28}"/>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6753E3A2-70F6-C215-A231-A60F58CDB5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1033188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C79F18-D250-0B4E-A517-F27B53B07987}"/>
              </a:ext>
            </a:extLst>
          </p:cNvPr>
          <p:cNvSpPr>
            <a:spLocks noGrp="1"/>
          </p:cNvSpPr>
          <p:nvPr>
            <p:ph idx="1"/>
          </p:nvPr>
        </p:nvSpPr>
        <p:spPr>
          <a:xfrm>
            <a:off x="1440632" y="1690688"/>
            <a:ext cx="9310735" cy="4351338"/>
          </a:xfrm>
        </p:spPr>
        <p:txBody>
          <a:bodyPr>
            <a:noAutofit/>
          </a:bodyPr>
          <a:lstStyle/>
          <a:p>
            <a:pPr>
              <a:lnSpc>
                <a:spcPct val="120000"/>
              </a:lnSpc>
              <a:buSzPct val="140000"/>
            </a:pPr>
            <a:r>
              <a:rPr lang="en-US" sz="1700" b="1" dirty="0">
                <a:latin typeface="Century Gothic" panose="020B0502020202020204" pitchFamily="34" charset="0"/>
              </a:rPr>
              <a:t>Clozapine metabolizes into clozapine and norclozapine with CYP1A2.</a:t>
            </a:r>
          </a:p>
          <a:p>
            <a:pPr>
              <a:lnSpc>
                <a:spcPct val="120000"/>
              </a:lnSpc>
              <a:buSzPct val="140000"/>
            </a:pPr>
            <a:r>
              <a:rPr lang="en-US" sz="1700" b="1" dirty="0">
                <a:latin typeface="Century Gothic" panose="020B0502020202020204" pitchFamily="34" charset="0"/>
              </a:rPr>
              <a:t>Fluvoxamine:</a:t>
            </a:r>
            <a:r>
              <a:rPr lang="en-US" sz="1700" dirty="0">
                <a:latin typeface="Century Gothic" panose="020B0502020202020204" pitchFamily="34" charset="0"/>
              </a:rPr>
              <a:t> Blocks the CYP1A2 enzyme to increase ratio of clozapine/</a:t>
            </a:r>
            <a:r>
              <a:rPr lang="en-US" sz="1700" dirty="0" err="1">
                <a:latin typeface="Century Gothic" panose="020B0502020202020204" pitchFamily="34" charset="0"/>
              </a:rPr>
              <a:t>norclozapine</a:t>
            </a:r>
            <a:r>
              <a:rPr lang="en-US" sz="1700" dirty="0">
                <a:latin typeface="Century Gothic" panose="020B0502020202020204" pitchFamily="34" charset="0"/>
              </a:rPr>
              <a:t> for better efficacy and less side effects.</a:t>
            </a:r>
          </a:p>
          <a:p>
            <a:pPr marL="457200" lvl="1" indent="0">
              <a:lnSpc>
                <a:spcPct val="120000"/>
              </a:lnSpc>
              <a:buSzPct val="140000"/>
              <a:buNone/>
            </a:pPr>
            <a:r>
              <a:rPr lang="en-US" sz="1700" dirty="0">
                <a:latin typeface="Century Gothic" panose="020B0502020202020204" pitchFamily="34" charset="0"/>
              </a:rPr>
              <a:t>	Baseline ratio of clozapine/norclozapine: about 1.3   </a:t>
            </a:r>
          </a:p>
          <a:p>
            <a:pPr marL="457200" lvl="1" indent="0">
              <a:lnSpc>
                <a:spcPct val="120000"/>
              </a:lnSpc>
              <a:buSzPct val="140000"/>
              <a:buNone/>
            </a:pPr>
            <a:r>
              <a:rPr lang="en-US" sz="1700" dirty="0">
                <a:latin typeface="Century Gothic" panose="020B0502020202020204" pitchFamily="34" charset="0"/>
              </a:rPr>
              <a:t>	After adding fluvoxamine: 2.6</a:t>
            </a:r>
            <a:endParaRPr lang="en-US" sz="2100" dirty="0">
              <a:latin typeface="Century Gothic" panose="020B0502020202020204" pitchFamily="34" charset="0"/>
            </a:endParaRPr>
          </a:p>
          <a:p>
            <a:pPr>
              <a:lnSpc>
                <a:spcPct val="120000"/>
              </a:lnSpc>
              <a:buSzPct val="140000"/>
            </a:pPr>
            <a:r>
              <a:rPr lang="en-US" sz="1700" b="1" dirty="0">
                <a:latin typeface="Century Gothic" panose="020B0502020202020204" pitchFamily="34" charset="0"/>
              </a:rPr>
              <a:t>Benefits: </a:t>
            </a:r>
            <a:r>
              <a:rPr lang="en-US" sz="1700" dirty="0">
                <a:latin typeface="Century Gothic" panose="020B0502020202020204" pitchFamily="34" charset="0"/>
              </a:rPr>
              <a:t>Improve sedation, sleep time, weight, sialorrhea (over-salivation), positive and negative symptoms.</a:t>
            </a:r>
          </a:p>
          <a:p>
            <a:pPr>
              <a:lnSpc>
                <a:spcPct val="120000"/>
              </a:lnSpc>
              <a:buSzPct val="140000"/>
            </a:pPr>
            <a:r>
              <a:rPr lang="en-US" sz="1700" b="1" dirty="0">
                <a:latin typeface="Century Gothic" panose="020B0502020202020204" pitchFamily="34" charset="0"/>
              </a:rPr>
              <a:t>Risks: </a:t>
            </a:r>
            <a:r>
              <a:rPr lang="en-US" sz="1700" dirty="0">
                <a:latin typeface="Century Gothic" panose="020B0502020202020204" pitchFamily="34" charset="0"/>
              </a:rPr>
              <a:t>Higher levels of clozapine can cause seizures.  ALL patients on the fluvoxamine-clozapine combo are maintained on Lamotrigine or other seizure prophylaxis.</a:t>
            </a:r>
          </a:p>
          <a:p>
            <a:pPr>
              <a:lnSpc>
                <a:spcPct val="120000"/>
              </a:lnSpc>
              <a:buSzPct val="140000"/>
            </a:pPr>
            <a:r>
              <a:rPr lang="en-US" sz="1700" b="1" dirty="0">
                <a:latin typeface="Century Gothic" panose="020B0502020202020204" pitchFamily="34" charset="0"/>
              </a:rPr>
              <a:t>CAUTION:  </a:t>
            </a:r>
            <a:r>
              <a:rPr lang="en-US" sz="1700" dirty="0">
                <a:latin typeface="Century Gothic" panose="020B0502020202020204" pitchFamily="34" charset="0"/>
              </a:rPr>
              <a:t>Fluvoxamine must be added VERY slowly with TDM at each increase!</a:t>
            </a:r>
          </a:p>
        </p:txBody>
      </p:sp>
      <p:pic>
        <p:nvPicPr>
          <p:cNvPr id="6" name="Picture 5">
            <a:extLst>
              <a:ext uri="{FF2B5EF4-FFF2-40B4-BE49-F238E27FC236}">
                <a16:creationId xmlns:a16="http://schemas.microsoft.com/office/drawing/2014/main" id="{63983F95-3114-B641-8936-BEF04031649A}"/>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460DE281-2A14-70C8-26AB-DA20F268EB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7" name="TextBox 6">
            <a:extLst>
              <a:ext uri="{FF2B5EF4-FFF2-40B4-BE49-F238E27FC236}">
                <a16:creationId xmlns:a16="http://schemas.microsoft.com/office/drawing/2014/main" id="{0125D247-6B4F-85B5-1874-91A264E7F213}"/>
              </a:ext>
            </a:extLst>
          </p:cNvPr>
          <p:cNvSpPr txBox="1"/>
          <p:nvPr/>
        </p:nvSpPr>
        <p:spPr>
          <a:xfrm>
            <a:off x="838200" y="5688419"/>
            <a:ext cx="99131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7D02"/>
                </a:solidFill>
                <a:effectLst/>
                <a:uLnTx/>
                <a:uFillTx/>
                <a:latin typeface="Calibri" panose="020F0502020204030204"/>
                <a:ea typeface="+mn-ea"/>
                <a:cs typeface="+mn-cs"/>
              </a:rPr>
              <a:t>Start slowly at 6.25mg per day at bedtime!</a:t>
            </a:r>
          </a:p>
        </p:txBody>
      </p:sp>
      <p:sp>
        <p:nvSpPr>
          <p:cNvPr id="11" name="TextBox 10">
            <a:extLst>
              <a:ext uri="{FF2B5EF4-FFF2-40B4-BE49-F238E27FC236}">
                <a16:creationId xmlns:a16="http://schemas.microsoft.com/office/drawing/2014/main" id="{DD469709-0D7F-2518-D48D-86EF0341B317}"/>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Clozapine &amp; Fluvoxamine With TDM</a:t>
            </a:r>
          </a:p>
        </p:txBody>
      </p:sp>
    </p:spTree>
    <p:extLst>
      <p:ext uri="{BB962C8B-B14F-4D97-AF65-F5344CB8AC3E}">
        <p14:creationId xmlns:p14="http://schemas.microsoft.com/office/powerpoint/2010/main" val="1783666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7694F1-69AE-9C40-A851-41BBC8058433}"/>
              </a:ext>
            </a:extLst>
          </p:cNvPr>
          <p:cNvSpPr>
            <a:spLocks noGrp="1"/>
          </p:cNvSpPr>
          <p:nvPr>
            <p:ph idx="1"/>
          </p:nvPr>
        </p:nvSpPr>
        <p:spPr>
          <a:xfrm>
            <a:off x="838200" y="1525588"/>
            <a:ext cx="9803061" cy="4967287"/>
          </a:xfrm>
        </p:spPr>
        <p:txBody>
          <a:bodyPr>
            <a:noAutofit/>
          </a:bodyPr>
          <a:lstStyle/>
          <a:p>
            <a:pPr marL="0" indent="0">
              <a:lnSpc>
                <a:spcPct val="100000"/>
              </a:lnSpc>
              <a:buNone/>
            </a:pPr>
            <a:r>
              <a:rPr lang="en-US" sz="2400" b="1" dirty="0">
                <a:latin typeface="Century Gothic" panose="020B0502020202020204" pitchFamily="34" charset="0"/>
              </a:rPr>
              <a:t>The General Model:</a:t>
            </a:r>
          </a:p>
          <a:p>
            <a:pPr>
              <a:lnSpc>
                <a:spcPct val="0"/>
              </a:lnSpc>
            </a:pPr>
            <a:endParaRPr lang="en-US" sz="2400" dirty="0">
              <a:latin typeface="Century Gothic" panose="020B0502020202020204" pitchFamily="34" charset="0"/>
            </a:endParaRPr>
          </a:p>
          <a:p>
            <a:pPr lvl="1">
              <a:lnSpc>
                <a:spcPct val="100000"/>
              </a:lnSpc>
              <a:buSzPct val="140000"/>
            </a:pPr>
            <a:r>
              <a:rPr lang="en-US" dirty="0">
                <a:latin typeface="Century Gothic" panose="020B0502020202020204" pitchFamily="34" charset="0"/>
              </a:rPr>
              <a:t>Psychiatric MD or NP adept in medicine.</a:t>
            </a:r>
          </a:p>
          <a:p>
            <a:pPr>
              <a:lnSpc>
                <a:spcPct val="0"/>
              </a:lnSpc>
              <a:buSzPct val="140000"/>
            </a:pPr>
            <a:endParaRPr lang="en-US" sz="2400" dirty="0">
              <a:latin typeface="Century Gothic" panose="020B0502020202020204" pitchFamily="34" charset="0"/>
            </a:endParaRPr>
          </a:p>
          <a:p>
            <a:pPr lvl="1">
              <a:lnSpc>
                <a:spcPct val="100000"/>
              </a:lnSpc>
              <a:buSzPct val="140000"/>
            </a:pPr>
            <a:r>
              <a:rPr lang="en-US" dirty="0">
                <a:latin typeface="Century Gothic" panose="020B0502020202020204" pitchFamily="34" charset="0"/>
              </a:rPr>
              <a:t>Full time internist, or neurologist adept in clozapine.</a:t>
            </a:r>
          </a:p>
          <a:p>
            <a:pPr>
              <a:lnSpc>
                <a:spcPct val="0"/>
              </a:lnSpc>
              <a:buSzPct val="140000"/>
            </a:pPr>
            <a:endParaRPr lang="en-US" sz="2400" dirty="0">
              <a:latin typeface="Century Gothic" panose="020B0502020202020204" pitchFamily="34" charset="0"/>
            </a:endParaRPr>
          </a:p>
          <a:p>
            <a:pPr lvl="1">
              <a:lnSpc>
                <a:spcPct val="100000"/>
              </a:lnSpc>
              <a:buSzPct val="140000"/>
            </a:pPr>
            <a:r>
              <a:rPr lang="en-US" dirty="0">
                <a:latin typeface="Century Gothic" panose="020B0502020202020204" pitchFamily="34" charset="0"/>
              </a:rPr>
              <a:t>Psychologist or psychiatric social worker for P-CBT.</a:t>
            </a:r>
          </a:p>
          <a:p>
            <a:pPr>
              <a:lnSpc>
                <a:spcPct val="0"/>
              </a:lnSpc>
              <a:buSzPct val="140000"/>
            </a:pPr>
            <a:endParaRPr lang="en-US" sz="2400" dirty="0">
              <a:latin typeface="Century Gothic" panose="020B0502020202020204" pitchFamily="34" charset="0"/>
            </a:endParaRPr>
          </a:p>
          <a:p>
            <a:pPr lvl="1">
              <a:lnSpc>
                <a:spcPct val="100000"/>
              </a:lnSpc>
              <a:buSzPct val="140000"/>
            </a:pPr>
            <a:r>
              <a:rPr lang="en-US" dirty="0">
                <a:latin typeface="Century Gothic" panose="020B0502020202020204" pitchFamily="34" charset="0"/>
              </a:rPr>
              <a:t>Social workers for case management and housing and frequent legal interface. </a:t>
            </a:r>
          </a:p>
          <a:p>
            <a:pPr>
              <a:lnSpc>
                <a:spcPct val="0"/>
              </a:lnSpc>
              <a:buSzPct val="140000"/>
            </a:pPr>
            <a:endParaRPr lang="en-US" sz="2400" dirty="0">
              <a:latin typeface="Century Gothic" panose="020B0502020202020204" pitchFamily="34" charset="0"/>
            </a:endParaRPr>
          </a:p>
          <a:p>
            <a:pPr lvl="1">
              <a:lnSpc>
                <a:spcPct val="100000"/>
              </a:lnSpc>
              <a:buSzPct val="140000"/>
            </a:pPr>
            <a:r>
              <a:rPr lang="en-US" dirty="0">
                <a:latin typeface="Century Gothic" panose="020B0502020202020204" pitchFamily="34" charset="0"/>
              </a:rPr>
              <a:t>Peer specialist who is on clozapine.</a:t>
            </a:r>
          </a:p>
          <a:p>
            <a:pPr>
              <a:lnSpc>
                <a:spcPct val="0"/>
              </a:lnSpc>
              <a:buSzPct val="140000"/>
            </a:pPr>
            <a:endParaRPr lang="en-US" sz="2400" dirty="0">
              <a:latin typeface="Century Gothic" panose="020B0502020202020204" pitchFamily="34" charset="0"/>
            </a:endParaRPr>
          </a:p>
          <a:p>
            <a:pPr lvl="1">
              <a:lnSpc>
                <a:spcPct val="100000"/>
              </a:lnSpc>
              <a:buSzPct val="140000"/>
            </a:pPr>
            <a:r>
              <a:rPr lang="en-US" dirty="0">
                <a:latin typeface="Century Gothic" panose="020B0502020202020204" pitchFamily="34" charset="0"/>
              </a:rPr>
              <a:t>Work and social opportunities, befriending, normalizing: </a:t>
            </a:r>
            <a:r>
              <a:rPr lang="en-US" b="1" dirty="0">
                <a:latin typeface="Century Gothic" panose="020B0502020202020204" pitchFamily="34" charset="0"/>
              </a:rPr>
              <a:t>create a community!</a:t>
            </a:r>
          </a:p>
        </p:txBody>
      </p:sp>
      <p:pic>
        <p:nvPicPr>
          <p:cNvPr id="6" name="Picture 5">
            <a:extLst>
              <a:ext uri="{FF2B5EF4-FFF2-40B4-BE49-F238E27FC236}">
                <a16:creationId xmlns:a16="http://schemas.microsoft.com/office/drawing/2014/main" id="{3B93FF31-4851-BC45-8679-2F902406780A}"/>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952F93C6-CAF7-34B9-BDEE-F24E91E77C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9" name="TextBox 8">
            <a:extLst>
              <a:ext uri="{FF2B5EF4-FFF2-40B4-BE49-F238E27FC236}">
                <a16:creationId xmlns:a16="http://schemas.microsoft.com/office/drawing/2014/main" id="{B0B90100-282C-8030-4F21-E09A57A6A6A5}"/>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Clozapine Clinic</a:t>
            </a:r>
          </a:p>
        </p:txBody>
      </p:sp>
    </p:spTree>
    <p:extLst>
      <p:ext uri="{BB962C8B-B14F-4D97-AF65-F5344CB8AC3E}">
        <p14:creationId xmlns:p14="http://schemas.microsoft.com/office/powerpoint/2010/main" val="2197485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869BAA-AA9D-D043-B838-CDCFE69D5980}"/>
              </a:ext>
            </a:extLst>
          </p:cNvPr>
          <p:cNvSpPr>
            <a:spLocks noGrp="1"/>
          </p:cNvSpPr>
          <p:nvPr>
            <p:ph idx="1"/>
          </p:nvPr>
        </p:nvSpPr>
        <p:spPr>
          <a:xfrm>
            <a:off x="870630" y="1690688"/>
            <a:ext cx="10151381" cy="4119327"/>
          </a:xfrm>
        </p:spPr>
        <p:txBody>
          <a:bodyPr>
            <a:noAutofit/>
          </a:bodyPr>
          <a:lstStyle/>
          <a:p>
            <a:pPr marL="0" indent="0">
              <a:lnSpc>
                <a:spcPct val="100000"/>
              </a:lnSpc>
              <a:buSzPct val="140000"/>
              <a:buNone/>
            </a:pPr>
            <a:r>
              <a:rPr lang="en-US" sz="2400" b="1" dirty="0">
                <a:latin typeface="Century Gothic" panose="020B0502020202020204" pitchFamily="34" charset="0"/>
              </a:rPr>
              <a:t>The General Model:</a:t>
            </a:r>
            <a:endParaRPr lang="en-US" sz="2400" dirty="0">
              <a:latin typeface="Century Gothic" panose="020B0502020202020204" pitchFamily="34" charset="0"/>
            </a:endParaRPr>
          </a:p>
          <a:p>
            <a:pPr marL="742950" lvl="1" indent="-285750">
              <a:lnSpc>
                <a:spcPct val="100000"/>
              </a:lnSpc>
              <a:buSzPct val="140000"/>
              <a:buFont typeface="Arial"/>
              <a:buChar char="•"/>
            </a:pPr>
            <a:r>
              <a:rPr lang="en-US" dirty="0">
                <a:latin typeface="Century Gothic" panose="020B0502020202020204" pitchFamily="34" charset="0"/>
              </a:rPr>
              <a:t>Exercise training and nutrition support.</a:t>
            </a:r>
            <a:endParaRPr lang="en-US" sz="2400" dirty="0">
              <a:latin typeface="Century Gothic" panose="020B0502020202020204" pitchFamily="34" charset="0"/>
            </a:endParaRPr>
          </a:p>
          <a:p>
            <a:pPr marL="742950" lvl="1" indent="-285750">
              <a:lnSpc>
                <a:spcPct val="100000"/>
              </a:lnSpc>
              <a:buSzPct val="140000"/>
              <a:buFont typeface="Arial"/>
              <a:buChar char="•"/>
            </a:pPr>
            <a:r>
              <a:rPr lang="en-US" dirty="0">
                <a:latin typeface="Century Gothic" panose="020B0502020202020204" pitchFamily="34" charset="0"/>
              </a:rPr>
              <a:t>Family support and education – the LEAP method.</a:t>
            </a:r>
            <a:endParaRPr lang="en-US" sz="2400" dirty="0">
              <a:latin typeface="Century Gothic" panose="020B0502020202020204" pitchFamily="34" charset="0"/>
            </a:endParaRPr>
          </a:p>
          <a:p>
            <a:pPr marL="742950" lvl="1" indent="-285750">
              <a:lnSpc>
                <a:spcPct val="100000"/>
              </a:lnSpc>
              <a:buSzPct val="140000"/>
              <a:buFont typeface="Arial"/>
              <a:buChar char="•"/>
            </a:pPr>
            <a:r>
              <a:rPr lang="en-US" dirty="0">
                <a:latin typeface="Century Gothic" panose="020B0502020202020204" pitchFamily="34" charset="0"/>
              </a:rPr>
              <a:t>CBT-P, DBT, cognitive enhancement therapy and job training.</a:t>
            </a:r>
            <a:endParaRPr lang="en-US" sz="2400" dirty="0">
              <a:latin typeface="Century Gothic" panose="020B0502020202020204" pitchFamily="34" charset="0"/>
            </a:endParaRPr>
          </a:p>
          <a:p>
            <a:pPr marL="742950" lvl="1" indent="-285750">
              <a:lnSpc>
                <a:spcPct val="100000"/>
              </a:lnSpc>
              <a:buSzPct val="140000"/>
              <a:buFont typeface="Arial"/>
              <a:buChar char="•"/>
            </a:pPr>
            <a:r>
              <a:rPr lang="en-US" dirty="0">
                <a:latin typeface="Century Gothic" panose="020B0502020202020204" pitchFamily="34" charset="0"/>
              </a:rPr>
              <a:t>Full supported therapeutic housing.</a:t>
            </a:r>
          </a:p>
          <a:p>
            <a:pPr marL="742950" lvl="1" indent="-285750">
              <a:lnSpc>
                <a:spcPct val="100000"/>
              </a:lnSpc>
              <a:buSzPct val="140000"/>
              <a:buFont typeface="Arial"/>
              <a:buChar char="•"/>
            </a:pPr>
            <a:r>
              <a:rPr lang="en-US" dirty="0">
                <a:latin typeface="Century Gothic" panose="020B0502020202020204" pitchFamily="34" charset="0"/>
              </a:rPr>
              <a:t>Substance abuse intervention for cigarettes, drugs and alcohol.</a:t>
            </a:r>
            <a:endParaRPr lang="en-US" sz="2400" dirty="0">
              <a:latin typeface="Century Gothic" panose="020B0502020202020204" pitchFamily="34" charset="0"/>
            </a:endParaRPr>
          </a:p>
          <a:p>
            <a:pPr marL="742950" lvl="1" indent="-285750">
              <a:lnSpc>
                <a:spcPct val="100000"/>
              </a:lnSpc>
              <a:buSzPct val="140000"/>
              <a:buFont typeface="Arial"/>
              <a:buChar char="•"/>
            </a:pPr>
            <a:r>
              <a:rPr lang="en-US" dirty="0">
                <a:latin typeface="Century Gothic" panose="020B0502020202020204" pitchFamily="34" charset="0"/>
              </a:rPr>
              <a:t>Pet therapy (dogs do matter).</a:t>
            </a:r>
            <a:endParaRPr lang="en-US" sz="2400" dirty="0">
              <a:latin typeface="Century Gothic" panose="020B0502020202020204" pitchFamily="34" charset="0"/>
            </a:endParaRPr>
          </a:p>
          <a:p>
            <a:pPr marL="742950" lvl="1" indent="-285750">
              <a:lnSpc>
                <a:spcPct val="100000"/>
              </a:lnSpc>
              <a:buSzPct val="140000"/>
              <a:buFont typeface="Arial"/>
              <a:buChar char="•"/>
            </a:pPr>
            <a:r>
              <a:rPr lang="en-US" dirty="0">
                <a:latin typeface="Century Gothic" panose="020B0502020202020204" pitchFamily="34" charset="0"/>
              </a:rPr>
              <a:t>Full biopsychosocial model:  </a:t>
            </a:r>
            <a:r>
              <a:rPr lang="en-US" b="1" dirty="0">
                <a:latin typeface="Century Gothic" panose="020B0502020202020204" pitchFamily="34" charset="0"/>
              </a:rPr>
              <a:t>The Goal is Meaningful Recovery.</a:t>
            </a:r>
          </a:p>
          <a:p>
            <a:pPr>
              <a:lnSpc>
                <a:spcPct val="100000"/>
              </a:lnSpc>
            </a:pPr>
            <a:endParaRPr lang="en-US" sz="3600" dirty="0"/>
          </a:p>
        </p:txBody>
      </p:sp>
      <p:pic>
        <p:nvPicPr>
          <p:cNvPr id="6" name="Picture 5">
            <a:extLst>
              <a:ext uri="{FF2B5EF4-FFF2-40B4-BE49-F238E27FC236}">
                <a16:creationId xmlns:a16="http://schemas.microsoft.com/office/drawing/2014/main" id="{3BDD237B-E3A1-7B45-B9B3-52C1D7660F60}"/>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27BB2CED-7D58-3C44-23A0-F3071026E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9" name="TextBox 8">
            <a:extLst>
              <a:ext uri="{FF2B5EF4-FFF2-40B4-BE49-F238E27FC236}">
                <a16:creationId xmlns:a16="http://schemas.microsoft.com/office/drawing/2014/main" id="{571A4985-F53E-785A-C5A6-CD8946022928}"/>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Clozapine Clinic - 2</a:t>
            </a:r>
          </a:p>
        </p:txBody>
      </p:sp>
    </p:spTree>
    <p:extLst>
      <p:ext uri="{BB962C8B-B14F-4D97-AF65-F5344CB8AC3E}">
        <p14:creationId xmlns:p14="http://schemas.microsoft.com/office/powerpoint/2010/main" val="676604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895F3E-68E5-7C47-A567-9BE134800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651" y="1717213"/>
            <a:ext cx="2575153" cy="1930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A91A90B7-6FB9-7240-A3AE-9BECE4075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703" y="1717213"/>
            <a:ext cx="2692979" cy="1911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D94E1497-C2EA-C143-96F9-A2E73726A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2581" y="1740788"/>
            <a:ext cx="2390248" cy="1906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39FA50FC-5CC4-9744-89D0-959AD25DBC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7052"/>
          <a:stretch/>
        </p:blipFill>
        <p:spPr bwMode="auto">
          <a:xfrm>
            <a:off x="6027274" y="3883551"/>
            <a:ext cx="2723721" cy="1808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AB01D3B1-CD62-3D45-9F7D-BB549905D09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36000"/>
                    </a14:imgEffect>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3320533" y="3891490"/>
            <a:ext cx="2382556" cy="1812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a:extLst>
              <a:ext uri="{FF2B5EF4-FFF2-40B4-BE49-F238E27FC236}">
                <a16:creationId xmlns:a16="http://schemas.microsoft.com/office/drawing/2014/main" id="{4669F601-B0B6-6847-B332-4A6FE967F50D}"/>
              </a:ext>
            </a:extLst>
          </p:cNvPr>
          <p:cNvPicPr>
            <a:picLocks noChangeAspect="1"/>
          </p:cNvPicPr>
          <p:nvPr/>
        </p:nvPicPr>
        <p:blipFill rotWithShape="1">
          <a:blip r:embed="rId8"/>
          <a:srcRect t="25561" b="20342"/>
          <a:stretch/>
        </p:blipFill>
        <p:spPr>
          <a:xfrm>
            <a:off x="8916223" y="3891490"/>
            <a:ext cx="2777889" cy="854276"/>
          </a:xfrm>
          <a:prstGeom prst="rect">
            <a:avLst/>
          </a:prstGeom>
        </p:spPr>
      </p:pic>
      <p:sp>
        <p:nvSpPr>
          <p:cNvPr id="10" name="Rectangle 9">
            <a:extLst>
              <a:ext uri="{FF2B5EF4-FFF2-40B4-BE49-F238E27FC236}">
                <a16:creationId xmlns:a16="http://schemas.microsoft.com/office/drawing/2014/main" id="{F5D88DDB-ADA8-BC4E-B1CC-2959DE9C8E1A}"/>
              </a:ext>
            </a:extLst>
          </p:cNvPr>
          <p:cNvSpPr/>
          <p:nvPr/>
        </p:nvSpPr>
        <p:spPr>
          <a:xfrm>
            <a:off x="67537" y="4279788"/>
            <a:ext cx="3155305" cy="101566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Finger Prick Testing </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Real Photos from a Very Excited Patient!</a:t>
            </a:r>
          </a:p>
        </p:txBody>
      </p:sp>
      <p:pic>
        <p:nvPicPr>
          <p:cNvPr id="13" name="Picture 12">
            <a:extLst>
              <a:ext uri="{FF2B5EF4-FFF2-40B4-BE49-F238E27FC236}">
                <a16:creationId xmlns:a16="http://schemas.microsoft.com/office/drawing/2014/main" id="{B3AC31AA-A5F0-9A45-94AD-34D9BCD90CB9}"/>
              </a:ext>
            </a:extLst>
          </p:cNvPr>
          <p:cNvPicPr>
            <a:picLocks noChangeAspect="1"/>
          </p:cNvPicPr>
          <p:nvPr/>
        </p:nvPicPr>
        <p:blipFill>
          <a:blip r:embed="rId9"/>
          <a:stretch>
            <a:fillRect/>
          </a:stretch>
        </p:blipFill>
        <p:spPr>
          <a:xfrm>
            <a:off x="11442870" y="6127535"/>
            <a:ext cx="419616" cy="398215"/>
          </a:xfrm>
          <a:prstGeom prst="rect">
            <a:avLst/>
          </a:prstGeom>
        </p:spPr>
      </p:pic>
      <p:pic>
        <p:nvPicPr>
          <p:cNvPr id="3" name="Picture 2">
            <a:extLst>
              <a:ext uri="{FF2B5EF4-FFF2-40B4-BE49-F238E27FC236}">
                <a16:creationId xmlns:a16="http://schemas.microsoft.com/office/drawing/2014/main" id="{02BF3EC5-BCA2-5E46-4D04-A1AEEFCBC9C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5" name="TextBox 14">
            <a:extLst>
              <a:ext uri="{FF2B5EF4-FFF2-40B4-BE49-F238E27FC236}">
                <a16:creationId xmlns:a16="http://schemas.microsoft.com/office/drawing/2014/main" id="{EFE17A7E-5EF3-90E1-E2C1-5F8EA760FAEB}"/>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Clozapine Clinic</a:t>
            </a:r>
          </a:p>
        </p:txBody>
      </p:sp>
    </p:spTree>
    <p:extLst>
      <p:ext uri="{BB962C8B-B14F-4D97-AF65-F5344CB8AC3E}">
        <p14:creationId xmlns:p14="http://schemas.microsoft.com/office/powerpoint/2010/main" val="26597584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66A82F1-2F7A-554B-B1FC-4EFF077DB3B8}"/>
              </a:ext>
            </a:extLst>
          </p:cNvPr>
          <p:cNvPicPr>
            <a:picLocks noGrp="1" noChangeAspect="1"/>
          </p:cNvPicPr>
          <p:nvPr>
            <p:ph idx="1"/>
          </p:nvPr>
        </p:nvPicPr>
        <p:blipFill>
          <a:blip r:embed="rId2"/>
          <a:stretch>
            <a:fillRect/>
          </a:stretch>
        </p:blipFill>
        <p:spPr>
          <a:xfrm>
            <a:off x="2485691" y="1690688"/>
            <a:ext cx="7220618" cy="4293951"/>
          </a:xfrm>
          <a:prstGeom prst="rect">
            <a:avLst/>
          </a:prstGeom>
          <a:ln w="3175" cap="sq" cmpd="sng">
            <a:no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084517E2-BBB0-B746-9387-07A24E00B1F7}"/>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3" name="Picture 2">
            <a:extLst>
              <a:ext uri="{FF2B5EF4-FFF2-40B4-BE49-F238E27FC236}">
                <a16:creationId xmlns:a16="http://schemas.microsoft.com/office/drawing/2014/main" id="{C4850EDB-42FA-E2C6-AB2A-73EA7CC90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9" name="TextBox 8">
            <a:extLst>
              <a:ext uri="{FF2B5EF4-FFF2-40B4-BE49-F238E27FC236}">
                <a16:creationId xmlns:a16="http://schemas.microsoft.com/office/drawing/2014/main" id="{E504FDFE-7FA6-CE9C-8FAF-547D46B2D80F}"/>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Zoom With Team Daniel</a:t>
            </a:r>
          </a:p>
        </p:txBody>
      </p:sp>
    </p:spTree>
    <p:extLst>
      <p:ext uri="{BB962C8B-B14F-4D97-AF65-F5344CB8AC3E}">
        <p14:creationId xmlns:p14="http://schemas.microsoft.com/office/powerpoint/2010/main" val="528207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EF4A16-CB38-EB4A-BEF6-617F72F2B283}"/>
              </a:ext>
            </a:extLst>
          </p:cNvPr>
          <p:cNvSpPr>
            <a:spLocks noGrp="1"/>
          </p:cNvSpPr>
          <p:nvPr>
            <p:ph idx="1"/>
          </p:nvPr>
        </p:nvSpPr>
        <p:spPr>
          <a:xfrm>
            <a:off x="685799" y="1699223"/>
            <a:ext cx="7015163" cy="4443159"/>
          </a:xfrm>
        </p:spPr>
        <p:txBody>
          <a:bodyPr>
            <a:noAutofit/>
          </a:bodyPr>
          <a:lstStyle/>
          <a:p>
            <a:pPr marL="0" indent="0">
              <a:lnSpc>
                <a:spcPct val="110000"/>
              </a:lnSpc>
              <a:buNone/>
            </a:pPr>
            <a:r>
              <a:rPr lang="en-US" sz="2000" b="1" i="1" dirty="0">
                <a:latin typeface="Palatino Linotype"/>
                <a:cs typeface="Palatino Linotype"/>
              </a:rPr>
              <a:t>“We were told to grieve, and that our child would never return to their former self - those doctors were wrong.”</a:t>
            </a:r>
          </a:p>
          <a:p>
            <a:pPr>
              <a:lnSpc>
                <a:spcPct val="110000"/>
              </a:lnSpc>
            </a:pPr>
            <a:endParaRPr lang="en-US" sz="2000" b="1" i="1" dirty="0">
              <a:latin typeface="Palatino Linotype"/>
              <a:cs typeface="Palatino Linotype"/>
            </a:endParaRPr>
          </a:p>
          <a:p>
            <a:pPr marL="0" indent="0">
              <a:lnSpc>
                <a:spcPct val="70000"/>
              </a:lnSpc>
              <a:buNone/>
            </a:pPr>
            <a:r>
              <a:rPr lang="en-US" sz="2000" b="1" i="1" dirty="0">
                <a:latin typeface="Palatino Linotype"/>
                <a:cs typeface="Palatino Linotype"/>
              </a:rPr>
              <a:t>“Other than sleeping more hours than the </a:t>
            </a:r>
          </a:p>
          <a:p>
            <a:pPr marL="0" indent="0">
              <a:lnSpc>
                <a:spcPct val="70000"/>
              </a:lnSpc>
              <a:buNone/>
            </a:pPr>
            <a:r>
              <a:rPr lang="en-US" sz="2000" b="1" i="1" dirty="0">
                <a:latin typeface="Palatino Linotype"/>
                <a:cs typeface="Palatino Linotype"/>
              </a:rPr>
              <a:t>average person, our child is recovered, </a:t>
            </a:r>
          </a:p>
          <a:p>
            <a:pPr marL="0" indent="0">
              <a:lnSpc>
                <a:spcPct val="70000"/>
              </a:lnSpc>
              <a:buNone/>
            </a:pPr>
            <a:r>
              <a:rPr lang="en-US" sz="2000" b="1" i="1" dirty="0">
                <a:latin typeface="Palatino Linotype"/>
                <a:cs typeface="Palatino Linotype"/>
              </a:rPr>
              <a:t>perhaps even better than before the illness.”</a:t>
            </a:r>
          </a:p>
          <a:p>
            <a:pPr marL="0" indent="0">
              <a:lnSpc>
                <a:spcPct val="70000"/>
              </a:lnSpc>
              <a:buNone/>
            </a:pPr>
            <a:endParaRPr lang="en-US" sz="2000" b="1" i="1" dirty="0">
              <a:latin typeface="Palatino Linotype"/>
              <a:cs typeface="Palatino Linotype"/>
            </a:endParaRPr>
          </a:p>
          <a:p>
            <a:pPr marL="0" indent="0">
              <a:lnSpc>
                <a:spcPct val="110000"/>
              </a:lnSpc>
              <a:buNone/>
            </a:pPr>
            <a:r>
              <a:rPr lang="en-US" sz="2000" b="1" i="1" dirty="0">
                <a:latin typeface="Palatino Linotype"/>
                <a:cs typeface="Palatino Linotype"/>
              </a:rPr>
              <a:t>“Clozapine quieted my mind instead of deadening it.”</a:t>
            </a:r>
          </a:p>
          <a:p>
            <a:pPr marL="0" indent="0">
              <a:lnSpc>
                <a:spcPct val="110000"/>
              </a:lnSpc>
              <a:buNone/>
            </a:pPr>
            <a:r>
              <a:rPr lang="en-US" sz="2000" b="1" i="1" dirty="0">
                <a:latin typeface="Palatino Linotype"/>
                <a:cs typeface="Palatino Linotype"/>
              </a:rPr>
              <a:t>“Kids on clozapine look normal and act normal.”</a:t>
            </a:r>
          </a:p>
          <a:p>
            <a:pPr marL="0" indent="0">
              <a:lnSpc>
                <a:spcPct val="110000"/>
              </a:lnSpc>
              <a:buNone/>
            </a:pPr>
            <a:r>
              <a:rPr lang="en-US" sz="2000" b="1" i="1" dirty="0">
                <a:latin typeface="Palatino Linotype"/>
                <a:cs typeface="Palatino Linotype"/>
              </a:rPr>
              <a:t>“Clozapine turned the light back on in their eyes…”</a:t>
            </a:r>
            <a:endParaRPr lang="en-US" sz="2000" i="1" dirty="0">
              <a:latin typeface="Palatino Linotype"/>
              <a:cs typeface="Palatino Linotype"/>
            </a:endParaRPr>
          </a:p>
        </p:txBody>
      </p:sp>
      <p:sp>
        <p:nvSpPr>
          <p:cNvPr id="7" name="Rectangle 6">
            <a:extLst>
              <a:ext uri="{FF2B5EF4-FFF2-40B4-BE49-F238E27FC236}">
                <a16:creationId xmlns:a16="http://schemas.microsoft.com/office/drawing/2014/main" id="{4B51396F-2B75-9E45-B16A-71539899FE4D}"/>
              </a:ext>
            </a:extLst>
          </p:cNvPr>
          <p:cNvSpPr/>
          <p:nvPr/>
        </p:nvSpPr>
        <p:spPr>
          <a:xfrm>
            <a:off x="7562236" y="2141274"/>
            <a:ext cx="4329725" cy="2804870"/>
          </a:xfrm>
          <a:prstGeom prst="rect">
            <a:avLst/>
          </a:prstGeom>
          <a:solidFill>
            <a:srgbClr val="F4C697"/>
          </a:solid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Awakening Phenomenon”</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has been well-documented in </a:t>
            </a:r>
            <a:r>
              <a:rPr kumimoji="0" lang="en-US" sz="2000" b="0" i="0" u="none" strike="noStrike" kern="1200" cap="none" spc="-40" normalizeH="0" baseline="0" noProof="0" dirty="0">
                <a:ln>
                  <a:noFill/>
                </a:ln>
                <a:solidFill>
                  <a:prstClr val="black"/>
                </a:solidFill>
                <a:effectLst/>
                <a:uLnTx/>
                <a:uFillTx/>
                <a:latin typeface="Century Gothic" panose="020B0502020202020204" pitchFamily="34" charset="0"/>
                <a:ea typeface="+mn-ea"/>
                <a:cs typeface="+mn-cs"/>
              </a:rPr>
              <a:t>observational studies of clozapine in patients with schizophrenia.</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Dr. Stephen Stahl called it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sz="2000" b="1" i="1" u="none" strike="noStrike" kern="1200" cap="none" spc="-40" normalizeH="0" baseline="0" noProof="0" dirty="0">
                <a:ln>
                  <a:noFill/>
                </a:ln>
                <a:solidFill>
                  <a:prstClr val="black"/>
                </a:solidFill>
                <a:effectLst/>
                <a:uLnTx/>
                <a:uFillTx/>
                <a:latin typeface="Palatino Linotype"/>
                <a:ea typeface="+mn-ea"/>
                <a:cs typeface="Palatino Linotype"/>
              </a:rPr>
              <a:t>the restoration of lost souls to</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000" b="1" i="1" u="none" strike="noStrike" kern="1200" cap="none" spc="-40" normalizeH="0" baseline="0" noProof="0" dirty="0">
                <a:ln>
                  <a:noFill/>
                </a:ln>
                <a:solidFill>
                  <a:prstClr val="black"/>
                </a:solidFill>
                <a:effectLst/>
                <a:uLnTx/>
                <a:uFillTx/>
                <a:latin typeface="Palatino Linotype"/>
                <a:ea typeface="+mn-ea"/>
                <a:cs typeface="Palatino Linotype"/>
              </a:rPr>
              <a:t>near normal existence</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pic>
        <p:nvPicPr>
          <p:cNvPr id="3" name="Picture 2">
            <a:extLst>
              <a:ext uri="{FF2B5EF4-FFF2-40B4-BE49-F238E27FC236}">
                <a16:creationId xmlns:a16="http://schemas.microsoft.com/office/drawing/2014/main" id="{1A59F935-8611-A4AD-E9B6-617A22579B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8" name="TextBox 7">
            <a:extLst>
              <a:ext uri="{FF2B5EF4-FFF2-40B4-BE49-F238E27FC236}">
                <a16:creationId xmlns:a16="http://schemas.microsoft.com/office/drawing/2014/main" id="{82C8BB89-C1E8-418C-1BDD-63824AD4D7DD}"/>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Team Daniel Families Are Saying…</a:t>
            </a:r>
          </a:p>
        </p:txBody>
      </p:sp>
    </p:spTree>
    <p:extLst>
      <p:ext uri="{BB962C8B-B14F-4D97-AF65-F5344CB8AC3E}">
        <p14:creationId xmlns:p14="http://schemas.microsoft.com/office/powerpoint/2010/main" val="2340304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265F6A-0934-0062-FE6E-AB15F14040C0}"/>
              </a:ext>
            </a:extLst>
          </p:cNvPr>
          <p:cNvSpPr txBox="1"/>
          <p:nvPr/>
        </p:nvSpPr>
        <p:spPr>
          <a:xfrm>
            <a:off x="1776549" y="426105"/>
            <a:ext cx="90133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KD in Art School – Before Illness</a:t>
            </a:r>
          </a:p>
        </p:txBody>
      </p:sp>
      <p:pic>
        <p:nvPicPr>
          <p:cNvPr id="3" name="Picture 2">
            <a:extLst>
              <a:ext uri="{FF2B5EF4-FFF2-40B4-BE49-F238E27FC236}">
                <a16:creationId xmlns:a16="http://schemas.microsoft.com/office/drawing/2014/main" id="{A2F034E5-EE60-1EEF-F6C8-CA72A02E4F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pic>
        <p:nvPicPr>
          <p:cNvPr id="4" name="Picture 3">
            <a:extLst>
              <a:ext uri="{FF2B5EF4-FFF2-40B4-BE49-F238E27FC236}">
                <a16:creationId xmlns:a16="http://schemas.microsoft.com/office/drawing/2014/main" id="{5934607A-0F76-96EA-DB0C-A91654D71C86}"/>
              </a:ext>
            </a:extLst>
          </p:cNvPr>
          <p:cNvPicPr>
            <a:picLocks noChangeAspect="1"/>
          </p:cNvPicPr>
          <p:nvPr/>
        </p:nvPicPr>
        <p:blipFill>
          <a:blip r:embed="rId3"/>
          <a:stretch>
            <a:fillRect/>
          </a:stretch>
        </p:blipFill>
        <p:spPr>
          <a:xfrm>
            <a:off x="-1" y="1152597"/>
            <a:ext cx="12092013" cy="5314381"/>
          </a:xfrm>
          <a:prstGeom prst="rect">
            <a:avLst/>
          </a:prstGeom>
        </p:spPr>
      </p:pic>
    </p:spTree>
    <p:extLst>
      <p:ext uri="{BB962C8B-B14F-4D97-AF65-F5344CB8AC3E}">
        <p14:creationId xmlns:p14="http://schemas.microsoft.com/office/powerpoint/2010/main" val="2631446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ED6751-64A2-4FE8-8EE2-2B412574423F}"/>
              </a:ext>
            </a:extLst>
          </p:cNvPr>
          <p:cNvSpPr txBox="1"/>
          <p:nvPr/>
        </p:nvSpPr>
        <p:spPr>
          <a:xfrm>
            <a:off x="429305" y="371676"/>
            <a:ext cx="11514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KD on olanzapine, </a:t>
            </a:r>
            <a:r>
              <a:rPr kumimoji="0" lang="en-US" sz="3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nonclozapine</a:t>
            </a:r>
            <a:r>
              <a:rPr kumimoji="0" lang="en-US"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-APs, and LAI’s</a:t>
            </a:r>
          </a:p>
        </p:txBody>
      </p:sp>
      <p:pic>
        <p:nvPicPr>
          <p:cNvPr id="3" name="Picture 2">
            <a:extLst>
              <a:ext uri="{FF2B5EF4-FFF2-40B4-BE49-F238E27FC236}">
                <a16:creationId xmlns:a16="http://schemas.microsoft.com/office/drawing/2014/main" id="{45D48ED4-09B3-4DCE-B772-0A30DE719F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pic>
        <p:nvPicPr>
          <p:cNvPr id="4" name="Picture 3">
            <a:extLst>
              <a:ext uri="{FF2B5EF4-FFF2-40B4-BE49-F238E27FC236}">
                <a16:creationId xmlns:a16="http://schemas.microsoft.com/office/drawing/2014/main" id="{3AC303C9-E93C-F2D4-36F8-0347A7C61CC1}"/>
              </a:ext>
            </a:extLst>
          </p:cNvPr>
          <p:cNvPicPr>
            <a:picLocks noChangeAspect="1"/>
          </p:cNvPicPr>
          <p:nvPr/>
        </p:nvPicPr>
        <p:blipFill>
          <a:blip r:embed="rId3"/>
          <a:stretch>
            <a:fillRect/>
          </a:stretch>
        </p:blipFill>
        <p:spPr>
          <a:xfrm>
            <a:off x="-23151" y="1088946"/>
            <a:ext cx="12192001" cy="5326602"/>
          </a:xfrm>
          <a:prstGeom prst="rect">
            <a:avLst/>
          </a:prstGeom>
        </p:spPr>
      </p:pic>
    </p:spTree>
    <p:extLst>
      <p:ext uri="{BB962C8B-B14F-4D97-AF65-F5344CB8AC3E}">
        <p14:creationId xmlns:p14="http://schemas.microsoft.com/office/powerpoint/2010/main" val="3410332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850A8EA-83EE-1F25-EDB2-859539ACCDF2}"/>
              </a:ext>
            </a:extLst>
          </p:cNvPr>
          <p:cNvSpPr txBox="1"/>
          <p:nvPr/>
        </p:nvSpPr>
        <p:spPr>
          <a:xfrm>
            <a:off x="0" y="715617"/>
            <a:ext cx="12192000" cy="707886"/>
          </a:xfrm>
          <a:prstGeom prst="rect">
            <a:avLst/>
          </a:prstGeom>
          <a:solidFill>
            <a:srgbClr val="C3BCDE"/>
          </a:solidFill>
        </p:spPr>
        <p:txBody>
          <a:bodyPr wrap="square" rtlCol="0">
            <a:spAutoFit/>
          </a:bodyPr>
          <a:lstStyle/>
          <a:p>
            <a:pPr algn="ctr"/>
            <a:r>
              <a:rPr lang="en-US" sz="4000" b="1" dirty="0">
                <a:latin typeface="Century Gothic" panose="020B0502020202020204" pitchFamily="34" charset="0"/>
              </a:rPr>
              <a:t>Pruning C4A &amp; Schizophrenia</a:t>
            </a:r>
          </a:p>
        </p:txBody>
      </p:sp>
      <p:pic>
        <p:nvPicPr>
          <p:cNvPr id="4" name="Picture 3">
            <a:extLst>
              <a:ext uri="{FF2B5EF4-FFF2-40B4-BE49-F238E27FC236}">
                <a16:creationId xmlns:a16="http://schemas.microsoft.com/office/drawing/2014/main" id="{785D1258-8EC5-A444-807E-1D82903D8E3F}"/>
              </a:ext>
            </a:extLst>
          </p:cNvPr>
          <p:cNvPicPr>
            <a:picLocks noChangeAspect="1"/>
          </p:cNvPicPr>
          <p:nvPr/>
        </p:nvPicPr>
        <p:blipFill>
          <a:blip r:embed="rId2"/>
          <a:stretch>
            <a:fillRect/>
          </a:stretch>
        </p:blipFill>
        <p:spPr>
          <a:xfrm>
            <a:off x="1778000" y="1690688"/>
            <a:ext cx="8636000" cy="4241785"/>
          </a:xfrm>
          <a:prstGeom prst="rect">
            <a:avLst/>
          </a:prstGeom>
          <a:ln>
            <a:solidFill>
              <a:schemeClr val="tx1"/>
            </a:solidFill>
          </a:ln>
        </p:spPr>
      </p:pic>
      <p:sp>
        <p:nvSpPr>
          <p:cNvPr id="5" name="TextBox 4">
            <a:extLst>
              <a:ext uri="{FF2B5EF4-FFF2-40B4-BE49-F238E27FC236}">
                <a16:creationId xmlns:a16="http://schemas.microsoft.com/office/drawing/2014/main" id="{74A1B132-A5F8-3848-A513-9C0807BE82D7}"/>
              </a:ext>
            </a:extLst>
          </p:cNvPr>
          <p:cNvSpPr txBox="1"/>
          <p:nvPr/>
        </p:nvSpPr>
        <p:spPr>
          <a:xfrm>
            <a:off x="0" y="5900663"/>
            <a:ext cx="11545676" cy="523208"/>
          </a:xfrm>
          <a:prstGeom prst="rect">
            <a:avLst/>
          </a:prstGeom>
          <a:noFill/>
        </p:spPr>
        <p:txBody>
          <a:bodyPr wrap="square" lIns="91429" tIns="45714" rIns="91429" bIns="45714" rtlCol="0">
            <a:spAutoFit/>
          </a:bodyPr>
          <a:lstStyle/>
          <a:p>
            <a:pPr algn="ctr"/>
            <a:r>
              <a:rPr lang="en-US" sz="2800" b="1" dirty="0">
                <a:latin typeface="Century Gothic"/>
                <a:cs typeface="Century Gothic"/>
              </a:rPr>
              <a:t>SCHIZOPHRENIA RISK ASSOCIATED WITH 108 GENOMIC REGIONS</a:t>
            </a:r>
            <a:endParaRPr lang="en-US" sz="2800" dirty="0">
              <a:latin typeface="Century Gothic"/>
              <a:cs typeface="Century Gothic"/>
            </a:endParaRPr>
          </a:p>
        </p:txBody>
      </p:sp>
      <p:sp>
        <p:nvSpPr>
          <p:cNvPr id="6" name="Rectangle 5">
            <a:extLst>
              <a:ext uri="{FF2B5EF4-FFF2-40B4-BE49-F238E27FC236}">
                <a16:creationId xmlns:a16="http://schemas.microsoft.com/office/drawing/2014/main" id="{485DE088-A657-A241-BCF8-2EC90802FC50}"/>
              </a:ext>
            </a:extLst>
          </p:cNvPr>
          <p:cNvSpPr/>
          <p:nvPr/>
        </p:nvSpPr>
        <p:spPr>
          <a:xfrm>
            <a:off x="1862666" y="6387250"/>
            <a:ext cx="8636000" cy="276999"/>
          </a:xfrm>
          <a:prstGeom prst="rect">
            <a:avLst/>
          </a:prstGeom>
        </p:spPr>
        <p:txBody>
          <a:bodyPr wrap="square">
            <a:spAutoFit/>
          </a:bodyPr>
          <a:lstStyle/>
          <a:p>
            <a:pPr algn="ctr"/>
            <a:r>
              <a:rPr lang="en-GB" altLang="en-US" sz="1200" dirty="0">
                <a:latin typeface="Century Gothic" panose="020B0502020202020204" pitchFamily="34" charset="0"/>
              </a:rPr>
              <a:t>Schizophrenia Working Group of the Psychiatric Genomics Consortium. Nature 2014;511(7510):421–427.</a:t>
            </a:r>
            <a:endParaRPr lang="en-US" altLang="en-US" sz="1200" dirty="0">
              <a:latin typeface="Century Gothic" panose="020B0502020202020204" pitchFamily="34" charset="0"/>
            </a:endParaRPr>
          </a:p>
        </p:txBody>
      </p:sp>
      <p:pic>
        <p:nvPicPr>
          <p:cNvPr id="9" name="Picture 8">
            <a:extLst>
              <a:ext uri="{FF2B5EF4-FFF2-40B4-BE49-F238E27FC236}">
                <a16:creationId xmlns:a16="http://schemas.microsoft.com/office/drawing/2014/main" id="{93B2386F-E2D1-E949-B090-80282486E3D4}"/>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3" name="Picture 2">
            <a:extLst>
              <a:ext uri="{FF2B5EF4-FFF2-40B4-BE49-F238E27FC236}">
                <a16:creationId xmlns:a16="http://schemas.microsoft.com/office/drawing/2014/main" id="{E3F4DB6B-FA4B-9216-F4C3-0E890C383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7955723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9211A-7993-616A-8AB1-055607EE83F2}"/>
              </a:ext>
            </a:extLst>
          </p:cNvPr>
          <p:cNvSpPr txBox="1"/>
          <p:nvPr/>
        </p:nvSpPr>
        <p:spPr>
          <a:xfrm>
            <a:off x="1776549" y="209006"/>
            <a:ext cx="90133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KD after 5 months on Clozapine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(still subtherapeutic)</a:t>
            </a:r>
          </a:p>
        </p:txBody>
      </p:sp>
      <p:pic>
        <p:nvPicPr>
          <p:cNvPr id="3" name="Picture 2">
            <a:extLst>
              <a:ext uri="{FF2B5EF4-FFF2-40B4-BE49-F238E27FC236}">
                <a16:creationId xmlns:a16="http://schemas.microsoft.com/office/drawing/2014/main" id="{B0B98721-A60B-3883-6AC3-AF7FC3901E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pic>
        <p:nvPicPr>
          <p:cNvPr id="4" name="Picture 3">
            <a:extLst>
              <a:ext uri="{FF2B5EF4-FFF2-40B4-BE49-F238E27FC236}">
                <a16:creationId xmlns:a16="http://schemas.microsoft.com/office/drawing/2014/main" id="{6E72F234-7E22-E7EA-9961-EC49D98F6ACC}"/>
              </a:ext>
            </a:extLst>
          </p:cNvPr>
          <p:cNvPicPr>
            <a:picLocks noChangeAspect="1"/>
          </p:cNvPicPr>
          <p:nvPr/>
        </p:nvPicPr>
        <p:blipFill rotWithShape="1">
          <a:blip r:embed="rId3"/>
          <a:srcRect l="1051" b="3688"/>
          <a:stretch/>
        </p:blipFill>
        <p:spPr>
          <a:xfrm>
            <a:off x="424715" y="1163113"/>
            <a:ext cx="11659255" cy="5309879"/>
          </a:xfrm>
          <a:prstGeom prst="rect">
            <a:avLst/>
          </a:prstGeom>
        </p:spPr>
      </p:pic>
    </p:spTree>
    <p:extLst>
      <p:ext uri="{BB962C8B-B14F-4D97-AF65-F5344CB8AC3E}">
        <p14:creationId xmlns:p14="http://schemas.microsoft.com/office/powerpoint/2010/main" val="22655687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537726-E01D-574F-BD2F-83EE9AD8AC96}"/>
              </a:ext>
            </a:extLst>
          </p:cNvPr>
          <p:cNvSpPr>
            <a:spLocks noGrp="1"/>
          </p:cNvSpPr>
          <p:nvPr>
            <p:ph idx="1"/>
          </p:nvPr>
        </p:nvSpPr>
        <p:spPr>
          <a:xfrm>
            <a:off x="1054378" y="1689101"/>
            <a:ext cx="10388492" cy="4351338"/>
          </a:xfrm>
        </p:spPr>
        <p:txBody>
          <a:bodyPr>
            <a:noAutofit/>
          </a:bodyPr>
          <a:lstStyle/>
          <a:p>
            <a:pPr>
              <a:lnSpc>
                <a:spcPct val="100000"/>
              </a:lnSpc>
              <a:buSzPct val="140000"/>
            </a:pPr>
            <a:r>
              <a:rPr lang="en-US" sz="2400" b="1" dirty="0">
                <a:latin typeface="Century Gothic" panose="020B0502020202020204" pitchFamily="34" charset="0"/>
              </a:rPr>
              <a:t>Cerebral:  </a:t>
            </a:r>
            <a:r>
              <a:rPr lang="en-US" sz="2400" dirty="0">
                <a:latin typeface="Century Gothic" panose="020B0502020202020204" pitchFamily="34" charset="0"/>
              </a:rPr>
              <a:t>A serious brain disease.</a:t>
            </a:r>
          </a:p>
          <a:p>
            <a:pPr>
              <a:lnSpc>
                <a:spcPct val="100000"/>
              </a:lnSpc>
              <a:buSzPct val="140000"/>
            </a:pPr>
            <a:r>
              <a:rPr lang="en-US" sz="2400" b="1" dirty="0">
                <a:latin typeface="Century Gothic" panose="020B0502020202020204" pitchFamily="34" charset="0"/>
              </a:rPr>
              <a:t>Common:  </a:t>
            </a:r>
            <a:r>
              <a:rPr lang="en-US" sz="2400" dirty="0">
                <a:latin typeface="Century Gothic" panose="020B0502020202020204" pitchFamily="34" charset="0"/>
              </a:rPr>
              <a:t>1.1% schizophrenia/2.2% severe bipolar of population. </a:t>
            </a:r>
          </a:p>
          <a:p>
            <a:pPr>
              <a:lnSpc>
                <a:spcPct val="100000"/>
              </a:lnSpc>
              <a:buSzPct val="140000"/>
            </a:pPr>
            <a:r>
              <a:rPr lang="en-US" sz="2400" b="1" dirty="0">
                <a:latin typeface="Century Gothic" panose="020B0502020202020204" pitchFamily="34" charset="0"/>
              </a:rPr>
              <a:t>Cognitive:  </a:t>
            </a:r>
            <a:r>
              <a:rPr lang="en-US" sz="2400" dirty="0">
                <a:latin typeface="Century Gothic" panose="020B0502020202020204" pitchFamily="34" charset="0"/>
              </a:rPr>
              <a:t>Impairment is a central problem.</a:t>
            </a:r>
          </a:p>
          <a:p>
            <a:pPr>
              <a:lnSpc>
                <a:spcPct val="100000"/>
              </a:lnSpc>
              <a:buSzPct val="140000"/>
            </a:pPr>
            <a:r>
              <a:rPr lang="en-US" sz="2400" b="1" dirty="0">
                <a:latin typeface="Century Gothic" panose="020B0502020202020204" pitchFamily="34" charset="0"/>
              </a:rPr>
              <a:t>Costly:  </a:t>
            </a:r>
            <a:r>
              <a:rPr lang="en-US" sz="2400" dirty="0">
                <a:latin typeface="Century Gothic" panose="020B0502020202020204" pitchFamily="34" charset="0"/>
              </a:rPr>
              <a:t>2% of GNP, nearly $340 Billion in direct and indirect costs.</a:t>
            </a:r>
          </a:p>
          <a:p>
            <a:pPr>
              <a:lnSpc>
                <a:spcPct val="100000"/>
              </a:lnSpc>
              <a:buSzPct val="140000"/>
            </a:pPr>
            <a:r>
              <a:rPr lang="en-US" sz="2400" b="1" dirty="0">
                <a:latin typeface="Century Gothic" panose="020B0502020202020204" pitchFamily="34" charset="0"/>
              </a:rPr>
              <a:t>Chronic:  </a:t>
            </a:r>
            <a:r>
              <a:rPr lang="en-US" sz="2400" dirty="0">
                <a:latin typeface="Century Gothic" panose="020B0502020202020204" pitchFamily="34" charset="0"/>
              </a:rPr>
              <a:t>Lifelong morbidity and increased mortality.</a:t>
            </a:r>
          </a:p>
          <a:p>
            <a:pPr>
              <a:lnSpc>
                <a:spcPct val="100000"/>
              </a:lnSpc>
              <a:buSzPct val="140000"/>
            </a:pPr>
            <a:r>
              <a:rPr lang="en-US" sz="2400" b="1" dirty="0">
                <a:latin typeface="Century Gothic" panose="020B0502020202020204" pitchFamily="34" charset="0"/>
              </a:rPr>
              <a:t>Crippling:  </a:t>
            </a:r>
            <a:r>
              <a:rPr lang="en-US" sz="2400" dirty="0">
                <a:latin typeface="Century Gothic" panose="020B0502020202020204" pitchFamily="34" charset="0"/>
              </a:rPr>
              <a:t>One of 10 leading causes of disability in world (WHO).</a:t>
            </a:r>
          </a:p>
          <a:p>
            <a:pPr>
              <a:lnSpc>
                <a:spcPct val="100000"/>
              </a:lnSpc>
              <a:buSzPct val="140000"/>
            </a:pPr>
            <a:r>
              <a:rPr lang="en-US" sz="2400" b="1" dirty="0">
                <a:latin typeface="Century Gothic" panose="020B0502020202020204" pitchFamily="34" charset="0"/>
              </a:rPr>
              <a:t>Circuitry Disorder:   </a:t>
            </a:r>
            <a:r>
              <a:rPr lang="en-US" sz="2400" dirty="0">
                <a:latin typeface="Century Gothic" panose="020B0502020202020204" pitchFamily="34" charset="0"/>
              </a:rPr>
              <a:t>Neuro-circuitry due to a combination of genetic and environmental factors</a:t>
            </a:r>
            <a:endParaRPr lang="en-US" sz="2400" dirty="0"/>
          </a:p>
        </p:txBody>
      </p:sp>
      <p:pic>
        <p:nvPicPr>
          <p:cNvPr id="6" name="Picture 5">
            <a:extLst>
              <a:ext uri="{FF2B5EF4-FFF2-40B4-BE49-F238E27FC236}">
                <a16:creationId xmlns:a16="http://schemas.microsoft.com/office/drawing/2014/main" id="{B537BBA7-2589-FF4A-A5F1-196DB99BCB76}"/>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4" name="Picture 3">
            <a:extLst>
              <a:ext uri="{FF2B5EF4-FFF2-40B4-BE49-F238E27FC236}">
                <a16:creationId xmlns:a16="http://schemas.microsoft.com/office/drawing/2014/main" id="{0E463EEF-A3DB-BD26-2021-DB5B14C6B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9" name="TextBox 8">
            <a:extLst>
              <a:ext uri="{FF2B5EF4-FFF2-40B4-BE49-F238E27FC236}">
                <a16:creationId xmlns:a16="http://schemas.microsoft.com/office/drawing/2014/main" id="{D758AB85-02B4-BAE0-F379-B3C92AB3FB48}"/>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Harsh Realities</a:t>
            </a:r>
          </a:p>
        </p:txBody>
      </p:sp>
    </p:spTree>
    <p:extLst>
      <p:ext uri="{BB962C8B-B14F-4D97-AF65-F5344CB8AC3E}">
        <p14:creationId xmlns:p14="http://schemas.microsoft.com/office/powerpoint/2010/main" val="40879699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EANINGFUL RECOVERY from Schizophrenia and Serious Mental Illness with  Clozapine: Hope &amp; Help: Laitman MD, Dr. Robert S., Opler MD PhD, Dr. Lewis  A., Laitman MD, Dr. Ann Mandel, Laitman, Daniel: 9781727484243:">
            <a:extLst>
              <a:ext uri="{FF2B5EF4-FFF2-40B4-BE49-F238E27FC236}">
                <a16:creationId xmlns:a16="http://schemas.microsoft.com/office/drawing/2014/main" id="{E4558328-6EAE-464E-BC81-4C242A690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031" y="1690688"/>
            <a:ext cx="2748786" cy="413069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id="{EB5E9DBB-36BE-974F-99EA-236318A8A053}"/>
              </a:ext>
            </a:extLst>
          </p:cNvPr>
          <p:cNvPicPr>
            <a:picLocks noChangeAspect="1"/>
          </p:cNvPicPr>
          <p:nvPr/>
        </p:nvPicPr>
        <p:blipFill>
          <a:blip r:embed="rId3"/>
          <a:stretch>
            <a:fillRect/>
          </a:stretch>
        </p:blipFill>
        <p:spPr>
          <a:xfrm>
            <a:off x="6568755" y="1661097"/>
            <a:ext cx="2643868" cy="4203453"/>
          </a:xfrm>
          <a:prstGeom prst="rect">
            <a:avLst/>
          </a:prstGeom>
        </p:spPr>
      </p:pic>
      <p:pic>
        <p:nvPicPr>
          <p:cNvPr id="8" name="Picture 7">
            <a:extLst>
              <a:ext uri="{FF2B5EF4-FFF2-40B4-BE49-F238E27FC236}">
                <a16:creationId xmlns:a16="http://schemas.microsoft.com/office/drawing/2014/main" id="{DFCB8CE0-0695-D54B-8E01-B9EA675D9678}"/>
              </a:ext>
            </a:extLst>
          </p:cNvPr>
          <p:cNvPicPr>
            <a:picLocks noChangeAspect="1"/>
          </p:cNvPicPr>
          <p:nvPr/>
        </p:nvPicPr>
        <p:blipFill>
          <a:blip r:embed="rId4"/>
          <a:stretch>
            <a:fillRect/>
          </a:stretch>
        </p:blipFill>
        <p:spPr>
          <a:xfrm>
            <a:off x="11442870" y="6127535"/>
            <a:ext cx="419616" cy="398215"/>
          </a:xfrm>
          <a:prstGeom prst="rect">
            <a:avLst/>
          </a:prstGeom>
        </p:spPr>
      </p:pic>
      <p:pic>
        <p:nvPicPr>
          <p:cNvPr id="3" name="Picture 2">
            <a:extLst>
              <a:ext uri="{FF2B5EF4-FFF2-40B4-BE49-F238E27FC236}">
                <a16:creationId xmlns:a16="http://schemas.microsoft.com/office/drawing/2014/main" id="{FE424728-06C8-38E3-7517-748BA662A0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0" name="TextBox 9">
            <a:extLst>
              <a:ext uri="{FF2B5EF4-FFF2-40B4-BE49-F238E27FC236}">
                <a16:creationId xmlns:a16="http://schemas.microsoft.com/office/drawing/2014/main" id="{CB3854B4-8B2C-E69E-4565-281B9B9648C0}"/>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Important References</a:t>
            </a:r>
          </a:p>
        </p:txBody>
      </p:sp>
    </p:spTree>
    <p:extLst>
      <p:ext uri="{BB962C8B-B14F-4D97-AF65-F5344CB8AC3E}">
        <p14:creationId xmlns:p14="http://schemas.microsoft.com/office/powerpoint/2010/main" val="29193735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CF82C0-3601-B4FC-5756-82E674D14F60}"/>
              </a:ext>
            </a:extLst>
          </p:cNvPr>
          <p:cNvSpPr txBox="1"/>
          <p:nvPr/>
        </p:nvSpPr>
        <p:spPr>
          <a:xfrm>
            <a:off x="92596" y="2284490"/>
            <a:ext cx="110960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12121"/>
                </a:solidFill>
                <a:effectLst/>
                <a:uLnTx/>
                <a:uFillTx/>
                <a:latin typeface="Calibri" panose="020F0502020204030204"/>
                <a:ea typeface="+mn-ea"/>
                <a:cs typeface="+mn-cs"/>
              </a:rPr>
              <a:t>Leucht</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S, et al. Comparative efficacy and tolerability of 15 antipsychotic drugs in schizophrenia: a multiple-treatments meta-analysis.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Lancet</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2013 Sep 14;382(9896):951-62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89D8C0-C0E9-3795-E458-6CB5CE056854}"/>
              </a:ext>
            </a:extLst>
          </p:cNvPr>
          <p:cNvSpPr txBox="1"/>
          <p:nvPr/>
        </p:nvSpPr>
        <p:spPr>
          <a:xfrm>
            <a:off x="92596" y="2952391"/>
            <a:ext cx="1109602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Kinon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B.J., et al. "Influence of Neuroleptic Dose and Class in Treatment-Resistant Schizophrenia Relapse." Presented at the 32nd Annual Meeting of the New Clinical Drug Evaluation Unit, Key Biscayne, FL, May 1992.</a:t>
            </a:r>
          </a:p>
        </p:txBody>
      </p:sp>
      <p:sp>
        <p:nvSpPr>
          <p:cNvPr id="4" name="TextBox 3">
            <a:extLst>
              <a:ext uri="{FF2B5EF4-FFF2-40B4-BE49-F238E27FC236}">
                <a16:creationId xmlns:a16="http://schemas.microsoft.com/office/drawing/2014/main" id="{3D3AE7E4-9D45-174C-8243-E862549A6B1F}"/>
              </a:ext>
            </a:extLst>
          </p:cNvPr>
          <p:cNvSpPr txBox="1"/>
          <p:nvPr/>
        </p:nvSpPr>
        <p:spPr>
          <a:xfrm>
            <a:off x="92596" y="3378076"/>
            <a:ext cx="1134830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12121"/>
                </a:solidFill>
                <a:effectLst/>
                <a:uLnTx/>
                <a:uFillTx/>
                <a:latin typeface="Calibri" panose="020F0502020204030204"/>
                <a:ea typeface="+mn-ea"/>
                <a:cs typeface="+mn-cs"/>
              </a:rPr>
              <a:t>Siskind</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D, et al. Clozapine Response Rates among People with Treatment-Resistant Schizophrenia: Data from a Systematic Review and Meta-Analysis.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Can J Psychiatry</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2017 Nov;62(11):772-777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C748928-BCCA-4FD0-0F3D-FEC0F3BB266B}"/>
              </a:ext>
            </a:extLst>
          </p:cNvPr>
          <p:cNvSpPr txBox="1"/>
          <p:nvPr/>
        </p:nvSpPr>
        <p:spPr>
          <a:xfrm>
            <a:off x="81022" y="4281317"/>
            <a:ext cx="1195839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Calibri" panose="020F0502020204030204"/>
                <a:ea typeface="+mn-ea"/>
                <a:cs typeface="+mn-cs"/>
              </a:rPr>
              <a:t>Taylor, D et al. Distinctive pattern of neutrophil count change in clozapine-associated, life-threatening agranulocytosis. </a:t>
            </a:r>
            <a:r>
              <a:rPr kumimoji="0" lang="en-US" sz="1400" b="0" i="1" u="none" strike="noStrike" kern="1200" cap="none" spc="0" normalizeH="0" baseline="0" noProof="0" dirty="0">
                <a:ln>
                  <a:noFill/>
                </a:ln>
                <a:solidFill>
                  <a:srgbClr val="222222"/>
                </a:solidFill>
                <a:effectLst/>
                <a:uLnTx/>
                <a:uFillTx/>
                <a:latin typeface="Calibri" panose="020F0502020204030204"/>
                <a:ea typeface="+mn-ea"/>
                <a:cs typeface="+mn-cs"/>
              </a:rPr>
              <a:t>Schizophrenia</a:t>
            </a:r>
            <a:r>
              <a:rPr kumimoji="0" lang="en-US" sz="1400" b="0" i="0" u="none" strike="noStrike" kern="1200" cap="none" spc="0" normalizeH="0" baseline="0" noProof="0" dirty="0">
                <a:ln>
                  <a:noFill/>
                </a:ln>
                <a:solidFill>
                  <a:srgbClr val="222222"/>
                </a:solidFill>
                <a:effectLst/>
                <a:uLnTx/>
                <a:uFillTx/>
                <a:latin typeface="Calibri" panose="020F0502020204030204"/>
                <a:ea typeface="+mn-ea"/>
                <a:cs typeface="+mn-cs"/>
              </a:rPr>
              <a:t> 8, 21 (2022).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62821F8-89F2-F5B2-3FEF-58C3B3F5E7EE}"/>
              </a:ext>
            </a:extLst>
          </p:cNvPr>
          <p:cNvSpPr txBox="1"/>
          <p:nvPr/>
        </p:nvSpPr>
        <p:spPr>
          <a:xfrm>
            <a:off x="92596" y="4042332"/>
            <a:ext cx="1202995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Meltzer HY, et al. Age at onset and gender of schizophrenic patients in relation to neuroleptic resistance.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Am J Psychiatry</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1997 Apr;154(4):475-82.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CE0C3F2-F290-33B6-6845-71B595D1B0B5}"/>
              </a:ext>
            </a:extLst>
          </p:cNvPr>
          <p:cNvSpPr txBox="1"/>
          <p:nvPr/>
        </p:nvSpPr>
        <p:spPr>
          <a:xfrm>
            <a:off x="92596" y="1398783"/>
            <a:ext cx="11817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Myles N, et al. A meta-analysis of controlled studies comparing the association between clozapine and other antipsychotic medications and the development of neutropenia. </a:t>
            </a:r>
            <a:r>
              <a:rPr kumimoji="0" lang="en-US" sz="1400" b="0" i="1" u="none" strike="noStrike" kern="1200" cap="none" spc="0" normalizeH="0" baseline="0" noProof="0" dirty="0">
                <a:ln>
                  <a:noFill/>
                </a:ln>
                <a:solidFill>
                  <a:srgbClr val="333333"/>
                </a:solidFill>
                <a:effectLst/>
                <a:uLnTx/>
                <a:uFillTx/>
                <a:latin typeface="Calibri" panose="020F0502020204030204"/>
                <a:ea typeface="+mn-ea"/>
                <a:cs typeface="+mn-cs"/>
              </a:rPr>
              <a:t>Australian &amp; New Zealand Journal of Psychiatry</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 2019;53(5):403-412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9327FA9-DF3A-433E-7510-F987053D5969}"/>
              </a:ext>
            </a:extLst>
          </p:cNvPr>
          <p:cNvSpPr txBox="1"/>
          <p:nvPr/>
        </p:nvSpPr>
        <p:spPr>
          <a:xfrm>
            <a:off x="81022" y="5704732"/>
            <a:ext cx="1195839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C1D1E"/>
                </a:solidFill>
                <a:effectLst/>
                <a:uLnTx/>
                <a:uFillTx/>
                <a:latin typeface="Calibri" panose="020F0502020204030204"/>
                <a:ea typeface="+mn-ea"/>
                <a:cs typeface="+mn-cs"/>
              </a:rPr>
              <a:t>Palmblad</a:t>
            </a:r>
            <a:r>
              <a:rPr kumimoji="0" lang="en-US" sz="1400" b="0" i="0" u="none" strike="noStrike" kern="1200" cap="none" spc="0" normalizeH="0" baseline="0" noProof="0" dirty="0">
                <a:ln>
                  <a:noFill/>
                </a:ln>
                <a:solidFill>
                  <a:srgbClr val="1C1D1E"/>
                </a:solidFill>
                <a:effectLst/>
                <a:uLnTx/>
                <a:uFillTx/>
                <a:latin typeface="Calibri" panose="020F0502020204030204"/>
                <a:ea typeface="+mn-ea"/>
                <a:cs typeface="+mn-cs"/>
              </a:rPr>
              <a:t>, J et al. Age-related prevalence and clinical significance of neutropenia - isolated or combined with other </a:t>
            </a:r>
            <a:r>
              <a:rPr kumimoji="0" lang="en-US" sz="1400" b="0" i="0" u="none" strike="noStrike" kern="1200" cap="none" spc="0" normalizeH="0" baseline="0" noProof="0" dirty="0" err="1">
                <a:ln>
                  <a:noFill/>
                </a:ln>
                <a:solidFill>
                  <a:srgbClr val="1C1D1E"/>
                </a:solidFill>
                <a:effectLst/>
                <a:uLnTx/>
                <a:uFillTx/>
                <a:latin typeface="Calibri" panose="020F0502020204030204"/>
                <a:ea typeface="+mn-ea"/>
                <a:cs typeface="+mn-cs"/>
              </a:rPr>
              <a:t>cytopenias</a:t>
            </a:r>
            <a:r>
              <a:rPr kumimoji="0" lang="en-US" sz="1400" b="0" i="0" u="none" strike="noStrike" kern="1200" cap="none" spc="0" normalizeH="0" baseline="0" noProof="0" dirty="0">
                <a:ln>
                  <a:noFill/>
                </a:ln>
                <a:solidFill>
                  <a:srgbClr val="1C1D1E"/>
                </a:solidFill>
                <a:effectLst/>
                <a:uLnTx/>
                <a:uFillTx/>
                <a:latin typeface="Calibri" panose="020F0502020204030204"/>
                <a:ea typeface="+mn-ea"/>
                <a:cs typeface="+mn-cs"/>
              </a:rPr>
              <a:t>: Real world data from 373 820 primary care individuals. </a:t>
            </a:r>
            <a:r>
              <a:rPr kumimoji="0" lang="en-US" sz="1400" b="0" i="1" u="none" strike="noStrike" kern="1200" cap="none" spc="0" normalizeH="0" baseline="0" noProof="0" dirty="0">
                <a:ln>
                  <a:noFill/>
                </a:ln>
                <a:solidFill>
                  <a:srgbClr val="1C1D1E"/>
                </a:solidFill>
                <a:effectLst/>
                <a:uLnTx/>
                <a:uFillTx/>
                <a:latin typeface="Calibri" panose="020F0502020204030204"/>
                <a:ea typeface="+mn-ea"/>
                <a:cs typeface="+mn-cs"/>
              </a:rPr>
              <a:t>Am J Hematology</a:t>
            </a:r>
            <a:r>
              <a:rPr kumimoji="0" lang="en-US" sz="1400" b="0" i="0" u="none" strike="noStrike" kern="1200" cap="none" spc="0" normalizeH="0" baseline="0" noProof="0" dirty="0">
                <a:ln>
                  <a:noFill/>
                </a:ln>
                <a:solidFill>
                  <a:srgbClr val="1C1D1E"/>
                </a:solidFill>
                <a:effectLst/>
                <a:uLnTx/>
                <a:uFillTx/>
                <a:latin typeface="Calibri" panose="020F0502020204030204"/>
                <a:ea typeface="+mn-ea"/>
                <a:cs typeface="+mn-cs"/>
              </a:rPr>
              <a:t>. 2020; 95: 521– 528</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75EDC19-2FA5-C2E4-8505-8A92D113DBFA}"/>
              </a:ext>
            </a:extLst>
          </p:cNvPr>
          <p:cNvSpPr txBox="1"/>
          <p:nvPr/>
        </p:nvSpPr>
        <p:spPr>
          <a:xfrm>
            <a:off x="92596" y="3808098"/>
            <a:ext cx="1098181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61C2D"/>
                </a:solidFill>
                <a:effectLst/>
                <a:uLnTx/>
                <a:uFillTx/>
                <a:latin typeface="Calibri" panose="020F0502020204030204"/>
                <a:ea typeface="+mn-ea"/>
                <a:cs typeface="+mn-cs"/>
              </a:rPr>
              <a:t>Messamore</a:t>
            </a:r>
            <a:r>
              <a:rPr kumimoji="0" lang="en-US" sz="1400" b="0" i="0" u="none" strike="noStrike" kern="1200" cap="none" spc="0" normalizeH="0" baseline="0" noProof="0" dirty="0">
                <a:ln>
                  <a:noFill/>
                </a:ln>
                <a:solidFill>
                  <a:srgbClr val="161C2D"/>
                </a:solidFill>
                <a:effectLst/>
                <a:uLnTx/>
                <a:uFillTx/>
                <a:latin typeface="Calibri" panose="020F0502020204030204"/>
                <a:ea typeface="+mn-ea"/>
                <a:cs typeface="+mn-cs"/>
              </a:rPr>
              <a:t>, E. “This One Fix Could Prevent 50,000 Suicide Deaths” www.erikmessamore.com blog. 2021 Nov 2.</a:t>
            </a:r>
          </a:p>
        </p:txBody>
      </p:sp>
      <p:sp>
        <p:nvSpPr>
          <p:cNvPr id="10" name="TextBox 9">
            <a:extLst>
              <a:ext uri="{FF2B5EF4-FFF2-40B4-BE49-F238E27FC236}">
                <a16:creationId xmlns:a16="http://schemas.microsoft.com/office/drawing/2014/main" id="{C1DFD76A-345B-16EB-8BDA-F66E201507CA}"/>
              </a:ext>
            </a:extLst>
          </p:cNvPr>
          <p:cNvSpPr txBox="1"/>
          <p:nvPr/>
        </p:nvSpPr>
        <p:spPr>
          <a:xfrm>
            <a:off x="92596" y="4565687"/>
            <a:ext cx="120068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Calibri" panose="020F0502020204030204"/>
                <a:ea typeface="+mn-ea"/>
                <a:cs typeface="+mn-cs"/>
              </a:rPr>
              <a:t>Mizuno, Y </a:t>
            </a:r>
            <a:r>
              <a:rPr kumimoji="0" lang="en-US" sz="1400" b="0" i="1" u="none" strike="noStrike" kern="1200" cap="none" spc="0" normalizeH="0" baseline="0" noProof="0" dirty="0">
                <a:ln>
                  <a:noFill/>
                </a:ln>
                <a:solidFill>
                  <a:srgbClr val="222222"/>
                </a:solidFill>
                <a:effectLst/>
                <a:uLnTx/>
                <a:uFillTx/>
                <a:latin typeface="Calibri" panose="020F0502020204030204"/>
                <a:ea typeface="+mn-ea"/>
                <a:cs typeface="+mn-cs"/>
              </a:rPr>
              <a:t>et al.</a:t>
            </a:r>
            <a:r>
              <a:rPr kumimoji="0" lang="en-US" sz="1400" b="0" i="0" u="none" strike="noStrike" kern="1200" cap="none" spc="0" normalizeH="0" baseline="0" noProof="0" dirty="0">
                <a:ln>
                  <a:noFill/>
                </a:ln>
                <a:solidFill>
                  <a:srgbClr val="222222"/>
                </a:solidFill>
                <a:effectLst/>
                <a:uLnTx/>
                <a:uFillTx/>
                <a:latin typeface="Calibri" panose="020F0502020204030204"/>
                <a:ea typeface="+mn-ea"/>
                <a:cs typeface="+mn-cs"/>
              </a:rPr>
              <a:t> Heterogeneity and efficacy of antipsychotic treatment for schizophrenia with or without treatment resistance: a meta-analysis. </a:t>
            </a:r>
            <a:r>
              <a:rPr kumimoji="0" lang="en-US" sz="1400" b="0" i="1" u="none" strike="noStrike" kern="1200" cap="none" spc="0" normalizeH="0" baseline="0" noProof="0" dirty="0">
                <a:ln>
                  <a:noFill/>
                </a:ln>
                <a:solidFill>
                  <a:srgbClr val="222222"/>
                </a:solidFill>
                <a:effectLst/>
                <a:uLnTx/>
                <a:uFillTx/>
                <a:latin typeface="Calibri" panose="020F0502020204030204"/>
                <a:ea typeface="+mn-ea"/>
                <a:cs typeface="+mn-cs"/>
              </a:rPr>
              <a:t>Neuropsychopharmacology.</a:t>
            </a:r>
            <a:r>
              <a:rPr kumimoji="0" lang="en-US" sz="1400" b="0" i="0" u="none" strike="noStrike" kern="1200" cap="none" spc="0" normalizeH="0" baseline="0" noProof="0" dirty="0">
                <a:ln>
                  <a:noFill/>
                </a:ln>
                <a:solidFill>
                  <a:srgbClr val="222222"/>
                </a:solidFill>
                <a:effectLst/>
                <a:uLnTx/>
                <a:uFillTx/>
                <a:latin typeface="Calibri" panose="020F0502020204030204"/>
                <a:ea typeface="+mn-ea"/>
                <a:cs typeface="+mn-cs"/>
              </a:rPr>
              <a:t> 45, 622–631 (2020).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5C83DAA-458A-0717-3443-AAA16BCAC3B5}"/>
              </a:ext>
            </a:extLst>
          </p:cNvPr>
          <p:cNvSpPr txBox="1"/>
          <p:nvPr/>
        </p:nvSpPr>
        <p:spPr>
          <a:xfrm>
            <a:off x="92596" y="4990895"/>
            <a:ext cx="1209940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de la Chapelle A, Kari C, </a:t>
            </a:r>
            <a:r>
              <a:rPr kumimoji="0" lang="en-US" sz="1400" b="0" i="0" u="none" strike="noStrike" kern="1200" cap="none" spc="0" normalizeH="0" baseline="0" noProof="0" dirty="0" err="1">
                <a:ln>
                  <a:noFill/>
                </a:ln>
                <a:solidFill>
                  <a:srgbClr val="212121"/>
                </a:solidFill>
                <a:effectLst/>
                <a:uLnTx/>
                <a:uFillTx/>
                <a:latin typeface="Calibri" panose="020F0502020204030204"/>
                <a:ea typeface="+mn-ea"/>
                <a:cs typeface="+mn-cs"/>
              </a:rPr>
              <a:t>Nurminen</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M, </a:t>
            </a:r>
            <a:r>
              <a:rPr kumimoji="0" lang="en-US" sz="1400" b="0" i="0" u="none" strike="noStrike" kern="1200" cap="none" spc="0" normalizeH="0" baseline="0" noProof="0" dirty="0" err="1">
                <a:ln>
                  <a:noFill/>
                </a:ln>
                <a:solidFill>
                  <a:srgbClr val="212121"/>
                </a:solidFill>
                <a:effectLst/>
                <a:uLnTx/>
                <a:uFillTx/>
                <a:latin typeface="Calibri" panose="020F0502020204030204"/>
                <a:ea typeface="+mn-ea"/>
                <a:cs typeface="+mn-cs"/>
              </a:rPr>
              <a:t>Hernberg</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S. Clozapine-induced agranulocytosis. A genetic and epidemiologic study.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Hum Genet</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1977 Jun 30;37(2):183-94.</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9CE7381-25A9-F858-9CE5-7C536165E7C7}"/>
              </a:ext>
            </a:extLst>
          </p:cNvPr>
          <p:cNvSpPr txBox="1"/>
          <p:nvPr/>
        </p:nvSpPr>
        <p:spPr>
          <a:xfrm>
            <a:off x="81022" y="5262705"/>
            <a:ext cx="1200680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12121"/>
                </a:solidFill>
                <a:effectLst/>
                <a:uLnTx/>
                <a:uFillTx/>
                <a:latin typeface="Calibri" panose="020F0502020204030204"/>
                <a:ea typeface="+mn-ea"/>
                <a:cs typeface="+mn-cs"/>
              </a:rPr>
              <a:t>Kalaria</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SN, Kelly DL. Development of point-of-care testing devices to improve clozapine prescribing habits and patient outcomes.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Neuropsychiatric Disease and Treatment</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2019 Aug 20;15:2365-2370.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F5B6B19-3DB0-2C8D-B155-250724067408}"/>
              </a:ext>
            </a:extLst>
          </p:cNvPr>
          <p:cNvSpPr txBox="1"/>
          <p:nvPr/>
        </p:nvSpPr>
        <p:spPr>
          <a:xfrm>
            <a:off x="92597" y="936735"/>
            <a:ext cx="11817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Taipale H, et al. 20-year follow-up study of physical morbidity and mortality in relationship to antipsychotic treatment in a nationwide cohort of 62,250 patients with schizophrenia (FIN20).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World Psychiatry</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2020 Feb;19(1):61-68.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A3E97CC-9512-9156-8DA7-732FC1BF1FE4}"/>
              </a:ext>
            </a:extLst>
          </p:cNvPr>
          <p:cNvSpPr txBox="1"/>
          <p:nvPr/>
        </p:nvSpPr>
        <p:spPr>
          <a:xfrm>
            <a:off x="92596" y="1860033"/>
            <a:ext cx="1181775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Hayes RD, et al. The effect of clozapine on premature mortality: an assessment of clinical monitoring and other potential confounders.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Schizophrenia Bulletin</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2015 May;41(3):644-55.</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10F9F85-3568-E437-2883-7A70C72A60D7}"/>
              </a:ext>
            </a:extLst>
          </p:cNvPr>
          <p:cNvSpPr txBox="1"/>
          <p:nvPr/>
        </p:nvSpPr>
        <p:spPr>
          <a:xfrm>
            <a:off x="81022" y="2746662"/>
            <a:ext cx="1181774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Wimberley T, et al. Mortality and Self-Harm in Association With Clozapine in Treatment-Resistant Schizophrenia.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Am J Psychiatry</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2017 Oct 1;174(10):990-998.</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0C14B10-0839-2818-AEC1-390EA516DC6C}"/>
              </a:ext>
            </a:extLst>
          </p:cNvPr>
          <p:cNvSpPr txBox="1"/>
          <p:nvPr/>
        </p:nvSpPr>
        <p:spPr>
          <a:xfrm>
            <a:off x="81022" y="6196465"/>
            <a:ext cx="1184475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FDA Sentinel Initiative. “Diagnosis of Agranulocytosis Following New Use of Anti-epileptic Drugs, Clozapine, and Olanzapine.”  Mini-Sentinel Distributed Database (MSDD) March 21, 2018 link: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MS_Brief_Report_1_to09y05_mpr_wp26_v01.pdf (sentinelinitiative.org)</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7E37BC9-86C2-68B8-AAEB-A8A30A997AD5}"/>
              </a:ext>
            </a:extLst>
          </p:cNvPr>
          <p:cNvSpPr txBox="1"/>
          <p:nvPr/>
        </p:nvSpPr>
        <p:spPr>
          <a:xfrm>
            <a:off x="65587" y="477457"/>
            <a:ext cx="1183318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12121"/>
                </a:solidFill>
                <a:effectLst/>
                <a:uLnTx/>
                <a:uFillTx/>
                <a:latin typeface="BlinkMacSystemFont"/>
                <a:ea typeface="+mn-ea"/>
                <a:cs typeface="+mn-cs"/>
              </a:rPr>
              <a:t>Ingimarsson</a:t>
            </a:r>
            <a:r>
              <a:rPr kumimoji="0" lang="en-US" sz="1400" b="0" i="0" u="none" strike="noStrike" kern="1200" cap="none" spc="0" normalizeH="0" baseline="0" noProof="0" dirty="0">
                <a:ln>
                  <a:noFill/>
                </a:ln>
                <a:solidFill>
                  <a:srgbClr val="212121"/>
                </a:solidFill>
                <a:effectLst/>
                <a:uLnTx/>
                <a:uFillTx/>
                <a:latin typeface="BlinkMacSystemFont"/>
                <a:ea typeface="+mn-ea"/>
                <a:cs typeface="+mn-cs"/>
              </a:rPr>
              <a:t> O, </a:t>
            </a:r>
            <a:r>
              <a:rPr kumimoji="0" lang="en-US" sz="1400" b="0" i="0" u="none" strike="noStrike" kern="1200" cap="none" spc="0" normalizeH="0" baseline="0" noProof="0" dirty="0" err="1">
                <a:ln>
                  <a:noFill/>
                </a:ln>
                <a:solidFill>
                  <a:srgbClr val="212121"/>
                </a:solidFill>
                <a:effectLst/>
                <a:uLnTx/>
                <a:uFillTx/>
                <a:latin typeface="BlinkMacSystemFont"/>
                <a:ea typeface="+mn-ea"/>
                <a:cs typeface="+mn-cs"/>
              </a:rPr>
              <a:t>MacCabe</a:t>
            </a:r>
            <a:r>
              <a:rPr kumimoji="0" lang="en-US" sz="1400" b="0" i="0" u="none" strike="noStrike" kern="1200" cap="none" spc="0" normalizeH="0" baseline="0" noProof="0" dirty="0">
                <a:ln>
                  <a:noFill/>
                </a:ln>
                <a:solidFill>
                  <a:srgbClr val="212121"/>
                </a:solidFill>
                <a:effectLst/>
                <a:uLnTx/>
                <a:uFillTx/>
                <a:latin typeface="BlinkMacSystemFont"/>
                <a:ea typeface="+mn-ea"/>
                <a:cs typeface="+mn-cs"/>
              </a:rPr>
              <a:t> JH, </a:t>
            </a:r>
            <a:r>
              <a:rPr kumimoji="0" lang="en-US" sz="1400" b="0" i="0" u="none" strike="noStrike" kern="1200" cap="none" spc="0" normalizeH="0" baseline="0" noProof="0" dirty="0" err="1">
                <a:ln>
                  <a:noFill/>
                </a:ln>
                <a:solidFill>
                  <a:srgbClr val="212121"/>
                </a:solidFill>
                <a:effectLst/>
                <a:uLnTx/>
                <a:uFillTx/>
                <a:latin typeface="BlinkMacSystemFont"/>
                <a:ea typeface="+mn-ea"/>
                <a:cs typeface="+mn-cs"/>
              </a:rPr>
              <a:t>Haraldsson</a:t>
            </a:r>
            <a:r>
              <a:rPr kumimoji="0" lang="en-US" sz="1400" b="0" i="0" u="none" strike="noStrike" kern="1200" cap="none" spc="0" normalizeH="0" baseline="0" noProof="0" dirty="0">
                <a:ln>
                  <a:noFill/>
                </a:ln>
                <a:solidFill>
                  <a:srgbClr val="212121"/>
                </a:solidFill>
                <a:effectLst/>
                <a:uLnTx/>
                <a:uFillTx/>
                <a:latin typeface="BlinkMacSystemFont"/>
                <a:ea typeface="+mn-ea"/>
                <a:cs typeface="+mn-cs"/>
              </a:rPr>
              <a:t> M, </a:t>
            </a:r>
            <a:r>
              <a:rPr kumimoji="0" lang="en-US" sz="1400" b="0" i="0" u="none" strike="noStrike" kern="1200" cap="none" spc="0" normalizeH="0" baseline="0" noProof="0" dirty="0" err="1">
                <a:ln>
                  <a:noFill/>
                </a:ln>
                <a:solidFill>
                  <a:srgbClr val="212121"/>
                </a:solidFill>
                <a:effectLst/>
                <a:uLnTx/>
                <a:uFillTx/>
                <a:latin typeface="BlinkMacSystemFont"/>
                <a:ea typeface="+mn-ea"/>
                <a:cs typeface="+mn-cs"/>
              </a:rPr>
              <a:t>Jónsdóttir</a:t>
            </a:r>
            <a:r>
              <a:rPr kumimoji="0" lang="en-US" sz="1400" b="0" i="0" u="none" strike="noStrike" kern="1200" cap="none" spc="0" normalizeH="0" baseline="0" noProof="0" dirty="0">
                <a:ln>
                  <a:noFill/>
                </a:ln>
                <a:solidFill>
                  <a:srgbClr val="212121"/>
                </a:solidFill>
                <a:effectLst/>
                <a:uLnTx/>
                <a:uFillTx/>
                <a:latin typeface="BlinkMacSystemFont"/>
                <a:ea typeface="+mn-ea"/>
                <a:cs typeface="+mn-cs"/>
              </a:rPr>
              <a:t> H, Sigurdsson E. Clozapine treatment and discontinuation in Iceland: A national longitudinal study using electronic patient records. Nord J Psychiatry. 2016 Aug;70(6):450-5</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DBAAC5A-8D0E-09A1-7C28-5D7E06EBD6F0}"/>
              </a:ext>
            </a:extLst>
          </p:cNvPr>
          <p:cNvSpPr txBox="1"/>
          <p:nvPr/>
        </p:nvSpPr>
        <p:spPr>
          <a:xfrm>
            <a:off x="3087207" y="-48738"/>
            <a:ext cx="58053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References</a:t>
            </a:r>
          </a:p>
        </p:txBody>
      </p:sp>
    </p:spTree>
    <p:extLst>
      <p:ext uri="{BB962C8B-B14F-4D97-AF65-F5344CB8AC3E}">
        <p14:creationId xmlns:p14="http://schemas.microsoft.com/office/powerpoint/2010/main" val="38089742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54DF98-42D0-BECF-72E0-C846AA248F42}"/>
              </a:ext>
            </a:extLst>
          </p:cNvPr>
          <p:cNvSpPr txBox="1"/>
          <p:nvPr/>
        </p:nvSpPr>
        <p:spPr>
          <a:xfrm>
            <a:off x="94521" y="980913"/>
            <a:ext cx="1181775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Girardin FR, et al. Monitoring white blood cell count in adult patients with schizophrenia who are taking clozapine: a cost-effectiveness analysis.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Lancet Psychiatry</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2014 Jun;1(1):55-62.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14A889-0E43-172D-4781-6B49E591275A}"/>
              </a:ext>
            </a:extLst>
          </p:cNvPr>
          <p:cNvSpPr txBox="1"/>
          <p:nvPr/>
        </p:nvSpPr>
        <p:spPr>
          <a:xfrm>
            <a:off x="94521" y="1901414"/>
            <a:ext cx="110650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Dubois R, “Cost–effectiveness thresholds in the USA: are they coming? Are they already here?” </a:t>
            </a: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Future Medicine Ltd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Journal of Comparative Effectiveness Research</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Volume 5, Issue 1, January 2016, Pages 9-12</a:t>
            </a:r>
          </a:p>
        </p:txBody>
      </p:sp>
      <p:sp>
        <p:nvSpPr>
          <p:cNvPr id="4" name="TextBox 3">
            <a:extLst>
              <a:ext uri="{FF2B5EF4-FFF2-40B4-BE49-F238E27FC236}">
                <a16:creationId xmlns:a16="http://schemas.microsoft.com/office/drawing/2014/main" id="{EE94F3B4-B7CE-DFD1-4E7E-6842802E324E}"/>
              </a:ext>
            </a:extLst>
          </p:cNvPr>
          <p:cNvSpPr txBox="1"/>
          <p:nvPr/>
        </p:nvSpPr>
        <p:spPr>
          <a:xfrm>
            <a:off x="94521" y="2713628"/>
            <a:ext cx="1085416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Masuda T, et al. Association With Hospitalization and All-Cause Discontinuation Among Patients With Schizophrenia on Clozapine vs Other Oral Second-Generation Antipsychotics: A Systematic Review and Meta-analysis of Cohort Studies.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JAMA Psychiatry</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2019 Oct 1;76(10):1052-1062.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5380ED5-AB56-08E6-F101-F23A620F6C38}"/>
              </a:ext>
            </a:extLst>
          </p:cNvPr>
          <p:cNvSpPr txBox="1"/>
          <p:nvPr/>
        </p:nvSpPr>
        <p:spPr>
          <a:xfrm>
            <a:off x="78927" y="2422765"/>
            <a:ext cx="1143337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12121"/>
                </a:solidFill>
                <a:effectLst/>
                <a:uLnTx/>
                <a:uFillTx/>
                <a:latin typeface="Calibri" panose="020F0502020204030204"/>
                <a:ea typeface="+mn-ea"/>
                <a:cs typeface="+mn-cs"/>
              </a:rPr>
              <a:t>Lieslehto</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J, et al. Primary Nonadherence to Antipsychotic Treatment Among Persons with Schizophrenia.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Schizophrenia Bulletin</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2022 May 7;48(3):655-663.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E65DB18-F557-0B9B-175E-141E95DF16DA}"/>
              </a:ext>
            </a:extLst>
          </p:cNvPr>
          <p:cNvSpPr txBox="1"/>
          <p:nvPr/>
        </p:nvSpPr>
        <p:spPr>
          <a:xfrm>
            <a:off x="94521" y="1440633"/>
            <a:ext cx="1181775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Vermeulen JM, et al. Clozapine and Long-Term Mortality Risk in Patients With Schizophrenia: A Systematic Review and Meta-analysis of Studies Lasting 1.1-12.5 Years.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Schizophrenia Bulletin</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2019 Mar 7;45(2):315-329.</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BEEB900-E11A-543D-BD3C-85A2E00488C0}"/>
              </a:ext>
            </a:extLst>
          </p:cNvPr>
          <p:cNvSpPr txBox="1"/>
          <p:nvPr/>
        </p:nvSpPr>
        <p:spPr>
          <a:xfrm>
            <a:off x="94527" y="457693"/>
            <a:ext cx="1181774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Reid WH, et al. Suicide prevention effects associated with clozapine therapy in schizophrenia and schizoaffective disorder.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Psychiatric Services</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1998 Aug;49(8):1029-33.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1B87BC1-DEAE-9E4A-596F-0D8C9CE8B0D6}"/>
              </a:ext>
            </a:extLst>
          </p:cNvPr>
          <p:cNvSpPr txBox="1"/>
          <p:nvPr/>
        </p:nvSpPr>
        <p:spPr>
          <a:xfrm>
            <a:off x="94521" y="3182001"/>
            <a:ext cx="119605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Meltzer HY, et al. International Suicide Prevention Trial Study Group. Clozapine treatment for suicidality in schizophrenia: International Suicide Prevention Trial (</a:t>
            </a:r>
            <a:r>
              <a:rPr kumimoji="0" lang="en-US" sz="1400" b="0" i="0" u="none" strike="noStrike" kern="1200" cap="none" spc="0" normalizeH="0" baseline="0" noProof="0" dirty="0" err="1">
                <a:ln>
                  <a:noFill/>
                </a:ln>
                <a:solidFill>
                  <a:srgbClr val="212121"/>
                </a:solidFill>
                <a:effectLst/>
                <a:uLnTx/>
                <a:uFillTx/>
                <a:latin typeface="Calibri" panose="020F0502020204030204"/>
                <a:ea typeface="+mn-ea"/>
                <a:cs typeface="+mn-cs"/>
              </a:rPr>
              <a:t>InterSePT</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Arch Gen Psychiatry. 2003 Jan;60(1):82-91.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41327F-9E8E-5F65-7CA3-34D2513233CA}"/>
              </a:ext>
            </a:extLst>
          </p:cNvPr>
          <p:cNvSpPr txBox="1"/>
          <p:nvPr/>
        </p:nvSpPr>
        <p:spPr>
          <a:xfrm>
            <a:off x="109792" y="3699296"/>
            <a:ext cx="101576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Treatment Advocacy Center. RESEARCH WEEKLY: Hurdling the Clozapine Barriers. 2016 Nov 1; https://www.treatmentadvocacycenter.org/fixing-the-system/features-and-news/3677-research-weekly-hurdling-the-clozapine-barriers-</a:t>
            </a:r>
          </a:p>
        </p:txBody>
      </p:sp>
      <p:sp>
        <p:nvSpPr>
          <p:cNvPr id="10" name="TextBox 9">
            <a:extLst>
              <a:ext uri="{FF2B5EF4-FFF2-40B4-BE49-F238E27FC236}">
                <a16:creationId xmlns:a16="http://schemas.microsoft.com/office/drawing/2014/main" id="{780C8FC2-4054-17DB-DFD5-7BDB27ED0780}"/>
              </a:ext>
            </a:extLst>
          </p:cNvPr>
          <p:cNvSpPr txBox="1"/>
          <p:nvPr/>
        </p:nvSpPr>
        <p:spPr>
          <a:xfrm>
            <a:off x="78927" y="4181645"/>
            <a:ext cx="1196050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Laitman RS, Optimal Treatment of Psychotic Disorders: Clozapine/Engagement/Community. 2022 Mar 16; www.teamdanielrunningforrecovery.org</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7F43DA7-BFCC-B906-DF75-ECD1A9A972F8}"/>
              </a:ext>
            </a:extLst>
          </p:cNvPr>
          <p:cNvSpPr txBox="1"/>
          <p:nvPr/>
        </p:nvSpPr>
        <p:spPr>
          <a:xfrm>
            <a:off x="94521" y="4665667"/>
            <a:ext cx="89096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Howes OD, et al. Adherence to treatment guidelines in clinical practice: study of antipsychotic treatment prior to clozapine initiation. Br J Psychiatry. 2012 Dec;201(6):481-5.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F550556-E8E4-75FD-1D76-7EF344E43D84}"/>
              </a:ext>
            </a:extLst>
          </p:cNvPr>
          <p:cNvSpPr txBox="1"/>
          <p:nvPr/>
        </p:nvSpPr>
        <p:spPr>
          <a:xfrm>
            <a:off x="94521" y="4407366"/>
            <a:ext cx="1172515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Warnez</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 and Alessi-</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Severini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 “Clozapine: a review of clinical practice guidelines and prescribing trends.”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BMC Psychiatry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14 (2014): 102 - 102.</a:t>
            </a:r>
          </a:p>
        </p:txBody>
      </p:sp>
      <p:sp>
        <p:nvSpPr>
          <p:cNvPr id="13" name="TextBox 12">
            <a:extLst>
              <a:ext uri="{FF2B5EF4-FFF2-40B4-BE49-F238E27FC236}">
                <a16:creationId xmlns:a16="http://schemas.microsoft.com/office/drawing/2014/main" id="{AD3E2691-A0EA-1A6B-2CC7-374D1C8E9B5E}"/>
              </a:ext>
            </a:extLst>
          </p:cNvPr>
          <p:cNvSpPr txBox="1"/>
          <p:nvPr/>
        </p:nvSpPr>
        <p:spPr>
          <a:xfrm>
            <a:off x="94527" y="5128686"/>
            <a:ext cx="1163255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Nielsen J, et al. Geographical and temporal variations in clozapine prescription for schizophrenia, European Neuropsychopharmacology. 2012 Nov; 22:818-824.</a:t>
            </a:r>
          </a:p>
        </p:txBody>
      </p:sp>
      <p:sp>
        <p:nvSpPr>
          <p:cNvPr id="14" name="TextBox 13">
            <a:extLst>
              <a:ext uri="{FF2B5EF4-FFF2-40B4-BE49-F238E27FC236}">
                <a16:creationId xmlns:a16="http://schemas.microsoft.com/office/drawing/2014/main" id="{7B33F022-B567-1279-E05D-AF9A94993A60}"/>
              </a:ext>
            </a:extLst>
          </p:cNvPr>
          <p:cNvSpPr txBox="1"/>
          <p:nvPr/>
        </p:nvSpPr>
        <p:spPr>
          <a:xfrm>
            <a:off x="109792" y="5318756"/>
            <a:ext cx="1163255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333333"/>
                </a:solidFill>
                <a:effectLst/>
                <a:uLnTx/>
                <a:uFillTx/>
                <a:latin typeface="Calibri" panose="020F0502020204030204"/>
                <a:ea typeface="+mn-ea"/>
                <a:cs typeface="+mn-cs"/>
              </a:rPr>
              <a:t>Gören</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 JL, et al. Antipsychotic prescribing pathways, polypharmacy, and clozapine use in treatment of schizophrenia. </a:t>
            </a:r>
            <a:r>
              <a:rPr kumimoji="0" lang="en-US" sz="1400" b="0" i="1" u="none" strike="noStrike" kern="1200" cap="none" spc="0" normalizeH="0" baseline="0" noProof="0" dirty="0">
                <a:ln>
                  <a:noFill/>
                </a:ln>
                <a:solidFill>
                  <a:srgbClr val="333333"/>
                </a:solidFill>
                <a:effectLst/>
                <a:uLnTx/>
                <a:uFillTx/>
                <a:latin typeface="Calibri" panose="020F0502020204030204"/>
                <a:ea typeface="+mn-ea"/>
                <a:cs typeface="+mn-cs"/>
              </a:rPr>
              <a:t>Psychiatric Services, </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2013 64(6), 527–533.</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FFEFE21-3596-2AAE-6FEB-8AAE1058A6C1}"/>
              </a:ext>
            </a:extLst>
          </p:cNvPr>
          <p:cNvSpPr txBox="1"/>
          <p:nvPr/>
        </p:nvSpPr>
        <p:spPr>
          <a:xfrm>
            <a:off x="94521" y="5554171"/>
            <a:ext cx="1172515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Gallego JA, et al. Prevalence and correlates of antipsychotic polypharmacy: a systematic review and meta-regression of global and regional trends from the 1970s to 2009.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Schizophrenia Research</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2012 Jun;138(1):18-28.</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A077C17-34FF-AFD9-D191-A541F720DCBC}"/>
              </a:ext>
            </a:extLst>
          </p:cNvPr>
          <p:cNvSpPr txBox="1"/>
          <p:nvPr/>
        </p:nvSpPr>
        <p:spPr>
          <a:xfrm>
            <a:off x="3087207" y="-48738"/>
            <a:ext cx="58053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References</a:t>
            </a:r>
          </a:p>
        </p:txBody>
      </p:sp>
      <p:sp>
        <p:nvSpPr>
          <p:cNvPr id="17" name="TextBox 16">
            <a:extLst>
              <a:ext uri="{FF2B5EF4-FFF2-40B4-BE49-F238E27FC236}">
                <a16:creationId xmlns:a16="http://schemas.microsoft.com/office/drawing/2014/main" id="{B64C7FDE-04BD-1AE2-6566-D6D00FD9DF42}"/>
              </a:ext>
            </a:extLst>
          </p:cNvPr>
          <p:cNvSpPr txBox="1"/>
          <p:nvPr/>
        </p:nvSpPr>
        <p:spPr>
          <a:xfrm>
            <a:off x="81022" y="5983345"/>
            <a:ext cx="1085416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Masuda T, et al. Association With Hospitalization and All-Cause Discontinuation Among Patients With Schizophrenia on Clozapine vs Other Oral Second-Generation Antipsychotics: A Systematic Review and Meta-analysis of Cohort Studies. </a:t>
            </a:r>
            <a:r>
              <a:rPr kumimoji="0" lang="en-US" sz="1400" b="0" i="1" u="none" strike="noStrike" kern="1200" cap="none" spc="0" normalizeH="0" baseline="0" noProof="0" dirty="0">
                <a:ln>
                  <a:noFill/>
                </a:ln>
                <a:solidFill>
                  <a:srgbClr val="212121"/>
                </a:solidFill>
                <a:effectLst/>
                <a:uLnTx/>
                <a:uFillTx/>
                <a:latin typeface="Calibri" panose="020F0502020204030204"/>
                <a:ea typeface="+mn-ea"/>
                <a:cs typeface="+mn-cs"/>
              </a:rPr>
              <a:t>JAMA Psychiatry</a:t>
            </a:r>
            <a:r>
              <a:rPr kumimoji="0" lang="en-US" sz="1400" b="0" i="0" u="none" strike="noStrike" kern="1200" cap="none" spc="0" normalizeH="0" baseline="0" noProof="0" dirty="0">
                <a:ln>
                  <a:noFill/>
                </a:ln>
                <a:solidFill>
                  <a:srgbClr val="212121"/>
                </a:solidFill>
                <a:effectLst/>
                <a:uLnTx/>
                <a:uFillTx/>
                <a:latin typeface="Calibri" panose="020F0502020204030204"/>
                <a:ea typeface="+mn-ea"/>
                <a:cs typeface="+mn-cs"/>
              </a:rPr>
              <a:t>. 2019 Oct 1;76(10):1052-1062.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FBECB0-BA66-2D7A-7A48-806ECB37C4DF}"/>
              </a:ext>
            </a:extLst>
          </p:cNvPr>
          <p:cNvSpPr/>
          <p:nvPr/>
        </p:nvSpPr>
        <p:spPr>
          <a:xfrm>
            <a:off x="-384775" y="6420991"/>
            <a:ext cx="863600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Schizophrenia Working Group of the Psychiatric Genomics Consortium. Nature 2014;511(7510):421–427.</a:t>
            </a:r>
            <a:endParaRPr kumimoji="0" lang="en-US" alt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81015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82D75-7961-7A44-AF14-31A4AEF4252C}"/>
              </a:ext>
            </a:extLst>
          </p:cNvPr>
          <p:cNvSpPr>
            <a:spLocks noGrp="1"/>
          </p:cNvSpPr>
          <p:nvPr>
            <p:ph idx="1"/>
          </p:nvPr>
        </p:nvSpPr>
        <p:spPr>
          <a:xfrm>
            <a:off x="838200" y="1690688"/>
            <a:ext cx="10515600" cy="4351338"/>
          </a:xfrm>
        </p:spPr>
        <p:txBody>
          <a:bodyPr>
            <a:normAutofit/>
          </a:bodyPr>
          <a:lstStyle/>
          <a:p>
            <a:pPr marL="0" indent="0" algn="ctr">
              <a:lnSpc>
                <a:spcPct val="50000"/>
              </a:lnSpc>
              <a:buNone/>
            </a:pPr>
            <a:r>
              <a:rPr lang="en-US" sz="2400" b="1" dirty="0">
                <a:latin typeface="Century Gothic" panose="020B0502020202020204" pitchFamily="34" charset="0"/>
              </a:rPr>
              <a:t>Website: </a:t>
            </a:r>
            <a:r>
              <a:rPr lang="en-US" sz="2400" dirty="0" err="1">
                <a:latin typeface="Century Gothic" panose="020B0502020202020204" pitchFamily="34" charset="0"/>
              </a:rPr>
              <a:t>Teamdanielrunningforrecovery.org</a:t>
            </a:r>
            <a:endParaRPr lang="en-US" sz="2400" dirty="0">
              <a:latin typeface="Century Gothic" panose="020B0502020202020204" pitchFamily="34" charset="0"/>
            </a:endParaRPr>
          </a:p>
          <a:p>
            <a:pPr algn="ctr">
              <a:lnSpc>
                <a:spcPct val="50000"/>
              </a:lnSpc>
            </a:pPr>
            <a:endParaRPr lang="en-US" sz="2400" dirty="0">
              <a:latin typeface="Century Gothic" panose="020B0502020202020204" pitchFamily="34" charset="0"/>
            </a:endParaRPr>
          </a:p>
          <a:p>
            <a:pPr marL="0" indent="0" algn="ctr">
              <a:lnSpc>
                <a:spcPct val="50000"/>
              </a:lnSpc>
              <a:buNone/>
            </a:pPr>
            <a:r>
              <a:rPr lang="en-US" sz="2400" b="1" dirty="0">
                <a:latin typeface="Century Gothic" panose="020B0502020202020204" pitchFamily="34" charset="0"/>
              </a:rPr>
              <a:t>Email: </a:t>
            </a:r>
            <a:r>
              <a:rPr lang="en-US" sz="2400" dirty="0">
                <a:latin typeface="Century Gothic" panose="020B0502020202020204" pitchFamily="34" charset="0"/>
              </a:rPr>
              <a:t>Robert S. </a:t>
            </a:r>
            <a:r>
              <a:rPr lang="en-US" sz="2400" dirty="0" err="1">
                <a:latin typeface="Century Gothic" panose="020B0502020202020204" pitchFamily="34" charset="0"/>
              </a:rPr>
              <a:t>Laitman</a:t>
            </a:r>
            <a:r>
              <a:rPr lang="en-US" sz="2400" dirty="0">
                <a:latin typeface="Century Gothic" panose="020B0502020202020204" pitchFamily="34" charset="0"/>
              </a:rPr>
              <a:t>: </a:t>
            </a:r>
            <a:r>
              <a:rPr lang="en-US" sz="2400" dirty="0" err="1">
                <a:latin typeface="Century Gothic" panose="020B0502020202020204" pitchFamily="34" charset="0"/>
              </a:rPr>
              <a:t>rslaitman@aol.com</a:t>
            </a:r>
            <a:endParaRPr lang="en-US" sz="2400" dirty="0">
              <a:latin typeface="Century Gothic" panose="020B0502020202020204" pitchFamily="34" charset="0"/>
            </a:endParaRPr>
          </a:p>
          <a:p>
            <a:pPr algn="ctr">
              <a:lnSpc>
                <a:spcPct val="50000"/>
              </a:lnSpc>
            </a:pPr>
            <a:endParaRPr lang="en-US" sz="2400" dirty="0">
              <a:latin typeface="Century Gothic" panose="020B0502020202020204" pitchFamily="34" charset="0"/>
            </a:endParaRPr>
          </a:p>
          <a:p>
            <a:pPr marL="0" indent="0" algn="ctr">
              <a:lnSpc>
                <a:spcPct val="50000"/>
              </a:lnSpc>
              <a:buNone/>
            </a:pPr>
            <a:r>
              <a:rPr lang="en-US" sz="2400" b="1" dirty="0">
                <a:latin typeface="Century Gothic" panose="020B0502020202020204" pitchFamily="34" charset="0"/>
              </a:rPr>
              <a:t>Cell: </a:t>
            </a:r>
            <a:r>
              <a:rPr lang="en-US" sz="2400" dirty="0">
                <a:latin typeface="Century Gothic" panose="020B0502020202020204" pitchFamily="34" charset="0"/>
              </a:rPr>
              <a:t>914-629-5130  Personal Cell Phone</a:t>
            </a:r>
          </a:p>
          <a:p>
            <a:pPr algn="ctr">
              <a:lnSpc>
                <a:spcPct val="50000"/>
              </a:lnSpc>
            </a:pPr>
            <a:endParaRPr lang="en-US" sz="2400" dirty="0">
              <a:latin typeface="Century Gothic" panose="020B0502020202020204" pitchFamily="34" charset="0"/>
            </a:endParaRPr>
          </a:p>
          <a:p>
            <a:pPr marL="0" indent="0" algn="ctr">
              <a:lnSpc>
                <a:spcPct val="50000"/>
              </a:lnSpc>
              <a:buNone/>
            </a:pPr>
            <a:r>
              <a:rPr lang="en-US" sz="2400" b="1" dirty="0">
                <a:latin typeface="Century Gothic" panose="020B0502020202020204" pitchFamily="34" charset="0"/>
              </a:rPr>
              <a:t>Facebook: </a:t>
            </a:r>
            <a:r>
              <a:rPr lang="en-US" sz="2400" dirty="0">
                <a:latin typeface="Century Gothic" panose="020B0502020202020204" pitchFamily="34" charset="0"/>
              </a:rPr>
              <a:t>Team Daniel and the Clozapine Community</a:t>
            </a:r>
          </a:p>
          <a:p>
            <a:pPr algn="ctr">
              <a:lnSpc>
                <a:spcPct val="50000"/>
              </a:lnSpc>
            </a:pPr>
            <a:endParaRPr lang="en-US" sz="2400" dirty="0">
              <a:latin typeface="Century Gothic" panose="020B0502020202020204" pitchFamily="34" charset="0"/>
            </a:endParaRPr>
          </a:p>
          <a:p>
            <a:pPr marL="0" indent="0" algn="ctr">
              <a:lnSpc>
                <a:spcPct val="50000"/>
              </a:lnSpc>
              <a:buNone/>
            </a:pPr>
            <a:r>
              <a:rPr lang="en-US" sz="2400" b="1" dirty="0">
                <a:latin typeface="Century Gothic" panose="020B0502020202020204" pitchFamily="34" charset="0"/>
              </a:rPr>
              <a:t>Where there is help there is hope!</a:t>
            </a:r>
          </a:p>
          <a:p>
            <a:pPr marL="0" indent="0" algn="ctr">
              <a:lnSpc>
                <a:spcPct val="50000"/>
              </a:lnSpc>
              <a:buNone/>
            </a:pPr>
            <a:endParaRPr lang="en-US" sz="2400" b="1" dirty="0">
              <a:latin typeface="Century Gothic" panose="020B0502020202020204" pitchFamily="34" charset="0"/>
            </a:endParaRPr>
          </a:p>
          <a:p>
            <a:pPr marL="0" indent="0" algn="ctr">
              <a:lnSpc>
                <a:spcPct val="50000"/>
              </a:lnSpc>
              <a:buNone/>
            </a:pPr>
            <a:endParaRPr lang="en-US" sz="2400" b="1" dirty="0">
              <a:latin typeface="Century Gothic" panose="020B0502020202020204" pitchFamily="34" charset="0"/>
            </a:endParaRPr>
          </a:p>
          <a:p>
            <a:pPr marL="0" indent="0" algn="ctr">
              <a:lnSpc>
                <a:spcPct val="50000"/>
              </a:lnSpc>
              <a:buNone/>
            </a:pPr>
            <a:endParaRPr lang="en-US" sz="2400" b="1" dirty="0">
              <a:latin typeface="Century Gothic" panose="020B0502020202020204" pitchFamily="34" charset="0"/>
            </a:endParaRPr>
          </a:p>
        </p:txBody>
      </p:sp>
      <p:pic>
        <p:nvPicPr>
          <p:cNvPr id="6" name="Picture 5">
            <a:extLst>
              <a:ext uri="{FF2B5EF4-FFF2-40B4-BE49-F238E27FC236}">
                <a16:creationId xmlns:a16="http://schemas.microsoft.com/office/drawing/2014/main" id="{20957A4A-206A-6544-A72C-FEA8C065E886}"/>
              </a:ext>
            </a:extLst>
          </p:cNvPr>
          <p:cNvPicPr>
            <a:picLocks noChangeAspect="1"/>
          </p:cNvPicPr>
          <p:nvPr/>
        </p:nvPicPr>
        <p:blipFill>
          <a:blip r:embed="rId2"/>
          <a:stretch>
            <a:fillRect/>
          </a:stretch>
        </p:blipFill>
        <p:spPr>
          <a:xfrm>
            <a:off x="11442870" y="6127535"/>
            <a:ext cx="419616" cy="398215"/>
          </a:xfrm>
          <a:prstGeom prst="rect">
            <a:avLst/>
          </a:prstGeom>
        </p:spPr>
      </p:pic>
      <p:pic>
        <p:nvPicPr>
          <p:cNvPr id="7" name="Picture 6">
            <a:extLst>
              <a:ext uri="{FF2B5EF4-FFF2-40B4-BE49-F238E27FC236}">
                <a16:creationId xmlns:a16="http://schemas.microsoft.com/office/drawing/2014/main" id="{3571DE94-6694-0F41-9DA2-20310BC76815}"/>
              </a:ext>
            </a:extLst>
          </p:cNvPr>
          <p:cNvPicPr>
            <a:picLocks noChangeAspect="1"/>
          </p:cNvPicPr>
          <p:nvPr/>
        </p:nvPicPr>
        <p:blipFill>
          <a:blip r:embed="rId3"/>
          <a:stretch>
            <a:fillRect/>
          </a:stretch>
        </p:blipFill>
        <p:spPr>
          <a:xfrm>
            <a:off x="3973402" y="4631616"/>
            <a:ext cx="4028622" cy="1560494"/>
          </a:xfrm>
          <a:prstGeom prst="rect">
            <a:avLst/>
          </a:prstGeom>
        </p:spPr>
      </p:pic>
      <p:pic>
        <p:nvPicPr>
          <p:cNvPr id="4" name="Picture 3">
            <a:extLst>
              <a:ext uri="{FF2B5EF4-FFF2-40B4-BE49-F238E27FC236}">
                <a16:creationId xmlns:a16="http://schemas.microsoft.com/office/drawing/2014/main" id="{D27ADBFC-F06C-9DE1-C8CE-3157740EF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10" name="TextBox 9">
            <a:extLst>
              <a:ext uri="{FF2B5EF4-FFF2-40B4-BE49-F238E27FC236}">
                <a16:creationId xmlns:a16="http://schemas.microsoft.com/office/drawing/2014/main" id="{CB759958-2B71-9524-AF1C-8B9757802972}"/>
              </a:ext>
            </a:extLst>
          </p:cNvPr>
          <p:cNvSpPr txBox="1"/>
          <p:nvPr/>
        </p:nvSpPr>
        <p:spPr>
          <a:xfrm>
            <a:off x="0" y="715617"/>
            <a:ext cx="12192000" cy="646331"/>
          </a:xfrm>
          <a:prstGeom prst="rect">
            <a:avLst/>
          </a:prstGeom>
          <a:solidFill>
            <a:srgbClr val="C3BCD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Connect With Team Daniel</a:t>
            </a:r>
          </a:p>
        </p:txBody>
      </p:sp>
    </p:spTree>
    <p:extLst>
      <p:ext uri="{BB962C8B-B14F-4D97-AF65-F5344CB8AC3E}">
        <p14:creationId xmlns:p14="http://schemas.microsoft.com/office/powerpoint/2010/main" val="21328164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extBox 2"/>
          <p:cNvSpPr txBox="1"/>
          <p:nvPr/>
        </p:nvSpPr>
        <p:spPr>
          <a:xfrm>
            <a:off x="7053892" y="5784189"/>
            <a:ext cx="191072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u="sng">
                <a:solidFill>
                  <a:srgbClr val="0563C1"/>
                </a:solidFill>
                <a:uFill>
                  <a:solidFill>
                    <a:srgbClr val="0563C1"/>
                  </a:solidFill>
                </a:uFill>
                <a:latin typeface="Georgia"/>
                <a:ea typeface="Georgia"/>
                <a:cs typeface="Georgia"/>
                <a:sym typeface="Georgia"/>
                <a:hlinkClick r:id="" action="ppaction://noaction"/>
              </a:defRPr>
            </a:lvl1pPr>
          </a:lstStyle>
          <a:p>
            <a:pPr defTabSz="457200" hangingPunct="0">
              <a:defRPr u="none">
                <a:solidFill>
                  <a:srgbClr val="FFFFFF"/>
                </a:solidFill>
                <a:uFillTx/>
              </a:defRPr>
            </a:pPr>
            <a:r>
              <a:rPr kern="0">
                <a:hlinkClick r:id="rId2"/>
              </a:rPr>
              <a:t>Sign-Up for Newsletter</a:t>
            </a:r>
          </a:p>
        </p:txBody>
      </p:sp>
      <p:sp>
        <p:nvSpPr>
          <p:cNvPr id="212" name="TextBox 3">
            <a:hlinkClick r:id="rId3"/>
          </p:cNvPr>
          <p:cNvSpPr txBox="1"/>
          <p:nvPr/>
        </p:nvSpPr>
        <p:spPr>
          <a:xfrm>
            <a:off x="7053889" y="5233597"/>
            <a:ext cx="2694332"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u="sng">
                <a:solidFill>
                  <a:srgbClr val="0563C1"/>
                </a:solidFill>
                <a:uFill>
                  <a:solidFill>
                    <a:srgbClr val="0563C1"/>
                  </a:solidFill>
                </a:uFill>
                <a:latin typeface="Georgia"/>
                <a:ea typeface="Georgia"/>
                <a:cs typeface="Georgia"/>
                <a:sym typeface="Georgia"/>
                <a:hlinkClick r:id="" action="ppaction://noaction"/>
              </a:defRPr>
            </a:lvl1pPr>
          </a:lstStyle>
          <a:p>
            <a:pPr defTabSz="457200" hangingPunct="0">
              <a:defRPr u="none">
                <a:solidFill>
                  <a:srgbClr val="FFFFFF"/>
                </a:solidFill>
                <a:uFillTx/>
              </a:defRPr>
            </a:pPr>
            <a:r>
              <a:rPr kern="0">
                <a:hlinkClick r:id="rId4"/>
              </a:rPr>
              <a:t>MHTTCnetwork.org</a:t>
            </a:r>
          </a:p>
        </p:txBody>
      </p:sp>
      <p:sp>
        <p:nvSpPr>
          <p:cNvPr id="213" name="TextBox 4"/>
          <p:cNvSpPr txBox="1"/>
          <p:nvPr/>
        </p:nvSpPr>
        <p:spPr>
          <a:xfrm>
            <a:off x="7053890" y="6325543"/>
            <a:ext cx="191072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u="sng">
                <a:solidFill>
                  <a:srgbClr val="0563C1"/>
                </a:solidFill>
                <a:uFill>
                  <a:solidFill>
                    <a:srgbClr val="0563C1"/>
                  </a:solidFill>
                </a:uFill>
                <a:latin typeface="Georgia"/>
                <a:ea typeface="Georgia"/>
                <a:cs typeface="Georgia"/>
                <a:sym typeface="Georgia"/>
                <a:hlinkClick r:id="" action="ppaction://noaction"/>
              </a:defRPr>
            </a:lvl1pPr>
          </a:lstStyle>
          <a:p>
            <a:pPr defTabSz="457200" hangingPunct="0">
              <a:defRPr u="none">
                <a:solidFill>
                  <a:srgbClr val="FFFFFF"/>
                </a:solidFill>
                <a:uFillTx/>
              </a:defRPr>
            </a:pPr>
            <a:r>
              <a:rPr kern="0">
                <a:hlinkClick r:id="rId5"/>
              </a:rPr>
              <a:t>MTTC News</a:t>
            </a:r>
          </a:p>
        </p:txBody>
      </p:sp>
      <p:sp>
        <p:nvSpPr>
          <p:cNvPr id="214" name="TextBox 6"/>
          <p:cNvSpPr txBox="1"/>
          <p:nvPr/>
        </p:nvSpPr>
        <p:spPr>
          <a:xfrm>
            <a:off x="2198370" y="1210580"/>
            <a:ext cx="7961899" cy="2677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hangingPunct="0">
              <a:defRPr sz="1200">
                <a:latin typeface="Georgia"/>
                <a:ea typeface="Georgia"/>
                <a:cs typeface="Georgia"/>
                <a:sym typeface="Georgia"/>
              </a:defRPr>
            </a:pPr>
            <a:r>
              <a:rPr sz="1200" kern="0">
                <a:solidFill>
                  <a:srgbClr val="000000"/>
                </a:solidFill>
                <a:latin typeface="Georgia"/>
                <a:sym typeface="Georgia"/>
              </a:rPr>
              <a:t>The purpose of the MHTTC Network is technology transfer - disseminating and implementing evidence-based practices for mental disorders into the field.</a:t>
            </a:r>
          </a:p>
          <a:p>
            <a:pPr defTabSz="457200" hangingPunct="0">
              <a:defRPr sz="1200">
                <a:latin typeface="Georgia"/>
                <a:ea typeface="Georgia"/>
                <a:cs typeface="Georgia"/>
                <a:sym typeface="Georgia"/>
              </a:defRPr>
            </a:pPr>
            <a:endParaRPr sz="1200" kern="0">
              <a:solidFill>
                <a:srgbClr val="000000"/>
              </a:solidFill>
              <a:latin typeface="Georgia"/>
              <a:sym typeface="Georgia"/>
            </a:endParaRPr>
          </a:p>
          <a:p>
            <a:pPr defTabSz="457200" hangingPunct="0">
              <a:defRPr sz="1200">
                <a:latin typeface="Georgia"/>
                <a:ea typeface="Georgia"/>
                <a:cs typeface="Georgia"/>
                <a:sym typeface="Georgia"/>
              </a:defRPr>
            </a:pPr>
            <a:r>
              <a:rPr sz="1200" kern="0">
                <a:solidFill>
                  <a:srgbClr val="000000"/>
                </a:solidFill>
                <a:latin typeface="Georgia"/>
                <a:sym typeface="Georgia"/>
              </a:rPr>
              <a:t>Funded by the Substance Abuse and Mental Health Services Administration (SAMHSA), the MHTTC Network includes 10 Regional Centers, a National American Indian and Alaska Native Center, a National Hispanic and Latino Center, and a Network Coordinating Office.</a:t>
            </a:r>
          </a:p>
          <a:p>
            <a:pPr defTabSz="457200" hangingPunct="0">
              <a:defRPr sz="1200">
                <a:latin typeface="Georgia"/>
                <a:ea typeface="Georgia"/>
                <a:cs typeface="Georgia"/>
                <a:sym typeface="Georgia"/>
              </a:defRPr>
            </a:pPr>
            <a:endParaRPr sz="1200" kern="0">
              <a:solidFill>
                <a:srgbClr val="000000"/>
              </a:solidFill>
              <a:latin typeface="Georgia"/>
              <a:sym typeface="Georgia"/>
            </a:endParaRPr>
          </a:p>
          <a:p>
            <a:pPr defTabSz="457200" hangingPunct="0">
              <a:defRPr sz="1200">
                <a:latin typeface="Georgia"/>
                <a:ea typeface="Georgia"/>
                <a:cs typeface="Georgia"/>
                <a:sym typeface="Georgia"/>
              </a:defRPr>
            </a:pPr>
            <a:r>
              <a:rPr sz="1200" kern="0">
                <a:solidFill>
                  <a:srgbClr val="000000"/>
                </a:solidFill>
                <a:latin typeface="Georgia"/>
                <a:sym typeface="Georgia"/>
              </a:rPr>
              <a:t>Our collaborative network supports resource development and dissemination, training and technical assistance, and workforce development for the mental health field.  We work with systems, organizations, and treatment practitioners involved in the delivery of mental health services to strengthen their capacity to deliver effective evidence-based practices to individuals.</a:t>
            </a:r>
          </a:p>
          <a:p>
            <a:pPr defTabSz="457200" hangingPunct="0">
              <a:defRPr sz="1200">
                <a:latin typeface="Georgia"/>
                <a:ea typeface="Georgia"/>
                <a:cs typeface="Georgia"/>
                <a:sym typeface="Georgia"/>
              </a:defRPr>
            </a:pPr>
            <a:r>
              <a:rPr sz="1200" kern="0">
                <a:solidFill>
                  <a:srgbClr val="000000"/>
                </a:solidFill>
                <a:latin typeface="Georgia"/>
                <a:sym typeface="Georgia"/>
              </a:rPr>
              <a:t>Our services cover the full continuum spanning mental illness prevention, treatment, and recovery support. </a:t>
            </a:r>
          </a:p>
          <a:p>
            <a:pPr defTabSz="457200" hangingPunct="0">
              <a:defRPr sz="1200">
                <a:latin typeface="Georgia"/>
                <a:ea typeface="Georgia"/>
                <a:cs typeface="Georgia"/>
                <a:sym typeface="Georgia"/>
              </a:defRPr>
            </a:pPr>
            <a:br>
              <a:rPr sz="1200" kern="0">
                <a:solidFill>
                  <a:srgbClr val="000000"/>
                </a:solidFill>
                <a:latin typeface="Georgia"/>
                <a:sym typeface="Georgia"/>
              </a:rPr>
            </a:br>
            <a:endParaRPr sz="1200" kern="0">
              <a:solidFill>
                <a:srgbClr val="000000"/>
              </a:solidFill>
              <a:latin typeface="Georgia"/>
              <a:sym typeface="Georgia"/>
            </a:endParaRPr>
          </a:p>
        </p:txBody>
      </p:sp>
      <p:pic>
        <p:nvPicPr>
          <p:cNvPr id="215" name="Picture 7" descr="Picture 7"/>
          <p:cNvPicPr>
            <a:picLocks noChangeAspect="1"/>
          </p:cNvPicPr>
          <p:nvPr/>
        </p:nvPicPr>
        <p:blipFill>
          <a:blip r:embed="rId6"/>
          <a:stretch>
            <a:fillRect/>
          </a:stretch>
        </p:blipFill>
        <p:spPr>
          <a:xfrm>
            <a:off x="2152651" y="250092"/>
            <a:ext cx="3203047" cy="74023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51C87C-4E0B-D6A1-9011-4C91DE17C967}"/>
              </a:ext>
            </a:extLst>
          </p:cNvPr>
          <p:cNvSpPr txBox="1"/>
          <p:nvPr/>
        </p:nvSpPr>
        <p:spPr>
          <a:xfrm>
            <a:off x="0" y="715617"/>
            <a:ext cx="12192000" cy="646331"/>
          </a:xfrm>
          <a:prstGeom prst="rect">
            <a:avLst/>
          </a:prstGeom>
          <a:solidFill>
            <a:srgbClr val="C3BCDE"/>
          </a:solidFill>
        </p:spPr>
        <p:txBody>
          <a:bodyPr wrap="square" rtlCol="0">
            <a:spAutoFit/>
          </a:bodyPr>
          <a:lstStyle/>
          <a:p>
            <a:pPr algn="ctr"/>
            <a:r>
              <a:rPr lang="en-US" sz="3600" b="1" dirty="0">
                <a:latin typeface="Century Gothic" panose="020B0502020202020204" pitchFamily="34" charset="0"/>
              </a:rPr>
              <a:t>Clinical Features of Psychosis</a:t>
            </a:r>
          </a:p>
        </p:txBody>
      </p:sp>
      <p:sp>
        <p:nvSpPr>
          <p:cNvPr id="13" name="Line 14">
            <a:extLst>
              <a:ext uri="{FF2B5EF4-FFF2-40B4-BE49-F238E27FC236}">
                <a16:creationId xmlns:a16="http://schemas.microsoft.com/office/drawing/2014/main" id="{7FE9CDCD-C4C7-864C-ACF8-711C0E328AF2}"/>
              </a:ext>
            </a:extLst>
          </p:cNvPr>
          <p:cNvSpPr>
            <a:spLocks noChangeShapeType="1"/>
          </p:cNvSpPr>
          <p:nvPr/>
        </p:nvSpPr>
        <p:spPr bwMode="auto">
          <a:xfrm flipV="1">
            <a:off x="6103790" y="4278092"/>
            <a:ext cx="0" cy="886192"/>
          </a:xfrm>
          <a:prstGeom prst="line">
            <a:avLst/>
          </a:prstGeom>
          <a:noFill/>
          <a:ln w="57150">
            <a:solidFill>
              <a:schemeClr val="tx1"/>
            </a:solidFill>
            <a:round/>
            <a:headEnd type="none" w="sm" len="sm"/>
            <a:tailEnd type="triangle" w="med" len="med"/>
          </a:ln>
          <a:extLst>
            <a:ext uri="{909E8E84-426E-40dd-AFC4-6F175D3DCCD1}">
              <a14:hiddenFill xmlns="" xmlns:a14="http://schemas.microsoft.com/office/drawing/2010/main">
                <a:noFill/>
              </a14:hiddenFill>
            </a:ext>
          </a:extLst>
        </p:spPr>
        <p:txBody>
          <a:bodyPr lIns="101584" tIns="50793" rIns="101584" bIns="50793"/>
          <a:lstStyle/>
          <a:p>
            <a:endParaRPr lang="en-US" sz="4300">
              <a:latin typeface="Century Gothic" panose="020B0502020202020204" pitchFamily="34" charset="0"/>
            </a:endParaRPr>
          </a:p>
        </p:txBody>
      </p:sp>
      <p:sp>
        <p:nvSpPr>
          <p:cNvPr id="14" name="Line 2">
            <a:extLst>
              <a:ext uri="{FF2B5EF4-FFF2-40B4-BE49-F238E27FC236}">
                <a16:creationId xmlns:a16="http://schemas.microsoft.com/office/drawing/2014/main" id="{2814DE7E-CDAF-1942-9C73-44EEF2B89DB3}"/>
              </a:ext>
            </a:extLst>
          </p:cNvPr>
          <p:cNvSpPr>
            <a:spLocks noChangeShapeType="1"/>
          </p:cNvSpPr>
          <p:nvPr/>
        </p:nvSpPr>
        <p:spPr bwMode="auto">
          <a:xfrm rot="5400000" flipH="1" flipV="1">
            <a:off x="3703253" y="3976321"/>
            <a:ext cx="850459" cy="1454004"/>
          </a:xfrm>
          <a:prstGeom prst="line">
            <a:avLst/>
          </a:prstGeom>
          <a:noFill/>
          <a:ln w="57150">
            <a:solidFill>
              <a:schemeClr val="tx1"/>
            </a:solidFill>
            <a:round/>
            <a:headEnd type="none" w="sm" len="sm"/>
            <a:tailEnd type="triangle" w="med" len="med"/>
          </a:ln>
          <a:extLst>
            <a:ext uri="{909E8E84-426E-40dd-AFC4-6F175D3DCCD1}">
              <a14:hiddenFill xmlns="" xmlns:a14="http://schemas.microsoft.com/office/drawing/2010/main">
                <a:noFill/>
              </a14:hiddenFill>
            </a:ext>
          </a:extLst>
        </p:spPr>
        <p:txBody>
          <a:bodyPr lIns="101584" tIns="50793" rIns="101584" bIns="50793"/>
          <a:lstStyle/>
          <a:p>
            <a:endParaRPr lang="en-US" sz="4300" dirty="0">
              <a:latin typeface="Century Gothic" panose="020B0502020202020204" pitchFamily="34" charset="0"/>
            </a:endParaRPr>
          </a:p>
        </p:txBody>
      </p:sp>
      <p:sp>
        <p:nvSpPr>
          <p:cNvPr id="15" name="Line 3">
            <a:extLst>
              <a:ext uri="{FF2B5EF4-FFF2-40B4-BE49-F238E27FC236}">
                <a16:creationId xmlns:a16="http://schemas.microsoft.com/office/drawing/2014/main" id="{51610BD5-ABDB-124A-BF0C-5A427062551D}"/>
              </a:ext>
            </a:extLst>
          </p:cNvPr>
          <p:cNvSpPr>
            <a:spLocks noChangeShapeType="1"/>
          </p:cNvSpPr>
          <p:nvPr/>
        </p:nvSpPr>
        <p:spPr bwMode="auto">
          <a:xfrm>
            <a:off x="3474784" y="2648560"/>
            <a:ext cx="820527" cy="553156"/>
          </a:xfrm>
          <a:prstGeom prst="line">
            <a:avLst/>
          </a:prstGeom>
          <a:noFill/>
          <a:ln w="57150">
            <a:solidFill>
              <a:schemeClr val="tx1"/>
            </a:solidFill>
            <a:round/>
            <a:headEnd type="none" w="sm" len="sm"/>
            <a:tailEnd type="triangle" w="med" len="med"/>
          </a:ln>
          <a:extLst>
            <a:ext uri="{909E8E84-426E-40dd-AFC4-6F175D3DCCD1}">
              <a14:hiddenFill xmlns="" xmlns:a14="http://schemas.microsoft.com/office/drawing/2010/main">
                <a:noFill/>
              </a14:hiddenFill>
            </a:ext>
          </a:extLst>
        </p:spPr>
        <p:txBody>
          <a:bodyPr lIns="101584" tIns="50793" rIns="101584" bIns="50793"/>
          <a:lstStyle/>
          <a:p>
            <a:endParaRPr lang="en-US" sz="4300" dirty="0">
              <a:latin typeface="Century Gothic" panose="020B0502020202020204" pitchFamily="34" charset="0"/>
            </a:endParaRPr>
          </a:p>
        </p:txBody>
      </p:sp>
      <p:sp>
        <p:nvSpPr>
          <p:cNvPr id="16" name="Line 4">
            <a:extLst>
              <a:ext uri="{FF2B5EF4-FFF2-40B4-BE49-F238E27FC236}">
                <a16:creationId xmlns:a16="http://schemas.microsoft.com/office/drawing/2014/main" id="{CC8BB07E-A01D-2948-A00C-5239096085E9}"/>
              </a:ext>
            </a:extLst>
          </p:cNvPr>
          <p:cNvSpPr>
            <a:spLocks noChangeShapeType="1"/>
          </p:cNvSpPr>
          <p:nvPr/>
        </p:nvSpPr>
        <p:spPr bwMode="auto">
          <a:xfrm flipH="1">
            <a:off x="7902169" y="2648558"/>
            <a:ext cx="901472" cy="553156"/>
          </a:xfrm>
          <a:prstGeom prst="line">
            <a:avLst/>
          </a:prstGeom>
          <a:noFill/>
          <a:ln w="57150">
            <a:solidFill>
              <a:schemeClr val="tx1"/>
            </a:solidFill>
            <a:round/>
            <a:headEnd type="none" w="sm" len="sm"/>
            <a:tailEnd type="triangle" w="med" len="med"/>
          </a:ln>
          <a:extLst>
            <a:ext uri="{909E8E84-426E-40dd-AFC4-6F175D3DCCD1}">
              <a14:hiddenFill xmlns="" xmlns:a14="http://schemas.microsoft.com/office/drawing/2010/main">
                <a:noFill/>
              </a14:hiddenFill>
            </a:ext>
          </a:extLst>
        </p:spPr>
        <p:txBody>
          <a:bodyPr lIns="101584" tIns="50793" rIns="101584" bIns="50793"/>
          <a:lstStyle/>
          <a:p>
            <a:endParaRPr lang="en-US" sz="4300" dirty="0">
              <a:latin typeface="Century Gothic" panose="020B0502020202020204" pitchFamily="34" charset="0"/>
            </a:endParaRPr>
          </a:p>
        </p:txBody>
      </p:sp>
      <p:sp>
        <p:nvSpPr>
          <p:cNvPr id="17" name="Line 5">
            <a:extLst>
              <a:ext uri="{FF2B5EF4-FFF2-40B4-BE49-F238E27FC236}">
                <a16:creationId xmlns:a16="http://schemas.microsoft.com/office/drawing/2014/main" id="{81B9D639-39E7-E248-9137-ADC14867FD17}"/>
              </a:ext>
            </a:extLst>
          </p:cNvPr>
          <p:cNvSpPr>
            <a:spLocks noChangeShapeType="1"/>
          </p:cNvSpPr>
          <p:nvPr/>
        </p:nvSpPr>
        <p:spPr bwMode="auto">
          <a:xfrm flipH="1" flipV="1">
            <a:off x="7358600" y="4286556"/>
            <a:ext cx="1326508" cy="1074676"/>
          </a:xfrm>
          <a:prstGeom prst="line">
            <a:avLst/>
          </a:prstGeom>
          <a:noFill/>
          <a:ln w="57150">
            <a:solidFill>
              <a:schemeClr val="tx1"/>
            </a:solidFill>
            <a:round/>
            <a:headEnd type="none" w="sm" len="sm"/>
            <a:tailEnd type="triangle" w="med" len="med"/>
          </a:ln>
          <a:extLst>
            <a:ext uri="{909E8E84-426E-40dd-AFC4-6F175D3DCCD1}">
              <a14:hiddenFill xmlns="" xmlns:a14="http://schemas.microsoft.com/office/drawing/2010/main">
                <a:noFill/>
              </a14:hiddenFill>
            </a:ext>
          </a:extLst>
        </p:spPr>
        <p:txBody>
          <a:bodyPr lIns="101584" tIns="50793" rIns="101584" bIns="50793"/>
          <a:lstStyle/>
          <a:p>
            <a:endParaRPr lang="en-US" sz="4300" dirty="0">
              <a:latin typeface="Century Gothic" panose="020B0502020202020204" pitchFamily="34" charset="0"/>
            </a:endParaRPr>
          </a:p>
        </p:txBody>
      </p:sp>
      <p:sp>
        <p:nvSpPr>
          <p:cNvPr id="18" name="Rectangle 7">
            <a:extLst>
              <a:ext uri="{FF2B5EF4-FFF2-40B4-BE49-F238E27FC236}">
                <a16:creationId xmlns:a16="http://schemas.microsoft.com/office/drawing/2014/main" id="{63BCD492-1F10-654A-AC39-358A669FF0A3}"/>
              </a:ext>
            </a:extLst>
          </p:cNvPr>
          <p:cNvSpPr>
            <a:spLocks noChangeArrowheads="1"/>
          </p:cNvSpPr>
          <p:nvPr/>
        </p:nvSpPr>
        <p:spPr bwMode="auto">
          <a:xfrm>
            <a:off x="4309533" y="2390460"/>
            <a:ext cx="3530600" cy="1845733"/>
          </a:xfrm>
          <a:prstGeom prst="rect">
            <a:avLst/>
          </a:prstGeom>
          <a:solidFill>
            <a:srgbClr val="B6B5CF"/>
          </a:solidFill>
          <a:ln w="12700">
            <a:noFill/>
            <a:miter lim="800000"/>
            <a:headEnd type="none" w="sm" len="sm"/>
            <a:tailEnd type="none" w="sm" len="sm"/>
          </a:ln>
        </p:spPr>
        <p:txBody>
          <a:bodyPr wrap="none" lIns="101584" tIns="50793" rIns="101584" bIns="50793"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defRPr/>
            </a:pPr>
            <a:r>
              <a:rPr lang="en-US" altLang="en-US" b="1" dirty="0">
                <a:solidFill>
                  <a:srgbClr val="FFFFFF"/>
                </a:solidFill>
                <a:latin typeface="Century Gothic" panose="020B0502020202020204" pitchFamily="34" charset="0"/>
              </a:rPr>
              <a:t>Social /occupational</a:t>
            </a:r>
            <a:br>
              <a:rPr lang="en-US" altLang="en-US" b="1" dirty="0">
                <a:solidFill>
                  <a:srgbClr val="FFFFFF"/>
                </a:solidFill>
                <a:latin typeface="Century Gothic" panose="020B0502020202020204" pitchFamily="34" charset="0"/>
              </a:rPr>
            </a:br>
            <a:r>
              <a:rPr lang="en-US" altLang="en-US" b="1" dirty="0">
                <a:solidFill>
                  <a:srgbClr val="FFFFFF"/>
                </a:solidFill>
                <a:latin typeface="Century Gothic" panose="020B0502020202020204" pitchFamily="34" charset="0"/>
              </a:rPr>
              <a:t>dysfunction</a:t>
            </a:r>
          </a:p>
          <a:p>
            <a:pPr algn="ctr">
              <a:spcBef>
                <a:spcPct val="10000"/>
              </a:spcBef>
              <a:spcAft>
                <a:spcPct val="10000"/>
              </a:spcAft>
              <a:buClr>
                <a:schemeClr val="hlink"/>
              </a:buClr>
              <a:buSzPct val="100000"/>
              <a:defRPr/>
            </a:pPr>
            <a:r>
              <a:rPr lang="en-US" altLang="en-US" sz="1600" b="1" dirty="0">
                <a:latin typeface="Century Gothic" panose="020B0502020202020204" pitchFamily="34" charset="0"/>
              </a:rPr>
              <a:t>Work</a:t>
            </a:r>
          </a:p>
          <a:p>
            <a:pPr algn="ctr">
              <a:spcBef>
                <a:spcPct val="10000"/>
              </a:spcBef>
              <a:spcAft>
                <a:spcPct val="10000"/>
              </a:spcAft>
              <a:buClr>
                <a:schemeClr val="hlink"/>
              </a:buClr>
              <a:buSzPct val="100000"/>
              <a:defRPr/>
            </a:pPr>
            <a:r>
              <a:rPr lang="en-US" altLang="en-US" sz="1600" b="1" dirty="0">
                <a:latin typeface="Century Gothic" panose="020B0502020202020204" pitchFamily="34" charset="0"/>
              </a:rPr>
              <a:t>Interpersonal relationships</a:t>
            </a:r>
          </a:p>
          <a:p>
            <a:pPr algn="ctr">
              <a:spcBef>
                <a:spcPct val="10000"/>
              </a:spcBef>
              <a:spcAft>
                <a:spcPct val="10000"/>
              </a:spcAft>
              <a:buClr>
                <a:schemeClr val="hlink"/>
              </a:buClr>
              <a:buSzPct val="100000"/>
              <a:defRPr/>
            </a:pPr>
            <a:r>
              <a:rPr lang="en-US" altLang="en-US" sz="1600" b="1" dirty="0">
                <a:latin typeface="Century Gothic" panose="020B0502020202020204" pitchFamily="34" charset="0"/>
              </a:rPr>
              <a:t> Self care</a:t>
            </a:r>
          </a:p>
        </p:txBody>
      </p:sp>
      <p:sp>
        <p:nvSpPr>
          <p:cNvPr id="19" name="Rectangle 8">
            <a:extLst>
              <a:ext uri="{FF2B5EF4-FFF2-40B4-BE49-F238E27FC236}">
                <a16:creationId xmlns:a16="http://schemas.microsoft.com/office/drawing/2014/main" id="{563F048A-B5B3-CD49-A922-05296EB2D02F}"/>
              </a:ext>
            </a:extLst>
          </p:cNvPr>
          <p:cNvSpPr>
            <a:spLocks noChangeArrowheads="1"/>
          </p:cNvSpPr>
          <p:nvPr/>
        </p:nvSpPr>
        <p:spPr bwMode="auto">
          <a:xfrm>
            <a:off x="1100668" y="4052703"/>
            <a:ext cx="2535611" cy="2424708"/>
          </a:xfrm>
          <a:prstGeom prst="rect">
            <a:avLst/>
          </a:prstGeom>
          <a:solidFill>
            <a:srgbClr val="B6B5CF"/>
          </a:solidFill>
          <a:ln w="12700">
            <a:noFill/>
            <a:miter lim="800000"/>
            <a:headEnd type="none" w="sm" len="sm"/>
            <a:tailEnd type="none" w="sm" len="sm"/>
          </a:ln>
        </p:spPr>
        <p:txBody>
          <a:bodyPr wrap="none" lIns="101584" tIns="50793" rIns="101584" bIns="50793"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10000"/>
              </a:spcBef>
              <a:spcAft>
                <a:spcPct val="10000"/>
              </a:spcAft>
              <a:buClr>
                <a:schemeClr val="hlink"/>
              </a:buClr>
              <a:buSzPct val="100000"/>
              <a:buFont typeface="Wingdings" panose="05000000000000000000" pitchFamily="2" charset="2"/>
              <a:buNone/>
              <a:defRPr/>
            </a:pPr>
            <a:r>
              <a:rPr lang="en-US" altLang="en-US" b="1" dirty="0">
                <a:solidFill>
                  <a:schemeClr val="bg1"/>
                </a:solidFill>
                <a:latin typeface="Century Gothic" panose="020B0502020202020204" pitchFamily="34" charset="0"/>
              </a:rPr>
              <a:t>Mood symptoms</a:t>
            </a:r>
          </a:p>
          <a:p>
            <a:pPr algn="ctr">
              <a:spcBef>
                <a:spcPct val="10000"/>
              </a:spcBef>
              <a:spcAft>
                <a:spcPct val="10000"/>
              </a:spcAft>
              <a:buClr>
                <a:schemeClr val="tx1"/>
              </a:buClr>
              <a:buSzPct val="85000"/>
              <a:defRPr/>
            </a:pPr>
            <a:r>
              <a:rPr lang="en-US" altLang="en-US" sz="1600" b="1" dirty="0">
                <a:latin typeface="Century Gothic" panose="020B0502020202020204" pitchFamily="34" charset="0"/>
              </a:rPr>
              <a:t>Depression</a:t>
            </a:r>
          </a:p>
          <a:p>
            <a:pPr algn="ctr">
              <a:spcBef>
                <a:spcPct val="10000"/>
              </a:spcBef>
              <a:spcAft>
                <a:spcPct val="10000"/>
              </a:spcAft>
              <a:buClr>
                <a:schemeClr val="tx1"/>
              </a:buClr>
              <a:buSzPct val="85000"/>
              <a:defRPr/>
            </a:pPr>
            <a:r>
              <a:rPr lang="en-US" altLang="en-US" sz="1600" b="1" dirty="0">
                <a:latin typeface="Century Gothic" panose="020B0502020202020204" pitchFamily="34" charset="0"/>
              </a:rPr>
              <a:t>Hopelessness</a:t>
            </a:r>
          </a:p>
          <a:p>
            <a:pPr algn="ctr">
              <a:spcBef>
                <a:spcPct val="10000"/>
              </a:spcBef>
              <a:spcAft>
                <a:spcPct val="10000"/>
              </a:spcAft>
              <a:buClr>
                <a:schemeClr val="tx1"/>
              </a:buClr>
              <a:buSzPct val="85000"/>
              <a:defRPr/>
            </a:pPr>
            <a:r>
              <a:rPr lang="en-US" altLang="en-US" sz="1600" b="1" dirty="0" err="1">
                <a:latin typeface="Century Gothic" panose="020B0502020202020204" pitchFamily="34" charset="0"/>
              </a:rPr>
              <a:t>Suicidality</a:t>
            </a:r>
            <a:endParaRPr lang="en-US" altLang="en-US" sz="1600" b="1" dirty="0">
              <a:latin typeface="Century Gothic" panose="020B0502020202020204" pitchFamily="34" charset="0"/>
            </a:endParaRPr>
          </a:p>
          <a:p>
            <a:pPr algn="ctr">
              <a:spcBef>
                <a:spcPct val="10000"/>
              </a:spcBef>
              <a:spcAft>
                <a:spcPct val="10000"/>
              </a:spcAft>
              <a:buClr>
                <a:schemeClr val="tx1"/>
              </a:buClr>
              <a:buSzPct val="85000"/>
              <a:defRPr/>
            </a:pPr>
            <a:r>
              <a:rPr lang="en-US" altLang="en-US" sz="1600" b="1" dirty="0">
                <a:latin typeface="Century Gothic" panose="020B0502020202020204" pitchFamily="34" charset="0"/>
              </a:rPr>
              <a:t>Anxiety</a:t>
            </a:r>
          </a:p>
          <a:p>
            <a:pPr algn="ctr">
              <a:spcBef>
                <a:spcPct val="10000"/>
              </a:spcBef>
              <a:spcAft>
                <a:spcPct val="10000"/>
              </a:spcAft>
              <a:buClr>
                <a:schemeClr val="tx1"/>
              </a:buClr>
              <a:buSzPct val="85000"/>
              <a:defRPr/>
            </a:pPr>
            <a:r>
              <a:rPr lang="en-US" altLang="en-US" sz="1600" b="1" dirty="0">
                <a:latin typeface="Century Gothic" panose="020B0502020202020204" pitchFamily="34" charset="0"/>
              </a:rPr>
              <a:t>Agitation</a:t>
            </a:r>
          </a:p>
          <a:p>
            <a:pPr algn="ctr">
              <a:spcBef>
                <a:spcPct val="10000"/>
              </a:spcBef>
              <a:spcAft>
                <a:spcPct val="10000"/>
              </a:spcAft>
              <a:buClr>
                <a:schemeClr val="tx1"/>
              </a:buClr>
              <a:buSzPct val="85000"/>
              <a:defRPr/>
            </a:pPr>
            <a:r>
              <a:rPr lang="en-US" altLang="en-US" sz="1600" b="1" dirty="0">
                <a:latin typeface="Century Gothic" panose="020B0502020202020204" pitchFamily="34" charset="0"/>
              </a:rPr>
              <a:t>Hostility</a:t>
            </a:r>
          </a:p>
        </p:txBody>
      </p:sp>
      <p:sp>
        <p:nvSpPr>
          <p:cNvPr id="20" name="Rectangle 9">
            <a:extLst>
              <a:ext uri="{FF2B5EF4-FFF2-40B4-BE49-F238E27FC236}">
                <a16:creationId xmlns:a16="http://schemas.microsoft.com/office/drawing/2014/main" id="{44887F34-0184-E74C-A59C-A50FFF59FAA9}"/>
              </a:ext>
            </a:extLst>
          </p:cNvPr>
          <p:cNvSpPr>
            <a:spLocks noChangeArrowheads="1"/>
          </p:cNvSpPr>
          <p:nvPr/>
        </p:nvSpPr>
        <p:spPr bwMode="auto">
          <a:xfrm>
            <a:off x="4309533" y="5154827"/>
            <a:ext cx="3572934" cy="579967"/>
          </a:xfrm>
          <a:prstGeom prst="rect">
            <a:avLst/>
          </a:prstGeom>
          <a:solidFill>
            <a:srgbClr val="B6B5CF"/>
          </a:solidFill>
          <a:ln w="12700">
            <a:noFill/>
            <a:miter lim="800000"/>
            <a:headEnd type="none" w="sm" len="sm"/>
            <a:tailEnd type="none" w="sm" len="sm"/>
          </a:ln>
        </p:spPr>
        <p:txBody>
          <a:bodyPr wrap="none" lIns="101584" tIns="50793" rIns="101584" bIns="50793"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10000"/>
              </a:spcBef>
              <a:spcAft>
                <a:spcPct val="10000"/>
              </a:spcAft>
              <a:buClr>
                <a:schemeClr val="hlink"/>
              </a:buClr>
              <a:buSzPct val="100000"/>
              <a:buFont typeface="Wingdings" panose="05000000000000000000" pitchFamily="2" charset="2"/>
              <a:buNone/>
              <a:defRPr/>
            </a:pPr>
            <a:r>
              <a:rPr lang="en-US" altLang="en-US" b="1" dirty="0">
                <a:solidFill>
                  <a:srgbClr val="FFFFFF"/>
                </a:solidFill>
                <a:latin typeface="Century Gothic" panose="020B0502020202020204" pitchFamily="34" charset="0"/>
              </a:rPr>
              <a:t>Comorbid substance abuse</a:t>
            </a:r>
          </a:p>
        </p:txBody>
      </p:sp>
      <p:sp>
        <p:nvSpPr>
          <p:cNvPr id="21" name="Rectangle 10">
            <a:extLst>
              <a:ext uri="{FF2B5EF4-FFF2-40B4-BE49-F238E27FC236}">
                <a16:creationId xmlns:a16="http://schemas.microsoft.com/office/drawing/2014/main" id="{88229219-3AAB-AD46-B82C-2F3C8826E02E}"/>
              </a:ext>
            </a:extLst>
          </p:cNvPr>
          <p:cNvSpPr>
            <a:spLocks noChangeArrowheads="1"/>
          </p:cNvSpPr>
          <p:nvPr/>
        </p:nvSpPr>
        <p:spPr bwMode="auto">
          <a:xfrm>
            <a:off x="8569523" y="4210357"/>
            <a:ext cx="2547211" cy="1761500"/>
          </a:xfrm>
          <a:prstGeom prst="rect">
            <a:avLst/>
          </a:prstGeom>
          <a:solidFill>
            <a:srgbClr val="B6B5CF"/>
          </a:solidFill>
          <a:ln w="12700">
            <a:noFill/>
            <a:miter lim="800000"/>
            <a:headEnd type="none" w="sm" len="sm"/>
            <a:tailEnd type="none" w="sm" len="sm"/>
          </a:ln>
        </p:spPr>
        <p:txBody>
          <a:bodyPr wrap="none" lIns="101584" tIns="50793" rIns="101584" bIns="50793"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10000"/>
              </a:spcBef>
              <a:spcAft>
                <a:spcPct val="10000"/>
              </a:spcAft>
              <a:buClr>
                <a:schemeClr val="hlink"/>
              </a:buClr>
              <a:buSzPct val="100000"/>
              <a:buFont typeface="Wingdings" panose="05000000000000000000" pitchFamily="2" charset="2"/>
              <a:buNone/>
              <a:defRPr/>
            </a:pPr>
            <a:r>
              <a:rPr lang="en-US" altLang="en-US" b="1" dirty="0">
                <a:solidFill>
                  <a:srgbClr val="FFFFFF"/>
                </a:solidFill>
                <a:latin typeface="Century Gothic" panose="020B0502020202020204" pitchFamily="34" charset="0"/>
              </a:rPr>
              <a:t>Cognitive deficits</a:t>
            </a:r>
          </a:p>
          <a:p>
            <a:pPr algn="ctr">
              <a:spcBef>
                <a:spcPct val="10000"/>
              </a:spcBef>
              <a:spcAft>
                <a:spcPct val="10000"/>
              </a:spcAft>
              <a:buClr>
                <a:schemeClr val="tx2"/>
              </a:buClr>
              <a:buSzPct val="100000"/>
              <a:defRPr/>
            </a:pPr>
            <a:r>
              <a:rPr lang="en-US" altLang="en-US" sz="1600" b="1" dirty="0">
                <a:latin typeface="Century Gothic" panose="020B0502020202020204" pitchFamily="34" charset="0"/>
              </a:rPr>
              <a:t>Attention</a:t>
            </a:r>
          </a:p>
          <a:p>
            <a:pPr algn="ctr">
              <a:spcBef>
                <a:spcPct val="10000"/>
              </a:spcBef>
              <a:spcAft>
                <a:spcPct val="10000"/>
              </a:spcAft>
              <a:buClr>
                <a:schemeClr val="tx2"/>
              </a:buClr>
              <a:buSzPct val="100000"/>
              <a:defRPr/>
            </a:pPr>
            <a:r>
              <a:rPr lang="en-US" altLang="en-US" sz="1600" b="1" dirty="0">
                <a:latin typeface="Century Gothic" panose="020B0502020202020204" pitchFamily="34" charset="0"/>
              </a:rPr>
              <a:t>Memory</a:t>
            </a:r>
          </a:p>
          <a:p>
            <a:pPr algn="ctr">
              <a:spcBef>
                <a:spcPct val="10000"/>
              </a:spcBef>
              <a:spcAft>
                <a:spcPct val="10000"/>
              </a:spcAft>
              <a:buClr>
                <a:schemeClr val="tx2"/>
              </a:buClr>
              <a:buSzPct val="100000"/>
              <a:defRPr/>
            </a:pPr>
            <a:r>
              <a:rPr lang="en-US" altLang="en-US" sz="1600" b="1" dirty="0">
                <a:latin typeface="Century Gothic" panose="020B0502020202020204" pitchFamily="34" charset="0"/>
              </a:rPr>
              <a:t>Executive functions</a:t>
            </a:r>
          </a:p>
          <a:p>
            <a:pPr algn="ctr">
              <a:spcBef>
                <a:spcPct val="10000"/>
              </a:spcBef>
              <a:spcAft>
                <a:spcPct val="10000"/>
              </a:spcAft>
              <a:buClr>
                <a:schemeClr val="tx2"/>
              </a:buClr>
              <a:buSzPct val="100000"/>
              <a:defRPr/>
            </a:pPr>
            <a:r>
              <a:rPr lang="en-US" altLang="en-US" sz="1600" b="1" dirty="0">
                <a:latin typeface="Century Gothic" panose="020B0502020202020204" pitchFamily="34" charset="0"/>
              </a:rPr>
              <a:t>Processing speed</a:t>
            </a:r>
          </a:p>
        </p:txBody>
      </p:sp>
      <p:sp>
        <p:nvSpPr>
          <p:cNvPr id="22" name="Rectangle 11">
            <a:extLst>
              <a:ext uri="{FF2B5EF4-FFF2-40B4-BE49-F238E27FC236}">
                <a16:creationId xmlns:a16="http://schemas.microsoft.com/office/drawing/2014/main" id="{4ACC2F57-1F14-854E-A998-550B7C009A82}"/>
              </a:ext>
            </a:extLst>
          </p:cNvPr>
          <p:cNvSpPr>
            <a:spLocks noChangeArrowheads="1"/>
          </p:cNvSpPr>
          <p:nvPr/>
        </p:nvSpPr>
        <p:spPr bwMode="auto">
          <a:xfrm>
            <a:off x="8569523" y="1879977"/>
            <a:ext cx="2547211" cy="1958283"/>
          </a:xfrm>
          <a:prstGeom prst="rect">
            <a:avLst/>
          </a:prstGeom>
          <a:solidFill>
            <a:srgbClr val="B6B5CF"/>
          </a:solidFill>
          <a:ln w="12700">
            <a:noFill/>
            <a:miter lim="800000"/>
            <a:headEnd type="none" w="sm" len="sm"/>
            <a:tailEnd type="none" w="sm" len="sm"/>
          </a:ln>
        </p:spPr>
        <p:txBody>
          <a:bodyPr wrap="none" lIns="101584" tIns="50793" rIns="101584" bIns="50793" anchor="t"/>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10000"/>
              </a:spcBef>
              <a:spcAft>
                <a:spcPct val="10000"/>
              </a:spcAft>
              <a:buClr>
                <a:schemeClr val="hlink"/>
              </a:buClr>
              <a:buSzPct val="100000"/>
              <a:buFont typeface="Wingdings" panose="05000000000000000000" pitchFamily="2" charset="2"/>
              <a:buNone/>
              <a:defRPr/>
            </a:pPr>
            <a:r>
              <a:rPr lang="en-US" altLang="en-US" b="1" dirty="0">
                <a:solidFill>
                  <a:srgbClr val="FFFFFF"/>
                </a:solidFill>
                <a:latin typeface="Century Gothic" panose="020B0502020202020204" pitchFamily="34" charset="0"/>
              </a:rPr>
              <a:t>Negative symptoms</a:t>
            </a:r>
          </a:p>
          <a:p>
            <a:pPr algn="ctr">
              <a:spcBef>
                <a:spcPct val="10000"/>
              </a:spcBef>
              <a:spcAft>
                <a:spcPct val="10000"/>
              </a:spcAft>
              <a:buClr>
                <a:schemeClr val="tx2"/>
              </a:buClr>
              <a:buSzPct val="100000"/>
              <a:defRPr/>
            </a:pPr>
            <a:r>
              <a:rPr lang="en-US" altLang="en-US" sz="1600" b="1" dirty="0">
                <a:latin typeface="Century Gothic" panose="020B0502020202020204" pitchFamily="34" charset="0"/>
              </a:rPr>
              <a:t>Affective flattening</a:t>
            </a:r>
          </a:p>
          <a:p>
            <a:pPr algn="ctr">
              <a:spcBef>
                <a:spcPct val="10000"/>
              </a:spcBef>
              <a:spcAft>
                <a:spcPct val="10000"/>
              </a:spcAft>
              <a:buClr>
                <a:schemeClr val="tx2"/>
              </a:buClr>
              <a:buSzPct val="100000"/>
              <a:defRPr/>
            </a:pPr>
            <a:r>
              <a:rPr lang="en-US" altLang="en-US" sz="1600" b="1" dirty="0" err="1">
                <a:latin typeface="Century Gothic" panose="020B0502020202020204" pitchFamily="34" charset="0"/>
              </a:rPr>
              <a:t>Alogia</a:t>
            </a:r>
            <a:endParaRPr lang="en-US" altLang="en-US" sz="1600" b="1" dirty="0">
              <a:latin typeface="Century Gothic" panose="020B0502020202020204" pitchFamily="34" charset="0"/>
            </a:endParaRPr>
          </a:p>
          <a:p>
            <a:pPr algn="ctr">
              <a:spcBef>
                <a:spcPct val="10000"/>
              </a:spcBef>
              <a:spcAft>
                <a:spcPct val="10000"/>
              </a:spcAft>
              <a:buClr>
                <a:schemeClr val="tx2"/>
              </a:buClr>
              <a:buSzPct val="100000"/>
              <a:defRPr/>
            </a:pPr>
            <a:r>
              <a:rPr lang="en-US" altLang="en-US" sz="1600" b="1" dirty="0" err="1">
                <a:latin typeface="Century Gothic" panose="020B0502020202020204" pitchFamily="34" charset="0"/>
              </a:rPr>
              <a:t>Avolition</a:t>
            </a:r>
            <a:endParaRPr lang="en-US" altLang="en-US" sz="1600" b="1" dirty="0">
              <a:latin typeface="Century Gothic" panose="020B0502020202020204" pitchFamily="34" charset="0"/>
            </a:endParaRPr>
          </a:p>
          <a:p>
            <a:pPr algn="ctr">
              <a:spcBef>
                <a:spcPct val="10000"/>
              </a:spcBef>
              <a:spcAft>
                <a:spcPct val="10000"/>
              </a:spcAft>
              <a:buClr>
                <a:schemeClr val="tx2"/>
              </a:buClr>
              <a:buSzPct val="100000"/>
              <a:defRPr/>
            </a:pPr>
            <a:r>
              <a:rPr lang="en-US" altLang="en-US" sz="1600" b="1" dirty="0" err="1">
                <a:latin typeface="Century Gothic" panose="020B0502020202020204" pitchFamily="34" charset="0"/>
              </a:rPr>
              <a:t>Anhedonia</a:t>
            </a:r>
            <a:endParaRPr lang="en-US" altLang="en-US" sz="1600" b="1" dirty="0">
              <a:latin typeface="Century Gothic" panose="020B0502020202020204" pitchFamily="34" charset="0"/>
            </a:endParaRPr>
          </a:p>
          <a:p>
            <a:pPr algn="ctr">
              <a:spcBef>
                <a:spcPct val="10000"/>
              </a:spcBef>
              <a:spcAft>
                <a:spcPct val="10000"/>
              </a:spcAft>
              <a:buClr>
                <a:schemeClr val="tx2"/>
              </a:buClr>
              <a:buSzPct val="100000"/>
              <a:defRPr/>
            </a:pPr>
            <a:r>
              <a:rPr lang="en-US" altLang="en-US" sz="1600" b="1" dirty="0">
                <a:latin typeface="Century Gothic" panose="020B0502020202020204" pitchFamily="34" charset="0"/>
              </a:rPr>
              <a:t>Social withdrawal</a:t>
            </a:r>
          </a:p>
        </p:txBody>
      </p:sp>
      <p:sp>
        <p:nvSpPr>
          <p:cNvPr id="23" name="Rectangle 12">
            <a:extLst>
              <a:ext uri="{FF2B5EF4-FFF2-40B4-BE49-F238E27FC236}">
                <a16:creationId xmlns:a16="http://schemas.microsoft.com/office/drawing/2014/main" id="{0C94C5C7-D7FA-0847-A793-5AB6E88AFDC7}"/>
              </a:ext>
            </a:extLst>
          </p:cNvPr>
          <p:cNvSpPr>
            <a:spLocks noChangeArrowheads="1"/>
          </p:cNvSpPr>
          <p:nvPr/>
        </p:nvSpPr>
        <p:spPr bwMode="auto">
          <a:xfrm>
            <a:off x="1117602" y="1879977"/>
            <a:ext cx="2518677" cy="1797417"/>
          </a:xfrm>
          <a:prstGeom prst="rect">
            <a:avLst/>
          </a:prstGeom>
          <a:solidFill>
            <a:srgbClr val="B6B5CF"/>
          </a:solidFill>
          <a:ln w="12700">
            <a:noFill/>
            <a:miter lim="800000"/>
            <a:headEnd type="none" w="sm" len="sm"/>
            <a:tailEnd type="none" w="sm" len="sm"/>
          </a:ln>
        </p:spPr>
        <p:txBody>
          <a:bodyPr wrap="none" lIns="101584" tIns="50793" rIns="101584" bIns="50793" anchor="ctr"/>
          <a:lstStyle>
            <a:lvl1pPr marL="147638" indent="-147638">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10000"/>
              </a:spcBef>
              <a:spcAft>
                <a:spcPct val="10000"/>
              </a:spcAft>
              <a:buClr>
                <a:schemeClr val="hlink"/>
              </a:buClr>
              <a:buSzPct val="100000"/>
              <a:defRPr/>
            </a:pPr>
            <a:r>
              <a:rPr lang="en-US" altLang="en-US" b="1" dirty="0">
                <a:solidFill>
                  <a:schemeClr val="bg1"/>
                </a:solidFill>
                <a:latin typeface="Century Gothic" panose="020B0502020202020204" pitchFamily="34" charset="0"/>
              </a:rPr>
              <a:t>Positive symptoms</a:t>
            </a:r>
          </a:p>
          <a:p>
            <a:pPr algn="ctr">
              <a:spcBef>
                <a:spcPct val="10000"/>
              </a:spcBef>
              <a:spcAft>
                <a:spcPct val="10000"/>
              </a:spcAft>
              <a:buClr>
                <a:schemeClr val="hlink"/>
              </a:buClr>
              <a:buSzPct val="100000"/>
              <a:defRPr/>
            </a:pPr>
            <a:r>
              <a:rPr lang="en-US" altLang="en-US" sz="1600" b="1" dirty="0">
                <a:latin typeface="Century Gothic" panose="020B0502020202020204" pitchFamily="34" charset="0"/>
              </a:rPr>
              <a:t>Delusions</a:t>
            </a:r>
          </a:p>
          <a:p>
            <a:pPr algn="ctr">
              <a:spcBef>
                <a:spcPct val="10000"/>
              </a:spcBef>
              <a:spcAft>
                <a:spcPct val="10000"/>
              </a:spcAft>
              <a:buClr>
                <a:schemeClr val="hlink"/>
              </a:buClr>
              <a:buSzPct val="100000"/>
              <a:defRPr/>
            </a:pPr>
            <a:r>
              <a:rPr lang="en-US" altLang="en-US" sz="1600" b="1" dirty="0">
                <a:latin typeface="Century Gothic" panose="020B0502020202020204" pitchFamily="34" charset="0"/>
              </a:rPr>
              <a:t>Hallucinations</a:t>
            </a:r>
          </a:p>
          <a:p>
            <a:pPr marL="0" indent="0" algn="ctr">
              <a:spcBef>
                <a:spcPct val="10000"/>
              </a:spcBef>
              <a:spcAft>
                <a:spcPct val="10000"/>
              </a:spcAft>
              <a:buClr>
                <a:schemeClr val="tx1"/>
              </a:buClr>
              <a:buSzPct val="100000"/>
              <a:defRPr/>
            </a:pPr>
            <a:r>
              <a:rPr lang="en-US" altLang="en-US" sz="1600" b="1" dirty="0">
                <a:latin typeface="Century Gothic" panose="020B0502020202020204" pitchFamily="34" charset="0"/>
              </a:rPr>
              <a:t>Disorganized speech</a:t>
            </a:r>
          </a:p>
          <a:p>
            <a:pPr marL="0" indent="0" algn="ctr">
              <a:spcBef>
                <a:spcPct val="10000"/>
              </a:spcBef>
              <a:spcAft>
                <a:spcPct val="10000"/>
              </a:spcAft>
              <a:buClr>
                <a:schemeClr val="tx1"/>
              </a:buClr>
              <a:buSzPct val="100000"/>
              <a:defRPr/>
            </a:pPr>
            <a:r>
              <a:rPr lang="en-US" altLang="en-US" sz="1600" b="1" dirty="0">
                <a:latin typeface="Century Gothic" panose="020B0502020202020204" pitchFamily="34" charset="0"/>
              </a:rPr>
              <a:t> Catatonia</a:t>
            </a:r>
          </a:p>
        </p:txBody>
      </p:sp>
      <p:sp>
        <p:nvSpPr>
          <p:cNvPr id="24" name="Text Box 13">
            <a:extLst>
              <a:ext uri="{FF2B5EF4-FFF2-40B4-BE49-F238E27FC236}">
                <a16:creationId xmlns:a16="http://schemas.microsoft.com/office/drawing/2014/main" id="{B2BFFD37-9D37-4F4C-B08A-19EDB48A03D2}"/>
              </a:ext>
            </a:extLst>
          </p:cNvPr>
          <p:cNvSpPr txBox="1">
            <a:spLocks noChangeArrowheads="1"/>
          </p:cNvSpPr>
          <p:nvPr/>
        </p:nvSpPr>
        <p:spPr bwMode="auto">
          <a:xfrm>
            <a:off x="5219717" y="6234636"/>
            <a:ext cx="1710231" cy="287244"/>
          </a:xfrm>
          <a:prstGeom prst="rect">
            <a:avLst/>
          </a:prstGeom>
          <a:noFill/>
          <a:ln>
            <a:noFill/>
          </a:ln>
        </p:spPr>
        <p:txBody>
          <a:bodyPr wrap="square" lIns="101584" tIns="50793" rIns="101584" bIns="50793">
            <a:spAutoFit/>
          </a:bodyPr>
          <a:lstStyle>
            <a:lvl1pPr>
              <a:tabLst>
                <a:tab pos="58738" algn="l"/>
              </a:tabLst>
              <a:defRPr sz="2000">
                <a:solidFill>
                  <a:schemeClr val="tx1"/>
                </a:solidFill>
                <a:latin typeface="Arial" panose="020B0604020202020204" pitchFamily="34" charset="0"/>
              </a:defRPr>
            </a:lvl1pPr>
            <a:lvl2pPr marL="742950" indent="-285750">
              <a:tabLst>
                <a:tab pos="58738" algn="l"/>
              </a:tabLst>
              <a:defRPr sz="2000">
                <a:solidFill>
                  <a:schemeClr val="tx1"/>
                </a:solidFill>
                <a:latin typeface="Arial" panose="020B0604020202020204" pitchFamily="34" charset="0"/>
              </a:defRPr>
            </a:lvl2pPr>
            <a:lvl3pPr marL="1143000" indent="-228600">
              <a:tabLst>
                <a:tab pos="58738" algn="l"/>
              </a:tabLst>
              <a:defRPr sz="2000">
                <a:solidFill>
                  <a:schemeClr val="tx1"/>
                </a:solidFill>
                <a:latin typeface="Arial" panose="020B0604020202020204" pitchFamily="34" charset="0"/>
              </a:defRPr>
            </a:lvl3pPr>
            <a:lvl4pPr marL="1600200" indent="-228600">
              <a:tabLst>
                <a:tab pos="58738" algn="l"/>
              </a:tabLst>
              <a:defRPr sz="2000">
                <a:solidFill>
                  <a:schemeClr val="tx1"/>
                </a:solidFill>
                <a:latin typeface="Arial" panose="020B0604020202020204" pitchFamily="34" charset="0"/>
              </a:defRPr>
            </a:lvl4pPr>
            <a:lvl5pPr marL="2057400" indent="-228600">
              <a:tabLst>
                <a:tab pos="58738" algn="l"/>
              </a:tabLst>
              <a:defRPr sz="2000">
                <a:solidFill>
                  <a:schemeClr val="tx1"/>
                </a:solidFill>
                <a:latin typeface="Arial" panose="020B0604020202020204" pitchFamily="34" charset="0"/>
              </a:defRPr>
            </a:lvl5pPr>
            <a:lvl6pPr marL="2514600" indent="-228600" eaLnBrk="0" fontAlgn="base" hangingPunct="0">
              <a:spcBef>
                <a:spcPct val="0"/>
              </a:spcBef>
              <a:spcAft>
                <a:spcPct val="0"/>
              </a:spcAft>
              <a:tabLst>
                <a:tab pos="58738" algn="l"/>
              </a:tabLst>
              <a:defRPr sz="2000">
                <a:solidFill>
                  <a:schemeClr val="tx1"/>
                </a:solidFill>
                <a:latin typeface="Arial" panose="020B0604020202020204" pitchFamily="34" charset="0"/>
              </a:defRPr>
            </a:lvl6pPr>
            <a:lvl7pPr marL="2971800" indent="-228600" eaLnBrk="0" fontAlgn="base" hangingPunct="0">
              <a:spcBef>
                <a:spcPct val="0"/>
              </a:spcBef>
              <a:spcAft>
                <a:spcPct val="0"/>
              </a:spcAft>
              <a:tabLst>
                <a:tab pos="58738" algn="l"/>
              </a:tabLst>
              <a:defRPr sz="2000">
                <a:solidFill>
                  <a:schemeClr val="tx1"/>
                </a:solidFill>
                <a:latin typeface="Arial" panose="020B0604020202020204" pitchFamily="34" charset="0"/>
              </a:defRPr>
            </a:lvl7pPr>
            <a:lvl8pPr marL="3429000" indent="-228600" eaLnBrk="0" fontAlgn="base" hangingPunct="0">
              <a:spcBef>
                <a:spcPct val="0"/>
              </a:spcBef>
              <a:spcAft>
                <a:spcPct val="0"/>
              </a:spcAft>
              <a:tabLst>
                <a:tab pos="58738" algn="l"/>
              </a:tabLst>
              <a:defRPr sz="2000">
                <a:solidFill>
                  <a:schemeClr val="tx1"/>
                </a:solidFill>
                <a:latin typeface="Arial" panose="020B0604020202020204" pitchFamily="34" charset="0"/>
              </a:defRPr>
            </a:lvl8pPr>
            <a:lvl9pPr marL="3886200" indent="-228600" eaLnBrk="0" fontAlgn="base" hangingPunct="0">
              <a:spcBef>
                <a:spcPct val="0"/>
              </a:spcBef>
              <a:spcAft>
                <a:spcPct val="0"/>
              </a:spcAft>
              <a:tabLst>
                <a:tab pos="58738" algn="l"/>
              </a:tabLst>
              <a:defRPr sz="2000">
                <a:solidFill>
                  <a:schemeClr val="tx1"/>
                </a:solidFill>
                <a:latin typeface="Arial" panose="020B0604020202020204" pitchFamily="34" charset="0"/>
              </a:defRPr>
            </a:lvl9pPr>
          </a:lstStyle>
          <a:p>
            <a:pPr algn="ctr" eaLnBrk="1" hangingPunct="1">
              <a:defRPr/>
            </a:pPr>
            <a:r>
              <a:rPr lang="en-US" altLang="en-US" sz="1200" dirty="0">
                <a:latin typeface="Century Gothic"/>
                <a:cs typeface="Century Gothic"/>
              </a:rPr>
              <a:t>Maguire 2002</a:t>
            </a:r>
            <a:endParaRPr lang="en-US" altLang="en-US" sz="1200" dirty="0">
              <a:latin typeface="Century Gothic"/>
              <a:cs typeface="Century Gothic"/>
              <a:sym typeface="Symbol" panose="05050102010706020507" pitchFamily="18" charset="2"/>
            </a:endParaRPr>
          </a:p>
        </p:txBody>
      </p:sp>
      <p:pic>
        <p:nvPicPr>
          <p:cNvPr id="3" name="Picture 2">
            <a:extLst>
              <a:ext uri="{FF2B5EF4-FFF2-40B4-BE49-F238E27FC236}">
                <a16:creationId xmlns:a16="http://schemas.microsoft.com/office/drawing/2014/main" id="{F414AD5B-0D80-EF90-11DE-5510451E8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
        <p:nvSpPr>
          <p:cNvPr id="4" name="TextBox 3">
            <a:extLst>
              <a:ext uri="{FF2B5EF4-FFF2-40B4-BE49-F238E27FC236}">
                <a16:creationId xmlns:a16="http://schemas.microsoft.com/office/drawing/2014/main" id="{8D0C1862-8D20-0A97-4318-C90B954FE728}"/>
              </a:ext>
            </a:extLst>
          </p:cNvPr>
          <p:cNvSpPr txBox="1"/>
          <p:nvPr/>
        </p:nvSpPr>
        <p:spPr>
          <a:xfrm>
            <a:off x="838200" y="1488458"/>
            <a:ext cx="3139807" cy="461665"/>
          </a:xfrm>
          <a:prstGeom prst="rect">
            <a:avLst/>
          </a:prstGeom>
          <a:noFill/>
        </p:spPr>
        <p:txBody>
          <a:bodyPr wrap="square" rtlCol="0">
            <a:spAutoFit/>
          </a:bodyPr>
          <a:lstStyle/>
          <a:p>
            <a:pPr algn="ctr"/>
            <a:r>
              <a:rPr lang="en-US" sz="2400" b="1" dirty="0">
                <a:solidFill>
                  <a:srgbClr val="F67D02"/>
                </a:solidFill>
              </a:rPr>
              <a:t>Salience Pathway</a:t>
            </a:r>
          </a:p>
        </p:txBody>
      </p:sp>
      <p:sp>
        <p:nvSpPr>
          <p:cNvPr id="5" name="TextBox 4">
            <a:extLst>
              <a:ext uri="{FF2B5EF4-FFF2-40B4-BE49-F238E27FC236}">
                <a16:creationId xmlns:a16="http://schemas.microsoft.com/office/drawing/2014/main" id="{F2DF02A8-AA0A-BB56-D5BB-C73860B2A41C}"/>
              </a:ext>
            </a:extLst>
          </p:cNvPr>
          <p:cNvSpPr txBox="1"/>
          <p:nvPr/>
        </p:nvSpPr>
        <p:spPr>
          <a:xfrm>
            <a:off x="8352905" y="1491490"/>
            <a:ext cx="3139807" cy="461665"/>
          </a:xfrm>
          <a:prstGeom prst="rect">
            <a:avLst/>
          </a:prstGeom>
          <a:noFill/>
        </p:spPr>
        <p:txBody>
          <a:bodyPr wrap="square" rtlCol="0">
            <a:spAutoFit/>
          </a:bodyPr>
          <a:lstStyle/>
          <a:p>
            <a:pPr algn="ctr"/>
            <a:r>
              <a:rPr lang="en-US" sz="2400" b="1" dirty="0">
                <a:solidFill>
                  <a:srgbClr val="F67D02"/>
                </a:solidFill>
              </a:rPr>
              <a:t>Default Mode Network</a:t>
            </a:r>
          </a:p>
        </p:txBody>
      </p:sp>
      <p:sp>
        <p:nvSpPr>
          <p:cNvPr id="6" name="TextBox 5">
            <a:extLst>
              <a:ext uri="{FF2B5EF4-FFF2-40B4-BE49-F238E27FC236}">
                <a16:creationId xmlns:a16="http://schemas.microsoft.com/office/drawing/2014/main" id="{011C86B2-7BBE-E301-0CE9-FF722DDFAA1A}"/>
              </a:ext>
            </a:extLst>
          </p:cNvPr>
          <p:cNvSpPr txBox="1"/>
          <p:nvPr/>
        </p:nvSpPr>
        <p:spPr>
          <a:xfrm>
            <a:off x="8273223" y="3799465"/>
            <a:ext cx="3139807" cy="461665"/>
          </a:xfrm>
          <a:prstGeom prst="rect">
            <a:avLst/>
          </a:prstGeom>
          <a:noFill/>
        </p:spPr>
        <p:txBody>
          <a:bodyPr wrap="square" rtlCol="0">
            <a:spAutoFit/>
          </a:bodyPr>
          <a:lstStyle/>
          <a:p>
            <a:pPr algn="ctr"/>
            <a:r>
              <a:rPr lang="en-US" sz="2400" b="1" dirty="0">
                <a:solidFill>
                  <a:srgbClr val="F67D02"/>
                </a:solidFill>
              </a:rPr>
              <a:t>Executive Network</a:t>
            </a:r>
          </a:p>
        </p:txBody>
      </p:sp>
      <p:sp>
        <p:nvSpPr>
          <p:cNvPr id="7" name="TextBox 6">
            <a:extLst>
              <a:ext uri="{FF2B5EF4-FFF2-40B4-BE49-F238E27FC236}">
                <a16:creationId xmlns:a16="http://schemas.microsoft.com/office/drawing/2014/main" id="{54D1D9E7-F07B-1782-082F-2A67344A4D13}"/>
              </a:ext>
            </a:extLst>
          </p:cNvPr>
          <p:cNvSpPr txBox="1"/>
          <p:nvPr/>
        </p:nvSpPr>
        <p:spPr>
          <a:xfrm>
            <a:off x="822595" y="3663799"/>
            <a:ext cx="3139807" cy="461665"/>
          </a:xfrm>
          <a:prstGeom prst="rect">
            <a:avLst/>
          </a:prstGeom>
          <a:noFill/>
        </p:spPr>
        <p:txBody>
          <a:bodyPr wrap="square" rtlCol="0">
            <a:spAutoFit/>
          </a:bodyPr>
          <a:lstStyle/>
          <a:p>
            <a:pPr algn="ctr"/>
            <a:r>
              <a:rPr lang="en-US" sz="2400" b="1" dirty="0">
                <a:solidFill>
                  <a:srgbClr val="F67D02"/>
                </a:solidFill>
              </a:rPr>
              <a:t>Reward Network</a:t>
            </a:r>
          </a:p>
        </p:txBody>
      </p:sp>
      <p:pic>
        <p:nvPicPr>
          <p:cNvPr id="9" name="Picture 8">
            <a:extLst>
              <a:ext uri="{FF2B5EF4-FFF2-40B4-BE49-F238E27FC236}">
                <a16:creationId xmlns:a16="http://schemas.microsoft.com/office/drawing/2014/main" id="{A09EF7ED-A811-D33D-CEB8-960B53D12EDE}"/>
              </a:ext>
            </a:extLst>
          </p:cNvPr>
          <p:cNvPicPr>
            <a:picLocks noChangeAspect="1"/>
          </p:cNvPicPr>
          <p:nvPr/>
        </p:nvPicPr>
        <p:blipFill>
          <a:blip r:embed="rId3"/>
          <a:stretch>
            <a:fillRect/>
          </a:stretch>
        </p:blipFill>
        <p:spPr>
          <a:xfrm>
            <a:off x="11442870" y="6127535"/>
            <a:ext cx="419616" cy="398215"/>
          </a:xfrm>
          <a:prstGeom prst="rect">
            <a:avLst/>
          </a:prstGeom>
        </p:spPr>
      </p:pic>
    </p:spTree>
    <p:extLst>
      <p:ext uri="{BB962C8B-B14F-4D97-AF65-F5344CB8AC3E}">
        <p14:creationId xmlns:p14="http://schemas.microsoft.com/office/powerpoint/2010/main" val="3046135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46D97-73C6-494C-A0D3-47AF2CEB8F4A}"/>
              </a:ext>
            </a:extLst>
          </p:cNvPr>
          <p:cNvSpPr>
            <a:spLocks noGrp="1"/>
          </p:cNvSpPr>
          <p:nvPr>
            <p:ph idx="1"/>
          </p:nvPr>
        </p:nvSpPr>
        <p:spPr>
          <a:xfrm>
            <a:off x="8236547" y="1938786"/>
            <a:ext cx="3793871" cy="1895475"/>
          </a:xfrm>
        </p:spPr>
        <p:txBody>
          <a:bodyPr>
            <a:noAutofit/>
          </a:bodyPr>
          <a:lstStyle/>
          <a:p>
            <a:pPr marL="0" indent="0">
              <a:lnSpc>
                <a:spcPct val="150000"/>
              </a:lnSpc>
              <a:buNone/>
            </a:pPr>
            <a:r>
              <a:rPr lang="en-US" sz="3200" b="1" dirty="0">
                <a:latin typeface="Century Gothic"/>
                <a:cs typeface="Century Gothic"/>
              </a:rPr>
              <a:t>THE CLINICAL COURSE OF SCHIZOPHRENIA</a:t>
            </a:r>
            <a:endParaRPr lang="en-US" sz="3200" dirty="0">
              <a:latin typeface="Century Gothic"/>
              <a:cs typeface="Century Gothic"/>
            </a:endParaRPr>
          </a:p>
        </p:txBody>
      </p:sp>
      <p:pic>
        <p:nvPicPr>
          <p:cNvPr id="4" name="Picture 3" descr="Screen Shot 2020-03-07 at 8.03.54 PM.png">
            <a:extLst>
              <a:ext uri="{FF2B5EF4-FFF2-40B4-BE49-F238E27FC236}">
                <a16:creationId xmlns:a16="http://schemas.microsoft.com/office/drawing/2014/main" id="{B6EAB3D7-AF7B-EE41-AD2D-26249334E43A}"/>
              </a:ext>
            </a:extLst>
          </p:cNvPr>
          <p:cNvPicPr>
            <a:picLocks noChangeAspect="1"/>
          </p:cNvPicPr>
          <p:nvPr/>
        </p:nvPicPr>
        <p:blipFill rotWithShape="1">
          <a:blip r:embed="rId2">
            <a:extLst>
              <a:ext uri="{28A0092B-C50C-407E-A947-70E740481C1C}">
                <a14:useLocalDpi xmlns:a14="http://schemas.microsoft.com/office/drawing/2010/main" val="0"/>
              </a:ext>
            </a:extLst>
          </a:blip>
          <a:srcRect l="14043" t="4181" r="15499" b="25651"/>
          <a:stretch/>
        </p:blipFill>
        <p:spPr>
          <a:xfrm>
            <a:off x="329514" y="330860"/>
            <a:ext cx="7543114" cy="6196279"/>
          </a:xfrm>
          <a:prstGeom prst="rect">
            <a:avLst/>
          </a:prstGeom>
          <a:ln>
            <a:solidFill>
              <a:schemeClr val="tx1"/>
            </a:solidFill>
          </a:ln>
        </p:spPr>
      </p:pic>
      <p:sp>
        <p:nvSpPr>
          <p:cNvPr id="5" name="Rectangle 4">
            <a:extLst>
              <a:ext uri="{FF2B5EF4-FFF2-40B4-BE49-F238E27FC236}">
                <a16:creationId xmlns:a16="http://schemas.microsoft.com/office/drawing/2014/main" id="{8F99C258-AE12-3047-B7D4-4BB5D6439C6D}"/>
              </a:ext>
            </a:extLst>
          </p:cNvPr>
          <p:cNvSpPr/>
          <p:nvPr/>
        </p:nvSpPr>
        <p:spPr>
          <a:xfrm>
            <a:off x="8235349" y="4931914"/>
            <a:ext cx="3956651" cy="1169551"/>
          </a:xfrm>
          <a:prstGeom prst="rect">
            <a:avLst/>
          </a:prstGeom>
        </p:spPr>
        <p:txBody>
          <a:bodyPr wrap="square">
            <a:spAutoFit/>
          </a:bodyPr>
          <a:lstStyle/>
          <a:p>
            <a:r>
              <a:rPr lang="en-US" sz="1400" dirty="0">
                <a:latin typeface="Century Gothic" panose="020B0502020202020204" pitchFamily="34" charset="0"/>
              </a:rPr>
              <a:t>Schizophrenia—An Overview</a:t>
            </a:r>
          </a:p>
          <a:p>
            <a:r>
              <a:rPr lang="en-US" sz="1400" dirty="0">
                <a:latin typeface="Century Gothic" panose="020B0502020202020204" pitchFamily="34" charset="0"/>
              </a:rPr>
              <a:t>Robert A. McCutcheon, </a:t>
            </a:r>
            <a:r>
              <a:rPr lang="en-US" sz="1400" dirty="0" err="1">
                <a:latin typeface="Century Gothic" panose="020B0502020202020204" pitchFamily="34" charset="0"/>
              </a:rPr>
              <a:t>MRCPsych</a:t>
            </a:r>
            <a:r>
              <a:rPr lang="en-US" sz="1400" dirty="0">
                <a:latin typeface="Century Gothic" panose="020B0502020202020204" pitchFamily="34" charset="0"/>
              </a:rPr>
              <a:t>;</a:t>
            </a:r>
          </a:p>
          <a:p>
            <a:r>
              <a:rPr lang="en-US" sz="1400" dirty="0">
                <a:latin typeface="Century Gothic" panose="020B0502020202020204" pitchFamily="34" charset="0"/>
              </a:rPr>
              <a:t>Tiago Reis Marques,\</a:t>
            </a:r>
          </a:p>
          <a:p>
            <a:r>
              <a:rPr lang="en-US" sz="1400" dirty="0">
                <a:latin typeface="Century Gothic" panose="020B0502020202020204" pitchFamily="34" charset="0"/>
              </a:rPr>
              <a:t>PhD; Oliver D. Howes, PhD</a:t>
            </a:r>
          </a:p>
          <a:p>
            <a:r>
              <a:rPr lang="en-US" sz="1400" dirty="0">
                <a:latin typeface="Century Gothic" panose="020B0502020202020204" pitchFamily="34" charset="0"/>
              </a:rPr>
              <a:t>Published online October 30, 2019.</a:t>
            </a:r>
          </a:p>
        </p:txBody>
      </p:sp>
      <p:pic>
        <p:nvPicPr>
          <p:cNvPr id="9" name="Picture 8">
            <a:extLst>
              <a:ext uri="{FF2B5EF4-FFF2-40B4-BE49-F238E27FC236}">
                <a16:creationId xmlns:a16="http://schemas.microsoft.com/office/drawing/2014/main" id="{2DB60E04-27DF-1246-80DD-77289046E839}"/>
              </a:ext>
            </a:extLst>
          </p:cNvPr>
          <p:cNvPicPr>
            <a:picLocks noChangeAspect="1"/>
          </p:cNvPicPr>
          <p:nvPr/>
        </p:nvPicPr>
        <p:blipFill>
          <a:blip r:embed="rId3"/>
          <a:stretch>
            <a:fillRect/>
          </a:stretch>
        </p:blipFill>
        <p:spPr>
          <a:xfrm>
            <a:off x="11442870" y="6127535"/>
            <a:ext cx="419616" cy="398215"/>
          </a:xfrm>
          <a:prstGeom prst="rect">
            <a:avLst/>
          </a:prstGeom>
        </p:spPr>
      </p:pic>
      <p:pic>
        <p:nvPicPr>
          <p:cNvPr id="2" name="Picture 1">
            <a:extLst>
              <a:ext uri="{FF2B5EF4-FFF2-40B4-BE49-F238E27FC236}">
                <a16:creationId xmlns:a16="http://schemas.microsoft.com/office/drawing/2014/main" id="{4A00FAF6-97AE-2363-14E6-EC79B167A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44"/>
            <a:ext cx="1645190" cy="366833"/>
          </a:xfrm>
          <a:prstGeom prst="rect">
            <a:avLst/>
          </a:prstGeom>
        </p:spPr>
      </p:pic>
    </p:spTree>
    <p:extLst>
      <p:ext uri="{BB962C8B-B14F-4D97-AF65-F5344CB8AC3E}">
        <p14:creationId xmlns:p14="http://schemas.microsoft.com/office/powerpoint/2010/main" val="1498162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4862</TotalTime>
  <Words>5420</Words>
  <Application>Microsoft Office PowerPoint</Application>
  <PresentationFormat>Widescreen</PresentationFormat>
  <Paragraphs>590</Paragraphs>
  <Slides>76</Slides>
  <Notes>3</Notes>
  <HiddenSlides>0</HiddenSlides>
  <MMClips>0</MMClips>
  <ScaleCrop>false</ScaleCrop>
  <HeadingPairs>
    <vt:vector size="4" baseType="variant">
      <vt:variant>
        <vt:lpstr>Theme</vt:lpstr>
      </vt:variant>
      <vt:variant>
        <vt:i4>2</vt:i4>
      </vt:variant>
      <vt:variant>
        <vt:lpstr>Slide Titles</vt:lpstr>
      </vt:variant>
      <vt:variant>
        <vt:i4>76</vt:i4>
      </vt:variant>
    </vt:vector>
  </HeadingPairs>
  <TitlesOfParts>
    <vt:vector size="78" baseType="lpstr">
      <vt:lpstr>Office Theme</vt:lpstr>
      <vt:lpstr>1_Office Theme</vt:lpstr>
      <vt:lpstr>Optimal Treatment of Psychotic Disorders: Clozapine, Engagement, and Community</vt:lpstr>
      <vt:lpstr>Housekeeping Information</vt:lpstr>
      <vt:lpstr> Acknowledgment</vt:lpstr>
      <vt:lpstr>PowerPoint Presentation</vt:lpstr>
      <vt:lpstr>PowerPoint Presentation</vt:lpstr>
      <vt:lpstr>Our Daniel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PROGRESSIVE MRI CHANGES OVER THREE RELAPSES IN A MALE WITH SCHIZOPHRENIA </vt:lpstr>
      <vt:lpstr>PowerPoint Presentation</vt:lpstr>
      <vt:lpstr>Meaningful Rate of Recovery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Total Daily Dose (mg) Increases Per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bresolin</dc:creator>
  <cp:lastModifiedBy>Nedic, Lola (BIDMC - Keshavan - Psychiatry)</cp:lastModifiedBy>
  <cp:revision>17</cp:revision>
  <dcterms:created xsi:type="dcterms:W3CDTF">2022-02-21T19:42:26Z</dcterms:created>
  <dcterms:modified xsi:type="dcterms:W3CDTF">2023-12-18T18:10:20Z</dcterms:modified>
</cp:coreProperties>
</file>