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1438" r:id="rId3"/>
    <p:sldId id="1439" r:id="rId4"/>
    <p:sldId id="1440" r:id="rId5"/>
    <p:sldId id="1470" r:id="rId6"/>
    <p:sldId id="1469" r:id="rId7"/>
    <p:sldId id="1472" r:id="rId8"/>
    <p:sldId id="1493" r:id="rId9"/>
    <p:sldId id="1492" r:id="rId10"/>
    <p:sldId id="1479" r:id="rId11"/>
    <p:sldId id="1480" r:id="rId12"/>
    <p:sldId id="1473" r:id="rId13"/>
    <p:sldId id="1481" r:id="rId14"/>
    <p:sldId id="1482" r:id="rId15"/>
    <p:sldId id="1475" r:id="rId16"/>
    <p:sldId id="1483" r:id="rId17"/>
    <p:sldId id="1497" r:id="rId18"/>
    <p:sldId id="1499" r:id="rId19"/>
    <p:sldId id="1476" r:id="rId20"/>
    <p:sldId id="1495" r:id="rId21"/>
    <p:sldId id="1485" r:id="rId22"/>
    <p:sldId id="1496" r:id="rId23"/>
    <p:sldId id="1477" r:id="rId24"/>
    <p:sldId id="1487" r:id="rId25"/>
    <p:sldId id="1478" r:id="rId26"/>
    <p:sldId id="1489" r:id="rId27"/>
    <p:sldId id="1471" r:id="rId28"/>
    <p:sldId id="1468"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ffin, Deanna" initials="GD" lastIdx="10" clrIdx="0">
    <p:extLst>
      <p:ext uri="{19B8F6BF-5375-455C-9EA6-DF929625EA0E}">
        <p15:presenceInfo xmlns:p15="http://schemas.microsoft.com/office/powerpoint/2012/main" userId="Griffin, Deanna" providerId="None"/>
      </p:ext>
    </p:extLst>
  </p:cmAuthor>
  <p:cmAuthor id="2" name="Isaiah Pickens" initials="IP" lastIdx="11" clrIdx="1">
    <p:extLst>
      <p:ext uri="{19B8F6BF-5375-455C-9EA6-DF929625EA0E}">
        <p15:presenceInfo xmlns:p15="http://schemas.microsoft.com/office/powerpoint/2012/main" userId="Isaiah Picke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7A4"/>
    <a:srgbClr val="C0504D"/>
    <a:srgbClr val="8064A2"/>
    <a:srgbClr val="9BBB59"/>
    <a:srgbClr val="F79646"/>
    <a:srgbClr val="FECB34"/>
    <a:srgbClr val="4BACC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1DC8A-6412-41D6-BBE8-5262A6355300}" v="14" dt="2023-12-15T15:37:40.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95" autoAdjust="0"/>
    <p:restoredTop sz="68720" autoAdjust="0"/>
  </p:normalViewPr>
  <p:slideViewPr>
    <p:cSldViewPr snapToGrid="0" snapToObjects="1">
      <p:cViewPr varScale="1">
        <p:scale>
          <a:sx n="68" d="100"/>
          <a:sy n="68" d="100"/>
        </p:scale>
        <p:origin x="208" y="296"/>
      </p:cViewPr>
      <p:guideLst/>
    </p:cSldViewPr>
  </p:slideViewPr>
  <p:outlineViewPr>
    <p:cViewPr>
      <p:scale>
        <a:sx n="33" d="100"/>
        <a:sy n="33" d="100"/>
      </p:scale>
      <p:origin x="0" y="-1194"/>
    </p:cViewPr>
  </p:outlineViewPr>
  <p:notesTextViewPr>
    <p:cViewPr>
      <p:scale>
        <a:sx n="1" d="1"/>
        <a:sy n="1" d="1"/>
      </p:scale>
      <p:origin x="0" y="0"/>
    </p:cViewPr>
  </p:notesTextViewPr>
  <p:notesViewPr>
    <p:cSldViewPr snapToGrid="0" snapToObjects="1">
      <p:cViewPr varScale="1">
        <p:scale>
          <a:sx n="116" d="100"/>
          <a:sy n="116" d="100"/>
        </p:scale>
        <p:origin x="164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4864B-060D-4737-B241-3C9DB40D90A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8401D062-F0BC-4829-A395-237174A14880}">
      <dgm:prSet custT="1"/>
      <dgm:spPr/>
      <dgm:t>
        <a:bodyPr/>
        <a:lstStyle/>
        <a:p>
          <a:r>
            <a:rPr lang="en-US" sz="2000" dirty="0">
              <a:latin typeface="Calibri" panose="020F0502020204030204" pitchFamily="34" charset="0"/>
              <a:cs typeface="Calibri" panose="020F0502020204030204" pitchFamily="34" charset="0"/>
            </a:rPr>
            <a:t>Uprooting of children / breaking up of families </a:t>
          </a:r>
        </a:p>
      </dgm:t>
    </dgm:pt>
    <dgm:pt modelId="{3C6879F5-E166-4F5C-926C-DA2F8A12A830}" type="parTrans" cxnId="{97F10692-8E1A-41D1-BB4E-33B280F89644}">
      <dgm:prSet/>
      <dgm:spPr/>
      <dgm:t>
        <a:bodyPr/>
        <a:lstStyle/>
        <a:p>
          <a:endParaRPr lang="en-US"/>
        </a:p>
      </dgm:t>
    </dgm:pt>
    <dgm:pt modelId="{573A3596-FE75-4F5D-8308-D476BF9F8C0B}" type="sibTrans" cxnId="{97F10692-8E1A-41D1-BB4E-33B280F89644}">
      <dgm:prSet/>
      <dgm:spPr/>
      <dgm:t>
        <a:bodyPr/>
        <a:lstStyle/>
        <a:p>
          <a:endParaRPr lang="en-US"/>
        </a:p>
      </dgm:t>
    </dgm:pt>
    <dgm:pt modelId="{A163603C-D9C2-4833-AF8C-7242D41A0C0F}">
      <dgm:prSet custT="1"/>
      <dgm:spPr/>
      <dgm:t>
        <a:bodyPr/>
        <a:lstStyle/>
        <a:p>
          <a:r>
            <a:rPr lang="en-US" sz="2000" dirty="0">
              <a:latin typeface="Calibri" panose="020F0502020204030204" pitchFamily="34" charset="0"/>
              <a:cs typeface="Calibri" panose="020F0502020204030204" pitchFamily="34" charset="0"/>
            </a:rPr>
            <a:t>Women have a higher mortality rate</a:t>
          </a:r>
        </a:p>
      </dgm:t>
    </dgm:pt>
    <dgm:pt modelId="{933B3FAE-C257-4BB9-9D7A-8167ECB6DC85}" type="parTrans" cxnId="{1AEFB8C5-5428-48DD-820E-0B764E5F1921}">
      <dgm:prSet/>
      <dgm:spPr/>
      <dgm:t>
        <a:bodyPr/>
        <a:lstStyle/>
        <a:p>
          <a:endParaRPr lang="en-US"/>
        </a:p>
      </dgm:t>
    </dgm:pt>
    <dgm:pt modelId="{A76654E5-3A66-40C7-BE19-85120E72DD1A}" type="sibTrans" cxnId="{1AEFB8C5-5428-48DD-820E-0B764E5F1921}">
      <dgm:prSet/>
      <dgm:spPr/>
      <dgm:t>
        <a:bodyPr/>
        <a:lstStyle/>
        <a:p>
          <a:endParaRPr lang="en-US"/>
        </a:p>
      </dgm:t>
    </dgm:pt>
    <dgm:pt modelId="{F8C241A1-C4E1-42CD-90E9-74E6AFFCABE2}">
      <dgm:prSet custT="1"/>
      <dgm:spPr/>
      <dgm:t>
        <a:bodyPr/>
        <a:lstStyle/>
        <a:p>
          <a:r>
            <a:rPr lang="en-US" sz="2000">
              <a:latin typeface="Calibri" panose="020F0502020204030204" pitchFamily="34" charset="0"/>
              <a:cs typeface="Calibri" panose="020F0502020204030204" pitchFamily="34" charset="0"/>
            </a:rPr>
            <a:t>Hindering family communication  </a:t>
          </a:r>
        </a:p>
      </dgm:t>
    </dgm:pt>
    <dgm:pt modelId="{3C0CAC38-66DA-469C-B930-120ED8CE3755}" type="parTrans" cxnId="{DEDF7FA4-D9D7-469C-8C25-310D423FA727}">
      <dgm:prSet/>
      <dgm:spPr/>
      <dgm:t>
        <a:bodyPr/>
        <a:lstStyle/>
        <a:p>
          <a:endParaRPr lang="en-US"/>
        </a:p>
      </dgm:t>
    </dgm:pt>
    <dgm:pt modelId="{B1FEC947-8611-403E-AD0E-C7BAEB572F9D}" type="sibTrans" cxnId="{DEDF7FA4-D9D7-469C-8C25-310D423FA727}">
      <dgm:prSet/>
      <dgm:spPr/>
      <dgm:t>
        <a:bodyPr/>
        <a:lstStyle/>
        <a:p>
          <a:endParaRPr lang="en-US"/>
        </a:p>
      </dgm:t>
    </dgm:pt>
    <dgm:pt modelId="{539F6DCA-7739-4A08-8873-B6D1896C7C8F}">
      <dgm:prSet custT="1"/>
      <dgm:spPr/>
      <dgm:t>
        <a:bodyPr/>
        <a:lstStyle/>
        <a:p>
          <a:r>
            <a:rPr lang="en-US" sz="2000" dirty="0">
              <a:latin typeface="Calibri" panose="020F0502020204030204" pitchFamily="34" charset="0"/>
              <a:cs typeface="Calibri" panose="020F0502020204030204" pitchFamily="34" charset="0"/>
            </a:rPr>
            <a:t>Experience homelessness &amp; Joblessness </a:t>
          </a:r>
        </a:p>
      </dgm:t>
    </dgm:pt>
    <dgm:pt modelId="{CEBE3105-27E2-44BD-BEC7-2307F063E159}" type="parTrans" cxnId="{CAC3B0B9-23D1-4A88-B5D2-A89352ED4BB4}">
      <dgm:prSet/>
      <dgm:spPr/>
      <dgm:t>
        <a:bodyPr/>
        <a:lstStyle/>
        <a:p>
          <a:endParaRPr lang="en-US"/>
        </a:p>
      </dgm:t>
    </dgm:pt>
    <dgm:pt modelId="{001BC6B4-CFC9-466F-BEA1-0187F5CD1B5F}" type="sibTrans" cxnId="{CAC3B0B9-23D1-4A88-B5D2-A89352ED4BB4}">
      <dgm:prSet/>
      <dgm:spPr/>
      <dgm:t>
        <a:bodyPr/>
        <a:lstStyle/>
        <a:p>
          <a:endParaRPr lang="en-US"/>
        </a:p>
      </dgm:t>
    </dgm:pt>
    <dgm:pt modelId="{456114E1-F2AE-4293-BCAF-39768D6B5C85}">
      <dgm:prSet custT="1"/>
      <dgm:spPr/>
      <dgm:t>
        <a:bodyPr/>
        <a:lstStyle/>
        <a:p>
          <a:r>
            <a:rPr lang="en-US" sz="2000" dirty="0">
              <a:latin typeface="Calibri" panose="020F0502020204030204" pitchFamily="34" charset="0"/>
              <a:cs typeface="Calibri" panose="020F0502020204030204" pitchFamily="34" charset="0"/>
            </a:rPr>
            <a:t>Medical issues </a:t>
          </a:r>
        </a:p>
      </dgm:t>
    </dgm:pt>
    <dgm:pt modelId="{E360E8E4-6547-427F-90C8-B4A740624145}" type="parTrans" cxnId="{F3B209CD-C7A3-4994-9649-E733668C6033}">
      <dgm:prSet/>
      <dgm:spPr/>
      <dgm:t>
        <a:bodyPr/>
        <a:lstStyle/>
        <a:p>
          <a:endParaRPr lang="en-US"/>
        </a:p>
      </dgm:t>
    </dgm:pt>
    <dgm:pt modelId="{39D8EBEA-C7E8-4511-99F2-00C678DC4ED8}" type="sibTrans" cxnId="{F3B209CD-C7A3-4994-9649-E733668C6033}">
      <dgm:prSet/>
      <dgm:spPr/>
      <dgm:t>
        <a:bodyPr/>
        <a:lstStyle/>
        <a:p>
          <a:endParaRPr lang="en-US"/>
        </a:p>
      </dgm:t>
    </dgm:pt>
    <dgm:pt modelId="{224BC40B-FBF8-4C9F-81BE-B5133036837A}">
      <dgm:prSet custT="1"/>
      <dgm:spPr/>
      <dgm:t>
        <a:bodyPr/>
        <a:lstStyle/>
        <a:p>
          <a:r>
            <a:rPr lang="en-US" sz="2000" dirty="0">
              <a:latin typeface="Calibri" panose="020F0502020204030204" pitchFamily="34" charset="0"/>
              <a:cs typeface="Calibri" panose="020F0502020204030204" pitchFamily="34" charset="0"/>
            </a:rPr>
            <a:t>Mental health problems and / or serious mental illness</a:t>
          </a:r>
        </a:p>
      </dgm:t>
    </dgm:pt>
    <dgm:pt modelId="{ABB47453-90FA-4F77-AF06-B135AF5BF202}" type="parTrans" cxnId="{D7B6C70D-9661-4F6F-99C4-0A3DDD398C80}">
      <dgm:prSet/>
      <dgm:spPr/>
      <dgm:t>
        <a:bodyPr/>
        <a:lstStyle/>
        <a:p>
          <a:endParaRPr lang="en-US"/>
        </a:p>
      </dgm:t>
    </dgm:pt>
    <dgm:pt modelId="{EACC3293-F7CD-4D7F-8D83-61BFC1B5A05C}" type="sibTrans" cxnId="{D7B6C70D-9661-4F6F-99C4-0A3DDD398C80}">
      <dgm:prSet/>
      <dgm:spPr/>
      <dgm:t>
        <a:bodyPr/>
        <a:lstStyle/>
        <a:p>
          <a:endParaRPr lang="en-US"/>
        </a:p>
      </dgm:t>
    </dgm:pt>
    <dgm:pt modelId="{3CAE4C52-BB54-4D9D-BFBB-E769F6D6EB6A}">
      <dgm:prSet custT="1"/>
      <dgm:spPr/>
      <dgm:t>
        <a:bodyPr/>
        <a:lstStyle/>
        <a:p>
          <a:r>
            <a:rPr lang="en-US" sz="2000" dirty="0">
              <a:latin typeface="Calibri" panose="020F0502020204030204" pitchFamily="34" charset="0"/>
              <a:cs typeface="Calibri" panose="020F0502020204030204" pitchFamily="34" charset="0"/>
            </a:rPr>
            <a:t>Co-Occurring disorders and / or Substance Use Disorder</a:t>
          </a:r>
        </a:p>
      </dgm:t>
    </dgm:pt>
    <dgm:pt modelId="{1CCCB498-186E-48D5-BBD6-8A9EE3EBA280}" type="parTrans" cxnId="{2F75344B-0212-40D3-A82E-395ECE891446}">
      <dgm:prSet/>
      <dgm:spPr/>
      <dgm:t>
        <a:bodyPr/>
        <a:lstStyle/>
        <a:p>
          <a:endParaRPr lang="en-US"/>
        </a:p>
      </dgm:t>
    </dgm:pt>
    <dgm:pt modelId="{4D1A32F7-11A1-4030-A889-4784811DD781}" type="sibTrans" cxnId="{2F75344B-0212-40D3-A82E-395ECE891446}">
      <dgm:prSet/>
      <dgm:spPr/>
      <dgm:t>
        <a:bodyPr/>
        <a:lstStyle/>
        <a:p>
          <a:endParaRPr lang="en-US"/>
        </a:p>
      </dgm:t>
    </dgm:pt>
    <dgm:pt modelId="{7ABCEFEB-6915-4471-905D-5B30E76738F3}">
      <dgm:prSet custT="1"/>
      <dgm:spPr/>
      <dgm:t>
        <a:bodyPr/>
        <a:lstStyle/>
        <a:p>
          <a:r>
            <a:rPr lang="en-US" sz="2000" dirty="0">
              <a:latin typeface="Calibri" panose="020F0502020204030204" pitchFamily="34" charset="0"/>
              <a:cs typeface="Calibri" panose="020F0502020204030204" pitchFamily="34" charset="0"/>
            </a:rPr>
            <a:t>Sexual victimization </a:t>
          </a:r>
          <a:endParaRPr lang="en-US" sz="1800" dirty="0">
            <a:latin typeface="Calibri" panose="020F0502020204030204" pitchFamily="34" charset="0"/>
            <a:cs typeface="Calibri" panose="020F0502020204030204" pitchFamily="34" charset="0"/>
          </a:endParaRPr>
        </a:p>
      </dgm:t>
    </dgm:pt>
    <dgm:pt modelId="{30C1140C-E41B-4A9B-A7AC-E112D791FF42}" type="parTrans" cxnId="{CE9F7DC1-0EC6-4B95-AF4C-4FB99EA50144}">
      <dgm:prSet/>
      <dgm:spPr/>
      <dgm:t>
        <a:bodyPr/>
        <a:lstStyle/>
        <a:p>
          <a:endParaRPr lang="en-US"/>
        </a:p>
      </dgm:t>
    </dgm:pt>
    <dgm:pt modelId="{0B8B8CC1-5B8F-4904-BC11-66334524FE1F}" type="sibTrans" cxnId="{CE9F7DC1-0EC6-4B95-AF4C-4FB99EA50144}">
      <dgm:prSet/>
      <dgm:spPr/>
      <dgm:t>
        <a:bodyPr/>
        <a:lstStyle/>
        <a:p>
          <a:endParaRPr lang="en-US"/>
        </a:p>
      </dgm:t>
    </dgm:pt>
    <dgm:pt modelId="{71E529E6-FD38-7549-9A75-9D78B8B4DA38}">
      <dgm:prSet custT="1"/>
      <dgm:spPr/>
      <dgm:t>
        <a:bodyPr/>
        <a:lstStyle/>
        <a:p>
          <a:r>
            <a:rPr lang="en-US" sz="2000" dirty="0">
              <a:latin typeface="Calibri" panose="020F0502020204030204" pitchFamily="34" charset="0"/>
              <a:cs typeface="Calibri" panose="020F0502020204030204" pitchFamily="34" charset="0"/>
            </a:rPr>
            <a:t>Trauma and / or serious psychological distress</a:t>
          </a:r>
        </a:p>
      </dgm:t>
    </dgm:pt>
    <dgm:pt modelId="{30B3F3CD-4E10-D34B-981A-3302E0018B7C}" type="parTrans" cxnId="{1514BF45-16C7-A44B-9C2D-BB7E1FC1F0C4}">
      <dgm:prSet/>
      <dgm:spPr/>
      <dgm:t>
        <a:bodyPr/>
        <a:lstStyle/>
        <a:p>
          <a:endParaRPr lang="en-US"/>
        </a:p>
      </dgm:t>
    </dgm:pt>
    <dgm:pt modelId="{C89E6892-5120-C844-B70C-5C76A2C5FC7C}" type="sibTrans" cxnId="{1514BF45-16C7-A44B-9C2D-BB7E1FC1F0C4}">
      <dgm:prSet/>
      <dgm:spPr/>
      <dgm:t>
        <a:bodyPr/>
        <a:lstStyle/>
        <a:p>
          <a:endParaRPr lang="en-US"/>
        </a:p>
      </dgm:t>
    </dgm:pt>
    <dgm:pt modelId="{6275303E-C47F-A443-8C9D-6D14BB8F0D0B}" type="pres">
      <dgm:prSet presAssocID="{1314864B-060D-4737-B241-3C9DB40D90AB}" presName="diagram" presStyleCnt="0">
        <dgm:presLayoutVars>
          <dgm:dir/>
          <dgm:resizeHandles val="exact"/>
        </dgm:presLayoutVars>
      </dgm:prSet>
      <dgm:spPr/>
    </dgm:pt>
    <dgm:pt modelId="{6670B7CF-57FE-C247-A5E1-711BB7472EBB}" type="pres">
      <dgm:prSet presAssocID="{8401D062-F0BC-4829-A395-237174A14880}" presName="node" presStyleLbl="node1" presStyleIdx="0" presStyleCnt="9">
        <dgm:presLayoutVars>
          <dgm:bulletEnabled val="1"/>
        </dgm:presLayoutVars>
      </dgm:prSet>
      <dgm:spPr/>
    </dgm:pt>
    <dgm:pt modelId="{8899C578-37D0-4547-9DD3-FE3DD37722C4}" type="pres">
      <dgm:prSet presAssocID="{573A3596-FE75-4F5D-8308-D476BF9F8C0B}" presName="sibTrans" presStyleCnt="0"/>
      <dgm:spPr/>
    </dgm:pt>
    <dgm:pt modelId="{E52E5515-EDBC-6146-82A6-77E5F16A91F3}" type="pres">
      <dgm:prSet presAssocID="{A163603C-D9C2-4833-AF8C-7242D41A0C0F}" presName="node" presStyleLbl="node1" presStyleIdx="1" presStyleCnt="9">
        <dgm:presLayoutVars>
          <dgm:bulletEnabled val="1"/>
        </dgm:presLayoutVars>
      </dgm:prSet>
      <dgm:spPr/>
    </dgm:pt>
    <dgm:pt modelId="{49421F4C-EF99-044E-BC28-DA77DA7D36B2}" type="pres">
      <dgm:prSet presAssocID="{A76654E5-3A66-40C7-BE19-85120E72DD1A}" presName="sibTrans" presStyleCnt="0"/>
      <dgm:spPr/>
    </dgm:pt>
    <dgm:pt modelId="{DE3A32CE-4AC8-7542-9C8F-E7D73ABD8E58}" type="pres">
      <dgm:prSet presAssocID="{F8C241A1-C4E1-42CD-90E9-74E6AFFCABE2}" presName="node" presStyleLbl="node1" presStyleIdx="2" presStyleCnt="9">
        <dgm:presLayoutVars>
          <dgm:bulletEnabled val="1"/>
        </dgm:presLayoutVars>
      </dgm:prSet>
      <dgm:spPr/>
    </dgm:pt>
    <dgm:pt modelId="{0B3FDAE1-4334-2D47-B213-CF172FEBFB71}" type="pres">
      <dgm:prSet presAssocID="{B1FEC947-8611-403E-AD0E-C7BAEB572F9D}" presName="sibTrans" presStyleCnt="0"/>
      <dgm:spPr/>
    </dgm:pt>
    <dgm:pt modelId="{96125382-A621-0A40-90AC-39DD6FD9BCE4}" type="pres">
      <dgm:prSet presAssocID="{539F6DCA-7739-4A08-8873-B6D1896C7C8F}" presName="node" presStyleLbl="node1" presStyleIdx="3" presStyleCnt="9">
        <dgm:presLayoutVars>
          <dgm:bulletEnabled val="1"/>
        </dgm:presLayoutVars>
      </dgm:prSet>
      <dgm:spPr/>
    </dgm:pt>
    <dgm:pt modelId="{1FF83FCC-56BB-1042-8F17-0C90F2A51AED}" type="pres">
      <dgm:prSet presAssocID="{001BC6B4-CFC9-466F-BEA1-0187F5CD1B5F}" presName="sibTrans" presStyleCnt="0"/>
      <dgm:spPr/>
    </dgm:pt>
    <dgm:pt modelId="{04493B49-A27E-7048-B982-0EC4F2CAB6A2}" type="pres">
      <dgm:prSet presAssocID="{456114E1-F2AE-4293-BCAF-39768D6B5C85}" presName="node" presStyleLbl="node1" presStyleIdx="4" presStyleCnt="9">
        <dgm:presLayoutVars>
          <dgm:bulletEnabled val="1"/>
        </dgm:presLayoutVars>
      </dgm:prSet>
      <dgm:spPr/>
    </dgm:pt>
    <dgm:pt modelId="{FAAAE138-A61B-F249-8E50-C3A805D755F7}" type="pres">
      <dgm:prSet presAssocID="{39D8EBEA-C7E8-4511-99F2-00C678DC4ED8}" presName="sibTrans" presStyleCnt="0"/>
      <dgm:spPr/>
    </dgm:pt>
    <dgm:pt modelId="{6D4C0A02-F4D7-214E-9DE9-0755B6AEE7ED}" type="pres">
      <dgm:prSet presAssocID="{224BC40B-FBF8-4C9F-81BE-B5133036837A}" presName="node" presStyleLbl="node1" presStyleIdx="5" presStyleCnt="9">
        <dgm:presLayoutVars>
          <dgm:bulletEnabled val="1"/>
        </dgm:presLayoutVars>
      </dgm:prSet>
      <dgm:spPr/>
    </dgm:pt>
    <dgm:pt modelId="{61B0D0FE-9B8D-DC41-9707-C1DEBA0AC61F}" type="pres">
      <dgm:prSet presAssocID="{EACC3293-F7CD-4D7F-8D83-61BFC1B5A05C}" presName="sibTrans" presStyleCnt="0"/>
      <dgm:spPr/>
    </dgm:pt>
    <dgm:pt modelId="{5169BD37-35D8-8A4B-84F5-F24B101E40E8}" type="pres">
      <dgm:prSet presAssocID="{3CAE4C52-BB54-4D9D-BFBB-E769F6D6EB6A}" presName="node" presStyleLbl="node1" presStyleIdx="6" presStyleCnt="9">
        <dgm:presLayoutVars>
          <dgm:bulletEnabled val="1"/>
        </dgm:presLayoutVars>
      </dgm:prSet>
      <dgm:spPr/>
    </dgm:pt>
    <dgm:pt modelId="{F2C1B97A-6192-174A-A63F-1B93B3BE2A63}" type="pres">
      <dgm:prSet presAssocID="{4D1A32F7-11A1-4030-A889-4784811DD781}" presName="sibTrans" presStyleCnt="0"/>
      <dgm:spPr/>
    </dgm:pt>
    <dgm:pt modelId="{0C9E5B44-2D01-8E4E-8CF9-76E9B293D7A4}" type="pres">
      <dgm:prSet presAssocID="{71E529E6-FD38-7549-9A75-9D78B8B4DA38}" presName="node" presStyleLbl="node1" presStyleIdx="7" presStyleCnt="9">
        <dgm:presLayoutVars>
          <dgm:bulletEnabled val="1"/>
        </dgm:presLayoutVars>
      </dgm:prSet>
      <dgm:spPr/>
    </dgm:pt>
    <dgm:pt modelId="{10550A3A-83BE-3D48-AEC8-CA4DCC315651}" type="pres">
      <dgm:prSet presAssocID="{C89E6892-5120-C844-B70C-5C76A2C5FC7C}" presName="sibTrans" presStyleCnt="0"/>
      <dgm:spPr/>
    </dgm:pt>
    <dgm:pt modelId="{832E8B8E-CD15-2743-B78C-59D529925EF6}" type="pres">
      <dgm:prSet presAssocID="{7ABCEFEB-6915-4471-905D-5B30E76738F3}" presName="node" presStyleLbl="node1" presStyleIdx="8" presStyleCnt="9">
        <dgm:presLayoutVars>
          <dgm:bulletEnabled val="1"/>
        </dgm:presLayoutVars>
      </dgm:prSet>
      <dgm:spPr/>
    </dgm:pt>
  </dgm:ptLst>
  <dgm:cxnLst>
    <dgm:cxn modelId="{D7B6C70D-9661-4F6F-99C4-0A3DDD398C80}" srcId="{1314864B-060D-4737-B241-3C9DB40D90AB}" destId="{224BC40B-FBF8-4C9F-81BE-B5133036837A}" srcOrd="5" destOrd="0" parTransId="{ABB47453-90FA-4F77-AF06-B135AF5BF202}" sibTransId="{EACC3293-F7CD-4D7F-8D83-61BFC1B5A05C}"/>
    <dgm:cxn modelId="{D257F81E-29BE-8A47-807B-5F47855B4858}" type="presOf" srcId="{224BC40B-FBF8-4C9F-81BE-B5133036837A}" destId="{6D4C0A02-F4D7-214E-9DE9-0755B6AEE7ED}" srcOrd="0" destOrd="0" presId="urn:microsoft.com/office/officeart/2005/8/layout/default"/>
    <dgm:cxn modelId="{90919C3F-7E32-8045-A465-CDA8AFD9300B}" type="presOf" srcId="{3CAE4C52-BB54-4D9D-BFBB-E769F6D6EB6A}" destId="{5169BD37-35D8-8A4B-84F5-F24B101E40E8}" srcOrd="0" destOrd="0" presId="urn:microsoft.com/office/officeart/2005/8/layout/default"/>
    <dgm:cxn modelId="{DC5E3A45-3C8C-D348-9303-6C36DFBA1176}" type="presOf" srcId="{71E529E6-FD38-7549-9A75-9D78B8B4DA38}" destId="{0C9E5B44-2D01-8E4E-8CF9-76E9B293D7A4}" srcOrd="0" destOrd="0" presId="urn:microsoft.com/office/officeart/2005/8/layout/default"/>
    <dgm:cxn modelId="{1514BF45-16C7-A44B-9C2D-BB7E1FC1F0C4}" srcId="{1314864B-060D-4737-B241-3C9DB40D90AB}" destId="{71E529E6-FD38-7549-9A75-9D78B8B4DA38}" srcOrd="7" destOrd="0" parTransId="{30B3F3CD-4E10-D34B-981A-3302E0018B7C}" sibTransId="{C89E6892-5120-C844-B70C-5C76A2C5FC7C}"/>
    <dgm:cxn modelId="{9A49E048-C79C-D94D-8435-9C72A6A163B6}" type="presOf" srcId="{456114E1-F2AE-4293-BCAF-39768D6B5C85}" destId="{04493B49-A27E-7048-B982-0EC4F2CAB6A2}" srcOrd="0" destOrd="0" presId="urn:microsoft.com/office/officeart/2005/8/layout/default"/>
    <dgm:cxn modelId="{2F75344B-0212-40D3-A82E-395ECE891446}" srcId="{1314864B-060D-4737-B241-3C9DB40D90AB}" destId="{3CAE4C52-BB54-4D9D-BFBB-E769F6D6EB6A}" srcOrd="6" destOrd="0" parTransId="{1CCCB498-186E-48D5-BBD6-8A9EE3EBA280}" sibTransId="{4D1A32F7-11A1-4030-A889-4784811DD781}"/>
    <dgm:cxn modelId="{5AB78070-ED5F-0544-B4E0-755C9683E493}" type="presOf" srcId="{F8C241A1-C4E1-42CD-90E9-74E6AFFCABE2}" destId="{DE3A32CE-4AC8-7542-9C8F-E7D73ABD8E58}" srcOrd="0" destOrd="0" presId="urn:microsoft.com/office/officeart/2005/8/layout/default"/>
    <dgm:cxn modelId="{9C01577C-B352-234B-9B09-DC2594BE1F4E}" type="presOf" srcId="{1314864B-060D-4737-B241-3C9DB40D90AB}" destId="{6275303E-C47F-A443-8C9D-6D14BB8F0D0B}" srcOrd="0" destOrd="0" presId="urn:microsoft.com/office/officeart/2005/8/layout/default"/>
    <dgm:cxn modelId="{97F10692-8E1A-41D1-BB4E-33B280F89644}" srcId="{1314864B-060D-4737-B241-3C9DB40D90AB}" destId="{8401D062-F0BC-4829-A395-237174A14880}" srcOrd="0" destOrd="0" parTransId="{3C6879F5-E166-4F5C-926C-DA2F8A12A830}" sibTransId="{573A3596-FE75-4F5D-8308-D476BF9F8C0B}"/>
    <dgm:cxn modelId="{DEDF7FA4-D9D7-469C-8C25-310D423FA727}" srcId="{1314864B-060D-4737-B241-3C9DB40D90AB}" destId="{F8C241A1-C4E1-42CD-90E9-74E6AFFCABE2}" srcOrd="2" destOrd="0" parTransId="{3C0CAC38-66DA-469C-B930-120ED8CE3755}" sibTransId="{B1FEC947-8611-403E-AD0E-C7BAEB572F9D}"/>
    <dgm:cxn modelId="{972679A9-0B78-E242-AFDC-C55B481C5160}" type="presOf" srcId="{A163603C-D9C2-4833-AF8C-7242D41A0C0F}" destId="{E52E5515-EDBC-6146-82A6-77E5F16A91F3}" srcOrd="0" destOrd="0" presId="urn:microsoft.com/office/officeart/2005/8/layout/default"/>
    <dgm:cxn modelId="{BF2843AD-E750-6B4F-A482-8669E4051DDA}" type="presOf" srcId="{7ABCEFEB-6915-4471-905D-5B30E76738F3}" destId="{832E8B8E-CD15-2743-B78C-59D529925EF6}" srcOrd="0" destOrd="0" presId="urn:microsoft.com/office/officeart/2005/8/layout/default"/>
    <dgm:cxn modelId="{4F2658B2-9496-984C-8C2B-F415472014FC}" type="presOf" srcId="{539F6DCA-7739-4A08-8873-B6D1896C7C8F}" destId="{96125382-A621-0A40-90AC-39DD6FD9BCE4}" srcOrd="0" destOrd="0" presId="urn:microsoft.com/office/officeart/2005/8/layout/default"/>
    <dgm:cxn modelId="{CAC3B0B9-23D1-4A88-B5D2-A89352ED4BB4}" srcId="{1314864B-060D-4737-B241-3C9DB40D90AB}" destId="{539F6DCA-7739-4A08-8873-B6D1896C7C8F}" srcOrd="3" destOrd="0" parTransId="{CEBE3105-27E2-44BD-BEC7-2307F063E159}" sibTransId="{001BC6B4-CFC9-466F-BEA1-0187F5CD1B5F}"/>
    <dgm:cxn modelId="{54F71EBB-E390-1D45-9A12-7EB43CE1A2B9}" type="presOf" srcId="{8401D062-F0BC-4829-A395-237174A14880}" destId="{6670B7CF-57FE-C247-A5E1-711BB7472EBB}" srcOrd="0" destOrd="0" presId="urn:microsoft.com/office/officeart/2005/8/layout/default"/>
    <dgm:cxn modelId="{CE9F7DC1-0EC6-4B95-AF4C-4FB99EA50144}" srcId="{1314864B-060D-4737-B241-3C9DB40D90AB}" destId="{7ABCEFEB-6915-4471-905D-5B30E76738F3}" srcOrd="8" destOrd="0" parTransId="{30C1140C-E41B-4A9B-A7AC-E112D791FF42}" sibTransId="{0B8B8CC1-5B8F-4904-BC11-66334524FE1F}"/>
    <dgm:cxn modelId="{1AEFB8C5-5428-48DD-820E-0B764E5F1921}" srcId="{1314864B-060D-4737-B241-3C9DB40D90AB}" destId="{A163603C-D9C2-4833-AF8C-7242D41A0C0F}" srcOrd="1" destOrd="0" parTransId="{933B3FAE-C257-4BB9-9D7A-8167ECB6DC85}" sibTransId="{A76654E5-3A66-40C7-BE19-85120E72DD1A}"/>
    <dgm:cxn modelId="{F3B209CD-C7A3-4994-9649-E733668C6033}" srcId="{1314864B-060D-4737-B241-3C9DB40D90AB}" destId="{456114E1-F2AE-4293-BCAF-39768D6B5C85}" srcOrd="4" destOrd="0" parTransId="{E360E8E4-6547-427F-90C8-B4A740624145}" sibTransId="{39D8EBEA-C7E8-4511-99F2-00C678DC4ED8}"/>
    <dgm:cxn modelId="{1283735A-C409-7C43-849E-C235D0CBE99E}" type="presParOf" srcId="{6275303E-C47F-A443-8C9D-6D14BB8F0D0B}" destId="{6670B7CF-57FE-C247-A5E1-711BB7472EBB}" srcOrd="0" destOrd="0" presId="urn:microsoft.com/office/officeart/2005/8/layout/default"/>
    <dgm:cxn modelId="{9323FFD2-C20C-9C4C-AE45-2C504463F3F9}" type="presParOf" srcId="{6275303E-C47F-A443-8C9D-6D14BB8F0D0B}" destId="{8899C578-37D0-4547-9DD3-FE3DD37722C4}" srcOrd="1" destOrd="0" presId="urn:microsoft.com/office/officeart/2005/8/layout/default"/>
    <dgm:cxn modelId="{62437043-FE07-A34D-B04B-7E070FD965D1}" type="presParOf" srcId="{6275303E-C47F-A443-8C9D-6D14BB8F0D0B}" destId="{E52E5515-EDBC-6146-82A6-77E5F16A91F3}" srcOrd="2" destOrd="0" presId="urn:microsoft.com/office/officeart/2005/8/layout/default"/>
    <dgm:cxn modelId="{33C8C852-11EC-F64E-8FDD-E7E4644E3984}" type="presParOf" srcId="{6275303E-C47F-A443-8C9D-6D14BB8F0D0B}" destId="{49421F4C-EF99-044E-BC28-DA77DA7D36B2}" srcOrd="3" destOrd="0" presId="urn:microsoft.com/office/officeart/2005/8/layout/default"/>
    <dgm:cxn modelId="{F339207B-803C-4F47-B1ED-5E63D8706089}" type="presParOf" srcId="{6275303E-C47F-A443-8C9D-6D14BB8F0D0B}" destId="{DE3A32CE-4AC8-7542-9C8F-E7D73ABD8E58}" srcOrd="4" destOrd="0" presId="urn:microsoft.com/office/officeart/2005/8/layout/default"/>
    <dgm:cxn modelId="{A892F787-7191-CA4F-98E4-EACF25A9D3E7}" type="presParOf" srcId="{6275303E-C47F-A443-8C9D-6D14BB8F0D0B}" destId="{0B3FDAE1-4334-2D47-B213-CF172FEBFB71}" srcOrd="5" destOrd="0" presId="urn:microsoft.com/office/officeart/2005/8/layout/default"/>
    <dgm:cxn modelId="{294CD3EE-E1CF-7047-B3A6-25A387A37EDF}" type="presParOf" srcId="{6275303E-C47F-A443-8C9D-6D14BB8F0D0B}" destId="{96125382-A621-0A40-90AC-39DD6FD9BCE4}" srcOrd="6" destOrd="0" presId="urn:microsoft.com/office/officeart/2005/8/layout/default"/>
    <dgm:cxn modelId="{52BC7447-6931-E742-8DDB-F29FFB82755C}" type="presParOf" srcId="{6275303E-C47F-A443-8C9D-6D14BB8F0D0B}" destId="{1FF83FCC-56BB-1042-8F17-0C90F2A51AED}" srcOrd="7" destOrd="0" presId="urn:microsoft.com/office/officeart/2005/8/layout/default"/>
    <dgm:cxn modelId="{C7894ACF-83B0-5B43-8C3A-659771E08EF8}" type="presParOf" srcId="{6275303E-C47F-A443-8C9D-6D14BB8F0D0B}" destId="{04493B49-A27E-7048-B982-0EC4F2CAB6A2}" srcOrd="8" destOrd="0" presId="urn:microsoft.com/office/officeart/2005/8/layout/default"/>
    <dgm:cxn modelId="{6F1A8F8C-3EBB-4248-9F01-5101C7046084}" type="presParOf" srcId="{6275303E-C47F-A443-8C9D-6D14BB8F0D0B}" destId="{FAAAE138-A61B-F249-8E50-C3A805D755F7}" srcOrd="9" destOrd="0" presId="urn:microsoft.com/office/officeart/2005/8/layout/default"/>
    <dgm:cxn modelId="{7E784562-B957-D340-BAFA-261FC2D21AA6}" type="presParOf" srcId="{6275303E-C47F-A443-8C9D-6D14BB8F0D0B}" destId="{6D4C0A02-F4D7-214E-9DE9-0755B6AEE7ED}" srcOrd="10" destOrd="0" presId="urn:microsoft.com/office/officeart/2005/8/layout/default"/>
    <dgm:cxn modelId="{AC0CC699-6CBF-8F45-A84F-3024C1336CF2}" type="presParOf" srcId="{6275303E-C47F-A443-8C9D-6D14BB8F0D0B}" destId="{61B0D0FE-9B8D-DC41-9707-C1DEBA0AC61F}" srcOrd="11" destOrd="0" presId="urn:microsoft.com/office/officeart/2005/8/layout/default"/>
    <dgm:cxn modelId="{43DADB4D-58BF-4A4C-B830-5B663F7F9158}" type="presParOf" srcId="{6275303E-C47F-A443-8C9D-6D14BB8F0D0B}" destId="{5169BD37-35D8-8A4B-84F5-F24B101E40E8}" srcOrd="12" destOrd="0" presId="urn:microsoft.com/office/officeart/2005/8/layout/default"/>
    <dgm:cxn modelId="{2DD03545-7342-3249-ACBA-599A405FC1C4}" type="presParOf" srcId="{6275303E-C47F-A443-8C9D-6D14BB8F0D0B}" destId="{F2C1B97A-6192-174A-A63F-1B93B3BE2A63}" srcOrd="13" destOrd="0" presId="urn:microsoft.com/office/officeart/2005/8/layout/default"/>
    <dgm:cxn modelId="{869979D7-E635-DD4D-B874-A27D409DFF6E}" type="presParOf" srcId="{6275303E-C47F-A443-8C9D-6D14BB8F0D0B}" destId="{0C9E5B44-2D01-8E4E-8CF9-76E9B293D7A4}" srcOrd="14" destOrd="0" presId="urn:microsoft.com/office/officeart/2005/8/layout/default"/>
    <dgm:cxn modelId="{700E869E-0F80-084A-91FF-9251E7222621}" type="presParOf" srcId="{6275303E-C47F-A443-8C9D-6D14BB8F0D0B}" destId="{10550A3A-83BE-3D48-AEC8-CA4DCC315651}" srcOrd="15" destOrd="0" presId="urn:microsoft.com/office/officeart/2005/8/layout/default"/>
    <dgm:cxn modelId="{0E208B27-2789-1449-852B-EF86D01B1273}" type="presParOf" srcId="{6275303E-C47F-A443-8C9D-6D14BB8F0D0B}" destId="{832E8B8E-CD15-2743-B78C-59D529925EF6}"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A72D3-790A-A344-9A80-CF70134DD8B6}" type="doc">
      <dgm:prSet loTypeId="urn:microsoft.com/office/officeart/2005/8/layout/bProcess3" loCatId="" qsTypeId="urn:microsoft.com/office/officeart/2005/8/quickstyle/simple1" qsCatId="simple" csTypeId="urn:microsoft.com/office/officeart/2005/8/colors/colorful4" csCatId="colorful" phldr="1"/>
      <dgm:spPr/>
      <dgm:t>
        <a:bodyPr/>
        <a:lstStyle/>
        <a:p>
          <a:endParaRPr lang="en-US"/>
        </a:p>
      </dgm:t>
    </dgm:pt>
    <dgm:pt modelId="{673ABDD7-8FE5-EF43-B98B-05247F18BE71}">
      <dgm:prSet phldrT="[Text]"/>
      <dgm:spPr/>
      <dgm:t>
        <a:bodyPr/>
        <a:lstStyle/>
        <a:p>
          <a:pPr>
            <a:buFont typeface="Arial" panose="020B0604020202020204" pitchFamily="34" charset="0"/>
            <a:buChar char="•"/>
          </a:pPr>
          <a:r>
            <a:rPr lang="en-US">
              <a:latin typeface="Times New Roman" panose="02020603050405020304" pitchFamily="18" charset="0"/>
              <a:ea typeface="Calibri" panose="020F0502020204030204" pitchFamily="34" charset="0"/>
              <a:cs typeface="Times New Roman" panose="02020603050405020304" pitchFamily="18" charset="0"/>
            </a:rPr>
            <a:t>Stigma </a:t>
          </a:r>
          <a:endParaRPr lang="en-US" dirty="0"/>
        </a:p>
      </dgm:t>
    </dgm:pt>
    <dgm:pt modelId="{564DFEC2-F926-A14F-B08F-C00495761265}" type="parTrans" cxnId="{68DE99C9-1295-E043-BFF7-021D27DC41AC}">
      <dgm:prSet/>
      <dgm:spPr/>
      <dgm:t>
        <a:bodyPr/>
        <a:lstStyle/>
        <a:p>
          <a:endParaRPr lang="en-US"/>
        </a:p>
      </dgm:t>
    </dgm:pt>
    <dgm:pt modelId="{A05EEE15-96D3-0940-A856-0363FD641E8C}" type="sibTrans" cxnId="{68DE99C9-1295-E043-BFF7-021D27DC41AC}">
      <dgm:prSet/>
      <dgm:spPr/>
      <dgm:t>
        <a:bodyPr/>
        <a:lstStyle/>
        <a:p>
          <a:endParaRPr lang="en-US"/>
        </a:p>
      </dgm:t>
    </dgm:pt>
    <dgm:pt modelId="{1B808D44-CAE1-3749-B429-E6CCFC5CB670}">
      <dgm:prSet phldrT="[Text]"/>
      <dgm:spPr/>
      <dgm:t>
        <a:bodyPr/>
        <a:lstStyle/>
        <a:p>
          <a:pPr>
            <a:buFont typeface="Arial" panose="020B0604020202020204" pitchFamily="34" charset="0"/>
            <a:buChar char="•"/>
          </a:pPr>
          <a:r>
            <a:rPr lang="en-US">
              <a:latin typeface="Times New Roman" panose="02020603050405020304" pitchFamily="18" charset="0"/>
              <a:ea typeface="Calibri" panose="020F0502020204030204" pitchFamily="34" charset="0"/>
              <a:cs typeface="Times New Roman" panose="02020603050405020304" pitchFamily="18" charset="0"/>
            </a:rPr>
            <a:t>Access to resources</a:t>
          </a:r>
          <a:endParaRPr lang="en-US" dirty="0"/>
        </a:p>
      </dgm:t>
    </dgm:pt>
    <dgm:pt modelId="{DE6D0A2E-4DA0-5E40-9986-F7288CD4D370}" type="parTrans" cxnId="{4EE3512A-04FA-0147-A119-58FECE00943E}">
      <dgm:prSet/>
      <dgm:spPr/>
      <dgm:t>
        <a:bodyPr/>
        <a:lstStyle/>
        <a:p>
          <a:endParaRPr lang="en-US"/>
        </a:p>
      </dgm:t>
    </dgm:pt>
    <dgm:pt modelId="{32208846-BF18-754A-871D-5B93F243D50B}" type="sibTrans" cxnId="{4EE3512A-04FA-0147-A119-58FECE00943E}">
      <dgm:prSet/>
      <dgm:spPr/>
      <dgm:t>
        <a:bodyPr/>
        <a:lstStyle/>
        <a:p>
          <a:endParaRPr lang="en-US"/>
        </a:p>
      </dgm:t>
    </dgm:pt>
    <dgm:pt modelId="{C1B7B2E6-E96A-3D49-A7BB-402880A5E1B1}">
      <dgm:prSet phldrT="[Text]"/>
      <dgm:spPr/>
      <dgm:t>
        <a:bodyPr/>
        <a:lstStyle/>
        <a:p>
          <a:pPr>
            <a:buFont typeface="Arial" panose="020B0604020202020204" pitchFamily="34" charset="0"/>
            <a:buChar char="•"/>
          </a:pPr>
          <a:r>
            <a:rPr lang="en-US">
              <a:latin typeface="Times New Roman" panose="02020603050405020304" pitchFamily="18" charset="0"/>
              <a:ea typeface="Calibri" panose="020F0502020204030204" pitchFamily="34" charset="0"/>
              <a:cs typeface="Times New Roman" panose="02020603050405020304" pitchFamily="18" charset="0"/>
            </a:rPr>
            <a:t>Gender specific pathways </a:t>
          </a:r>
          <a:endParaRPr lang="en-US" dirty="0"/>
        </a:p>
      </dgm:t>
    </dgm:pt>
    <dgm:pt modelId="{88869923-A213-C84B-BE11-8AF7C399C645}" type="parTrans" cxnId="{144102A6-6542-284C-95DF-EAC9D6D49D23}">
      <dgm:prSet/>
      <dgm:spPr/>
      <dgm:t>
        <a:bodyPr/>
        <a:lstStyle/>
        <a:p>
          <a:endParaRPr lang="en-US"/>
        </a:p>
      </dgm:t>
    </dgm:pt>
    <dgm:pt modelId="{98C8E034-99A0-8A44-A9C2-E98898984BCE}" type="sibTrans" cxnId="{144102A6-6542-284C-95DF-EAC9D6D49D23}">
      <dgm:prSet/>
      <dgm:spPr/>
      <dgm:t>
        <a:bodyPr/>
        <a:lstStyle/>
        <a:p>
          <a:endParaRPr lang="en-US"/>
        </a:p>
      </dgm:t>
    </dgm:pt>
    <dgm:pt modelId="{F6E2661D-37D9-294A-9356-EB325812DF66}">
      <dgm:prSet phldrT="[Text]"/>
      <dgm:spPr/>
      <dgm:t>
        <a:bodyPr/>
        <a:lstStyle/>
        <a:p>
          <a:pPr>
            <a:buFont typeface="Arial" panose="020B0604020202020204" pitchFamily="34" charset="0"/>
            <a:buChar char="•"/>
          </a:pPr>
          <a:r>
            <a:rPr lang="en-US">
              <a:latin typeface="Times New Roman" panose="02020603050405020304" pitchFamily="18" charset="0"/>
              <a:ea typeface="Calibri" panose="020F0502020204030204" pitchFamily="34" charset="0"/>
              <a:cs typeface="Times New Roman" panose="02020603050405020304" pitchFamily="18" charset="0"/>
            </a:rPr>
            <a:t>Physical and mental health needs </a:t>
          </a:r>
          <a:endParaRPr lang="en-US" dirty="0"/>
        </a:p>
      </dgm:t>
    </dgm:pt>
    <dgm:pt modelId="{4BB5C4CE-E2A4-154C-8B4A-E0D00609EDA1}" type="parTrans" cxnId="{79C24F11-167B-7A4A-9BC2-D1658FE6E120}">
      <dgm:prSet/>
      <dgm:spPr/>
      <dgm:t>
        <a:bodyPr/>
        <a:lstStyle/>
        <a:p>
          <a:endParaRPr lang="en-US"/>
        </a:p>
      </dgm:t>
    </dgm:pt>
    <dgm:pt modelId="{1C4FDAC4-EC43-7F4E-87FB-BB066E6B4EEE}" type="sibTrans" cxnId="{79C24F11-167B-7A4A-9BC2-D1658FE6E120}">
      <dgm:prSet/>
      <dgm:spPr/>
      <dgm:t>
        <a:bodyPr/>
        <a:lstStyle/>
        <a:p>
          <a:endParaRPr lang="en-US"/>
        </a:p>
      </dgm:t>
    </dgm:pt>
    <dgm:pt modelId="{06933DE6-3F37-6A4A-B410-656FD425DE1F}">
      <dgm:prSet phldrT="[Text]"/>
      <dgm:spPr/>
      <dgm:t>
        <a:bodyPr/>
        <a:lstStyle/>
        <a:p>
          <a:pPr>
            <a:buFont typeface="Arial" panose="020B0604020202020204" pitchFamily="34" charset="0"/>
            <a:buChar char="•"/>
          </a:pPr>
          <a:r>
            <a:rPr lang="en-US">
              <a:latin typeface="Times New Roman" panose="02020603050405020304" pitchFamily="18" charset="0"/>
              <a:ea typeface="Calibri" panose="020F0502020204030204" pitchFamily="34" charset="0"/>
              <a:cs typeface="Times New Roman" panose="02020603050405020304" pitchFamily="18" charset="0"/>
            </a:rPr>
            <a:t>Family reconnections / parental reunification</a:t>
          </a:r>
          <a:endParaRPr lang="en-US" dirty="0"/>
        </a:p>
      </dgm:t>
    </dgm:pt>
    <dgm:pt modelId="{8C831F97-3A2B-424A-950A-FF430FD15017}" type="parTrans" cxnId="{760A6F02-7C7D-5E42-B69E-ED0BF0D9444D}">
      <dgm:prSet/>
      <dgm:spPr/>
      <dgm:t>
        <a:bodyPr/>
        <a:lstStyle/>
        <a:p>
          <a:endParaRPr lang="en-US"/>
        </a:p>
      </dgm:t>
    </dgm:pt>
    <dgm:pt modelId="{BF9D45FE-6FBD-1844-8785-286A8F951427}" type="sibTrans" cxnId="{760A6F02-7C7D-5E42-B69E-ED0BF0D9444D}">
      <dgm:prSet/>
      <dgm:spPr/>
      <dgm:t>
        <a:bodyPr/>
        <a:lstStyle/>
        <a:p>
          <a:endParaRPr lang="en-US"/>
        </a:p>
      </dgm:t>
    </dgm:pt>
    <dgm:pt modelId="{B02A85EB-4111-5248-88D6-6C41136C7AA2}">
      <dgm:prSet phldrT="[Text]"/>
      <dgm:spPr/>
      <dgm:t>
        <a:bodyPr/>
        <a:lstStyle/>
        <a:p>
          <a:pPr>
            <a:buFont typeface="Arial" panose="020B0604020202020204" pitchFamily="34" charset="0"/>
            <a:buChar char="•"/>
          </a:pPr>
          <a:r>
            <a:rPr lang="en-US" dirty="0"/>
            <a:t>Connection to recovery community</a:t>
          </a:r>
        </a:p>
      </dgm:t>
    </dgm:pt>
    <dgm:pt modelId="{2397F8BE-2FD4-8544-9D95-A6E37FED8D41}" type="parTrans" cxnId="{B4722A99-CE09-3E46-9837-DF10F8F61D1E}">
      <dgm:prSet/>
      <dgm:spPr/>
      <dgm:t>
        <a:bodyPr/>
        <a:lstStyle/>
        <a:p>
          <a:endParaRPr lang="en-US"/>
        </a:p>
      </dgm:t>
    </dgm:pt>
    <dgm:pt modelId="{69C08F86-9C2C-3040-8FA1-FF4AED7C6FBD}" type="sibTrans" cxnId="{B4722A99-CE09-3E46-9837-DF10F8F61D1E}">
      <dgm:prSet/>
      <dgm:spPr/>
      <dgm:t>
        <a:bodyPr/>
        <a:lstStyle/>
        <a:p>
          <a:endParaRPr lang="en-US"/>
        </a:p>
      </dgm:t>
    </dgm:pt>
    <dgm:pt modelId="{BEBC206E-49DF-DA4B-9433-4BA3D593CF21}">
      <dgm:prSet/>
      <dgm:spPr/>
      <dgm:t>
        <a:bodyPr/>
        <a:lstStyle/>
        <a:p>
          <a:pPr>
            <a:buFont typeface="Arial" panose="020B0604020202020204" pitchFamily="34" charset="0"/>
            <a:buChar char="•"/>
          </a:pPr>
          <a:r>
            <a:rPr lang="en-US">
              <a:latin typeface="Times New Roman" panose="02020603050405020304" pitchFamily="18" charset="0"/>
              <a:ea typeface="Calibri" panose="020F0502020204030204" pitchFamily="34" charset="0"/>
              <a:cs typeface="Times New Roman" panose="02020603050405020304" pitchFamily="18" charset="0"/>
            </a:rPr>
            <a:t>Trauma and self – care support </a:t>
          </a:r>
          <a:endParaRPr lang="en-US" dirty="0"/>
        </a:p>
      </dgm:t>
    </dgm:pt>
    <dgm:pt modelId="{6E706917-4B72-7845-B782-F8F1D1C9C75B}" type="parTrans" cxnId="{5EDC5DCC-1846-4749-84A9-6CDFF6E3B26F}">
      <dgm:prSet/>
      <dgm:spPr/>
      <dgm:t>
        <a:bodyPr/>
        <a:lstStyle/>
        <a:p>
          <a:endParaRPr lang="en-US"/>
        </a:p>
      </dgm:t>
    </dgm:pt>
    <dgm:pt modelId="{49B4D12D-866E-A746-BAED-7BA9F289748F}" type="sibTrans" cxnId="{5EDC5DCC-1846-4749-84A9-6CDFF6E3B26F}">
      <dgm:prSet/>
      <dgm:spPr/>
      <dgm:t>
        <a:bodyPr/>
        <a:lstStyle/>
        <a:p>
          <a:endParaRPr lang="en-US"/>
        </a:p>
      </dgm:t>
    </dgm:pt>
    <dgm:pt modelId="{8AE5A67A-3883-0348-A470-7F4F49C72DF4}">
      <dgm:prSet/>
      <dgm:spPr/>
      <dgm:t>
        <a:bodyPr/>
        <a:lstStyle/>
        <a:p>
          <a:r>
            <a:rPr lang="en-US">
              <a:latin typeface="Times New Roman" panose="02020603050405020304" pitchFamily="18" charset="0"/>
              <a:ea typeface="Calibri" panose="020F0502020204030204" pitchFamily="34" charset="0"/>
              <a:cs typeface="Times New Roman" panose="02020603050405020304" pitchFamily="18" charset="0"/>
            </a:rPr>
            <a:t>Housing</a:t>
          </a:r>
          <a:endParaRPr lang="en-US" dirty="0"/>
        </a:p>
      </dgm:t>
    </dgm:pt>
    <dgm:pt modelId="{1293A429-3736-4A4C-9B8E-A3B81EAFC746}" type="parTrans" cxnId="{86584D55-85EF-1944-91E7-8639AC34AE3C}">
      <dgm:prSet/>
      <dgm:spPr/>
      <dgm:t>
        <a:bodyPr/>
        <a:lstStyle/>
        <a:p>
          <a:endParaRPr lang="en-US"/>
        </a:p>
      </dgm:t>
    </dgm:pt>
    <dgm:pt modelId="{C426CDAF-AB82-6E46-8355-B4DDFA7989F8}" type="sibTrans" cxnId="{86584D55-85EF-1944-91E7-8639AC34AE3C}">
      <dgm:prSet/>
      <dgm:spPr/>
      <dgm:t>
        <a:bodyPr/>
        <a:lstStyle/>
        <a:p>
          <a:endParaRPr lang="en-US"/>
        </a:p>
      </dgm:t>
    </dgm:pt>
    <dgm:pt modelId="{657955D8-BE22-D34D-B94D-B406B44B6D55}">
      <dgm:prSet/>
      <dgm:spPr/>
      <dgm:t>
        <a:bodyPr/>
        <a:lstStyle/>
        <a:p>
          <a:r>
            <a:rPr lang="en-US">
              <a:latin typeface="Times New Roman" panose="02020603050405020304" pitchFamily="18" charset="0"/>
              <a:ea typeface="Calibri" panose="020F0502020204030204" pitchFamily="34" charset="0"/>
              <a:cs typeface="Times New Roman" panose="02020603050405020304" pitchFamily="18" charset="0"/>
            </a:rPr>
            <a:t>Employment</a:t>
          </a:r>
          <a:endParaRPr lang="en-US" dirty="0"/>
        </a:p>
      </dgm:t>
    </dgm:pt>
    <dgm:pt modelId="{0B038C80-4349-4D4A-87BF-E8290F31948E}" type="parTrans" cxnId="{E3067A67-29F4-9E4B-BCB5-1A68206BB26A}">
      <dgm:prSet/>
      <dgm:spPr/>
      <dgm:t>
        <a:bodyPr/>
        <a:lstStyle/>
        <a:p>
          <a:endParaRPr lang="en-US"/>
        </a:p>
      </dgm:t>
    </dgm:pt>
    <dgm:pt modelId="{7414B454-6F16-4E4A-97AA-6C2447E96B64}" type="sibTrans" cxnId="{E3067A67-29F4-9E4B-BCB5-1A68206BB26A}">
      <dgm:prSet/>
      <dgm:spPr/>
      <dgm:t>
        <a:bodyPr/>
        <a:lstStyle/>
        <a:p>
          <a:endParaRPr lang="en-US"/>
        </a:p>
      </dgm:t>
    </dgm:pt>
    <dgm:pt modelId="{67DB567C-9DF5-2B49-8428-18AD13C3C871}" type="pres">
      <dgm:prSet presAssocID="{CE8A72D3-790A-A344-9A80-CF70134DD8B6}" presName="Name0" presStyleCnt="0">
        <dgm:presLayoutVars>
          <dgm:dir/>
          <dgm:resizeHandles val="exact"/>
        </dgm:presLayoutVars>
      </dgm:prSet>
      <dgm:spPr/>
    </dgm:pt>
    <dgm:pt modelId="{495FB0FA-C8C7-B54E-9383-90AD0901DCF8}" type="pres">
      <dgm:prSet presAssocID="{673ABDD7-8FE5-EF43-B98B-05247F18BE71}" presName="node" presStyleLbl="node1" presStyleIdx="0" presStyleCnt="9">
        <dgm:presLayoutVars>
          <dgm:bulletEnabled val="1"/>
        </dgm:presLayoutVars>
      </dgm:prSet>
      <dgm:spPr/>
    </dgm:pt>
    <dgm:pt modelId="{FD09FA01-CE66-694B-9CEF-568D9608AA46}" type="pres">
      <dgm:prSet presAssocID="{A05EEE15-96D3-0940-A856-0363FD641E8C}" presName="sibTrans" presStyleLbl="sibTrans1D1" presStyleIdx="0" presStyleCnt="8"/>
      <dgm:spPr/>
    </dgm:pt>
    <dgm:pt modelId="{6C088850-AFC2-5E4E-9E48-8B47267E83D4}" type="pres">
      <dgm:prSet presAssocID="{A05EEE15-96D3-0940-A856-0363FD641E8C}" presName="connectorText" presStyleLbl="sibTrans1D1" presStyleIdx="0" presStyleCnt="8"/>
      <dgm:spPr/>
    </dgm:pt>
    <dgm:pt modelId="{D493664E-D779-7E40-89AA-4638F23E44B4}" type="pres">
      <dgm:prSet presAssocID="{1B808D44-CAE1-3749-B429-E6CCFC5CB670}" presName="node" presStyleLbl="node1" presStyleIdx="1" presStyleCnt="9">
        <dgm:presLayoutVars>
          <dgm:bulletEnabled val="1"/>
        </dgm:presLayoutVars>
      </dgm:prSet>
      <dgm:spPr/>
    </dgm:pt>
    <dgm:pt modelId="{443DB658-7284-8F4F-9077-5353222BFAA8}" type="pres">
      <dgm:prSet presAssocID="{32208846-BF18-754A-871D-5B93F243D50B}" presName="sibTrans" presStyleLbl="sibTrans1D1" presStyleIdx="1" presStyleCnt="8"/>
      <dgm:spPr/>
    </dgm:pt>
    <dgm:pt modelId="{CE4E076A-A1EA-1545-9587-F67D76588FD0}" type="pres">
      <dgm:prSet presAssocID="{32208846-BF18-754A-871D-5B93F243D50B}" presName="connectorText" presStyleLbl="sibTrans1D1" presStyleIdx="1" presStyleCnt="8"/>
      <dgm:spPr/>
    </dgm:pt>
    <dgm:pt modelId="{570A7490-B0D7-5E41-971E-8C80B05DE72F}" type="pres">
      <dgm:prSet presAssocID="{C1B7B2E6-E96A-3D49-A7BB-402880A5E1B1}" presName="node" presStyleLbl="node1" presStyleIdx="2" presStyleCnt="9">
        <dgm:presLayoutVars>
          <dgm:bulletEnabled val="1"/>
        </dgm:presLayoutVars>
      </dgm:prSet>
      <dgm:spPr/>
    </dgm:pt>
    <dgm:pt modelId="{1278A572-5AD4-7947-BF7A-909216D3A8AB}" type="pres">
      <dgm:prSet presAssocID="{98C8E034-99A0-8A44-A9C2-E98898984BCE}" presName="sibTrans" presStyleLbl="sibTrans1D1" presStyleIdx="2" presStyleCnt="8"/>
      <dgm:spPr/>
    </dgm:pt>
    <dgm:pt modelId="{041399C0-14F4-2B46-89FF-49B538F8AA59}" type="pres">
      <dgm:prSet presAssocID="{98C8E034-99A0-8A44-A9C2-E98898984BCE}" presName="connectorText" presStyleLbl="sibTrans1D1" presStyleIdx="2" presStyleCnt="8"/>
      <dgm:spPr/>
    </dgm:pt>
    <dgm:pt modelId="{B2780A29-23E3-7141-B129-B692F7697CE9}" type="pres">
      <dgm:prSet presAssocID="{F6E2661D-37D9-294A-9356-EB325812DF66}" presName="node" presStyleLbl="node1" presStyleIdx="3" presStyleCnt="9">
        <dgm:presLayoutVars>
          <dgm:bulletEnabled val="1"/>
        </dgm:presLayoutVars>
      </dgm:prSet>
      <dgm:spPr/>
    </dgm:pt>
    <dgm:pt modelId="{6E1EE561-3DDA-F24A-A12B-4E2F756027EF}" type="pres">
      <dgm:prSet presAssocID="{1C4FDAC4-EC43-7F4E-87FB-BB066E6B4EEE}" presName="sibTrans" presStyleLbl="sibTrans1D1" presStyleIdx="3" presStyleCnt="8"/>
      <dgm:spPr/>
    </dgm:pt>
    <dgm:pt modelId="{61F9FF1D-A989-A743-83EA-83B2F5FD8FF4}" type="pres">
      <dgm:prSet presAssocID="{1C4FDAC4-EC43-7F4E-87FB-BB066E6B4EEE}" presName="connectorText" presStyleLbl="sibTrans1D1" presStyleIdx="3" presStyleCnt="8"/>
      <dgm:spPr/>
    </dgm:pt>
    <dgm:pt modelId="{44FA24EA-7609-DC40-88F6-D0ADE252BF48}" type="pres">
      <dgm:prSet presAssocID="{06933DE6-3F37-6A4A-B410-656FD425DE1F}" presName="node" presStyleLbl="node1" presStyleIdx="4" presStyleCnt="9">
        <dgm:presLayoutVars>
          <dgm:bulletEnabled val="1"/>
        </dgm:presLayoutVars>
      </dgm:prSet>
      <dgm:spPr/>
    </dgm:pt>
    <dgm:pt modelId="{99806835-F1EB-1E44-B591-121BFAA9FDE0}" type="pres">
      <dgm:prSet presAssocID="{BF9D45FE-6FBD-1844-8785-286A8F951427}" presName="sibTrans" presStyleLbl="sibTrans1D1" presStyleIdx="4" presStyleCnt="8"/>
      <dgm:spPr/>
    </dgm:pt>
    <dgm:pt modelId="{5FAE4BC9-B748-A34B-9A50-9607BF2A796A}" type="pres">
      <dgm:prSet presAssocID="{BF9D45FE-6FBD-1844-8785-286A8F951427}" presName="connectorText" presStyleLbl="sibTrans1D1" presStyleIdx="4" presStyleCnt="8"/>
      <dgm:spPr/>
    </dgm:pt>
    <dgm:pt modelId="{C338998D-E8E9-BA4A-AAE6-F9CA31667FDC}" type="pres">
      <dgm:prSet presAssocID="{B02A85EB-4111-5248-88D6-6C41136C7AA2}" presName="node" presStyleLbl="node1" presStyleIdx="5" presStyleCnt="9">
        <dgm:presLayoutVars>
          <dgm:bulletEnabled val="1"/>
        </dgm:presLayoutVars>
      </dgm:prSet>
      <dgm:spPr/>
    </dgm:pt>
    <dgm:pt modelId="{8C15DE57-EE0E-8E47-94C2-41498D04AFC0}" type="pres">
      <dgm:prSet presAssocID="{69C08F86-9C2C-3040-8FA1-FF4AED7C6FBD}" presName="sibTrans" presStyleLbl="sibTrans1D1" presStyleIdx="5" presStyleCnt="8"/>
      <dgm:spPr/>
    </dgm:pt>
    <dgm:pt modelId="{66E17FCC-DD60-3549-AAF4-C347ADC8EA43}" type="pres">
      <dgm:prSet presAssocID="{69C08F86-9C2C-3040-8FA1-FF4AED7C6FBD}" presName="connectorText" presStyleLbl="sibTrans1D1" presStyleIdx="5" presStyleCnt="8"/>
      <dgm:spPr/>
    </dgm:pt>
    <dgm:pt modelId="{5555DFE8-3244-0949-8A07-E214285A2417}" type="pres">
      <dgm:prSet presAssocID="{BEBC206E-49DF-DA4B-9433-4BA3D593CF21}" presName="node" presStyleLbl="node1" presStyleIdx="6" presStyleCnt="9">
        <dgm:presLayoutVars>
          <dgm:bulletEnabled val="1"/>
        </dgm:presLayoutVars>
      </dgm:prSet>
      <dgm:spPr/>
    </dgm:pt>
    <dgm:pt modelId="{8446FB08-DCC1-F145-AAA2-C4149DC661EF}" type="pres">
      <dgm:prSet presAssocID="{49B4D12D-866E-A746-BAED-7BA9F289748F}" presName="sibTrans" presStyleLbl="sibTrans1D1" presStyleIdx="6" presStyleCnt="8"/>
      <dgm:spPr/>
    </dgm:pt>
    <dgm:pt modelId="{B0B66FDF-32B1-834A-9906-12ADFBB24D92}" type="pres">
      <dgm:prSet presAssocID="{49B4D12D-866E-A746-BAED-7BA9F289748F}" presName="connectorText" presStyleLbl="sibTrans1D1" presStyleIdx="6" presStyleCnt="8"/>
      <dgm:spPr/>
    </dgm:pt>
    <dgm:pt modelId="{5605E960-FBB7-4A4E-8BE6-A5C0E12271D0}" type="pres">
      <dgm:prSet presAssocID="{657955D8-BE22-D34D-B94D-B406B44B6D55}" presName="node" presStyleLbl="node1" presStyleIdx="7" presStyleCnt="9">
        <dgm:presLayoutVars>
          <dgm:bulletEnabled val="1"/>
        </dgm:presLayoutVars>
      </dgm:prSet>
      <dgm:spPr/>
    </dgm:pt>
    <dgm:pt modelId="{FD33042C-BBA4-214A-BB64-57A5C9FB3BAF}" type="pres">
      <dgm:prSet presAssocID="{7414B454-6F16-4E4A-97AA-6C2447E96B64}" presName="sibTrans" presStyleLbl="sibTrans1D1" presStyleIdx="7" presStyleCnt="8"/>
      <dgm:spPr/>
    </dgm:pt>
    <dgm:pt modelId="{FB3FF3C3-0101-8749-B8F7-3E7CBE255CD6}" type="pres">
      <dgm:prSet presAssocID="{7414B454-6F16-4E4A-97AA-6C2447E96B64}" presName="connectorText" presStyleLbl="sibTrans1D1" presStyleIdx="7" presStyleCnt="8"/>
      <dgm:spPr/>
    </dgm:pt>
    <dgm:pt modelId="{433E6661-52BE-4644-971C-58FAF92044FA}" type="pres">
      <dgm:prSet presAssocID="{8AE5A67A-3883-0348-A470-7F4F49C72DF4}" presName="node" presStyleLbl="node1" presStyleIdx="8" presStyleCnt="9">
        <dgm:presLayoutVars>
          <dgm:bulletEnabled val="1"/>
        </dgm:presLayoutVars>
      </dgm:prSet>
      <dgm:spPr/>
    </dgm:pt>
  </dgm:ptLst>
  <dgm:cxnLst>
    <dgm:cxn modelId="{760A6F02-7C7D-5E42-B69E-ED0BF0D9444D}" srcId="{CE8A72D3-790A-A344-9A80-CF70134DD8B6}" destId="{06933DE6-3F37-6A4A-B410-656FD425DE1F}" srcOrd="4" destOrd="0" parTransId="{8C831F97-3A2B-424A-950A-FF430FD15017}" sibTransId="{BF9D45FE-6FBD-1844-8785-286A8F951427}"/>
    <dgm:cxn modelId="{722A4311-E278-2444-86CB-F4B5D7665C4E}" type="presOf" srcId="{F6E2661D-37D9-294A-9356-EB325812DF66}" destId="{B2780A29-23E3-7141-B129-B692F7697CE9}" srcOrd="0" destOrd="0" presId="urn:microsoft.com/office/officeart/2005/8/layout/bProcess3"/>
    <dgm:cxn modelId="{79C24F11-167B-7A4A-9BC2-D1658FE6E120}" srcId="{CE8A72D3-790A-A344-9A80-CF70134DD8B6}" destId="{F6E2661D-37D9-294A-9356-EB325812DF66}" srcOrd="3" destOrd="0" parTransId="{4BB5C4CE-E2A4-154C-8B4A-E0D00609EDA1}" sibTransId="{1C4FDAC4-EC43-7F4E-87FB-BB066E6B4EEE}"/>
    <dgm:cxn modelId="{4D423412-78E8-4340-9FBA-5A024AC2B178}" type="presOf" srcId="{1C4FDAC4-EC43-7F4E-87FB-BB066E6B4EEE}" destId="{6E1EE561-3DDA-F24A-A12B-4E2F756027EF}" srcOrd="0" destOrd="0" presId="urn:microsoft.com/office/officeart/2005/8/layout/bProcess3"/>
    <dgm:cxn modelId="{C05A1019-0D07-7D4D-BF6F-F13116F5EC4F}" type="presOf" srcId="{06933DE6-3F37-6A4A-B410-656FD425DE1F}" destId="{44FA24EA-7609-DC40-88F6-D0ADE252BF48}" srcOrd="0" destOrd="0" presId="urn:microsoft.com/office/officeart/2005/8/layout/bProcess3"/>
    <dgm:cxn modelId="{C351BB19-F1C9-B64E-B46F-5807FB45D338}" type="presOf" srcId="{BF9D45FE-6FBD-1844-8785-286A8F951427}" destId="{5FAE4BC9-B748-A34B-9A50-9607BF2A796A}" srcOrd="1" destOrd="0" presId="urn:microsoft.com/office/officeart/2005/8/layout/bProcess3"/>
    <dgm:cxn modelId="{11FD431B-4A91-884A-9D87-9CFFE803C32E}" type="presOf" srcId="{98C8E034-99A0-8A44-A9C2-E98898984BCE}" destId="{1278A572-5AD4-7947-BF7A-909216D3A8AB}" srcOrd="0" destOrd="0" presId="urn:microsoft.com/office/officeart/2005/8/layout/bProcess3"/>
    <dgm:cxn modelId="{2E5B4B1C-7DD9-B946-BC7D-530A99789696}" type="presOf" srcId="{B02A85EB-4111-5248-88D6-6C41136C7AA2}" destId="{C338998D-E8E9-BA4A-AAE6-F9CA31667FDC}" srcOrd="0" destOrd="0" presId="urn:microsoft.com/office/officeart/2005/8/layout/bProcess3"/>
    <dgm:cxn modelId="{00E11425-D1B2-604E-B101-5A2D9D8C565B}" type="presOf" srcId="{1C4FDAC4-EC43-7F4E-87FB-BB066E6B4EEE}" destId="{61F9FF1D-A989-A743-83EA-83B2F5FD8FF4}" srcOrd="1" destOrd="0" presId="urn:microsoft.com/office/officeart/2005/8/layout/bProcess3"/>
    <dgm:cxn modelId="{4EE3512A-04FA-0147-A119-58FECE00943E}" srcId="{CE8A72D3-790A-A344-9A80-CF70134DD8B6}" destId="{1B808D44-CAE1-3749-B429-E6CCFC5CB670}" srcOrd="1" destOrd="0" parTransId="{DE6D0A2E-4DA0-5E40-9986-F7288CD4D370}" sibTransId="{32208846-BF18-754A-871D-5B93F243D50B}"/>
    <dgm:cxn modelId="{14F4AF4F-09B6-6F4A-B5F3-4B65C9AA727C}" type="presOf" srcId="{A05EEE15-96D3-0940-A856-0363FD641E8C}" destId="{6C088850-AFC2-5E4E-9E48-8B47267E83D4}" srcOrd="1" destOrd="0" presId="urn:microsoft.com/office/officeart/2005/8/layout/bProcess3"/>
    <dgm:cxn modelId="{86584D55-85EF-1944-91E7-8639AC34AE3C}" srcId="{CE8A72D3-790A-A344-9A80-CF70134DD8B6}" destId="{8AE5A67A-3883-0348-A470-7F4F49C72DF4}" srcOrd="8" destOrd="0" parTransId="{1293A429-3736-4A4C-9B8E-A3B81EAFC746}" sibTransId="{C426CDAF-AB82-6E46-8355-B4DDFA7989F8}"/>
    <dgm:cxn modelId="{E3067A67-29F4-9E4B-BCB5-1A68206BB26A}" srcId="{CE8A72D3-790A-A344-9A80-CF70134DD8B6}" destId="{657955D8-BE22-D34D-B94D-B406B44B6D55}" srcOrd="7" destOrd="0" parTransId="{0B038C80-4349-4D4A-87BF-E8290F31948E}" sibTransId="{7414B454-6F16-4E4A-97AA-6C2447E96B64}"/>
    <dgm:cxn modelId="{7CAE9D70-3899-664C-AD06-C3B849B0FC6C}" type="presOf" srcId="{69C08F86-9C2C-3040-8FA1-FF4AED7C6FBD}" destId="{8C15DE57-EE0E-8E47-94C2-41498D04AFC0}" srcOrd="0" destOrd="0" presId="urn:microsoft.com/office/officeart/2005/8/layout/bProcess3"/>
    <dgm:cxn modelId="{CFE9E578-E54E-BC44-BBC7-ED3EF5E8C328}" type="presOf" srcId="{657955D8-BE22-D34D-B94D-B406B44B6D55}" destId="{5605E960-FBB7-4A4E-8BE6-A5C0E12271D0}" srcOrd="0" destOrd="0" presId="urn:microsoft.com/office/officeart/2005/8/layout/bProcess3"/>
    <dgm:cxn modelId="{B701E57F-500C-0E45-B86B-FDDFCDE6FDC1}" type="presOf" srcId="{49B4D12D-866E-A746-BAED-7BA9F289748F}" destId="{B0B66FDF-32B1-834A-9906-12ADFBB24D92}" srcOrd="1" destOrd="0" presId="urn:microsoft.com/office/officeart/2005/8/layout/bProcess3"/>
    <dgm:cxn modelId="{49CFBD81-33D2-8A43-A9CB-C7A4FF8C35FE}" type="presOf" srcId="{7414B454-6F16-4E4A-97AA-6C2447E96B64}" destId="{FB3FF3C3-0101-8749-B8F7-3E7CBE255CD6}" srcOrd="1" destOrd="0" presId="urn:microsoft.com/office/officeart/2005/8/layout/bProcess3"/>
    <dgm:cxn modelId="{31EA408C-FFE3-2D44-A576-5DC841304F9F}" type="presOf" srcId="{32208846-BF18-754A-871D-5B93F243D50B}" destId="{443DB658-7284-8F4F-9077-5353222BFAA8}" srcOrd="0" destOrd="0" presId="urn:microsoft.com/office/officeart/2005/8/layout/bProcess3"/>
    <dgm:cxn modelId="{B4722A99-CE09-3E46-9837-DF10F8F61D1E}" srcId="{CE8A72D3-790A-A344-9A80-CF70134DD8B6}" destId="{B02A85EB-4111-5248-88D6-6C41136C7AA2}" srcOrd="5" destOrd="0" parTransId="{2397F8BE-2FD4-8544-9D95-A6E37FED8D41}" sibTransId="{69C08F86-9C2C-3040-8FA1-FF4AED7C6FBD}"/>
    <dgm:cxn modelId="{73183D9A-9155-4C41-AFB0-9585C67AFB3D}" type="presOf" srcId="{7414B454-6F16-4E4A-97AA-6C2447E96B64}" destId="{FD33042C-BBA4-214A-BB64-57A5C9FB3BAF}" srcOrd="0" destOrd="0" presId="urn:microsoft.com/office/officeart/2005/8/layout/bProcess3"/>
    <dgm:cxn modelId="{0E12F89E-AAE5-5540-811E-E7F860FF76DA}" type="presOf" srcId="{32208846-BF18-754A-871D-5B93F243D50B}" destId="{CE4E076A-A1EA-1545-9587-F67D76588FD0}" srcOrd="1" destOrd="0" presId="urn:microsoft.com/office/officeart/2005/8/layout/bProcess3"/>
    <dgm:cxn modelId="{84B3D8A5-1BDB-F54C-A4B9-B2C23E8EFBD1}" type="presOf" srcId="{98C8E034-99A0-8A44-A9C2-E98898984BCE}" destId="{041399C0-14F4-2B46-89FF-49B538F8AA59}" srcOrd="1" destOrd="0" presId="urn:microsoft.com/office/officeart/2005/8/layout/bProcess3"/>
    <dgm:cxn modelId="{144102A6-6542-284C-95DF-EAC9D6D49D23}" srcId="{CE8A72D3-790A-A344-9A80-CF70134DD8B6}" destId="{C1B7B2E6-E96A-3D49-A7BB-402880A5E1B1}" srcOrd="2" destOrd="0" parTransId="{88869923-A213-C84B-BE11-8AF7C399C645}" sibTransId="{98C8E034-99A0-8A44-A9C2-E98898984BCE}"/>
    <dgm:cxn modelId="{1B9991B7-4BE1-B543-AA9C-50E8F6057CF7}" type="presOf" srcId="{69C08F86-9C2C-3040-8FA1-FF4AED7C6FBD}" destId="{66E17FCC-DD60-3549-AAF4-C347ADC8EA43}" srcOrd="1" destOrd="0" presId="urn:microsoft.com/office/officeart/2005/8/layout/bProcess3"/>
    <dgm:cxn modelId="{333E55BB-1108-E942-88F9-7CCE8E0BDD50}" type="presOf" srcId="{CE8A72D3-790A-A344-9A80-CF70134DD8B6}" destId="{67DB567C-9DF5-2B49-8428-18AD13C3C871}" srcOrd="0" destOrd="0" presId="urn:microsoft.com/office/officeart/2005/8/layout/bProcess3"/>
    <dgm:cxn modelId="{D13C04C6-F5A5-B14C-B745-AFF5DD516557}" type="presOf" srcId="{C1B7B2E6-E96A-3D49-A7BB-402880A5E1B1}" destId="{570A7490-B0D7-5E41-971E-8C80B05DE72F}" srcOrd="0" destOrd="0" presId="urn:microsoft.com/office/officeart/2005/8/layout/bProcess3"/>
    <dgm:cxn modelId="{68DE99C9-1295-E043-BFF7-021D27DC41AC}" srcId="{CE8A72D3-790A-A344-9A80-CF70134DD8B6}" destId="{673ABDD7-8FE5-EF43-B98B-05247F18BE71}" srcOrd="0" destOrd="0" parTransId="{564DFEC2-F926-A14F-B08F-C00495761265}" sibTransId="{A05EEE15-96D3-0940-A856-0363FD641E8C}"/>
    <dgm:cxn modelId="{5EDC5DCC-1846-4749-84A9-6CDFF6E3B26F}" srcId="{CE8A72D3-790A-A344-9A80-CF70134DD8B6}" destId="{BEBC206E-49DF-DA4B-9433-4BA3D593CF21}" srcOrd="6" destOrd="0" parTransId="{6E706917-4B72-7845-B782-F8F1D1C9C75B}" sibTransId="{49B4D12D-866E-A746-BAED-7BA9F289748F}"/>
    <dgm:cxn modelId="{5DA27CCF-7CE2-E646-A988-983FEC8A8E03}" type="presOf" srcId="{8AE5A67A-3883-0348-A470-7F4F49C72DF4}" destId="{433E6661-52BE-4644-971C-58FAF92044FA}" srcOrd="0" destOrd="0" presId="urn:microsoft.com/office/officeart/2005/8/layout/bProcess3"/>
    <dgm:cxn modelId="{D50AE2DD-1233-9D4C-830E-9FDA01BAA3A2}" type="presOf" srcId="{673ABDD7-8FE5-EF43-B98B-05247F18BE71}" destId="{495FB0FA-C8C7-B54E-9383-90AD0901DCF8}" srcOrd="0" destOrd="0" presId="urn:microsoft.com/office/officeart/2005/8/layout/bProcess3"/>
    <dgm:cxn modelId="{32E4B4E0-8129-9947-8599-C25B45BADDA9}" type="presOf" srcId="{BEBC206E-49DF-DA4B-9433-4BA3D593CF21}" destId="{5555DFE8-3244-0949-8A07-E214285A2417}" srcOrd="0" destOrd="0" presId="urn:microsoft.com/office/officeart/2005/8/layout/bProcess3"/>
    <dgm:cxn modelId="{6A36FAE5-4137-C34E-A547-BCBDB0586A97}" type="presOf" srcId="{49B4D12D-866E-A746-BAED-7BA9F289748F}" destId="{8446FB08-DCC1-F145-AAA2-C4149DC661EF}" srcOrd="0" destOrd="0" presId="urn:microsoft.com/office/officeart/2005/8/layout/bProcess3"/>
    <dgm:cxn modelId="{764026F2-CD6B-FD4B-90CC-C85E031B3239}" type="presOf" srcId="{A05EEE15-96D3-0940-A856-0363FD641E8C}" destId="{FD09FA01-CE66-694B-9CEF-568D9608AA46}" srcOrd="0" destOrd="0" presId="urn:microsoft.com/office/officeart/2005/8/layout/bProcess3"/>
    <dgm:cxn modelId="{59E473F2-B413-6C46-8BA8-43CF40C57CCD}" type="presOf" srcId="{BF9D45FE-6FBD-1844-8785-286A8F951427}" destId="{99806835-F1EB-1E44-B591-121BFAA9FDE0}" srcOrd="0" destOrd="0" presId="urn:microsoft.com/office/officeart/2005/8/layout/bProcess3"/>
    <dgm:cxn modelId="{2BDDF1FC-2F70-AC43-86A9-9BFFA73C4884}" type="presOf" srcId="{1B808D44-CAE1-3749-B429-E6CCFC5CB670}" destId="{D493664E-D779-7E40-89AA-4638F23E44B4}" srcOrd="0" destOrd="0" presId="urn:microsoft.com/office/officeart/2005/8/layout/bProcess3"/>
    <dgm:cxn modelId="{B39DF602-AB67-974F-85E0-0DB7821FFBEA}" type="presParOf" srcId="{67DB567C-9DF5-2B49-8428-18AD13C3C871}" destId="{495FB0FA-C8C7-B54E-9383-90AD0901DCF8}" srcOrd="0" destOrd="0" presId="urn:microsoft.com/office/officeart/2005/8/layout/bProcess3"/>
    <dgm:cxn modelId="{5F254507-ED37-D042-80A6-D0F7DDB83799}" type="presParOf" srcId="{67DB567C-9DF5-2B49-8428-18AD13C3C871}" destId="{FD09FA01-CE66-694B-9CEF-568D9608AA46}" srcOrd="1" destOrd="0" presId="urn:microsoft.com/office/officeart/2005/8/layout/bProcess3"/>
    <dgm:cxn modelId="{A17045F3-6E76-2440-AC62-511240724609}" type="presParOf" srcId="{FD09FA01-CE66-694B-9CEF-568D9608AA46}" destId="{6C088850-AFC2-5E4E-9E48-8B47267E83D4}" srcOrd="0" destOrd="0" presId="urn:microsoft.com/office/officeart/2005/8/layout/bProcess3"/>
    <dgm:cxn modelId="{FCD30C25-10B8-3D45-9F8E-6BB18DA04A36}" type="presParOf" srcId="{67DB567C-9DF5-2B49-8428-18AD13C3C871}" destId="{D493664E-D779-7E40-89AA-4638F23E44B4}" srcOrd="2" destOrd="0" presId="urn:microsoft.com/office/officeart/2005/8/layout/bProcess3"/>
    <dgm:cxn modelId="{6021E8A7-EE49-E541-86E5-403D964D09A7}" type="presParOf" srcId="{67DB567C-9DF5-2B49-8428-18AD13C3C871}" destId="{443DB658-7284-8F4F-9077-5353222BFAA8}" srcOrd="3" destOrd="0" presId="urn:microsoft.com/office/officeart/2005/8/layout/bProcess3"/>
    <dgm:cxn modelId="{86256CD8-0E53-B245-B21A-E208E0E47E0F}" type="presParOf" srcId="{443DB658-7284-8F4F-9077-5353222BFAA8}" destId="{CE4E076A-A1EA-1545-9587-F67D76588FD0}" srcOrd="0" destOrd="0" presId="urn:microsoft.com/office/officeart/2005/8/layout/bProcess3"/>
    <dgm:cxn modelId="{317C135C-B858-4A4A-977C-53F8CE401F15}" type="presParOf" srcId="{67DB567C-9DF5-2B49-8428-18AD13C3C871}" destId="{570A7490-B0D7-5E41-971E-8C80B05DE72F}" srcOrd="4" destOrd="0" presId="urn:microsoft.com/office/officeart/2005/8/layout/bProcess3"/>
    <dgm:cxn modelId="{0B0BA7EA-745D-4140-8A4E-E7AC64D1A12A}" type="presParOf" srcId="{67DB567C-9DF5-2B49-8428-18AD13C3C871}" destId="{1278A572-5AD4-7947-BF7A-909216D3A8AB}" srcOrd="5" destOrd="0" presId="urn:microsoft.com/office/officeart/2005/8/layout/bProcess3"/>
    <dgm:cxn modelId="{B4E15C6F-96D1-8F44-BE3C-3F643AF4687D}" type="presParOf" srcId="{1278A572-5AD4-7947-BF7A-909216D3A8AB}" destId="{041399C0-14F4-2B46-89FF-49B538F8AA59}" srcOrd="0" destOrd="0" presId="urn:microsoft.com/office/officeart/2005/8/layout/bProcess3"/>
    <dgm:cxn modelId="{EEA0CE35-C015-AC4F-9D45-5967F41A536B}" type="presParOf" srcId="{67DB567C-9DF5-2B49-8428-18AD13C3C871}" destId="{B2780A29-23E3-7141-B129-B692F7697CE9}" srcOrd="6" destOrd="0" presId="urn:microsoft.com/office/officeart/2005/8/layout/bProcess3"/>
    <dgm:cxn modelId="{8C43762A-4FD3-E44E-BA3C-DBB21690E805}" type="presParOf" srcId="{67DB567C-9DF5-2B49-8428-18AD13C3C871}" destId="{6E1EE561-3DDA-F24A-A12B-4E2F756027EF}" srcOrd="7" destOrd="0" presId="urn:microsoft.com/office/officeart/2005/8/layout/bProcess3"/>
    <dgm:cxn modelId="{9D778E03-7101-5B4E-AF9F-D28F193F0B26}" type="presParOf" srcId="{6E1EE561-3DDA-F24A-A12B-4E2F756027EF}" destId="{61F9FF1D-A989-A743-83EA-83B2F5FD8FF4}" srcOrd="0" destOrd="0" presId="urn:microsoft.com/office/officeart/2005/8/layout/bProcess3"/>
    <dgm:cxn modelId="{6DC7EB14-90C0-2440-A89E-0E3DD00362D3}" type="presParOf" srcId="{67DB567C-9DF5-2B49-8428-18AD13C3C871}" destId="{44FA24EA-7609-DC40-88F6-D0ADE252BF48}" srcOrd="8" destOrd="0" presId="urn:microsoft.com/office/officeart/2005/8/layout/bProcess3"/>
    <dgm:cxn modelId="{32E25DBD-E6D7-C94B-93B5-C9091EEAA9F7}" type="presParOf" srcId="{67DB567C-9DF5-2B49-8428-18AD13C3C871}" destId="{99806835-F1EB-1E44-B591-121BFAA9FDE0}" srcOrd="9" destOrd="0" presId="urn:microsoft.com/office/officeart/2005/8/layout/bProcess3"/>
    <dgm:cxn modelId="{F7DFF201-3E34-4849-B3AF-21B1E93B6804}" type="presParOf" srcId="{99806835-F1EB-1E44-B591-121BFAA9FDE0}" destId="{5FAE4BC9-B748-A34B-9A50-9607BF2A796A}" srcOrd="0" destOrd="0" presId="urn:microsoft.com/office/officeart/2005/8/layout/bProcess3"/>
    <dgm:cxn modelId="{27D7D598-502B-8A44-96D9-F714ACD81304}" type="presParOf" srcId="{67DB567C-9DF5-2B49-8428-18AD13C3C871}" destId="{C338998D-E8E9-BA4A-AAE6-F9CA31667FDC}" srcOrd="10" destOrd="0" presId="urn:microsoft.com/office/officeart/2005/8/layout/bProcess3"/>
    <dgm:cxn modelId="{E472138B-917C-064C-8E5D-4330CFF62B2A}" type="presParOf" srcId="{67DB567C-9DF5-2B49-8428-18AD13C3C871}" destId="{8C15DE57-EE0E-8E47-94C2-41498D04AFC0}" srcOrd="11" destOrd="0" presId="urn:microsoft.com/office/officeart/2005/8/layout/bProcess3"/>
    <dgm:cxn modelId="{DC3F4EBB-98AC-C64A-844F-72895AEA7F50}" type="presParOf" srcId="{8C15DE57-EE0E-8E47-94C2-41498D04AFC0}" destId="{66E17FCC-DD60-3549-AAF4-C347ADC8EA43}" srcOrd="0" destOrd="0" presId="urn:microsoft.com/office/officeart/2005/8/layout/bProcess3"/>
    <dgm:cxn modelId="{9672AF06-BE6C-5746-A512-EAFC0BC7EDB0}" type="presParOf" srcId="{67DB567C-9DF5-2B49-8428-18AD13C3C871}" destId="{5555DFE8-3244-0949-8A07-E214285A2417}" srcOrd="12" destOrd="0" presId="urn:microsoft.com/office/officeart/2005/8/layout/bProcess3"/>
    <dgm:cxn modelId="{21548337-5B92-4241-9EA1-95B111788B52}" type="presParOf" srcId="{67DB567C-9DF5-2B49-8428-18AD13C3C871}" destId="{8446FB08-DCC1-F145-AAA2-C4149DC661EF}" srcOrd="13" destOrd="0" presId="urn:microsoft.com/office/officeart/2005/8/layout/bProcess3"/>
    <dgm:cxn modelId="{FED7DAA4-88CB-D845-8B24-CEE4A751B8E4}" type="presParOf" srcId="{8446FB08-DCC1-F145-AAA2-C4149DC661EF}" destId="{B0B66FDF-32B1-834A-9906-12ADFBB24D92}" srcOrd="0" destOrd="0" presId="urn:microsoft.com/office/officeart/2005/8/layout/bProcess3"/>
    <dgm:cxn modelId="{2EB00776-D55B-C94B-B7F5-A3577E6F2951}" type="presParOf" srcId="{67DB567C-9DF5-2B49-8428-18AD13C3C871}" destId="{5605E960-FBB7-4A4E-8BE6-A5C0E12271D0}" srcOrd="14" destOrd="0" presId="urn:microsoft.com/office/officeart/2005/8/layout/bProcess3"/>
    <dgm:cxn modelId="{D5AC86B3-4049-4F4D-A073-59E8FC123847}" type="presParOf" srcId="{67DB567C-9DF5-2B49-8428-18AD13C3C871}" destId="{FD33042C-BBA4-214A-BB64-57A5C9FB3BAF}" srcOrd="15" destOrd="0" presId="urn:microsoft.com/office/officeart/2005/8/layout/bProcess3"/>
    <dgm:cxn modelId="{AE477F7B-AC30-5945-B1F8-B3C1180F64DD}" type="presParOf" srcId="{FD33042C-BBA4-214A-BB64-57A5C9FB3BAF}" destId="{FB3FF3C3-0101-8749-B8F7-3E7CBE255CD6}" srcOrd="0" destOrd="0" presId="urn:microsoft.com/office/officeart/2005/8/layout/bProcess3"/>
    <dgm:cxn modelId="{CCF35ED5-C9C2-6D43-8687-78B13B04CE08}" type="presParOf" srcId="{67DB567C-9DF5-2B49-8428-18AD13C3C871}" destId="{433E6661-52BE-4644-971C-58FAF92044FA}" srcOrd="1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DF710E-FE38-F549-993D-F471A6EE41A0}" type="doc">
      <dgm:prSet loTypeId="urn:microsoft.com/office/officeart/2005/8/layout/arrow3" loCatId="list" qsTypeId="urn:microsoft.com/office/officeart/2005/8/quickstyle/3d2" qsCatId="3D" csTypeId="urn:microsoft.com/office/officeart/2005/8/colors/accent1_3" csCatId="accent1" phldr="1"/>
      <dgm:spPr/>
      <dgm:t>
        <a:bodyPr/>
        <a:lstStyle/>
        <a:p>
          <a:endParaRPr lang="en-US"/>
        </a:p>
      </dgm:t>
    </dgm:pt>
    <dgm:pt modelId="{9C33B5CA-D613-054D-9089-2BE9ACBE625B}">
      <dgm:prSet phldrT="[Text]" custT="1"/>
      <dgm:spPr/>
      <dgm:t>
        <a:bodyPr/>
        <a:lstStyle/>
        <a:p>
          <a:r>
            <a:rPr lang="en-US" sz="2400" dirty="0">
              <a:latin typeface="+mn-lt"/>
            </a:rPr>
            <a:t>Not the </a:t>
          </a:r>
          <a:r>
            <a:rPr lang="en-US" sz="2400" i="1" dirty="0">
              <a:latin typeface="+mn-lt"/>
            </a:rPr>
            <a:t>Exception</a:t>
          </a:r>
          <a:r>
            <a:rPr lang="en-US" sz="2400" dirty="0">
              <a:latin typeface="+mn-lt"/>
            </a:rPr>
            <a:t> </a:t>
          </a:r>
        </a:p>
      </dgm:t>
    </dgm:pt>
    <dgm:pt modelId="{E0BB558B-274A-B547-A436-7B4130D49B91}" type="parTrans" cxnId="{D248CC10-DF6F-C745-A7CA-D23BDDD03F40}">
      <dgm:prSet/>
      <dgm:spPr/>
      <dgm:t>
        <a:bodyPr/>
        <a:lstStyle/>
        <a:p>
          <a:endParaRPr lang="en-US"/>
        </a:p>
      </dgm:t>
    </dgm:pt>
    <dgm:pt modelId="{6E7012CC-F669-8F4C-A8D4-98EADD3466EE}" type="sibTrans" cxnId="{D248CC10-DF6F-C745-A7CA-D23BDDD03F40}">
      <dgm:prSet/>
      <dgm:spPr/>
      <dgm:t>
        <a:bodyPr/>
        <a:lstStyle/>
        <a:p>
          <a:endParaRPr lang="en-US"/>
        </a:p>
      </dgm:t>
    </dgm:pt>
    <dgm:pt modelId="{DBE3F027-29A0-324C-9A64-A2629E470912}">
      <dgm:prSet phldrT="[Text]" custT="1"/>
      <dgm:spPr/>
      <dgm:t>
        <a:bodyPr/>
        <a:lstStyle/>
        <a:p>
          <a:r>
            <a:rPr lang="en-US" sz="2400" dirty="0">
              <a:latin typeface="+mn-lt"/>
            </a:rPr>
            <a:t>The </a:t>
          </a:r>
          <a:r>
            <a:rPr lang="en-US" sz="2400" i="1" dirty="0">
              <a:latin typeface="+mn-lt"/>
            </a:rPr>
            <a:t>Expectation</a:t>
          </a:r>
          <a:r>
            <a:rPr lang="en-US" sz="2400" dirty="0">
              <a:latin typeface="+mn-lt"/>
            </a:rPr>
            <a:t> </a:t>
          </a:r>
        </a:p>
      </dgm:t>
    </dgm:pt>
    <dgm:pt modelId="{A8328E8E-9AAB-B242-8558-5C58672E9528}" type="parTrans" cxnId="{D32967AB-4551-BD46-937E-B4BE46A9F3FF}">
      <dgm:prSet/>
      <dgm:spPr/>
      <dgm:t>
        <a:bodyPr/>
        <a:lstStyle/>
        <a:p>
          <a:endParaRPr lang="en-US"/>
        </a:p>
      </dgm:t>
    </dgm:pt>
    <dgm:pt modelId="{328A0F2D-5E25-744B-99BA-F05BDAB57D0D}" type="sibTrans" cxnId="{D32967AB-4551-BD46-937E-B4BE46A9F3FF}">
      <dgm:prSet/>
      <dgm:spPr/>
      <dgm:t>
        <a:bodyPr/>
        <a:lstStyle/>
        <a:p>
          <a:endParaRPr lang="en-US"/>
        </a:p>
      </dgm:t>
    </dgm:pt>
    <dgm:pt modelId="{0676DCA2-8A9A-F14B-AD9F-A0964D4E244C}" type="pres">
      <dgm:prSet presAssocID="{77DF710E-FE38-F549-993D-F471A6EE41A0}" presName="compositeShape" presStyleCnt="0">
        <dgm:presLayoutVars>
          <dgm:chMax val="2"/>
          <dgm:dir/>
          <dgm:resizeHandles val="exact"/>
        </dgm:presLayoutVars>
      </dgm:prSet>
      <dgm:spPr/>
    </dgm:pt>
    <dgm:pt modelId="{2D33E942-63CB-F940-AF59-7CF5FC2824CF}" type="pres">
      <dgm:prSet presAssocID="{77DF710E-FE38-F549-993D-F471A6EE41A0}" presName="divider" presStyleLbl="fgShp" presStyleIdx="0" presStyleCnt="1"/>
      <dgm:spPr/>
    </dgm:pt>
    <dgm:pt modelId="{6A1A8977-70A5-3F4C-89CC-A35EA45DA22A}" type="pres">
      <dgm:prSet presAssocID="{9C33B5CA-D613-054D-9089-2BE9ACBE625B}" presName="downArrow" presStyleLbl="node1" presStyleIdx="0" presStyleCnt="2"/>
      <dgm:spPr/>
    </dgm:pt>
    <dgm:pt modelId="{51D47711-DF2C-7942-ACAE-B6D2F9D341A5}" type="pres">
      <dgm:prSet presAssocID="{9C33B5CA-D613-054D-9089-2BE9ACBE625B}" presName="downArrowText" presStyleLbl="revTx" presStyleIdx="0" presStyleCnt="2">
        <dgm:presLayoutVars>
          <dgm:bulletEnabled val="1"/>
        </dgm:presLayoutVars>
      </dgm:prSet>
      <dgm:spPr/>
    </dgm:pt>
    <dgm:pt modelId="{73CCDFA4-2218-EA42-9887-F5634AB2392E}" type="pres">
      <dgm:prSet presAssocID="{DBE3F027-29A0-324C-9A64-A2629E470912}" presName="upArrow" presStyleLbl="node1" presStyleIdx="1" presStyleCnt="2"/>
      <dgm:spPr/>
    </dgm:pt>
    <dgm:pt modelId="{A3B8D7D2-5661-7B45-98AB-93C9E7FC5A15}" type="pres">
      <dgm:prSet presAssocID="{DBE3F027-29A0-324C-9A64-A2629E470912}" presName="upArrowText" presStyleLbl="revTx" presStyleIdx="1" presStyleCnt="2">
        <dgm:presLayoutVars>
          <dgm:bulletEnabled val="1"/>
        </dgm:presLayoutVars>
      </dgm:prSet>
      <dgm:spPr/>
    </dgm:pt>
  </dgm:ptLst>
  <dgm:cxnLst>
    <dgm:cxn modelId="{D248CC10-DF6F-C745-A7CA-D23BDDD03F40}" srcId="{77DF710E-FE38-F549-993D-F471A6EE41A0}" destId="{9C33B5CA-D613-054D-9089-2BE9ACBE625B}" srcOrd="0" destOrd="0" parTransId="{E0BB558B-274A-B547-A436-7B4130D49B91}" sibTransId="{6E7012CC-F669-8F4C-A8D4-98EADD3466EE}"/>
    <dgm:cxn modelId="{9B15EF99-3774-5F44-B2F9-34E69E6E1357}" type="presOf" srcId="{DBE3F027-29A0-324C-9A64-A2629E470912}" destId="{A3B8D7D2-5661-7B45-98AB-93C9E7FC5A15}" srcOrd="0" destOrd="0" presId="urn:microsoft.com/office/officeart/2005/8/layout/arrow3"/>
    <dgm:cxn modelId="{D32967AB-4551-BD46-937E-B4BE46A9F3FF}" srcId="{77DF710E-FE38-F549-993D-F471A6EE41A0}" destId="{DBE3F027-29A0-324C-9A64-A2629E470912}" srcOrd="1" destOrd="0" parTransId="{A8328E8E-9AAB-B242-8558-5C58672E9528}" sibTransId="{328A0F2D-5E25-744B-99BA-F05BDAB57D0D}"/>
    <dgm:cxn modelId="{6AC116C0-9D57-464B-968D-67DEFC7E8B90}" type="presOf" srcId="{77DF710E-FE38-F549-993D-F471A6EE41A0}" destId="{0676DCA2-8A9A-F14B-AD9F-A0964D4E244C}" srcOrd="0" destOrd="0" presId="urn:microsoft.com/office/officeart/2005/8/layout/arrow3"/>
    <dgm:cxn modelId="{D12069D0-6999-4A46-849E-28951B383BD4}" type="presOf" srcId="{9C33B5CA-D613-054D-9089-2BE9ACBE625B}" destId="{51D47711-DF2C-7942-ACAE-B6D2F9D341A5}" srcOrd="0" destOrd="0" presId="urn:microsoft.com/office/officeart/2005/8/layout/arrow3"/>
    <dgm:cxn modelId="{CCFDF2E6-F725-AB4D-84B4-85C4B7094431}" type="presParOf" srcId="{0676DCA2-8A9A-F14B-AD9F-A0964D4E244C}" destId="{2D33E942-63CB-F940-AF59-7CF5FC2824CF}" srcOrd="0" destOrd="0" presId="urn:microsoft.com/office/officeart/2005/8/layout/arrow3"/>
    <dgm:cxn modelId="{F7634615-18B6-384E-BF42-910A88703BBE}" type="presParOf" srcId="{0676DCA2-8A9A-F14B-AD9F-A0964D4E244C}" destId="{6A1A8977-70A5-3F4C-89CC-A35EA45DA22A}" srcOrd="1" destOrd="0" presId="urn:microsoft.com/office/officeart/2005/8/layout/arrow3"/>
    <dgm:cxn modelId="{4413A543-1692-1644-A0B7-40640E41713E}" type="presParOf" srcId="{0676DCA2-8A9A-F14B-AD9F-A0964D4E244C}" destId="{51D47711-DF2C-7942-ACAE-B6D2F9D341A5}" srcOrd="2" destOrd="0" presId="urn:microsoft.com/office/officeart/2005/8/layout/arrow3"/>
    <dgm:cxn modelId="{BC949AAA-4DB5-6143-9BA3-0E755423D9A5}" type="presParOf" srcId="{0676DCA2-8A9A-F14B-AD9F-A0964D4E244C}" destId="{73CCDFA4-2218-EA42-9887-F5634AB2392E}" srcOrd="3" destOrd="0" presId="urn:microsoft.com/office/officeart/2005/8/layout/arrow3"/>
    <dgm:cxn modelId="{37A20758-8A55-B346-994D-E910B78FE48F}" type="presParOf" srcId="{0676DCA2-8A9A-F14B-AD9F-A0964D4E244C}" destId="{A3B8D7D2-5661-7B45-98AB-93C9E7FC5A15}"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095231-5CCC-A141-BF21-8A9D96F0816C}" type="doc">
      <dgm:prSet loTypeId="urn:microsoft.com/office/officeart/2005/8/layout/bProcess2" loCatId="" qsTypeId="urn:microsoft.com/office/officeart/2005/8/quickstyle/3d3" qsCatId="3D" csTypeId="urn:microsoft.com/office/officeart/2005/8/colors/accent1_3" csCatId="accent1" phldr="1"/>
      <dgm:spPr/>
      <dgm:t>
        <a:bodyPr/>
        <a:lstStyle/>
        <a:p>
          <a:endParaRPr lang="en-US"/>
        </a:p>
      </dgm:t>
    </dgm:pt>
    <dgm:pt modelId="{07730507-1EFC-014C-8F16-FA94EE1D42EB}">
      <dgm:prSet phldrT="[Text]" custT="1"/>
      <dgm:spPr/>
      <dgm:t>
        <a:bodyPr/>
        <a:lstStyle/>
        <a:p>
          <a:r>
            <a:rPr lang="en-US" sz="1800" b="1" dirty="0"/>
            <a:t>TIC</a:t>
          </a:r>
        </a:p>
      </dgm:t>
    </dgm:pt>
    <dgm:pt modelId="{E9B3D87B-B531-D340-B0E7-8B7FD0FA90DE}" type="parTrans" cxnId="{CFFE8A7C-4F29-2942-BA5B-2CF7C025FB9A}">
      <dgm:prSet/>
      <dgm:spPr/>
      <dgm:t>
        <a:bodyPr/>
        <a:lstStyle/>
        <a:p>
          <a:endParaRPr lang="en-US" b="1"/>
        </a:p>
      </dgm:t>
    </dgm:pt>
    <dgm:pt modelId="{466AE0E5-6C33-B148-A56B-9C722D8B55F3}" type="sibTrans" cxnId="{CFFE8A7C-4F29-2942-BA5B-2CF7C025FB9A}">
      <dgm:prSet/>
      <dgm:spPr/>
      <dgm:t>
        <a:bodyPr/>
        <a:lstStyle/>
        <a:p>
          <a:endParaRPr lang="en-US" b="1"/>
        </a:p>
      </dgm:t>
    </dgm:pt>
    <dgm:pt modelId="{2C888F19-BDC3-FF4F-8575-2E7F04CCD978}">
      <dgm:prSet phldrT="[Text]" custT="1"/>
      <dgm:spPr/>
      <dgm:t>
        <a:bodyPr/>
        <a:lstStyle/>
        <a:p>
          <a:r>
            <a:rPr lang="en-US" sz="1800" b="1" dirty="0"/>
            <a:t>Safety</a:t>
          </a:r>
        </a:p>
      </dgm:t>
    </dgm:pt>
    <dgm:pt modelId="{670BD3C6-A85D-7B43-8CEA-511C923436AC}" type="parTrans" cxnId="{D958B462-5133-AA45-9C71-AC07D564F0AD}">
      <dgm:prSet/>
      <dgm:spPr/>
      <dgm:t>
        <a:bodyPr/>
        <a:lstStyle/>
        <a:p>
          <a:endParaRPr lang="en-US" b="1"/>
        </a:p>
      </dgm:t>
    </dgm:pt>
    <dgm:pt modelId="{22E9C4D8-D32D-724C-85D1-E39CE16CC38D}" type="sibTrans" cxnId="{D958B462-5133-AA45-9C71-AC07D564F0AD}">
      <dgm:prSet/>
      <dgm:spPr/>
      <dgm:t>
        <a:bodyPr/>
        <a:lstStyle/>
        <a:p>
          <a:endParaRPr lang="en-US" b="1"/>
        </a:p>
      </dgm:t>
    </dgm:pt>
    <dgm:pt modelId="{30173A4B-3143-AC41-813E-EC8C8F5B67CA}">
      <dgm:prSet phldrT="[Text]" custT="1"/>
      <dgm:spPr/>
      <dgm:t>
        <a:bodyPr/>
        <a:lstStyle/>
        <a:p>
          <a:r>
            <a:rPr lang="en-US" sz="1800" b="1" dirty="0"/>
            <a:t>Trust </a:t>
          </a:r>
        </a:p>
      </dgm:t>
    </dgm:pt>
    <dgm:pt modelId="{76F762EA-2FC4-C04A-AAD2-35FF27F0D3D7}" type="parTrans" cxnId="{1DB7589C-00C2-D141-8790-BBB424A10B99}">
      <dgm:prSet/>
      <dgm:spPr/>
      <dgm:t>
        <a:bodyPr/>
        <a:lstStyle/>
        <a:p>
          <a:endParaRPr lang="en-US" b="1"/>
        </a:p>
      </dgm:t>
    </dgm:pt>
    <dgm:pt modelId="{85CB722F-ED4E-EC41-8D5C-40E4876DD1B3}" type="sibTrans" cxnId="{1DB7589C-00C2-D141-8790-BBB424A10B99}">
      <dgm:prSet/>
      <dgm:spPr/>
      <dgm:t>
        <a:bodyPr/>
        <a:lstStyle/>
        <a:p>
          <a:endParaRPr lang="en-US" b="1"/>
        </a:p>
      </dgm:t>
    </dgm:pt>
    <dgm:pt modelId="{9792C8FC-69B5-0742-8235-1D0448AE3FF2}">
      <dgm:prSet phldrT="[Text]" custT="1"/>
      <dgm:spPr/>
      <dgm:t>
        <a:bodyPr/>
        <a:lstStyle/>
        <a:p>
          <a:r>
            <a:rPr lang="en-US" sz="1800" b="1" dirty="0"/>
            <a:t>Choices</a:t>
          </a:r>
        </a:p>
      </dgm:t>
    </dgm:pt>
    <dgm:pt modelId="{B2DFAF51-DCEE-BB44-BD96-CB6CDFE11FF7}" type="parTrans" cxnId="{01EAB165-6DEA-B447-BBEE-05CA6BE57189}">
      <dgm:prSet/>
      <dgm:spPr/>
      <dgm:t>
        <a:bodyPr/>
        <a:lstStyle/>
        <a:p>
          <a:endParaRPr lang="en-US" b="1"/>
        </a:p>
      </dgm:t>
    </dgm:pt>
    <dgm:pt modelId="{EB40DF46-C6A7-BB4E-A047-EA185EC50C16}" type="sibTrans" cxnId="{01EAB165-6DEA-B447-BBEE-05CA6BE57189}">
      <dgm:prSet/>
      <dgm:spPr/>
      <dgm:t>
        <a:bodyPr/>
        <a:lstStyle/>
        <a:p>
          <a:endParaRPr lang="en-US" b="1"/>
        </a:p>
      </dgm:t>
    </dgm:pt>
    <dgm:pt modelId="{B16A9300-3CD6-C240-B360-A3209D3BB27F}">
      <dgm:prSet phldrT="[Text]" custT="1"/>
      <dgm:spPr/>
      <dgm:t>
        <a:bodyPr/>
        <a:lstStyle/>
        <a:p>
          <a:r>
            <a:rPr lang="en-US" sz="1600" b="1" dirty="0"/>
            <a:t>Collaboration</a:t>
          </a:r>
          <a:r>
            <a:rPr lang="en-US" sz="1800" b="1" dirty="0"/>
            <a:t> </a:t>
          </a:r>
        </a:p>
      </dgm:t>
    </dgm:pt>
    <dgm:pt modelId="{6FE53F90-21D9-974B-A432-8849ED91B147}" type="parTrans" cxnId="{4CEDDF29-39CC-A445-AC6B-B6F3ECD83717}">
      <dgm:prSet/>
      <dgm:spPr/>
      <dgm:t>
        <a:bodyPr/>
        <a:lstStyle/>
        <a:p>
          <a:endParaRPr lang="en-US" b="1"/>
        </a:p>
      </dgm:t>
    </dgm:pt>
    <dgm:pt modelId="{304BDF6D-F041-2248-9854-B676DA0EFF1D}" type="sibTrans" cxnId="{4CEDDF29-39CC-A445-AC6B-B6F3ECD83717}">
      <dgm:prSet/>
      <dgm:spPr/>
      <dgm:t>
        <a:bodyPr/>
        <a:lstStyle/>
        <a:p>
          <a:endParaRPr lang="en-US" b="1"/>
        </a:p>
      </dgm:t>
    </dgm:pt>
    <dgm:pt modelId="{810888C2-8D27-BD43-871D-7DC96208EF73}">
      <dgm:prSet phldrT="[Text]" custT="1"/>
      <dgm:spPr/>
      <dgm:t>
        <a:bodyPr/>
        <a:lstStyle/>
        <a:p>
          <a:r>
            <a:rPr lang="en-US" sz="1800" b="1" dirty="0"/>
            <a:t>Empowerment </a:t>
          </a:r>
        </a:p>
      </dgm:t>
    </dgm:pt>
    <dgm:pt modelId="{7E35CA8D-FAF2-3149-B5D2-1265FDF93418}" type="parTrans" cxnId="{E92F428D-BCCA-014B-9971-166198CDDC6D}">
      <dgm:prSet/>
      <dgm:spPr/>
      <dgm:t>
        <a:bodyPr/>
        <a:lstStyle/>
        <a:p>
          <a:endParaRPr lang="en-US" b="1"/>
        </a:p>
      </dgm:t>
    </dgm:pt>
    <dgm:pt modelId="{6984242C-4385-6B4A-9E9D-E58B0433F782}" type="sibTrans" cxnId="{E92F428D-BCCA-014B-9971-166198CDDC6D}">
      <dgm:prSet/>
      <dgm:spPr/>
      <dgm:t>
        <a:bodyPr/>
        <a:lstStyle/>
        <a:p>
          <a:endParaRPr lang="en-US" b="1"/>
        </a:p>
      </dgm:t>
    </dgm:pt>
    <dgm:pt modelId="{949BE835-21F4-9140-B9DF-B75A21E911DA}">
      <dgm:prSet phldrT="[Text]" custT="1"/>
      <dgm:spPr/>
      <dgm:t>
        <a:bodyPr/>
        <a:lstStyle/>
        <a:p>
          <a:r>
            <a:rPr lang="en-US" sz="1800" b="1" dirty="0"/>
            <a:t>Cultural &amp; Historical factors</a:t>
          </a:r>
        </a:p>
      </dgm:t>
    </dgm:pt>
    <dgm:pt modelId="{6C4AF0B1-2A59-AF42-B4E7-6C79BED7E0AD}" type="parTrans" cxnId="{87AF27E2-0E8B-4F46-AC98-72F1CC1BD841}">
      <dgm:prSet/>
      <dgm:spPr/>
      <dgm:t>
        <a:bodyPr/>
        <a:lstStyle/>
        <a:p>
          <a:endParaRPr lang="en-US" b="1"/>
        </a:p>
      </dgm:t>
    </dgm:pt>
    <dgm:pt modelId="{4FC19E1A-492D-744F-9FC4-FA12247D2514}" type="sibTrans" cxnId="{87AF27E2-0E8B-4F46-AC98-72F1CC1BD841}">
      <dgm:prSet/>
      <dgm:spPr/>
      <dgm:t>
        <a:bodyPr/>
        <a:lstStyle/>
        <a:p>
          <a:endParaRPr lang="en-US" b="1"/>
        </a:p>
      </dgm:t>
    </dgm:pt>
    <dgm:pt modelId="{A003ECFB-7935-4A42-B126-522986C4A29E}" type="pres">
      <dgm:prSet presAssocID="{62095231-5CCC-A141-BF21-8A9D96F0816C}" presName="diagram" presStyleCnt="0">
        <dgm:presLayoutVars>
          <dgm:dir/>
          <dgm:resizeHandles/>
        </dgm:presLayoutVars>
      </dgm:prSet>
      <dgm:spPr/>
    </dgm:pt>
    <dgm:pt modelId="{9277D6F1-B190-1445-8702-BBD8157FE914}" type="pres">
      <dgm:prSet presAssocID="{07730507-1EFC-014C-8F16-FA94EE1D42EB}" presName="firstNode" presStyleLbl="node1" presStyleIdx="0" presStyleCnt="7">
        <dgm:presLayoutVars>
          <dgm:bulletEnabled val="1"/>
        </dgm:presLayoutVars>
      </dgm:prSet>
      <dgm:spPr/>
    </dgm:pt>
    <dgm:pt modelId="{95A73E42-963B-274F-B05A-422DBE1E3233}" type="pres">
      <dgm:prSet presAssocID="{466AE0E5-6C33-B148-A56B-9C722D8B55F3}" presName="sibTrans" presStyleLbl="sibTrans2D1" presStyleIdx="0" presStyleCnt="6"/>
      <dgm:spPr/>
    </dgm:pt>
    <dgm:pt modelId="{D35C2342-1478-E34F-AD65-C4BAEAAAD84D}" type="pres">
      <dgm:prSet presAssocID="{2C888F19-BDC3-FF4F-8575-2E7F04CCD978}" presName="middleNode" presStyleCnt="0"/>
      <dgm:spPr/>
    </dgm:pt>
    <dgm:pt modelId="{289698B2-3C9A-D641-829C-1CD1F2F73D5E}" type="pres">
      <dgm:prSet presAssocID="{2C888F19-BDC3-FF4F-8575-2E7F04CCD978}" presName="padding" presStyleLbl="node1" presStyleIdx="0" presStyleCnt="7"/>
      <dgm:spPr/>
    </dgm:pt>
    <dgm:pt modelId="{72C736CD-C162-444D-BDC2-DABE66FAC5C8}" type="pres">
      <dgm:prSet presAssocID="{2C888F19-BDC3-FF4F-8575-2E7F04CCD978}" presName="shape" presStyleLbl="node1" presStyleIdx="1" presStyleCnt="7">
        <dgm:presLayoutVars>
          <dgm:bulletEnabled val="1"/>
        </dgm:presLayoutVars>
      </dgm:prSet>
      <dgm:spPr/>
    </dgm:pt>
    <dgm:pt modelId="{E99D0BD6-8054-4340-8F43-B5D6311DF87B}" type="pres">
      <dgm:prSet presAssocID="{22E9C4D8-D32D-724C-85D1-E39CE16CC38D}" presName="sibTrans" presStyleLbl="sibTrans2D1" presStyleIdx="1" presStyleCnt="6"/>
      <dgm:spPr/>
    </dgm:pt>
    <dgm:pt modelId="{9089D342-3909-6B48-B98D-495A06A49763}" type="pres">
      <dgm:prSet presAssocID="{30173A4B-3143-AC41-813E-EC8C8F5B67CA}" presName="middleNode" presStyleCnt="0"/>
      <dgm:spPr/>
    </dgm:pt>
    <dgm:pt modelId="{BB1C2930-B818-124F-9221-03E931A84FF4}" type="pres">
      <dgm:prSet presAssocID="{30173A4B-3143-AC41-813E-EC8C8F5B67CA}" presName="padding" presStyleLbl="node1" presStyleIdx="1" presStyleCnt="7"/>
      <dgm:spPr/>
    </dgm:pt>
    <dgm:pt modelId="{29CE850C-AE84-6448-B331-E3C55F0E6C26}" type="pres">
      <dgm:prSet presAssocID="{30173A4B-3143-AC41-813E-EC8C8F5B67CA}" presName="shape" presStyleLbl="node1" presStyleIdx="2" presStyleCnt="7">
        <dgm:presLayoutVars>
          <dgm:bulletEnabled val="1"/>
        </dgm:presLayoutVars>
      </dgm:prSet>
      <dgm:spPr/>
    </dgm:pt>
    <dgm:pt modelId="{86A647B4-CB2C-FB4E-BA5E-345A65A58F35}" type="pres">
      <dgm:prSet presAssocID="{85CB722F-ED4E-EC41-8D5C-40E4876DD1B3}" presName="sibTrans" presStyleLbl="sibTrans2D1" presStyleIdx="2" presStyleCnt="6"/>
      <dgm:spPr/>
    </dgm:pt>
    <dgm:pt modelId="{E9F6EA43-81F7-9D41-B8DD-4F1DEF6034C9}" type="pres">
      <dgm:prSet presAssocID="{9792C8FC-69B5-0742-8235-1D0448AE3FF2}" presName="middleNode" presStyleCnt="0"/>
      <dgm:spPr/>
    </dgm:pt>
    <dgm:pt modelId="{265D5BF6-9434-B945-B22B-8C859BB46B3B}" type="pres">
      <dgm:prSet presAssocID="{9792C8FC-69B5-0742-8235-1D0448AE3FF2}" presName="padding" presStyleLbl="node1" presStyleIdx="2" presStyleCnt="7"/>
      <dgm:spPr/>
    </dgm:pt>
    <dgm:pt modelId="{A275443E-71F2-4D4C-8DF7-DFBC93D8FD90}" type="pres">
      <dgm:prSet presAssocID="{9792C8FC-69B5-0742-8235-1D0448AE3FF2}" presName="shape" presStyleLbl="node1" presStyleIdx="3" presStyleCnt="7" custScaleX="125512" custScaleY="115554">
        <dgm:presLayoutVars>
          <dgm:bulletEnabled val="1"/>
        </dgm:presLayoutVars>
      </dgm:prSet>
      <dgm:spPr/>
    </dgm:pt>
    <dgm:pt modelId="{F5B32113-E4BD-7343-94B4-0562E1CD0F9C}" type="pres">
      <dgm:prSet presAssocID="{EB40DF46-C6A7-BB4E-A047-EA185EC50C16}" presName="sibTrans" presStyleLbl="sibTrans2D1" presStyleIdx="3" presStyleCnt="6"/>
      <dgm:spPr/>
    </dgm:pt>
    <dgm:pt modelId="{E69D459E-F039-2848-A14A-7763693B7E80}" type="pres">
      <dgm:prSet presAssocID="{B16A9300-3CD6-C240-B360-A3209D3BB27F}" presName="middleNode" presStyleCnt="0"/>
      <dgm:spPr/>
    </dgm:pt>
    <dgm:pt modelId="{54E2759D-DB65-004D-B493-256065F0B619}" type="pres">
      <dgm:prSet presAssocID="{B16A9300-3CD6-C240-B360-A3209D3BB27F}" presName="padding" presStyleLbl="node1" presStyleIdx="3" presStyleCnt="7"/>
      <dgm:spPr/>
    </dgm:pt>
    <dgm:pt modelId="{2B3C15AA-E48E-544B-A6A3-C0A1E8A62C17}" type="pres">
      <dgm:prSet presAssocID="{B16A9300-3CD6-C240-B360-A3209D3BB27F}" presName="shape" presStyleLbl="node1" presStyleIdx="4" presStyleCnt="7" custScaleX="82982" custScaleY="71851">
        <dgm:presLayoutVars>
          <dgm:bulletEnabled val="1"/>
        </dgm:presLayoutVars>
      </dgm:prSet>
      <dgm:spPr/>
    </dgm:pt>
    <dgm:pt modelId="{5CFC2A5A-3E0B-7F40-9433-A8735531CD1D}" type="pres">
      <dgm:prSet presAssocID="{304BDF6D-F041-2248-9854-B676DA0EFF1D}" presName="sibTrans" presStyleLbl="sibTrans2D1" presStyleIdx="4" presStyleCnt="6"/>
      <dgm:spPr/>
    </dgm:pt>
    <dgm:pt modelId="{4BD919AF-E609-E541-99E5-FB10E002E605}" type="pres">
      <dgm:prSet presAssocID="{810888C2-8D27-BD43-871D-7DC96208EF73}" presName="middleNode" presStyleCnt="0"/>
      <dgm:spPr/>
    </dgm:pt>
    <dgm:pt modelId="{CA89DDB0-6F6F-244B-80E9-634864182FB9}" type="pres">
      <dgm:prSet presAssocID="{810888C2-8D27-BD43-871D-7DC96208EF73}" presName="padding" presStyleLbl="node1" presStyleIdx="4" presStyleCnt="7"/>
      <dgm:spPr/>
    </dgm:pt>
    <dgm:pt modelId="{F334D15D-D01B-9B45-B6C3-E252AB6B57A6}" type="pres">
      <dgm:prSet presAssocID="{810888C2-8D27-BD43-871D-7DC96208EF73}" presName="shape" presStyleLbl="node1" presStyleIdx="5" presStyleCnt="7" custScaleX="128904" custScaleY="123314">
        <dgm:presLayoutVars>
          <dgm:bulletEnabled val="1"/>
        </dgm:presLayoutVars>
      </dgm:prSet>
      <dgm:spPr/>
    </dgm:pt>
    <dgm:pt modelId="{F4426272-E1CA-3641-B592-0258AD034544}" type="pres">
      <dgm:prSet presAssocID="{6984242C-4385-6B4A-9E9D-E58B0433F782}" presName="sibTrans" presStyleLbl="sibTrans2D1" presStyleIdx="5" presStyleCnt="6"/>
      <dgm:spPr/>
    </dgm:pt>
    <dgm:pt modelId="{7775C87A-BC4F-864C-B992-9266F3AF7B68}" type="pres">
      <dgm:prSet presAssocID="{949BE835-21F4-9140-B9DF-B75A21E911DA}" presName="lastNode" presStyleLbl="node1" presStyleIdx="6" presStyleCnt="7" custScaleX="96023" custScaleY="86728">
        <dgm:presLayoutVars>
          <dgm:bulletEnabled val="1"/>
        </dgm:presLayoutVars>
      </dgm:prSet>
      <dgm:spPr/>
    </dgm:pt>
  </dgm:ptLst>
  <dgm:cxnLst>
    <dgm:cxn modelId="{A06E2D01-2480-0E41-8FF8-4AD5A6C1F884}" type="presOf" srcId="{07730507-1EFC-014C-8F16-FA94EE1D42EB}" destId="{9277D6F1-B190-1445-8702-BBD8157FE914}" srcOrd="0" destOrd="0" presId="urn:microsoft.com/office/officeart/2005/8/layout/bProcess2"/>
    <dgm:cxn modelId="{6AC28807-45DF-B548-A54F-F0A95BF12B10}" type="presOf" srcId="{304BDF6D-F041-2248-9854-B676DA0EFF1D}" destId="{5CFC2A5A-3E0B-7F40-9433-A8735531CD1D}" srcOrd="0" destOrd="0" presId="urn:microsoft.com/office/officeart/2005/8/layout/bProcess2"/>
    <dgm:cxn modelId="{2CE70713-18E8-D142-8D84-552AA5D7561C}" type="presOf" srcId="{9792C8FC-69B5-0742-8235-1D0448AE3FF2}" destId="{A275443E-71F2-4D4C-8DF7-DFBC93D8FD90}" srcOrd="0" destOrd="0" presId="urn:microsoft.com/office/officeart/2005/8/layout/bProcess2"/>
    <dgm:cxn modelId="{6AE0A116-4BAF-ED43-86DA-CD5CA58BD337}" type="presOf" srcId="{B16A9300-3CD6-C240-B360-A3209D3BB27F}" destId="{2B3C15AA-E48E-544B-A6A3-C0A1E8A62C17}" srcOrd="0" destOrd="0" presId="urn:microsoft.com/office/officeart/2005/8/layout/bProcess2"/>
    <dgm:cxn modelId="{46F7141F-6677-3B4C-95C5-277C86210B98}" type="presOf" srcId="{2C888F19-BDC3-FF4F-8575-2E7F04CCD978}" destId="{72C736CD-C162-444D-BDC2-DABE66FAC5C8}" srcOrd="0" destOrd="0" presId="urn:microsoft.com/office/officeart/2005/8/layout/bProcess2"/>
    <dgm:cxn modelId="{4CEDDF29-39CC-A445-AC6B-B6F3ECD83717}" srcId="{62095231-5CCC-A141-BF21-8A9D96F0816C}" destId="{B16A9300-3CD6-C240-B360-A3209D3BB27F}" srcOrd="4" destOrd="0" parTransId="{6FE53F90-21D9-974B-A432-8849ED91B147}" sibTransId="{304BDF6D-F041-2248-9854-B676DA0EFF1D}"/>
    <dgm:cxn modelId="{38815538-BAB7-D44D-8516-1C5B4FDE4092}" type="presOf" srcId="{810888C2-8D27-BD43-871D-7DC96208EF73}" destId="{F334D15D-D01B-9B45-B6C3-E252AB6B57A6}" srcOrd="0" destOrd="0" presId="urn:microsoft.com/office/officeart/2005/8/layout/bProcess2"/>
    <dgm:cxn modelId="{996F044C-8643-8D4B-8F68-111D5C0AC5BB}" type="presOf" srcId="{EB40DF46-C6A7-BB4E-A047-EA185EC50C16}" destId="{F5B32113-E4BD-7343-94B4-0562E1CD0F9C}" srcOrd="0" destOrd="0" presId="urn:microsoft.com/office/officeart/2005/8/layout/bProcess2"/>
    <dgm:cxn modelId="{6F09A251-3A5C-6641-A182-76A2746E579F}" type="presOf" srcId="{6984242C-4385-6B4A-9E9D-E58B0433F782}" destId="{F4426272-E1CA-3641-B592-0258AD034544}" srcOrd="0" destOrd="0" presId="urn:microsoft.com/office/officeart/2005/8/layout/bProcess2"/>
    <dgm:cxn modelId="{C9C1E058-A003-E548-98FC-3861036ACE65}" type="presOf" srcId="{22E9C4D8-D32D-724C-85D1-E39CE16CC38D}" destId="{E99D0BD6-8054-4340-8F43-B5D6311DF87B}" srcOrd="0" destOrd="0" presId="urn:microsoft.com/office/officeart/2005/8/layout/bProcess2"/>
    <dgm:cxn modelId="{2CC5BB5D-A219-BD4B-937F-F2016F684926}" type="presOf" srcId="{85CB722F-ED4E-EC41-8D5C-40E4876DD1B3}" destId="{86A647B4-CB2C-FB4E-BA5E-345A65A58F35}" srcOrd="0" destOrd="0" presId="urn:microsoft.com/office/officeart/2005/8/layout/bProcess2"/>
    <dgm:cxn modelId="{D958B462-5133-AA45-9C71-AC07D564F0AD}" srcId="{62095231-5CCC-A141-BF21-8A9D96F0816C}" destId="{2C888F19-BDC3-FF4F-8575-2E7F04CCD978}" srcOrd="1" destOrd="0" parTransId="{670BD3C6-A85D-7B43-8CEA-511C923436AC}" sibTransId="{22E9C4D8-D32D-724C-85D1-E39CE16CC38D}"/>
    <dgm:cxn modelId="{9D433064-0820-0749-881D-4B3FF7618DB8}" type="presOf" srcId="{466AE0E5-6C33-B148-A56B-9C722D8B55F3}" destId="{95A73E42-963B-274F-B05A-422DBE1E3233}" srcOrd="0" destOrd="0" presId="urn:microsoft.com/office/officeart/2005/8/layout/bProcess2"/>
    <dgm:cxn modelId="{01EAB165-6DEA-B447-BBEE-05CA6BE57189}" srcId="{62095231-5CCC-A141-BF21-8A9D96F0816C}" destId="{9792C8FC-69B5-0742-8235-1D0448AE3FF2}" srcOrd="3" destOrd="0" parTransId="{B2DFAF51-DCEE-BB44-BD96-CB6CDFE11FF7}" sibTransId="{EB40DF46-C6A7-BB4E-A047-EA185EC50C16}"/>
    <dgm:cxn modelId="{B5C71D77-00F2-3A41-8487-CD3561B8FBEF}" type="presOf" srcId="{949BE835-21F4-9140-B9DF-B75A21E911DA}" destId="{7775C87A-BC4F-864C-B992-9266F3AF7B68}" srcOrd="0" destOrd="0" presId="urn:microsoft.com/office/officeart/2005/8/layout/bProcess2"/>
    <dgm:cxn modelId="{CFFE8A7C-4F29-2942-BA5B-2CF7C025FB9A}" srcId="{62095231-5CCC-A141-BF21-8A9D96F0816C}" destId="{07730507-1EFC-014C-8F16-FA94EE1D42EB}" srcOrd="0" destOrd="0" parTransId="{E9B3D87B-B531-D340-B0E7-8B7FD0FA90DE}" sibTransId="{466AE0E5-6C33-B148-A56B-9C722D8B55F3}"/>
    <dgm:cxn modelId="{E92F428D-BCCA-014B-9971-166198CDDC6D}" srcId="{62095231-5CCC-A141-BF21-8A9D96F0816C}" destId="{810888C2-8D27-BD43-871D-7DC96208EF73}" srcOrd="5" destOrd="0" parTransId="{7E35CA8D-FAF2-3149-B5D2-1265FDF93418}" sibTransId="{6984242C-4385-6B4A-9E9D-E58B0433F782}"/>
    <dgm:cxn modelId="{1DB7589C-00C2-D141-8790-BBB424A10B99}" srcId="{62095231-5CCC-A141-BF21-8A9D96F0816C}" destId="{30173A4B-3143-AC41-813E-EC8C8F5B67CA}" srcOrd="2" destOrd="0" parTransId="{76F762EA-2FC4-C04A-AAD2-35FF27F0D3D7}" sibTransId="{85CB722F-ED4E-EC41-8D5C-40E4876DD1B3}"/>
    <dgm:cxn modelId="{BDAFDCD0-4DDA-9841-98EB-63115D8225AE}" type="presOf" srcId="{62095231-5CCC-A141-BF21-8A9D96F0816C}" destId="{A003ECFB-7935-4A42-B126-522986C4A29E}" srcOrd="0" destOrd="0" presId="urn:microsoft.com/office/officeart/2005/8/layout/bProcess2"/>
    <dgm:cxn modelId="{80AE15D7-F663-944C-B9AD-4494F55A0288}" type="presOf" srcId="{30173A4B-3143-AC41-813E-EC8C8F5B67CA}" destId="{29CE850C-AE84-6448-B331-E3C55F0E6C26}" srcOrd="0" destOrd="0" presId="urn:microsoft.com/office/officeart/2005/8/layout/bProcess2"/>
    <dgm:cxn modelId="{87AF27E2-0E8B-4F46-AC98-72F1CC1BD841}" srcId="{62095231-5CCC-A141-BF21-8A9D96F0816C}" destId="{949BE835-21F4-9140-B9DF-B75A21E911DA}" srcOrd="6" destOrd="0" parTransId="{6C4AF0B1-2A59-AF42-B4E7-6C79BED7E0AD}" sibTransId="{4FC19E1A-492D-744F-9FC4-FA12247D2514}"/>
    <dgm:cxn modelId="{362AAF8A-1492-FB4B-B471-9D22BB673386}" type="presParOf" srcId="{A003ECFB-7935-4A42-B126-522986C4A29E}" destId="{9277D6F1-B190-1445-8702-BBD8157FE914}" srcOrd="0" destOrd="0" presId="urn:microsoft.com/office/officeart/2005/8/layout/bProcess2"/>
    <dgm:cxn modelId="{70CD6F53-E3CF-5F4C-BA58-80E0C5E92439}" type="presParOf" srcId="{A003ECFB-7935-4A42-B126-522986C4A29E}" destId="{95A73E42-963B-274F-B05A-422DBE1E3233}" srcOrd="1" destOrd="0" presId="urn:microsoft.com/office/officeart/2005/8/layout/bProcess2"/>
    <dgm:cxn modelId="{BEBA8931-B675-6A4E-A820-965F420DDD31}" type="presParOf" srcId="{A003ECFB-7935-4A42-B126-522986C4A29E}" destId="{D35C2342-1478-E34F-AD65-C4BAEAAAD84D}" srcOrd="2" destOrd="0" presId="urn:microsoft.com/office/officeart/2005/8/layout/bProcess2"/>
    <dgm:cxn modelId="{6E6C27DB-5CCA-7941-8719-301069D57529}" type="presParOf" srcId="{D35C2342-1478-E34F-AD65-C4BAEAAAD84D}" destId="{289698B2-3C9A-D641-829C-1CD1F2F73D5E}" srcOrd="0" destOrd="0" presId="urn:microsoft.com/office/officeart/2005/8/layout/bProcess2"/>
    <dgm:cxn modelId="{0E4DC02F-84DE-1748-A1BE-35DF37ADE32F}" type="presParOf" srcId="{D35C2342-1478-E34F-AD65-C4BAEAAAD84D}" destId="{72C736CD-C162-444D-BDC2-DABE66FAC5C8}" srcOrd="1" destOrd="0" presId="urn:microsoft.com/office/officeart/2005/8/layout/bProcess2"/>
    <dgm:cxn modelId="{E1EA40C9-2860-EB4B-A31A-6FCDD0D473CF}" type="presParOf" srcId="{A003ECFB-7935-4A42-B126-522986C4A29E}" destId="{E99D0BD6-8054-4340-8F43-B5D6311DF87B}" srcOrd="3" destOrd="0" presId="urn:microsoft.com/office/officeart/2005/8/layout/bProcess2"/>
    <dgm:cxn modelId="{B8FB9183-7406-3448-9525-BB038CC6E49B}" type="presParOf" srcId="{A003ECFB-7935-4A42-B126-522986C4A29E}" destId="{9089D342-3909-6B48-B98D-495A06A49763}" srcOrd="4" destOrd="0" presId="urn:microsoft.com/office/officeart/2005/8/layout/bProcess2"/>
    <dgm:cxn modelId="{DCA25C0F-986C-424A-9F25-ECC183361E17}" type="presParOf" srcId="{9089D342-3909-6B48-B98D-495A06A49763}" destId="{BB1C2930-B818-124F-9221-03E931A84FF4}" srcOrd="0" destOrd="0" presId="urn:microsoft.com/office/officeart/2005/8/layout/bProcess2"/>
    <dgm:cxn modelId="{E8B3AE65-10E8-6648-985D-E8AD55ACD242}" type="presParOf" srcId="{9089D342-3909-6B48-B98D-495A06A49763}" destId="{29CE850C-AE84-6448-B331-E3C55F0E6C26}" srcOrd="1" destOrd="0" presId="urn:microsoft.com/office/officeart/2005/8/layout/bProcess2"/>
    <dgm:cxn modelId="{A49EB65C-71DD-EF47-B0A3-241550376D11}" type="presParOf" srcId="{A003ECFB-7935-4A42-B126-522986C4A29E}" destId="{86A647B4-CB2C-FB4E-BA5E-345A65A58F35}" srcOrd="5" destOrd="0" presId="urn:microsoft.com/office/officeart/2005/8/layout/bProcess2"/>
    <dgm:cxn modelId="{87828037-8721-5241-B4DE-BAF254950751}" type="presParOf" srcId="{A003ECFB-7935-4A42-B126-522986C4A29E}" destId="{E9F6EA43-81F7-9D41-B8DD-4F1DEF6034C9}" srcOrd="6" destOrd="0" presId="urn:microsoft.com/office/officeart/2005/8/layout/bProcess2"/>
    <dgm:cxn modelId="{478C0619-D2DE-CD49-946C-8F3DFC0E72E7}" type="presParOf" srcId="{E9F6EA43-81F7-9D41-B8DD-4F1DEF6034C9}" destId="{265D5BF6-9434-B945-B22B-8C859BB46B3B}" srcOrd="0" destOrd="0" presId="urn:microsoft.com/office/officeart/2005/8/layout/bProcess2"/>
    <dgm:cxn modelId="{57B088DC-6959-B844-A429-B416EB70EAA7}" type="presParOf" srcId="{E9F6EA43-81F7-9D41-B8DD-4F1DEF6034C9}" destId="{A275443E-71F2-4D4C-8DF7-DFBC93D8FD90}" srcOrd="1" destOrd="0" presId="urn:microsoft.com/office/officeart/2005/8/layout/bProcess2"/>
    <dgm:cxn modelId="{91A0AF59-980F-884F-9DAD-D69891645BC9}" type="presParOf" srcId="{A003ECFB-7935-4A42-B126-522986C4A29E}" destId="{F5B32113-E4BD-7343-94B4-0562E1CD0F9C}" srcOrd="7" destOrd="0" presId="urn:microsoft.com/office/officeart/2005/8/layout/bProcess2"/>
    <dgm:cxn modelId="{30354878-16DF-5040-8850-B5106CA08A96}" type="presParOf" srcId="{A003ECFB-7935-4A42-B126-522986C4A29E}" destId="{E69D459E-F039-2848-A14A-7763693B7E80}" srcOrd="8" destOrd="0" presId="urn:microsoft.com/office/officeart/2005/8/layout/bProcess2"/>
    <dgm:cxn modelId="{FC3B8701-DFDF-E943-AAF2-90D26C16D718}" type="presParOf" srcId="{E69D459E-F039-2848-A14A-7763693B7E80}" destId="{54E2759D-DB65-004D-B493-256065F0B619}" srcOrd="0" destOrd="0" presId="urn:microsoft.com/office/officeart/2005/8/layout/bProcess2"/>
    <dgm:cxn modelId="{43D43DB6-2D10-0949-8432-0515343D41E3}" type="presParOf" srcId="{E69D459E-F039-2848-A14A-7763693B7E80}" destId="{2B3C15AA-E48E-544B-A6A3-C0A1E8A62C17}" srcOrd="1" destOrd="0" presId="urn:microsoft.com/office/officeart/2005/8/layout/bProcess2"/>
    <dgm:cxn modelId="{6396DEB2-D106-DB4C-A921-88F32FED51F2}" type="presParOf" srcId="{A003ECFB-7935-4A42-B126-522986C4A29E}" destId="{5CFC2A5A-3E0B-7F40-9433-A8735531CD1D}" srcOrd="9" destOrd="0" presId="urn:microsoft.com/office/officeart/2005/8/layout/bProcess2"/>
    <dgm:cxn modelId="{A6E82D8B-8C83-7A43-A1B0-0E3386C1CA24}" type="presParOf" srcId="{A003ECFB-7935-4A42-B126-522986C4A29E}" destId="{4BD919AF-E609-E541-99E5-FB10E002E605}" srcOrd="10" destOrd="0" presId="urn:microsoft.com/office/officeart/2005/8/layout/bProcess2"/>
    <dgm:cxn modelId="{0BA250C6-D349-9D43-B6A7-B8FC9ADFD0D7}" type="presParOf" srcId="{4BD919AF-E609-E541-99E5-FB10E002E605}" destId="{CA89DDB0-6F6F-244B-80E9-634864182FB9}" srcOrd="0" destOrd="0" presId="urn:microsoft.com/office/officeart/2005/8/layout/bProcess2"/>
    <dgm:cxn modelId="{52444393-A2E3-E54C-95AE-3E5E312F955D}" type="presParOf" srcId="{4BD919AF-E609-E541-99E5-FB10E002E605}" destId="{F334D15D-D01B-9B45-B6C3-E252AB6B57A6}" srcOrd="1" destOrd="0" presId="urn:microsoft.com/office/officeart/2005/8/layout/bProcess2"/>
    <dgm:cxn modelId="{A9CA3FAD-A319-D74A-A24E-3F7E9249564C}" type="presParOf" srcId="{A003ECFB-7935-4A42-B126-522986C4A29E}" destId="{F4426272-E1CA-3641-B592-0258AD034544}" srcOrd="11" destOrd="0" presId="urn:microsoft.com/office/officeart/2005/8/layout/bProcess2"/>
    <dgm:cxn modelId="{71F2A551-5FE2-BF46-B539-AD6AD5E75E23}" type="presParOf" srcId="{A003ECFB-7935-4A42-B126-522986C4A29E}" destId="{7775C87A-BC4F-864C-B992-9266F3AF7B68}" srcOrd="1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78B40C-F402-8D4B-A0FD-7698ACFEFC05}" type="doc">
      <dgm:prSet loTypeId="urn:microsoft.com/office/officeart/2005/8/layout/radial3" loCatId="" qsTypeId="urn:microsoft.com/office/officeart/2005/8/quickstyle/simple1" qsCatId="simple" csTypeId="urn:microsoft.com/office/officeart/2005/8/colors/colorful4" csCatId="colorful" phldr="1"/>
      <dgm:spPr/>
      <dgm:t>
        <a:bodyPr/>
        <a:lstStyle/>
        <a:p>
          <a:endParaRPr lang="en-US"/>
        </a:p>
      </dgm:t>
    </dgm:pt>
    <dgm:pt modelId="{15E04498-7186-EC40-ACE5-3AAC7EB1A740}">
      <dgm:prSet phldrT="[Text]" custT="1"/>
      <dgm:spPr/>
      <dgm:t>
        <a:bodyPr/>
        <a:lstStyle/>
        <a:p>
          <a:r>
            <a:rPr lang="en-US" sz="8000" dirty="0">
              <a:solidFill>
                <a:schemeClr val="tx1"/>
              </a:solidFill>
              <a:latin typeface="Calibri" panose="020F0502020204030204" pitchFamily="34" charset="0"/>
              <a:cs typeface="Calibri" panose="020F0502020204030204" pitchFamily="34" charset="0"/>
            </a:rPr>
            <a:t>PTG</a:t>
          </a:r>
        </a:p>
      </dgm:t>
    </dgm:pt>
    <dgm:pt modelId="{00B586A4-35C3-B546-A9B0-614A9174231F}" type="parTrans" cxnId="{AB47999B-8652-F243-92FB-03F44DCF4341}">
      <dgm:prSet/>
      <dgm:spPr/>
      <dgm:t>
        <a:bodyPr/>
        <a:lstStyle/>
        <a:p>
          <a:endParaRPr lang="en-US">
            <a:solidFill>
              <a:schemeClr val="tx1"/>
            </a:solidFill>
          </a:endParaRPr>
        </a:p>
      </dgm:t>
    </dgm:pt>
    <dgm:pt modelId="{5A6F28E7-FCC7-E340-BEB0-977D4B81903A}" type="sibTrans" cxnId="{AB47999B-8652-F243-92FB-03F44DCF4341}">
      <dgm:prSet/>
      <dgm:spPr/>
      <dgm:t>
        <a:bodyPr/>
        <a:lstStyle/>
        <a:p>
          <a:endParaRPr lang="en-US">
            <a:solidFill>
              <a:schemeClr val="tx1"/>
            </a:solidFill>
          </a:endParaRPr>
        </a:p>
      </dgm:t>
    </dgm:pt>
    <dgm:pt modelId="{1684AEA4-0530-8348-891F-E599F59A6988}">
      <dgm:prSet phldrT="[Text]" custT="1"/>
      <dgm:spPr/>
      <dgm:t>
        <a:bodyPr/>
        <a:lstStyle/>
        <a:p>
          <a:r>
            <a:rPr lang="en-US" sz="2000" dirty="0">
              <a:solidFill>
                <a:schemeClr val="tx1"/>
              </a:solidFill>
              <a:latin typeface="Calibri" panose="020F0502020204030204" pitchFamily="34" charset="0"/>
              <a:cs typeface="Calibri" panose="020F0502020204030204" pitchFamily="34" charset="0"/>
            </a:rPr>
            <a:t>Stronger Relationships</a:t>
          </a:r>
        </a:p>
      </dgm:t>
    </dgm:pt>
    <dgm:pt modelId="{0254B3AC-8E3E-F542-A760-3ACDA63ABE74}" type="parTrans" cxnId="{0BD462BE-4A1D-7646-9621-AC3E2DD87CD5}">
      <dgm:prSet/>
      <dgm:spPr/>
      <dgm:t>
        <a:bodyPr/>
        <a:lstStyle/>
        <a:p>
          <a:endParaRPr lang="en-US">
            <a:solidFill>
              <a:schemeClr val="tx1"/>
            </a:solidFill>
          </a:endParaRPr>
        </a:p>
      </dgm:t>
    </dgm:pt>
    <dgm:pt modelId="{B2FBA04F-7588-C840-A726-6E0B96844F9F}" type="sibTrans" cxnId="{0BD462BE-4A1D-7646-9621-AC3E2DD87CD5}">
      <dgm:prSet/>
      <dgm:spPr/>
      <dgm:t>
        <a:bodyPr/>
        <a:lstStyle/>
        <a:p>
          <a:endParaRPr lang="en-US">
            <a:solidFill>
              <a:schemeClr val="tx1"/>
            </a:solidFill>
          </a:endParaRPr>
        </a:p>
      </dgm:t>
    </dgm:pt>
    <dgm:pt modelId="{D19C0915-462A-714E-8DA3-B85CA90C796B}">
      <dgm:prSet phldrT="[Text]" custT="1"/>
      <dgm:spPr/>
      <dgm:t>
        <a:bodyPr/>
        <a:lstStyle/>
        <a:p>
          <a:r>
            <a:rPr lang="en-US" sz="2000" dirty="0">
              <a:solidFill>
                <a:schemeClr val="tx1"/>
              </a:solidFill>
              <a:latin typeface="Calibri" panose="020F0502020204030204" pitchFamily="34" charset="0"/>
              <a:cs typeface="Calibri" panose="020F0502020204030204" pitchFamily="34" charset="0"/>
            </a:rPr>
            <a:t>Awareness of New Possibilities</a:t>
          </a:r>
        </a:p>
      </dgm:t>
    </dgm:pt>
    <dgm:pt modelId="{E60AB53A-6BA6-2148-8DF4-252D6B6DDEAB}" type="parTrans" cxnId="{684A14D4-2DAF-B643-8AAF-2FC142EFDC55}">
      <dgm:prSet/>
      <dgm:spPr/>
      <dgm:t>
        <a:bodyPr/>
        <a:lstStyle/>
        <a:p>
          <a:endParaRPr lang="en-US">
            <a:solidFill>
              <a:schemeClr val="tx1"/>
            </a:solidFill>
          </a:endParaRPr>
        </a:p>
      </dgm:t>
    </dgm:pt>
    <dgm:pt modelId="{35B07C74-2C99-5A43-B7B7-05036CD58B4B}" type="sibTrans" cxnId="{684A14D4-2DAF-B643-8AAF-2FC142EFDC55}">
      <dgm:prSet/>
      <dgm:spPr/>
      <dgm:t>
        <a:bodyPr/>
        <a:lstStyle/>
        <a:p>
          <a:endParaRPr lang="en-US">
            <a:solidFill>
              <a:schemeClr val="tx1"/>
            </a:solidFill>
          </a:endParaRPr>
        </a:p>
      </dgm:t>
    </dgm:pt>
    <dgm:pt modelId="{CB49B75C-ADC2-4540-8508-478779E75542}">
      <dgm:prSet phldrT="[Text]" custT="1"/>
      <dgm:spPr/>
      <dgm:t>
        <a:bodyPr/>
        <a:lstStyle/>
        <a:p>
          <a:r>
            <a:rPr lang="en-US" sz="2000" dirty="0">
              <a:solidFill>
                <a:schemeClr val="tx1"/>
              </a:solidFill>
              <a:latin typeface="Calibri" panose="020F0502020204030204" pitchFamily="34" charset="0"/>
              <a:cs typeface="Calibri" panose="020F0502020204030204" pitchFamily="34" charset="0"/>
            </a:rPr>
            <a:t>Increased Personal Strengths </a:t>
          </a:r>
        </a:p>
      </dgm:t>
    </dgm:pt>
    <dgm:pt modelId="{DA78FBEA-C465-3C4E-B0D7-A46FF3C24984}" type="parTrans" cxnId="{039778F1-7A04-D94F-AB84-9A9AC208DCC6}">
      <dgm:prSet/>
      <dgm:spPr/>
      <dgm:t>
        <a:bodyPr/>
        <a:lstStyle/>
        <a:p>
          <a:endParaRPr lang="en-US">
            <a:solidFill>
              <a:schemeClr val="tx1"/>
            </a:solidFill>
          </a:endParaRPr>
        </a:p>
      </dgm:t>
    </dgm:pt>
    <dgm:pt modelId="{A3E4D0F8-4F85-DC40-8418-61B440E5ECDE}" type="sibTrans" cxnId="{039778F1-7A04-D94F-AB84-9A9AC208DCC6}">
      <dgm:prSet/>
      <dgm:spPr/>
      <dgm:t>
        <a:bodyPr/>
        <a:lstStyle/>
        <a:p>
          <a:endParaRPr lang="en-US">
            <a:solidFill>
              <a:schemeClr val="tx1"/>
            </a:solidFill>
          </a:endParaRPr>
        </a:p>
      </dgm:t>
    </dgm:pt>
    <dgm:pt modelId="{E69C845B-E166-6F43-B0FA-132ED2336C43}">
      <dgm:prSet phldrT="[Text]" custT="1"/>
      <dgm:spPr/>
      <dgm:t>
        <a:bodyPr/>
        <a:lstStyle/>
        <a:p>
          <a:r>
            <a:rPr lang="en-US" sz="2000" dirty="0">
              <a:solidFill>
                <a:schemeClr val="tx1"/>
              </a:solidFill>
              <a:latin typeface="Calibri" panose="020F0502020204030204" pitchFamily="34" charset="0"/>
              <a:cs typeface="Calibri" panose="020F0502020204030204" pitchFamily="34" charset="0"/>
            </a:rPr>
            <a:t>Greater Appreciation for Lif</a:t>
          </a:r>
          <a:r>
            <a:rPr lang="en-US" sz="1800" dirty="0">
              <a:solidFill>
                <a:schemeClr val="tx1"/>
              </a:solidFill>
              <a:latin typeface="Calibri" panose="020F0502020204030204" pitchFamily="34" charset="0"/>
              <a:cs typeface="Calibri" panose="020F0502020204030204" pitchFamily="34" charset="0"/>
            </a:rPr>
            <a:t>e </a:t>
          </a:r>
        </a:p>
      </dgm:t>
    </dgm:pt>
    <dgm:pt modelId="{28FE4944-224D-084D-B31D-51DBAAFEBEA7}" type="parTrans" cxnId="{3D201333-A09D-E64E-BF26-3FF0DF57225C}">
      <dgm:prSet/>
      <dgm:spPr/>
      <dgm:t>
        <a:bodyPr/>
        <a:lstStyle/>
        <a:p>
          <a:endParaRPr lang="en-US">
            <a:solidFill>
              <a:schemeClr val="tx1"/>
            </a:solidFill>
          </a:endParaRPr>
        </a:p>
      </dgm:t>
    </dgm:pt>
    <dgm:pt modelId="{05237A65-BF20-3540-9141-DFCE3B81E2C6}" type="sibTrans" cxnId="{3D201333-A09D-E64E-BF26-3FF0DF57225C}">
      <dgm:prSet/>
      <dgm:spPr/>
      <dgm:t>
        <a:bodyPr/>
        <a:lstStyle/>
        <a:p>
          <a:endParaRPr lang="en-US">
            <a:solidFill>
              <a:schemeClr val="tx1"/>
            </a:solidFill>
          </a:endParaRPr>
        </a:p>
      </dgm:t>
    </dgm:pt>
    <dgm:pt modelId="{1D7CCF9F-1065-0448-8FD2-EE10A32CB635}">
      <dgm:prSet phldrT="[Text]" custT="1"/>
      <dgm:spPr/>
      <dgm:t>
        <a:bodyPr/>
        <a:lstStyle/>
        <a:p>
          <a:r>
            <a:rPr lang="en-US" sz="2000" dirty="0">
              <a:solidFill>
                <a:schemeClr val="tx1"/>
              </a:solidFill>
              <a:latin typeface="Calibri" panose="020F0502020204030204" pitchFamily="34" charset="0"/>
              <a:cs typeface="Calibri" panose="020F0502020204030204" pitchFamily="34" charset="0"/>
            </a:rPr>
            <a:t>Spiritual Enhancement </a:t>
          </a:r>
        </a:p>
      </dgm:t>
    </dgm:pt>
    <dgm:pt modelId="{8F2252E5-68DE-644E-ABD6-89912DEB468F}" type="parTrans" cxnId="{909B2042-3479-DE47-A2EE-280B8A4F9CC0}">
      <dgm:prSet/>
      <dgm:spPr/>
      <dgm:t>
        <a:bodyPr/>
        <a:lstStyle/>
        <a:p>
          <a:endParaRPr lang="en-US">
            <a:solidFill>
              <a:schemeClr val="tx1"/>
            </a:solidFill>
          </a:endParaRPr>
        </a:p>
      </dgm:t>
    </dgm:pt>
    <dgm:pt modelId="{5FAC6F6F-ED30-7040-A1B8-1728D444B6EC}" type="sibTrans" cxnId="{909B2042-3479-DE47-A2EE-280B8A4F9CC0}">
      <dgm:prSet/>
      <dgm:spPr/>
      <dgm:t>
        <a:bodyPr/>
        <a:lstStyle/>
        <a:p>
          <a:endParaRPr lang="en-US">
            <a:solidFill>
              <a:schemeClr val="tx1"/>
            </a:solidFill>
          </a:endParaRPr>
        </a:p>
      </dgm:t>
    </dgm:pt>
    <dgm:pt modelId="{07DB602B-83AD-514D-8725-C8780E1C742A}" type="pres">
      <dgm:prSet presAssocID="{3E78B40C-F402-8D4B-A0FD-7698ACFEFC05}" presName="composite" presStyleCnt="0">
        <dgm:presLayoutVars>
          <dgm:chMax val="1"/>
          <dgm:dir/>
          <dgm:resizeHandles val="exact"/>
        </dgm:presLayoutVars>
      </dgm:prSet>
      <dgm:spPr/>
    </dgm:pt>
    <dgm:pt modelId="{3B9E9625-41A9-0244-BD83-39AF2AE0B062}" type="pres">
      <dgm:prSet presAssocID="{3E78B40C-F402-8D4B-A0FD-7698ACFEFC05}" presName="radial" presStyleCnt="0">
        <dgm:presLayoutVars>
          <dgm:animLvl val="ctr"/>
        </dgm:presLayoutVars>
      </dgm:prSet>
      <dgm:spPr/>
    </dgm:pt>
    <dgm:pt modelId="{D45F1B01-4BB5-D947-8C7B-8D2A721D97F5}" type="pres">
      <dgm:prSet presAssocID="{15E04498-7186-EC40-ACE5-3AAC7EB1A740}" presName="centerShape" presStyleLbl="vennNode1" presStyleIdx="0" presStyleCnt="6"/>
      <dgm:spPr/>
    </dgm:pt>
    <dgm:pt modelId="{7CC49A88-30F8-844B-BC48-FE7729EAD9D5}" type="pres">
      <dgm:prSet presAssocID="{1684AEA4-0530-8348-891F-E599F59A6988}" presName="node" presStyleLbl="vennNode1" presStyleIdx="1" presStyleCnt="6" custScaleX="150196" custScaleY="131561" custRadScaleRad="88504" custRadScaleInc="0">
        <dgm:presLayoutVars>
          <dgm:bulletEnabled val="1"/>
        </dgm:presLayoutVars>
      </dgm:prSet>
      <dgm:spPr/>
    </dgm:pt>
    <dgm:pt modelId="{618BF51E-B0AB-3247-BFC8-7EBF5AB9141B}" type="pres">
      <dgm:prSet presAssocID="{D19C0915-462A-714E-8DA3-B85CA90C796B}" presName="node" presStyleLbl="vennNode1" presStyleIdx="2" presStyleCnt="6" custScaleX="126194" custScaleY="120702" custRadScaleRad="98921" custRadScaleInc="11359">
        <dgm:presLayoutVars>
          <dgm:bulletEnabled val="1"/>
        </dgm:presLayoutVars>
      </dgm:prSet>
      <dgm:spPr/>
    </dgm:pt>
    <dgm:pt modelId="{E4BEA3A1-A34D-AD4D-8872-4BA1E21931C8}" type="pres">
      <dgm:prSet presAssocID="{CB49B75C-ADC2-4540-8508-478779E75542}" presName="node" presStyleLbl="vennNode1" presStyleIdx="3" presStyleCnt="6" custScaleX="127478" custScaleY="117465">
        <dgm:presLayoutVars>
          <dgm:bulletEnabled val="1"/>
        </dgm:presLayoutVars>
      </dgm:prSet>
      <dgm:spPr/>
    </dgm:pt>
    <dgm:pt modelId="{667FD9FA-776F-C341-8C36-D8453317D727}" type="pres">
      <dgm:prSet presAssocID="{1D7CCF9F-1065-0448-8FD2-EE10A32CB635}" presName="node" presStyleLbl="vennNode1" presStyleIdx="4" presStyleCnt="6" custScaleX="149447" custScaleY="134929" custRadScaleRad="101203" custRadScaleInc="2449">
        <dgm:presLayoutVars>
          <dgm:bulletEnabled val="1"/>
        </dgm:presLayoutVars>
      </dgm:prSet>
      <dgm:spPr/>
    </dgm:pt>
    <dgm:pt modelId="{C08D599A-F551-C24D-9B3D-33F37F347DE0}" type="pres">
      <dgm:prSet presAssocID="{E69C845B-E166-6F43-B0FA-132ED2336C43}" presName="node" presStyleLbl="vennNode1" presStyleIdx="5" presStyleCnt="6" custScaleX="156563" custScaleY="140750" custRadScaleRad="96570" custRadScaleInc="-7422">
        <dgm:presLayoutVars>
          <dgm:bulletEnabled val="1"/>
        </dgm:presLayoutVars>
      </dgm:prSet>
      <dgm:spPr/>
    </dgm:pt>
  </dgm:ptLst>
  <dgm:cxnLst>
    <dgm:cxn modelId="{7BB2AB01-D437-4443-BB39-29189B8883AA}" type="presOf" srcId="{15E04498-7186-EC40-ACE5-3AAC7EB1A740}" destId="{D45F1B01-4BB5-D947-8C7B-8D2A721D97F5}" srcOrd="0" destOrd="0" presId="urn:microsoft.com/office/officeart/2005/8/layout/radial3"/>
    <dgm:cxn modelId="{D3E1F82E-E74B-4A42-B62E-9521517EDCEC}" type="presOf" srcId="{E69C845B-E166-6F43-B0FA-132ED2336C43}" destId="{C08D599A-F551-C24D-9B3D-33F37F347DE0}" srcOrd="0" destOrd="0" presId="urn:microsoft.com/office/officeart/2005/8/layout/radial3"/>
    <dgm:cxn modelId="{3D201333-A09D-E64E-BF26-3FF0DF57225C}" srcId="{15E04498-7186-EC40-ACE5-3AAC7EB1A740}" destId="{E69C845B-E166-6F43-B0FA-132ED2336C43}" srcOrd="4" destOrd="0" parTransId="{28FE4944-224D-084D-B31D-51DBAAFEBEA7}" sibTransId="{05237A65-BF20-3540-9141-DFCE3B81E2C6}"/>
    <dgm:cxn modelId="{909B2042-3479-DE47-A2EE-280B8A4F9CC0}" srcId="{15E04498-7186-EC40-ACE5-3AAC7EB1A740}" destId="{1D7CCF9F-1065-0448-8FD2-EE10A32CB635}" srcOrd="3" destOrd="0" parTransId="{8F2252E5-68DE-644E-ABD6-89912DEB468F}" sibTransId="{5FAC6F6F-ED30-7040-A1B8-1728D444B6EC}"/>
    <dgm:cxn modelId="{6709BF77-BE7F-FB4C-8C18-D00C323E0B42}" type="presOf" srcId="{D19C0915-462A-714E-8DA3-B85CA90C796B}" destId="{618BF51E-B0AB-3247-BFC8-7EBF5AB9141B}" srcOrd="0" destOrd="0" presId="urn:microsoft.com/office/officeart/2005/8/layout/radial3"/>
    <dgm:cxn modelId="{AB47999B-8652-F243-92FB-03F44DCF4341}" srcId="{3E78B40C-F402-8D4B-A0FD-7698ACFEFC05}" destId="{15E04498-7186-EC40-ACE5-3AAC7EB1A740}" srcOrd="0" destOrd="0" parTransId="{00B586A4-35C3-B546-A9B0-614A9174231F}" sibTransId="{5A6F28E7-FCC7-E340-BEB0-977D4B81903A}"/>
    <dgm:cxn modelId="{05D421B2-AA08-BA48-A07C-C9A6468B65A1}" type="presOf" srcId="{1684AEA4-0530-8348-891F-E599F59A6988}" destId="{7CC49A88-30F8-844B-BC48-FE7729EAD9D5}" srcOrd="0" destOrd="0" presId="urn:microsoft.com/office/officeart/2005/8/layout/radial3"/>
    <dgm:cxn modelId="{0BD462BE-4A1D-7646-9621-AC3E2DD87CD5}" srcId="{15E04498-7186-EC40-ACE5-3AAC7EB1A740}" destId="{1684AEA4-0530-8348-891F-E599F59A6988}" srcOrd="0" destOrd="0" parTransId="{0254B3AC-8E3E-F542-A760-3ACDA63ABE74}" sibTransId="{B2FBA04F-7588-C840-A726-6E0B96844F9F}"/>
    <dgm:cxn modelId="{684A14D4-2DAF-B643-8AAF-2FC142EFDC55}" srcId="{15E04498-7186-EC40-ACE5-3AAC7EB1A740}" destId="{D19C0915-462A-714E-8DA3-B85CA90C796B}" srcOrd="1" destOrd="0" parTransId="{E60AB53A-6BA6-2148-8DF4-252D6B6DDEAB}" sibTransId="{35B07C74-2C99-5A43-B7B7-05036CD58B4B}"/>
    <dgm:cxn modelId="{AD0B5ED7-8738-4348-8D61-5E205E78A7B1}" type="presOf" srcId="{CB49B75C-ADC2-4540-8508-478779E75542}" destId="{E4BEA3A1-A34D-AD4D-8872-4BA1E21931C8}" srcOrd="0" destOrd="0" presId="urn:microsoft.com/office/officeart/2005/8/layout/radial3"/>
    <dgm:cxn modelId="{2C1F31E1-D7B7-A74E-8F17-17D7F407E219}" type="presOf" srcId="{1D7CCF9F-1065-0448-8FD2-EE10A32CB635}" destId="{667FD9FA-776F-C341-8C36-D8453317D727}" srcOrd="0" destOrd="0" presId="urn:microsoft.com/office/officeart/2005/8/layout/radial3"/>
    <dgm:cxn modelId="{039778F1-7A04-D94F-AB84-9A9AC208DCC6}" srcId="{15E04498-7186-EC40-ACE5-3AAC7EB1A740}" destId="{CB49B75C-ADC2-4540-8508-478779E75542}" srcOrd="2" destOrd="0" parTransId="{DA78FBEA-C465-3C4E-B0D7-A46FF3C24984}" sibTransId="{A3E4D0F8-4F85-DC40-8418-61B440E5ECDE}"/>
    <dgm:cxn modelId="{623DDCFA-70BF-F34C-9AC0-CFF24F0033CB}" type="presOf" srcId="{3E78B40C-F402-8D4B-A0FD-7698ACFEFC05}" destId="{07DB602B-83AD-514D-8725-C8780E1C742A}" srcOrd="0" destOrd="0" presId="urn:microsoft.com/office/officeart/2005/8/layout/radial3"/>
    <dgm:cxn modelId="{82B692BA-5369-9846-8FE1-7083FB89EA3B}" type="presParOf" srcId="{07DB602B-83AD-514D-8725-C8780E1C742A}" destId="{3B9E9625-41A9-0244-BD83-39AF2AE0B062}" srcOrd="0" destOrd="0" presId="urn:microsoft.com/office/officeart/2005/8/layout/radial3"/>
    <dgm:cxn modelId="{266E97C4-3691-3249-9F85-E76DFE884C47}" type="presParOf" srcId="{3B9E9625-41A9-0244-BD83-39AF2AE0B062}" destId="{D45F1B01-4BB5-D947-8C7B-8D2A721D97F5}" srcOrd="0" destOrd="0" presId="urn:microsoft.com/office/officeart/2005/8/layout/radial3"/>
    <dgm:cxn modelId="{774A3DC4-737A-F045-BF34-305C09C26C75}" type="presParOf" srcId="{3B9E9625-41A9-0244-BD83-39AF2AE0B062}" destId="{7CC49A88-30F8-844B-BC48-FE7729EAD9D5}" srcOrd="1" destOrd="0" presId="urn:microsoft.com/office/officeart/2005/8/layout/radial3"/>
    <dgm:cxn modelId="{0078FA94-577B-CF45-8E84-3AC5C8961AD6}" type="presParOf" srcId="{3B9E9625-41A9-0244-BD83-39AF2AE0B062}" destId="{618BF51E-B0AB-3247-BFC8-7EBF5AB9141B}" srcOrd="2" destOrd="0" presId="urn:microsoft.com/office/officeart/2005/8/layout/radial3"/>
    <dgm:cxn modelId="{87DC2CBA-9AE7-8D4A-823D-7F82B8CE47A0}" type="presParOf" srcId="{3B9E9625-41A9-0244-BD83-39AF2AE0B062}" destId="{E4BEA3A1-A34D-AD4D-8872-4BA1E21931C8}" srcOrd="3" destOrd="0" presId="urn:microsoft.com/office/officeart/2005/8/layout/radial3"/>
    <dgm:cxn modelId="{02CF98AF-5DFC-7547-BF95-268E867C1E19}" type="presParOf" srcId="{3B9E9625-41A9-0244-BD83-39AF2AE0B062}" destId="{667FD9FA-776F-C341-8C36-D8453317D727}" srcOrd="4" destOrd="0" presId="urn:microsoft.com/office/officeart/2005/8/layout/radial3"/>
    <dgm:cxn modelId="{15CC5568-2F64-6C44-A2FA-5990DCF23F49}" type="presParOf" srcId="{3B9E9625-41A9-0244-BD83-39AF2AE0B062}" destId="{C08D599A-F551-C24D-9B3D-33F37F347DE0}" srcOrd="5"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22F5C9-2B2F-0040-958C-5868907BF329}" type="doc">
      <dgm:prSet loTypeId="urn:microsoft.com/office/officeart/2005/8/layout/gear1" loCatId="list" qsTypeId="urn:microsoft.com/office/officeart/2005/8/quickstyle/simple2" qsCatId="simple" csTypeId="urn:microsoft.com/office/officeart/2005/8/colors/colorful4" csCatId="colorful" phldr="1"/>
      <dgm:spPr/>
      <dgm:t>
        <a:bodyPr/>
        <a:lstStyle/>
        <a:p>
          <a:endParaRPr lang="en-US"/>
        </a:p>
      </dgm:t>
    </dgm:pt>
    <dgm:pt modelId="{AC325585-220E-0948-AB95-9D7292268C1F}">
      <dgm:prSet phldrT="[Text]" custT="1"/>
      <dgm:spPr/>
      <dgm:t>
        <a:bodyPr/>
        <a:lstStyle/>
        <a:p>
          <a:r>
            <a:rPr lang="en-US" sz="2000" dirty="0">
              <a:latin typeface="Calibri" panose="020F0502020204030204" pitchFamily="34" charset="0"/>
              <a:cs typeface="Calibri" panose="020F0502020204030204" pitchFamily="34" charset="0"/>
            </a:rPr>
            <a:t>Community support</a:t>
          </a:r>
        </a:p>
      </dgm:t>
    </dgm:pt>
    <dgm:pt modelId="{4738E30B-859D-2A49-AA5E-51096017E6DB}" type="parTrans" cxnId="{EEDBC914-66DF-0044-9492-719A1DEC23E3}">
      <dgm:prSet/>
      <dgm:spPr/>
      <dgm:t>
        <a:bodyPr/>
        <a:lstStyle/>
        <a:p>
          <a:endParaRPr lang="en-US"/>
        </a:p>
      </dgm:t>
    </dgm:pt>
    <dgm:pt modelId="{A59EB14A-CACA-0F48-B323-D1F046C4282B}" type="sibTrans" cxnId="{EEDBC914-66DF-0044-9492-719A1DEC23E3}">
      <dgm:prSet/>
      <dgm:spPr/>
      <dgm:t>
        <a:bodyPr/>
        <a:lstStyle/>
        <a:p>
          <a:endParaRPr lang="en-US"/>
        </a:p>
      </dgm:t>
    </dgm:pt>
    <dgm:pt modelId="{233BD12F-E9DB-6E4F-B11D-0D02E00751CE}">
      <dgm:prSet phldrT="[Text]" custT="1"/>
      <dgm:spPr/>
      <dgm:t>
        <a:bodyPr/>
        <a:lstStyle/>
        <a:p>
          <a:r>
            <a:rPr lang="en-US" sz="2000" dirty="0">
              <a:latin typeface="Calibri" panose="020F0502020204030204" pitchFamily="34" charset="0"/>
              <a:cs typeface="Calibri" panose="020F0502020204030204" pitchFamily="34" charset="0"/>
            </a:rPr>
            <a:t>Therapy </a:t>
          </a:r>
        </a:p>
      </dgm:t>
    </dgm:pt>
    <dgm:pt modelId="{9B522D7C-6379-6844-B7F9-003084A98490}" type="parTrans" cxnId="{F6346DA7-CACB-E34A-8F01-8460D61B8FBE}">
      <dgm:prSet/>
      <dgm:spPr/>
      <dgm:t>
        <a:bodyPr/>
        <a:lstStyle/>
        <a:p>
          <a:endParaRPr lang="en-US"/>
        </a:p>
      </dgm:t>
    </dgm:pt>
    <dgm:pt modelId="{0A89B8FE-9CA4-3648-BE39-B9025C32A4CA}" type="sibTrans" cxnId="{F6346DA7-CACB-E34A-8F01-8460D61B8FBE}">
      <dgm:prSet/>
      <dgm:spPr/>
      <dgm:t>
        <a:bodyPr/>
        <a:lstStyle/>
        <a:p>
          <a:endParaRPr lang="en-US"/>
        </a:p>
      </dgm:t>
    </dgm:pt>
    <dgm:pt modelId="{90988C46-DCC8-2B46-B567-CBCAE4895B39}">
      <dgm:prSet phldrT="[Text]" custT="1"/>
      <dgm:spPr/>
      <dgm:t>
        <a:bodyPr/>
        <a:lstStyle/>
        <a:p>
          <a:r>
            <a:rPr lang="en-US" sz="2000" dirty="0">
              <a:latin typeface="Calibri" panose="020F0502020204030204" pitchFamily="34" charset="0"/>
              <a:cs typeface="Calibri" panose="020F0502020204030204" pitchFamily="34" charset="0"/>
            </a:rPr>
            <a:t>Learning about trauma </a:t>
          </a:r>
        </a:p>
      </dgm:t>
    </dgm:pt>
    <dgm:pt modelId="{D5164129-D77C-0348-89D0-CB1962A4CDDC}" type="parTrans" cxnId="{A8865BA4-AC1A-1641-9571-33D8676B39DD}">
      <dgm:prSet/>
      <dgm:spPr/>
      <dgm:t>
        <a:bodyPr/>
        <a:lstStyle/>
        <a:p>
          <a:endParaRPr lang="en-US"/>
        </a:p>
      </dgm:t>
    </dgm:pt>
    <dgm:pt modelId="{C365FC1B-AF55-D448-9E11-82BA3294CFAC}" type="sibTrans" cxnId="{A8865BA4-AC1A-1641-9571-33D8676B39DD}">
      <dgm:prSet/>
      <dgm:spPr/>
      <dgm:t>
        <a:bodyPr/>
        <a:lstStyle/>
        <a:p>
          <a:endParaRPr lang="en-US"/>
        </a:p>
      </dgm:t>
    </dgm:pt>
    <dgm:pt modelId="{CB33F84C-DD82-4C45-B28D-171F647FB924}" type="pres">
      <dgm:prSet presAssocID="{7022F5C9-2B2F-0040-958C-5868907BF329}" presName="composite" presStyleCnt="0">
        <dgm:presLayoutVars>
          <dgm:chMax val="3"/>
          <dgm:animLvl val="lvl"/>
          <dgm:resizeHandles val="exact"/>
        </dgm:presLayoutVars>
      </dgm:prSet>
      <dgm:spPr/>
    </dgm:pt>
    <dgm:pt modelId="{F51E9092-3CE1-024F-8ED9-9764BE69CE31}" type="pres">
      <dgm:prSet presAssocID="{AC325585-220E-0948-AB95-9D7292268C1F}" presName="gear1" presStyleLbl="node1" presStyleIdx="0" presStyleCnt="3" custLinFactNeighborX="-940" custLinFactNeighborY="0">
        <dgm:presLayoutVars>
          <dgm:chMax val="1"/>
          <dgm:bulletEnabled val="1"/>
        </dgm:presLayoutVars>
      </dgm:prSet>
      <dgm:spPr/>
    </dgm:pt>
    <dgm:pt modelId="{BD1DA514-64CC-D743-B15F-5C0F91748335}" type="pres">
      <dgm:prSet presAssocID="{AC325585-220E-0948-AB95-9D7292268C1F}" presName="gear1srcNode" presStyleLbl="node1" presStyleIdx="0" presStyleCnt="3"/>
      <dgm:spPr/>
    </dgm:pt>
    <dgm:pt modelId="{B210653B-412C-664C-A052-3C0F70020919}" type="pres">
      <dgm:prSet presAssocID="{AC325585-220E-0948-AB95-9D7292268C1F}" presName="gear1dstNode" presStyleLbl="node1" presStyleIdx="0" presStyleCnt="3"/>
      <dgm:spPr/>
    </dgm:pt>
    <dgm:pt modelId="{806562A7-2C88-3046-9E06-FAD00C2263F9}" type="pres">
      <dgm:prSet presAssocID="{233BD12F-E9DB-6E4F-B11D-0D02E00751CE}" presName="gear2" presStyleLbl="node1" presStyleIdx="1" presStyleCnt="3">
        <dgm:presLayoutVars>
          <dgm:chMax val="1"/>
          <dgm:bulletEnabled val="1"/>
        </dgm:presLayoutVars>
      </dgm:prSet>
      <dgm:spPr/>
    </dgm:pt>
    <dgm:pt modelId="{416DE377-866C-0F47-A4D9-950C4C61AC2D}" type="pres">
      <dgm:prSet presAssocID="{233BD12F-E9DB-6E4F-B11D-0D02E00751CE}" presName="gear2srcNode" presStyleLbl="node1" presStyleIdx="1" presStyleCnt="3"/>
      <dgm:spPr/>
    </dgm:pt>
    <dgm:pt modelId="{147E5699-5167-DE42-8E9E-293EEA860C8F}" type="pres">
      <dgm:prSet presAssocID="{233BD12F-E9DB-6E4F-B11D-0D02E00751CE}" presName="gear2dstNode" presStyleLbl="node1" presStyleIdx="1" presStyleCnt="3"/>
      <dgm:spPr/>
    </dgm:pt>
    <dgm:pt modelId="{3B84DBD3-0E76-A642-8592-16D04B10FBDD}" type="pres">
      <dgm:prSet presAssocID="{90988C46-DCC8-2B46-B567-CBCAE4895B39}" presName="gear3" presStyleLbl="node1" presStyleIdx="2" presStyleCnt="3"/>
      <dgm:spPr/>
    </dgm:pt>
    <dgm:pt modelId="{B1F52C18-AC19-4942-A831-081686135741}" type="pres">
      <dgm:prSet presAssocID="{90988C46-DCC8-2B46-B567-CBCAE4895B39}" presName="gear3tx" presStyleLbl="node1" presStyleIdx="2" presStyleCnt="3">
        <dgm:presLayoutVars>
          <dgm:chMax val="1"/>
          <dgm:bulletEnabled val="1"/>
        </dgm:presLayoutVars>
      </dgm:prSet>
      <dgm:spPr/>
    </dgm:pt>
    <dgm:pt modelId="{36F7C163-9C3C-9E4A-9C35-A2C3F946AA37}" type="pres">
      <dgm:prSet presAssocID="{90988C46-DCC8-2B46-B567-CBCAE4895B39}" presName="gear3srcNode" presStyleLbl="node1" presStyleIdx="2" presStyleCnt="3"/>
      <dgm:spPr/>
    </dgm:pt>
    <dgm:pt modelId="{F898836C-BB49-AE4F-BA0C-88E47C60068A}" type="pres">
      <dgm:prSet presAssocID="{90988C46-DCC8-2B46-B567-CBCAE4895B39}" presName="gear3dstNode" presStyleLbl="node1" presStyleIdx="2" presStyleCnt="3"/>
      <dgm:spPr/>
    </dgm:pt>
    <dgm:pt modelId="{11FF43A5-A8E3-E944-81A4-5D2076A5C3E1}" type="pres">
      <dgm:prSet presAssocID="{A59EB14A-CACA-0F48-B323-D1F046C4282B}" presName="connector1" presStyleLbl="sibTrans2D1" presStyleIdx="0" presStyleCnt="3"/>
      <dgm:spPr/>
    </dgm:pt>
    <dgm:pt modelId="{F9607947-B618-1944-9343-EC221B29E0AD}" type="pres">
      <dgm:prSet presAssocID="{0A89B8FE-9CA4-3648-BE39-B9025C32A4CA}" presName="connector2" presStyleLbl="sibTrans2D1" presStyleIdx="1" presStyleCnt="3"/>
      <dgm:spPr/>
    </dgm:pt>
    <dgm:pt modelId="{217816D2-163A-A94C-8EC0-F30B380574B1}" type="pres">
      <dgm:prSet presAssocID="{C365FC1B-AF55-D448-9E11-82BA3294CFAC}" presName="connector3" presStyleLbl="sibTrans2D1" presStyleIdx="2" presStyleCnt="3"/>
      <dgm:spPr/>
    </dgm:pt>
  </dgm:ptLst>
  <dgm:cxnLst>
    <dgm:cxn modelId="{EEDBC914-66DF-0044-9492-719A1DEC23E3}" srcId="{7022F5C9-2B2F-0040-958C-5868907BF329}" destId="{AC325585-220E-0948-AB95-9D7292268C1F}" srcOrd="0" destOrd="0" parTransId="{4738E30B-859D-2A49-AA5E-51096017E6DB}" sibTransId="{A59EB14A-CACA-0F48-B323-D1F046C4282B}"/>
    <dgm:cxn modelId="{05246317-78C2-AB4A-8720-23C9375E3A70}" type="presOf" srcId="{90988C46-DCC8-2B46-B567-CBCAE4895B39}" destId="{3B84DBD3-0E76-A642-8592-16D04B10FBDD}" srcOrd="0" destOrd="0" presId="urn:microsoft.com/office/officeart/2005/8/layout/gear1"/>
    <dgm:cxn modelId="{E6DEE722-B3DC-104D-9471-06A7DF32863D}" type="presOf" srcId="{A59EB14A-CACA-0F48-B323-D1F046C4282B}" destId="{11FF43A5-A8E3-E944-81A4-5D2076A5C3E1}" srcOrd="0" destOrd="0" presId="urn:microsoft.com/office/officeart/2005/8/layout/gear1"/>
    <dgm:cxn modelId="{1A166424-5927-9D4C-845C-5F28894688B9}" type="presOf" srcId="{233BD12F-E9DB-6E4F-B11D-0D02E00751CE}" destId="{147E5699-5167-DE42-8E9E-293EEA860C8F}" srcOrd="2" destOrd="0" presId="urn:microsoft.com/office/officeart/2005/8/layout/gear1"/>
    <dgm:cxn modelId="{56579157-260B-2943-8CC6-8F2AD8FE7AD7}" type="presOf" srcId="{AC325585-220E-0948-AB95-9D7292268C1F}" destId="{BD1DA514-64CC-D743-B15F-5C0F91748335}" srcOrd="1" destOrd="0" presId="urn:microsoft.com/office/officeart/2005/8/layout/gear1"/>
    <dgm:cxn modelId="{14E1796D-F72C-0D4F-8140-F8193C3CADD5}" type="presOf" srcId="{7022F5C9-2B2F-0040-958C-5868907BF329}" destId="{CB33F84C-DD82-4C45-B28D-171F647FB924}" srcOrd="0" destOrd="0" presId="urn:microsoft.com/office/officeart/2005/8/layout/gear1"/>
    <dgm:cxn modelId="{74E9687E-2E64-8F4E-80D2-2FEF827F77DB}" type="presOf" srcId="{233BD12F-E9DB-6E4F-B11D-0D02E00751CE}" destId="{416DE377-866C-0F47-A4D9-950C4C61AC2D}" srcOrd="1" destOrd="0" presId="urn:microsoft.com/office/officeart/2005/8/layout/gear1"/>
    <dgm:cxn modelId="{1A481986-0F4B-B843-B67C-D6CC4A0EBFBE}" type="presOf" srcId="{AC325585-220E-0948-AB95-9D7292268C1F}" destId="{F51E9092-3CE1-024F-8ED9-9764BE69CE31}" srcOrd="0" destOrd="0" presId="urn:microsoft.com/office/officeart/2005/8/layout/gear1"/>
    <dgm:cxn modelId="{A8865BA4-AC1A-1641-9571-33D8676B39DD}" srcId="{7022F5C9-2B2F-0040-958C-5868907BF329}" destId="{90988C46-DCC8-2B46-B567-CBCAE4895B39}" srcOrd="2" destOrd="0" parTransId="{D5164129-D77C-0348-89D0-CB1962A4CDDC}" sibTransId="{C365FC1B-AF55-D448-9E11-82BA3294CFAC}"/>
    <dgm:cxn modelId="{9B494AA5-9083-F944-A6E5-48D3E022EF75}" type="presOf" srcId="{90988C46-DCC8-2B46-B567-CBCAE4895B39}" destId="{B1F52C18-AC19-4942-A831-081686135741}" srcOrd="1" destOrd="0" presId="urn:microsoft.com/office/officeart/2005/8/layout/gear1"/>
    <dgm:cxn modelId="{F6346DA7-CACB-E34A-8F01-8460D61B8FBE}" srcId="{7022F5C9-2B2F-0040-958C-5868907BF329}" destId="{233BD12F-E9DB-6E4F-B11D-0D02E00751CE}" srcOrd="1" destOrd="0" parTransId="{9B522D7C-6379-6844-B7F9-003084A98490}" sibTransId="{0A89B8FE-9CA4-3648-BE39-B9025C32A4CA}"/>
    <dgm:cxn modelId="{DD51F7A9-7F5D-6F47-8669-66C4C88F21A7}" type="presOf" srcId="{C365FC1B-AF55-D448-9E11-82BA3294CFAC}" destId="{217816D2-163A-A94C-8EC0-F30B380574B1}" srcOrd="0" destOrd="0" presId="urn:microsoft.com/office/officeart/2005/8/layout/gear1"/>
    <dgm:cxn modelId="{682423AF-057F-F14D-8A5C-F0B68E2E2069}" type="presOf" srcId="{90988C46-DCC8-2B46-B567-CBCAE4895B39}" destId="{F898836C-BB49-AE4F-BA0C-88E47C60068A}" srcOrd="3" destOrd="0" presId="urn:microsoft.com/office/officeart/2005/8/layout/gear1"/>
    <dgm:cxn modelId="{D84FA8C3-628A-FB4B-8AFB-BE65A0EC3C37}" type="presOf" srcId="{0A89B8FE-9CA4-3648-BE39-B9025C32A4CA}" destId="{F9607947-B618-1944-9343-EC221B29E0AD}" srcOrd="0" destOrd="0" presId="urn:microsoft.com/office/officeart/2005/8/layout/gear1"/>
    <dgm:cxn modelId="{C6C750CC-8322-D143-B8F8-E3CEB298C12A}" type="presOf" srcId="{AC325585-220E-0948-AB95-9D7292268C1F}" destId="{B210653B-412C-664C-A052-3C0F70020919}" srcOrd="2" destOrd="0" presId="urn:microsoft.com/office/officeart/2005/8/layout/gear1"/>
    <dgm:cxn modelId="{741677D6-271B-5240-94D2-B9505C94F446}" type="presOf" srcId="{90988C46-DCC8-2B46-B567-CBCAE4895B39}" destId="{36F7C163-9C3C-9E4A-9C35-A2C3F946AA37}" srcOrd="2" destOrd="0" presId="urn:microsoft.com/office/officeart/2005/8/layout/gear1"/>
    <dgm:cxn modelId="{97B854EA-E21A-F64F-81B9-606D68050B21}" type="presOf" srcId="{233BD12F-E9DB-6E4F-B11D-0D02E00751CE}" destId="{806562A7-2C88-3046-9E06-FAD00C2263F9}" srcOrd="0" destOrd="0" presId="urn:microsoft.com/office/officeart/2005/8/layout/gear1"/>
    <dgm:cxn modelId="{D81E63B5-4BE3-304A-8035-3113DA11E87D}" type="presParOf" srcId="{CB33F84C-DD82-4C45-B28D-171F647FB924}" destId="{F51E9092-3CE1-024F-8ED9-9764BE69CE31}" srcOrd="0" destOrd="0" presId="urn:microsoft.com/office/officeart/2005/8/layout/gear1"/>
    <dgm:cxn modelId="{07E18B1C-BBF0-C042-9F57-6D7F815F4829}" type="presParOf" srcId="{CB33F84C-DD82-4C45-B28D-171F647FB924}" destId="{BD1DA514-64CC-D743-B15F-5C0F91748335}" srcOrd="1" destOrd="0" presId="urn:microsoft.com/office/officeart/2005/8/layout/gear1"/>
    <dgm:cxn modelId="{EE0FE885-9A3E-4749-9FD2-8FEDF1A26C55}" type="presParOf" srcId="{CB33F84C-DD82-4C45-B28D-171F647FB924}" destId="{B210653B-412C-664C-A052-3C0F70020919}" srcOrd="2" destOrd="0" presId="urn:microsoft.com/office/officeart/2005/8/layout/gear1"/>
    <dgm:cxn modelId="{E7435E14-3B3A-0948-BC1D-22EAAEF7204F}" type="presParOf" srcId="{CB33F84C-DD82-4C45-B28D-171F647FB924}" destId="{806562A7-2C88-3046-9E06-FAD00C2263F9}" srcOrd="3" destOrd="0" presId="urn:microsoft.com/office/officeart/2005/8/layout/gear1"/>
    <dgm:cxn modelId="{884FF15A-52F2-8649-B410-6488542FA03A}" type="presParOf" srcId="{CB33F84C-DD82-4C45-B28D-171F647FB924}" destId="{416DE377-866C-0F47-A4D9-950C4C61AC2D}" srcOrd="4" destOrd="0" presId="urn:microsoft.com/office/officeart/2005/8/layout/gear1"/>
    <dgm:cxn modelId="{9F357F51-1DA4-C047-9472-9E7F7B60B0F2}" type="presParOf" srcId="{CB33F84C-DD82-4C45-B28D-171F647FB924}" destId="{147E5699-5167-DE42-8E9E-293EEA860C8F}" srcOrd="5" destOrd="0" presId="urn:microsoft.com/office/officeart/2005/8/layout/gear1"/>
    <dgm:cxn modelId="{1CD6E378-EBB3-4E4C-9015-B2369A0A33D5}" type="presParOf" srcId="{CB33F84C-DD82-4C45-B28D-171F647FB924}" destId="{3B84DBD3-0E76-A642-8592-16D04B10FBDD}" srcOrd="6" destOrd="0" presId="urn:microsoft.com/office/officeart/2005/8/layout/gear1"/>
    <dgm:cxn modelId="{FBE05CE3-098B-FD41-9E97-DF741403B0C2}" type="presParOf" srcId="{CB33F84C-DD82-4C45-B28D-171F647FB924}" destId="{B1F52C18-AC19-4942-A831-081686135741}" srcOrd="7" destOrd="0" presId="urn:microsoft.com/office/officeart/2005/8/layout/gear1"/>
    <dgm:cxn modelId="{F4C0DFFD-B667-4045-ABB3-AD4FE6D13908}" type="presParOf" srcId="{CB33F84C-DD82-4C45-B28D-171F647FB924}" destId="{36F7C163-9C3C-9E4A-9C35-A2C3F946AA37}" srcOrd="8" destOrd="0" presId="urn:microsoft.com/office/officeart/2005/8/layout/gear1"/>
    <dgm:cxn modelId="{B93C3BE6-5162-694A-996F-01E65BC76549}" type="presParOf" srcId="{CB33F84C-DD82-4C45-B28D-171F647FB924}" destId="{F898836C-BB49-AE4F-BA0C-88E47C60068A}" srcOrd="9" destOrd="0" presId="urn:microsoft.com/office/officeart/2005/8/layout/gear1"/>
    <dgm:cxn modelId="{030FE498-044E-6849-A1AB-6DBB42AD6046}" type="presParOf" srcId="{CB33F84C-DD82-4C45-B28D-171F647FB924}" destId="{11FF43A5-A8E3-E944-81A4-5D2076A5C3E1}" srcOrd="10" destOrd="0" presId="urn:microsoft.com/office/officeart/2005/8/layout/gear1"/>
    <dgm:cxn modelId="{137E63F4-E251-3948-B2D4-0E409417FCEB}" type="presParOf" srcId="{CB33F84C-DD82-4C45-B28D-171F647FB924}" destId="{F9607947-B618-1944-9343-EC221B29E0AD}" srcOrd="11" destOrd="0" presId="urn:microsoft.com/office/officeart/2005/8/layout/gear1"/>
    <dgm:cxn modelId="{196AC2A0-5BF6-5742-ABC4-0DAA64EDBF7B}" type="presParOf" srcId="{CB33F84C-DD82-4C45-B28D-171F647FB924}" destId="{217816D2-163A-A94C-8EC0-F30B380574B1}"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3F9A72-F516-024F-B2A9-3E620AB77A02}"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n-US"/>
        </a:p>
      </dgm:t>
    </dgm:pt>
    <dgm:pt modelId="{3790DA4A-F040-A14E-A0CA-DE41F66F3981}">
      <dgm:prSet phldrT="[Text]" custT="1"/>
      <dgm:spPr/>
      <dgm:t>
        <a:bodyPr/>
        <a:lstStyle/>
        <a:p>
          <a:r>
            <a:rPr lang="en-US" sz="2000" dirty="0">
              <a:latin typeface="Calibri" panose="020F0502020204030204" pitchFamily="34" charset="0"/>
              <a:cs typeface="Calibri" panose="020F0502020204030204" pitchFamily="34" charset="0"/>
            </a:rPr>
            <a:t>Peer Mentoring and Coaching </a:t>
          </a:r>
        </a:p>
      </dgm:t>
    </dgm:pt>
    <dgm:pt modelId="{F0C3E61C-885C-1145-AED9-37800757F031}" type="parTrans" cxnId="{E0C692AC-1F2D-A44E-87E8-45BF3777C8EE}">
      <dgm:prSet/>
      <dgm:spPr/>
      <dgm:t>
        <a:bodyPr/>
        <a:lstStyle/>
        <a:p>
          <a:endParaRPr lang="en-US"/>
        </a:p>
      </dgm:t>
    </dgm:pt>
    <dgm:pt modelId="{A039177F-E415-7447-84AD-79B213151880}" type="sibTrans" cxnId="{E0C692AC-1F2D-A44E-87E8-45BF3777C8EE}">
      <dgm:prSet/>
      <dgm:spPr/>
      <dgm:t>
        <a:bodyPr/>
        <a:lstStyle/>
        <a:p>
          <a:endParaRPr lang="en-US"/>
        </a:p>
      </dgm:t>
    </dgm:pt>
    <dgm:pt modelId="{A4F51EE7-8158-864F-9FBF-16430864E463}">
      <dgm:prSet phldrT="[Text]" custT="1"/>
      <dgm:spPr/>
      <dgm:t>
        <a:bodyPr/>
        <a:lstStyle/>
        <a:p>
          <a:r>
            <a:rPr lang="en-US" sz="2000" dirty="0">
              <a:latin typeface="Calibri" panose="020F0502020204030204" pitchFamily="34" charset="0"/>
              <a:cs typeface="Calibri" panose="020F0502020204030204" pitchFamily="34" charset="0"/>
            </a:rPr>
            <a:t>Resource Connecting </a:t>
          </a:r>
        </a:p>
      </dgm:t>
    </dgm:pt>
    <dgm:pt modelId="{E446EF69-3D86-E24F-9215-1E002EF01F71}" type="parTrans" cxnId="{B6F47633-74FA-8E48-A1F5-C29964D90E3C}">
      <dgm:prSet/>
      <dgm:spPr/>
      <dgm:t>
        <a:bodyPr/>
        <a:lstStyle/>
        <a:p>
          <a:endParaRPr lang="en-US"/>
        </a:p>
      </dgm:t>
    </dgm:pt>
    <dgm:pt modelId="{650A1A7B-5741-0C49-BC11-614A11D5917D}" type="sibTrans" cxnId="{B6F47633-74FA-8E48-A1F5-C29964D90E3C}">
      <dgm:prSet/>
      <dgm:spPr/>
      <dgm:t>
        <a:bodyPr/>
        <a:lstStyle/>
        <a:p>
          <a:endParaRPr lang="en-US"/>
        </a:p>
      </dgm:t>
    </dgm:pt>
    <dgm:pt modelId="{6995EE49-5E97-B343-8F66-71A4C10AE990}">
      <dgm:prSet phldrT="[Text]" custT="1"/>
      <dgm:spPr/>
      <dgm:t>
        <a:bodyPr/>
        <a:lstStyle/>
        <a:p>
          <a:r>
            <a:rPr lang="en-US" sz="2000" dirty="0">
              <a:latin typeface="Calibri" panose="020F0502020204030204" pitchFamily="34" charset="0"/>
              <a:cs typeface="Calibri" panose="020F0502020204030204" pitchFamily="34" charset="0"/>
            </a:rPr>
            <a:t>Facilitating and Leading Recovery Groups</a:t>
          </a:r>
        </a:p>
      </dgm:t>
    </dgm:pt>
    <dgm:pt modelId="{31CAE921-436F-3B40-B2F7-6B46B63C7B89}" type="parTrans" cxnId="{BA5DB0C4-55B3-DA49-A8E5-74A89C50A1AA}">
      <dgm:prSet/>
      <dgm:spPr/>
      <dgm:t>
        <a:bodyPr/>
        <a:lstStyle/>
        <a:p>
          <a:endParaRPr lang="en-US"/>
        </a:p>
      </dgm:t>
    </dgm:pt>
    <dgm:pt modelId="{FBDA7EA9-3B22-3C44-87E1-D72F2FC8209A}" type="sibTrans" cxnId="{BA5DB0C4-55B3-DA49-A8E5-74A89C50A1AA}">
      <dgm:prSet/>
      <dgm:spPr/>
      <dgm:t>
        <a:bodyPr/>
        <a:lstStyle/>
        <a:p>
          <a:endParaRPr lang="en-US"/>
        </a:p>
      </dgm:t>
    </dgm:pt>
    <dgm:pt modelId="{79B05D07-CA02-154D-91A1-FF408B9B8B83}">
      <dgm:prSet phldrT="[Text]" custT="1"/>
      <dgm:spPr/>
      <dgm:t>
        <a:bodyPr/>
        <a:lstStyle/>
        <a:p>
          <a:r>
            <a:rPr lang="en-US" sz="2000" dirty="0">
              <a:latin typeface="Calibri" panose="020F0502020204030204" pitchFamily="34" charset="0"/>
              <a:cs typeface="Calibri" panose="020F0502020204030204" pitchFamily="34" charset="0"/>
            </a:rPr>
            <a:t>Building Community</a:t>
          </a:r>
        </a:p>
      </dgm:t>
    </dgm:pt>
    <dgm:pt modelId="{5A3ECB4D-8703-2E46-AF00-B1D1B7E9CA57}" type="parTrans" cxnId="{C7A85B73-E697-874A-94B8-C1DED2E9B587}">
      <dgm:prSet/>
      <dgm:spPr/>
      <dgm:t>
        <a:bodyPr/>
        <a:lstStyle/>
        <a:p>
          <a:endParaRPr lang="en-US"/>
        </a:p>
      </dgm:t>
    </dgm:pt>
    <dgm:pt modelId="{257C824B-306B-6F4F-B50F-8AA749B2F615}" type="sibTrans" cxnId="{C7A85B73-E697-874A-94B8-C1DED2E9B587}">
      <dgm:prSet/>
      <dgm:spPr/>
      <dgm:t>
        <a:bodyPr/>
        <a:lstStyle/>
        <a:p>
          <a:endParaRPr lang="en-US"/>
        </a:p>
      </dgm:t>
    </dgm:pt>
    <dgm:pt modelId="{8771CDE9-DB18-034F-8D04-00E94B1CD6CE}" type="pres">
      <dgm:prSet presAssocID="{183F9A72-F516-024F-B2A9-3E620AB77A02}" presName="Name0" presStyleCnt="0">
        <dgm:presLayoutVars>
          <dgm:dir/>
          <dgm:resizeHandles val="exact"/>
        </dgm:presLayoutVars>
      </dgm:prSet>
      <dgm:spPr/>
    </dgm:pt>
    <dgm:pt modelId="{DE5AF11A-EB25-1F44-87F6-371D1EEF67E7}" type="pres">
      <dgm:prSet presAssocID="{3790DA4A-F040-A14E-A0CA-DE41F66F3981}" presName="Name5" presStyleLbl="vennNode1" presStyleIdx="0" presStyleCnt="4" custScaleX="96265">
        <dgm:presLayoutVars>
          <dgm:bulletEnabled val="1"/>
        </dgm:presLayoutVars>
      </dgm:prSet>
      <dgm:spPr/>
    </dgm:pt>
    <dgm:pt modelId="{C9F6EFCA-2EB8-FB42-AF5A-3BD43CB90DED}" type="pres">
      <dgm:prSet presAssocID="{A039177F-E415-7447-84AD-79B213151880}" presName="space" presStyleCnt="0"/>
      <dgm:spPr/>
    </dgm:pt>
    <dgm:pt modelId="{D6F8B856-A50D-6648-B806-1E27904A5E04}" type="pres">
      <dgm:prSet presAssocID="{A4F51EE7-8158-864F-9FBF-16430864E463}" presName="Name5" presStyleLbl="vennNode1" presStyleIdx="1" presStyleCnt="4">
        <dgm:presLayoutVars>
          <dgm:bulletEnabled val="1"/>
        </dgm:presLayoutVars>
      </dgm:prSet>
      <dgm:spPr/>
    </dgm:pt>
    <dgm:pt modelId="{E5274551-C012-B942-9623-BEA57AB698F8}" type="pres">
      <dgm:prSet presAssocID="{650A1A7B-5741-0C49-BC11-614A11D5917D}" presName="space" presStyleCnt="0"/>
      <dgm:spPr/>
    </dgm:pt>
    <dgm:pt modelId="{2BB60881-A809-8E4A-B518-7AF7CA208CA7}" type="pres">
      <dgm:prSet presAssocID="{6995EE49-5E97-B343-8F66-71A4C10AE990}" presName="Name5" presStyleLbl="vennNode1" presStyleIdx="2" presStyleCnt="4">
        <dgm:presLayoutVars>
          <dgm:bulletEnabled val="1"/>
        </dgm:presLayoutVars>
      </dgm:prSet>
      <dgm:spPr/>
    </dgm:pt>
    <dgm:pt modelId="{529CDFFC-83F5-BE45-A3BE-46CA4531F1B5}" type="pres">
      <dgm:prSet presAssocID="{FBDA7EA9-3B22-3C44-87E1-D72F2FC8209A}" presName="space" presStyleCnt="0"/>
      <dgm:spPr/>
    </dgm:pt>
    <dgm:pt modelId="{6CA2AB58-32C2-E74D-965B-25A4AC6DE7E2}" type="pres">
      <dgm:prSet presAssocID="{79B05D07-CA02-154D-91A1-FF408B9B8B83}" presName="Name5" presStyleLbl="vennNode1" presStyleIdx="3" presStyleCnt="4">
        <dgm:presLayoutVars>
          <dgm:bulletEnabled val="1"/>
        </dgm:presLayoutVars>
      </dgm:prSet>
      <dgm:spPr/>
    </dgm:pt>
  </dgm:ptLst>
  <dgm:cxnLst>
    <dgm:cxn modelId="{D33E981E-8DD5-1346-99F6-442AD17E4EEC}" type="presOf" srcId="{6995EE49-5E97-B343-8F66-71A4C10AE990}" destId="{2BB60881-A809-8E4A-B518-7AF7CA208CA7}" srcOrd="0" destOrd="0" presId="urn:microsoft.com/office/officeart/2005/8/layout/venn3"/>
    <dgm:cxn modelId="{B6F47633-74FA-8E48-A1F5-C29964D90E3C}" srcId="{183F9A72-F516-024F-B2A9-3E620AB77A02}" destId="{A4F51EE7-8158-864F-9FBF-16430864E463}" srcOrd="1" destOrd="0" parTransId="{E446EF69-3D86-E24F-9215-1E002EF01F71}" sibTransId="{650A1A7B-5741-0C49-BC11-614A11D5917D}"/>
    <dgm:cxn modelId="{C3E5AE49-DB1A-D540-A047-A9E5AD2FEBFF}" type="presOf" srcId="{183F9A72-F516-024F-B2A9-3E620AB77A02}" destId="{8771CDE9-DB18-034F-8D04-00E94B1CD6CE}" srcOrd="0" destOrd="0" presId="urn:microsoft.com/office/officeart/2005/8/layout/venn3"/>
    <dgm:cxn modelId="{8064B35A-C78D-0A4D-AD0E-B79F391A3D62}" type="presOf" srcId="{3790DA4A-F040-A14E-A0CA-DE41F66F3981}" destId="{DE5AF11A-EB25-1F44-87F6-371D1EEF67E7}" srcOrd="0" destOrd="0" presId="urn:microsoft.com/office/officeart/2005/8/layout/venn3"/>
    <dgm:cxn modelId="{C7A85B73-E697-874A-94B8-C1DED2E9B587}" srcId="{183F9A72-F516-024F-B2A9-3E620AB77A02}" destId="{79B05D07-CA02-154D-91A1-FF408B9B8B83}" srcOrd="3" destOrd="0" parTransId="{5A3ECB4D-8703-2E46-AF00-B1D1B7E9CA57}" sibTransId="{257C824B-306B-6F4F-B50F-8AA749B2F615}"/>
    <dgm:cxn modelId="{E0C692AC-1F2D-A44E-87E8-45BF3777C8EE}" srcId="{183F9A72-F516-024F-B2A9-3E620AB77A02}" destId="{3790DA4A-F040-A14E-A0CA-DE41F66F3981}" srcOrd="0" destOrd="0" parTransId="{F0C3E61C-885C-1145-AED9-37800757F031}" sibTransId="{A039177F-E415-7447-84AD-79B213151880}"/>
    <dgm:cxn modelId="{BA5DB0C4-55B3-DA49-A8E5-74A89C50A1AA}" srcId="{183F9A72-F516-024F-B2A9-3E620AB77A02}" destId="{6995EE49-5E97-B343-8F66-71A4C10AE990}" srcOrd="2" destOrd="0" parTransId="{31CAE921-436F-3B40-B2F7-6B46B63C7B89}" sibTransId="{FBDA7EA9-3B22-3C44-87E1-D72F2FC8209A}"/>
    <dgm:cxn modelId="{E2064EC7-C5D9-6343-B1DC-FF52CF89F4DF}" type="presOf" srcId="{79B05D07-CA02-154D-91A1-FF408B9B8B83}" destId="{6CA2AB58-32C2-E74D-965B-25A4AC6DE7E2}" srcOrd="0" destOrd="0" presId="urn:microsoft.com/office/officeart/2005/8/layout/venn3"/>
    <dgm:cxn modelId="{BC3791E0-8C66-5947-B41B-985F1658038C}" type="presOf" srcId="{A4F51EE7-8158-864F-9FBF-16430864E463}" destId="{D6F8B856-A50D-6648-B806-1E27904A5E04}" srcOrd="0" destOrd="0" presId="urn:microsoft.com/office/officeart/2005/8/layout/venn3"/>
    <dgm:cxn modelId="{F7AF7231-DFDF-B043-8871-C4C9092BEA90}" type="presParOf" srcId="{8771CDE9-DB18-034F-8D04-00E94B1CD6CE}" destId="{DE5AF11A-EB25-1F44-87F6-371D1EEF67E7}" srcOrd="0" destOrd="0" presId="urn:microsoft.com/office/officeart/2005/8/layout/venn3"/>
    <dgm:cxn modelId="{098021C1-D275-6F44-ADF7-A84D0AC472A5}" type="presParOf" srcId="{8771CDE9-DB18-034F-8D04-00E94B1CD6CE}" destId="{C9F6EFCA-2EB8-FB42-AF5A-3BD43CB90DED}" srcOrd="1" destOrd="0" presId="urn:microsoft.com/office/officeart/2005/8/layout/venn3"/>
    <dgm:cxn modelId="{B2E02777-BC25-104F-A74A-DFC609CDB707}" type="presParOf" srcId="{8771CDE9-DB18-034F-8D04-00E94B1CD6CE}" destId="{D6F8B856-A50D-6648-B806-1E27904A5E04}" srcOrd="2" destOrd="0" presId="urn:microsoft.com/office/officeart/2005/8/layout/venn3"/>
    <dgm:cxn modelId="{41718F27-32AC-6240-BFFF-875AAC9B6340}" type="presParOf" srcId="{8771CDE9-DB18-034F-8D04-00E94B1CD6CE}" destId="{E5274551-C012-B942-9623-BEA57AB698F8}" srcOrd="3" destOrd="0" presId="urn:microsoft.com/office/officeart/2005/8/layout/venn3"/>
    <dgm:cxn modelId="{C31F81E9-4A2B-A74A-8B78-64EEAB3A17DA}" type="presParOf" srcId="{8771CDE9-DB18-034F-8D04-00E94B1CD6CE}" destId="{2BB60881-A809-8E4A-B518-7AF7CA208CA7}" srcOrd="4" destOrd="0" presId="urn:microsoft.com/office/officeart/2005/8/layout/venn3"/>
    <dgm:cxn modelId="{4058EFB5-67C7-5348-93DE-81535F2EC179}" type="presParOf" srcId="{8771CDE9-DB18-034F-8D04-00E94B1CD6CE}" destId="{529CDFFC-83F5-BE45-A3BE-46CA4531F1B5}" srcOrd="5" destOrd="0" presId="urn:microsoft.com/office/officeart/2005/8/layout/venn3"/>
    <dgm:cxn modelId="{882CAB79-B5A1-154E-89B1-4C0402C33C9E}" type="presParOf" srcId="{8771CDE9-DB18-034F-8D04-00E94B1CD6CE}" destId="{6CA2AB58-32C2-E74D-965B-25A4AC6DE7E2}"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0B7CF-57FE-C247-A5E1-711BB7472EBB}">
      <dsp:nvSpPr>
        <dsp:cNvPr id="0" name=""/>
        <dsp:cNvSpPr/>
      </dsp:nvSpPr>
      <dsp:spPr>
        <a:xfrm>
          <a:off x="601963" y="2472"/>
          <a:ext cx="2007785" cy="12046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Uprooting of children / breaking up of families </a:t>
          </a:r>
        </a:p>
      </dsp:txBody>
      <dsp:txXfrm>
        <a:off x="601963" y="2472"/>
        <a:ext cx="2007785" cy="1204671"/>
      </dsp:txXfrm>
    </dsp:sp>
    <dsp:sp modelId="{E52E5515-EDBC-6146-82A6-77E5F16A91F3}">
      <dsp:nvSpPr>
        <dsp:cNvPr id="0" name=""/>
        <dsp:cNvSpPr/>
      </dsp:nvSpPr>
      <dsp:spPr>
        <a:xfrm>
          <a:off x="2810527" y="2472"/>
          <a:ext cx="2007785" cy="1204671"/>
        </a:xfrm>
        <a:prstGeom prst="rect">
          <a:avLst/>
        </a:prstGeom>
        <a:solidFill>
          <a:schemeClr val="accent4">
            <a:hueOff val="558096"/>
            <a:satOff val="-3362"/>
            <a:lumOff val="-2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Women have a higher mortality rate</a:t>
          </a:r>
        </a:p>
      </dsp:txBody>
      <dsp:txXfrm>
        <a:off x="2810527" y="2472"/>
        <a:ext cx="2007785" cy="1204671"/>
      </dsp:txXfrm>
    </dsp:sp>
    <dsp:sp modelId="{DE3A32CE-4AC8-7542-9C8F-E7D73ABD8E58}">
      <dsp:nvSpPr>
        <dsp:cNvPr id="0" name=""/>
        <dsp:cNvSpPr/>
      </dsp:nvSpPr>
      <dsp:spPr>
        <a:xfrm>
          <a:off x="5019091" y="2472"/>
          <a:ext cx="2007785" cy="1204671"/>
        </a:xfrm>
        <a:prstGeom prst="rect">
          <a:avLst/>
        </a:prstGeom>
        <a:solidFill>
          <a:schemeClr val="accent4">
            <a:hueOff val="1116192"/>
            <a:satOff val="-6725"/>
            <a:lumOff val="-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Hindering family communication  </a:t>
          </a:r>
        </a:p>
      </dsp:txBody>
      <dsp:txXfrm>
        <a:off x="5019091" y="2472"/>
        <a:ext cx="2007785" cy="1204671"/>
      </dsp:txXfrm>
    </dsp:sp>
    <dsp:sp modelId="{96125382-A621-0A40-90AC-39DD6FD9BCE4}">
      <dsp:nvSpPr>
        <dsp:cNvPr id="0" name=""/>
        <dsp:cNvSpPr/>
      </dsp:nvSpPr>
      <dsp:spPr>
        <a:xfrm>
          <a:off x="601963" y="1407922"/>
          <a:ext cx="2007785" cy="1204671"/>
        </a:xfrm>
        <a:prstGeom prst="rect">
          <a:avLst/>
        </a:prstGeom>
        <a:solidFill>
          <a:schemeClr val="accent4">
            <a:hueOff val="1674289"/>
            <a:satOff val="-10087"/>
            <a:lumOff val="-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Experience homelessness &amp; Joblessness </a:t>
          </a:r>
        </a:p>
      </dsp:txBody>
      <dsp:txXfrm>
        <a:off x="601963" y="1407922"/>
        <a:ext cx="2007785" cy="1204671"/>
      </dsp:txXfrm>
    </dsp:sp>
    <dsp:sp modelId="{04493B49-A27E-7048-B982-0EC4F2CAB6A2}">
      <dsp:nvSpPr>
        <dsp:cNvPr id="0" name=""/>
        <dsp:cNvSpPr/>
      </dsp:nvSpPr>
      <dsp:spPr>
        <a:xfrm>
          <a:off x="2810527" y="1407922"/>
          <a:ext cx="2007785" cy="1204671"/>
        </a:xfrm>
        <a:prstGeom prst="rect">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Medical issues </a:t>
          </a:r>
        </a:p>
      </dsp:txBody>
      <dsp:txXfrm>
        <a:off x="2810527" y="1407922"/>
        <a:ext cx="2007785" cy="1204671"/>
      </dsp:txXfrm>
    </dsp:sp>
    <dsp:sp modelId="{6D4C0A02-F4D7-214E-9DE9-0755B6AEE7ED}">
      <dsp:nvSpPr>
        <dsp:cNvPr id="0" name=""/>
        <dsp:cNvSpPr/>
      </dsp:nvSpPr>
      <dsp:spPr>
        <a:xfrm>
          <a:off x="5019091" y="1407922"/>
          <a:ext cx="2007785" cy="1204671"/>
        </a:xfrm>
        <a:prstGeom prst="rect">
          <a:avLst/>
        </a:prstGeom>
        <a:solidFill>
          <a:schemeClr val="accent4">
            <a:hueOff val="2790481"/>
            <a:satOff val="-16812"/>
            <a:lumOff val="-1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Mental health problems and / or serious mental illness</a:t>
          </a:r>
        </a:p>
      </dsp:txBody>
      <dsp:txXfrm>
        <a:off x="5019091" y="1407922"/>
        <a:ext cx="2007785" cy="1204671"/>
      </dsp:txXfrm>
    </dsp:sp>
    <dsp:sp modelId="{5169BD37-35D8-8A4B-84F5-F24B101E40E8}">
      <dsp:nvSpPr>
        <dsp:cNvPr id="0" name=""/>
        <dsp:cNvSpPr/>
      </dsp:nvSpPr>
      <dsp:spPr>
        <a:xfrm>
          <a:off x="601963" y="2813372"/>
          <a:ext cx="2007785" cy="1204671"/>
        </a:xfrm>
        <a:prstGeom prst="rect">
          <a:avLst/>
        </a:prstGeom>
        <a:solidFill>
          <a:schemeClr val="accent4">
            <a:hueOff val="3348577"/>
            <a:satOff val="-20174"/>
            <a:lumOff val="-1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Co-Occurring disorders and / or Substance Use Disorder</a:t>
          </a:r>
        </a:p>
      </dsp:txBody>
      <dsp:txXfrm>
        <a:off x="601963" y="2813372"/>
        <a:ext cx="2007785" cy="1204671"/>
      </dsp:txXfrm>
    </dsp:sp>
    <dsp:sp modelId="{0C9E5B44-2D01-8E4E-8CF9-76E9B293D7A4}">
      <dsp:nvSpPr>
        <dsp:cNvPr id="0" name=""/>
        <dsp:cNvSpPr/>
      </dsp:nvSpPr>
      <dsp:spPr>
        <a:xfrm>
          <a:off x="2810527" y="2813372"/>
          <a:ext cx="2007785" cy="1204671"/>
        </a:xfrm>
        <a:prstGeom prst="rect">
          <a:avLst/>
        </a:prstGeom>
        <a:solidFill>
          <a:schemeClr val="accent4">
            <a:hueOff val="3906673"/>
            <a:satOff val="-23537"/>
            <a:lumOff val="-18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Trauma and / or serious psychological distress</a:t>
          </a:r>
        </a:p>
      </dsp:txBody>
      <dsp:txXfrm>
        <a:off x="2810527" y="2813372"/>
        <a:ext cx="2007785" cy="1204671"/>
      </dsp:txXfrm>
    </dsp:sp>
    <dsp:sp modelId="{832E8B8E-CD15-2743-B78C-59D529925EF6}">
      <dsp:nvSpPr>
        <dsp:cNvPr id="0" name=""/>
        <dsp:cNvSpPr/>
      </dsp:nvSpPr>
      <dsp:spPr>
        <a:xfrm>
          <a:off x="5019091" y="2813372"/>
          <a:ext cx="2007785" cy="1204671"/>
        </a:xfrm>
        <a:prstGeom prst="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Sexual victimization </a:t>
          </a:r>
          <a:endParaRPr lang="en-US" sz="1800" kern="1200" dirty="0">
            <a:latin typeface="Calibri" panose="020F0502020204030204" pitchFamily="34" charset="0"/>
            <a:cs typeface="Calibri" panose="020F0502020204030204" pitchFamily="34" charset="0"/>
          </a:endParaRPr>
        </a:p>
      </dsp:txBody>
      <dsp:txXfrm>
        <a:off x="5019091" y="2813372"/>
        <a:ext cx="2007785" cy="1204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9FA01-CE66-694B-9CEF-568D9608AA46}">
      <dsp:nvSpPr>
        <dsp:cNvPr id="0" name=""/>
        <dsp:cNvSpPr/>
      </dsp:nvSpPr>
      <dsp:spPr>
        <a:xfrm>
          <a:off x="1762021" y="526186"/>
          <a:ext cx="374004" cy="91440"/>
        </a:xfrm>
        <a:custGeom>
          <a:avLst/>
          <a:gdLst/>
          <a:ahLst/>
          <a:cxnLst/>
          <a:rect l="0" t="0" r="0" b="0"/>
          <a:pathLst>
            <a:path>
              <a:moveTo>
                <a:pt x="0" y="45720"/>
              </a:moveTo>
              <a:lnTo>
                <a:pt x="37400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8908" y="569883"/>
        <a:ext cx="20230" cy="4046"/>
      </dsp:txXfrm>
    </dsp:sp>
    <dsp:sp modelId="{495FB0FA-C8C7-B54E-9383-90AD0901DCF8}">
      <dsp:nvSpPr>
        <dsp:cNvPr id="0" name=""/>
        <dsp:cNvSpPr/>
      </dsp:nvSpPr>
      <dsp:spPr>
        <a:xfrm>
          <a:off x="4673" y="44162"/>
          <a:ext cx="1759148" cy="10554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kern="1200">
              <a:latin typeface="Times New Roman" panose="02020603050405020304" pitchFamily="18" charset="0"/>
              <a:ea typeface="Calibri" panose="020F0502020204030204" pitchFamily="34" charset="0"/>
              <a:cs typeface="Times New Roman" panose="02020603050405020304" pitchFamily="18" charset="0"/>
            </a:rPr>
            <a:t>Stigma </a:t>
          </a:r>
          <a:endParaRPr lang="en-US" sz="1500" kern="1200" dirty="0"/>
        </a:p>
      </dsp:txBody>
      <dsp:txXfrm>
        <a:off x="4673" y="44162"/>
        <a:ext cx="1759148" cy="1055489"/>
      </dsp:txXfrm>
    </dsp:sp>
    <dsp:sp modelId="{443DB658-7284-8F4F-9077-5353222BFAA8}">
      <dsp:nvSpPr>
        <dsp:cNvPr id="0" name=""/>
        <dsp:cNvSpPr/>
      </dsp:nvSpPr>
      <dsp:spPr>
        <a:xfrm>
          <a:off x="3925774" y="526186"/>
          <a:ext cx="374004" cy="91440"/>
        </a:xfrm>
        <a:custGeom>
          <a:avLst/>
          <a:gdLst/>
          <a:ahLst/>
          <a:cxnLst/>
          <a:rect l="0" t="0" r="0" b="0"/>
          <a:pathLst>
            <a:path>
              <a:moveTo>
                <a:pt x="0" y="45720"/>
              </a:moveTo>
              <a:lnTo>
                <a:pt x="374004" y="45720"/>
              </a:lnTo>
            </a:path>
          </a:pathLst>
        </a:custGeom>
        <a:noFill/>
        <a:ln w="6350" cap="flat" cmpd="sng" algn="ctr">
          <a:solidFill>
            <a:schemeClr val="accent4">
              <a:hueOff val="637824"/>
              <a:satOff val="-3843"/>
              <a:lumOff val="-3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2661" y="569883"/>
        <a:ext cx="20230" cy="4046"/>
      </dsp:txXfrm>
    </dsp:sp>
    <dsp:sp modelId="{D493664E-D779-7E40-89AA-4638F23E44B4}">
      <dsp:nvSpPr>
        <dsp:cNvPr id="0" name=""/>
        <dsp:cNvSpPr/>
      </dsp:nvSpPr>
      <dsp:spPr>
        <a:xfrm>
          <a:off x="2168425" y="44162"/>
          <a:ext cx="1759148" cy="1055489"/>
        </a:xfrm>
        <a:prstGeom prst="rect">
          <a:avLst/>
        </a:prstGeom>
        <a:solidFill>
          <a:schemeClr val="accent4">
            <a:hueOff val="558096"/>
            <a:satOff val="-3362"/>
            <a:lumOff val="-2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kern="1200">
              <a:latin typeface="Times New Roman" panose="02020603050405020304" pitchFamily="18" charset="0"/>
              <a:ea typeface="Calibri" panose="020F0502020204030204" pitchFamily="34" charset="0"/>
              <a:cs typeface="Times New Roman" panose="02020603050405020304" pitchFamily="18" charset="0"/>
            </a:rPr>
            <a:t>Access to resources</a:t>
          </a:r>
          <a:endParaRPr lang="en-US" sz="1500" kern="1200" dirty="0"/>
        </a:p>
      </dsp:txBody>
      <dsp:txXfrm>
        <a:off x="2168425" y="44162"/>
        <a:ext cx="1759148" cy="1055489"/>
      </dsp:txXfrm>
    </dsp:sp>
    <dsp:sp modelId="{1278A572-5AD4-7947-BF7A-909216D3A8AB}">
      <dsp:nvSpPr>
        <dsp:cNvPr id="0" name=""/>
        <dsp:cNvSpPr/>
      </dsp:nvSpPr>
      <dsp:spPr>
        <a:xfrm>
          <a:off x="884247" y="1097851"/>
          <a:ext cx="4327505" cy="374004"/>
        </a:xfrm>
        <a:custGeom>
          <a:avLst/>
          <a:gdLst/>
          <a:ahLst/>
          <a:cxnLst/>
          <a:rect l="0" t="0" r="0" b="0"/>
          <a:pathLst>
            <a:path>
              <a:moveTo>
                <a:pt x="4327505" y="0"/>
              </a:moveTo>
              <a:lnTo>
                <a:pt x="4327505" y="204102"/>
              </a:lnTo>
              <a:lnTo>
                <a:pt x="0" y="204102"/>
              </a:lnTo>
              <a:lnTo>
                <a:pt x="0" y="374004"/>
              </a:lnTo>
            </a:path>
          </a:pathLst>
        </a:custGeom>
        <a:noFill/>
        <a:ln w="6350" cap="flat" cmpd="sng" algn="ctr">
          <a:solidFill>
            <a:schemeClr val="accent4">
              <a:hueOff val="1275649"/>
              <a:satOff val="-7685"/>
              <a:lumOff val="-61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9340" y="1282830"/>
        <a:ext cx="217318" cy="4046"/>
      </dsp:txXfrm>
    </dsp:sp>
    <dsp:sp modelId="{570A7490-B0D7-5E41-971E-8C80B05DE72F}">
      <dsp:nvSpPr>
        <dsp:cNvPr id="0" name=""/>
        <dsp:cNvSpPr/>
      </dsp:nvSpPr>
      <dsp:spPr>
        <a:xfrm>
          <a:off x="4332178" y="44162"/>
          <a:ext cx="1759148" cy="1055489"/>
        </a:xfrm>
        <a:prstGeom prst="rect">
          <a:avLst/>
        </a:prstGeom>
        <a:solidFill>
          <a:schemeClr val="accent4">
            <a:hueOff val="1116192"/>
            <a:satOff val="-6725"/>
            <a:lumOff val="-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kern="1200">
              <a:latin typeface="Times New Roman" panose="02020603050405020304" pitchFamily="18" charset="0"/>
              <a:ea typeface="Calibri" panose="020F0502020204030204" pitchFamily="34" charset="0"/>
              <a:cs typeface="Times New Roman" panose="02020603050405020304" pitchFamily="18" charset="0"/>
            </a:rPr>
            <a:t>Gender specific pathways </a:t>
          </a:r>
          <a:endParaRPr lang="en-US" sz="1500" kern="1200" dirty="0"/>
        </a:p>
      </dsp:txBody>
      <dsp:txXfrm>
        <a:off x="4332178" y="44162"/>
        <a:ext cx="1759148" cy="1055489"/>
      </dsp:txXfrm>
    </dsp:sp>
    <dsp:sp modelId="{6E1EE561-3DDA-F24A-A12B-4E2F756027EF}">
      <dsp:nvSpPr>
        <dsp:cNvPr id="0" name=""/>
        <dsp:cNvSpPr/>
      </dsp:nvSpPr>
      <dsp:spPr>
        <a:xfrm>
          <a:off x="1762021" y="1986280"/>
          <a:ext cx="374004" cy="91440"/>
        </a:xfrm>
        <a:custGeom>
          <a:avLst/>
          <a:gdLst/>
          <a:ahLst/>
          <a:cxnLst/>
          <a:rect l="0" t="0" r="0" b="0"/>
          <a:pathLst>
            <a:path>
              <a:moveTo>
                <a:pt x="0" y="45720"/>
              </a:moveTo>
              <a:lnTo>
                <a:pt x="374004" y="45720"/>
              </a:lnTo>
            </a:path>
          </a:pathLst>
        </a:custGeom>
        <a:noFill/>
        <a:ln w="6350" cap="flat" cmpd="sng" algn="ctr">
          <a:solidFill>
            <a:schemeClr val="accent4">
              <a:hueOff val="1913473"/>
              <a:satOff val="-11528"/>
              <a:lumOff val="-9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8908" y="2029976"/>
        <a:ext cx="20230" cy="4046"/>
      </dsp:txXfrm>
    </dsp:sp>
    <dsp:sp modelId="{B2780A29-23E3-7141-B129-B692F7697CE9}">
      <dsp:nvSpPr>
        <dsp:cNvPr id="0" name=""/>
        <dsp:cNvSpPr/>
      </dsp:nvSpPr>
      <dsp:spPr>
        <a:xfrm>
          <a:off x="4673" y="1504255"/>
          <a:ext cx="1759148" cy="1055489"/>
        </a:xfrm>
        <a:prstGeom prst="rect">
          <a:avLst/>
        </a:prstGeom>
        <a:solidFill>
          <a:schemeClr val="accent4">
            <a:hueOff val="1674289"/>
            <a:satOff val="-10087"/>
            <a:lumOff val="-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kern="1200">
              <a:latin typeface="Times New Roman" panose="02020603050405020304" pitchFamily="18" charset="0"/>
              <a:ea typeface="Calibri" panose="020F0502020204030204" pitchFamily="34" charset="0"/>
              <a:cs typeface="Times New Roman" panose="02020603050405020304" pitchFamily="18" charset="0"/>
            </a:rPr>
            <a:t>Physical and mental health needs </a:t>
          </a:r>
          <a:endParaRPr lang="en-US" sz="1500" kern="1200" dirty="0"/>
        </a:p>
      </dsp:txBody>
      <dsp:txXfrm>
        <a:off x="4673" y="1504255"/>
        <a:ext cx="1759148" cy="1055489"/>
      </dsp:txXfrm>
    </dsp:sp>
    <dsp:sp modelId="{99806835-F1EB-1E44-B591-121BFAA9FDE0}">
      <dsp:nvSpPr>
        <dsp:cNvPr id="0" name=""/>
        <dsp:cNvSpPr/>
      </dsp:nvSpPr>
      <dsp:spPr>
        <a:xfrm>
          <a:off x="3925774" y="1986280"/>
          <a:ext cx="374004" cy="91440"/>
        </a:xfrm>
        <a:custGeom>
          <a:avLst/>
          <a:gdLst/>
          <a:ahLst/>
          <a:cxnLst/>
          <a:rect l="0" t="0" r="0" b="0"/>
          <a:pathLst>
            <a:path>
              <a:moveTo>
                <a:pt x="0" y="45720"/>
              </a:moveTo>
              <a:lnTo>
                <a:pt x="374004" y="45720"/>
              </a:lnTo>
            </a:path>
          </a:pathLst>
        </a:custGeom>
        <a:noFill/>
        <a:ln w="6350" cap="flat" cmpd="sng" algn="ctr">
          <a:solidFill>
            <a:schemeClr val="accent4">
              <a:hueOff val="2551297"/>
              <a:satOff val="-15371"/>
              <a:lumOff val="-123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2661" y="2029976"/>
        <a:ext cx="20230" cy="4046"/>
      </dsp:txXfrm>
    </dsp:sp>
    <dsp:sp modelId="{44FA24EA-7609-DC40-88F6-D0ADE252BF48}">
      <dsp:nvSpPr>
        <dsp:cNvPr id="0" name=""/>
        <dsp:cNvSpPr/>
      </dsp:nvSpPr>
      <dsp:spPr>
        <a:xfrm>
          <a:off x="2168425" y="1504255"/>
          <a:ext cx="1759148" cy="1055489"/>
        </a:xfrm>
        <a:prstGeom prst="rect">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kern="1200">
              <a:latin typeface="Times New Roman" panose="02020603050405020304" pitchFamily="18" charset="0"/>
              <a:ea typeface="Calibri" panose="020F0502020204030204" pitchFamily="34" charset="0"/>
              <a:cs typeface="Times New Roman" panose="02020603050405020304" pitchFamily="18" charset="0"/>
            </a:rPr>
            <a:t>Family reconnections / parental reunification</a:t>
          </a:r>
          <a:endParaRPr lang="en-US" sz="1500" kern="1200" dirty="0"/>
        </a:p>
      </dsp:txBody>
      <dsp:txXfrm>
        <a:off x="2168425" y="1504255"/>
        <a:ext cx="1759148" cy="1055489"/>
      </dsp:txXfrm>
    </dsp:sp>
    <dsp:sp modelId="{8C15DE57-EE0E-8E47-94C2-41498D04AFC0}">
      <dsp:nvSpPr>
        <dsp:cNvPr id="0" name=""/>
        <dsp:cNvSpPr/>
      </dsp:nvSpPr>
      <dsp:spPr>
        <a:xfrm>
          <a:off x="884247" y="2557944"/>
          <a:ext cx="4327505" cy="374004"/>
        </a:xfrm>
        <a:custGeom>
          <a:avLst/>
          <a:gdLst/>
          <a:ahLst/>
          <a:cxnLst/>
          <a:rect l="0" t="0" r="0" b="0"/>
          <a:pathLst>
            <a:path>
              <a:moveTo>
                <a:pt x="4327505" y="0"/>
              </a:moveTo>
              <a:lnTo>
                <a:pt x="4327505" y="204102"/>
              </a:lnTo>
              <a:lnTo>
                <a:pt x="0" y="204102"/>
              </a:lnTo>
              <a:lnTo>
                <a:pt x="0" y="374004"/>
              </a:lnTo>
            </a:path>
          </a:pathLst>
        </a:custGeom>
        <a:noFill/>
        <a:ln w="6350" cap="flat" cmpd="sng" algn="ctr">
          <a:solidFill>
            <a:schemeClr val="accent4">
              <a:hueOff val="3189121"/>
              <a:satOff val="-19214"/>
              <a:lumOff val="-154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9340" y="2742923"/>
        <a:ext cx="217318" cy="4046"/>
      </dsp:txXfrm>
    </dsp:sp>
    <dsp:sp modelId="{C338998D-E8E9-BA4A-AAE6-F9CA31667FDC}">
      <dsp:nvSpPr>
        <dsp:cNvPr id="0" name=""/>
        <dsp:cNvSpPr/>
      </dsp:nvSpPr>
      <dsp:spPr>
        <a:xfrm>
          <a:off x="4332178" y="1504255"/>
          <a:ext cx="1759148" cy="1055489"/>
        </a:xfrm>
        <a:prstGeom prst="rect">
          <a:avLst/>
        </a:prstGeom>
        <a:solidFill>
          <a:schemeClr val="accent4">
            <a:hueOff val="2790481"/>
            <a:satOff val="-16812"/>
            <a:lumOff val="-1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kern="1200" dirty="0"/>
            <a:t>Connection to recovery community</a:t>
          </a:r>
        </a:p>
      </dsp:txBody>
      <dsp:txXfrm>
        <a:off x="4332178" y="1504255"/>
        <a:ext cx="1759148" cy="1055489"/>
      </dsp:txXfrm>
    </dsp:sp>
    <dsp:sp modelId="{8446FB08-DCC1-F145-AAA2-C4149DC661EF}">
      <dsp:nvSpPr>
        <dsp:cNvPr id="0" name=""/>
        <dsp:cNvSpPr/>
      </dsp:nvSpPr>
      <dsp:spPr>
        <a:xfrm>
          <a:off x="1762021" y="3446373"/>
          <a:ext cx="374004" cy="91440"/>
        </a:xfrm>
        <a:custGeom>
          <a:avLst/>
          <a:gdLst/>
          <a:ahLst/>
          <a:cxnLst/>
          <a:rect l="0" t="0" r="0" b="0"/>
          <a:pathLst>
            <a:path>
              <a:moveTo>
                <a:pt x="0" y="45720"/>
              </a:moveTo>
              <a:lnTo>
                <a:pt x="374004" y="45720"/>
              </a:lnTo>
            </a:path>
          </a:pathLst>
        </a:custGeom>
        <a:noFill/>
        <a:ln w="6350" cap="flat" cmpd="sng" algn="ctr">
          <a:solidFill>
            <a:schemeClr val="accent4">
              <a:hueOff val="3826945"/>
              <a:satOff val="-23056"/>
              <a:lumOff val="-184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8908" y="3490070"/>
        <a:ext cx="20230" cy="4046"/>
      </dsp:txXfrm>
    </dsp:sp>
    <dsp:sp modelId="{5555DFE8-3244-0949-8A07-E214285A2417}">
      <dsp:nvSpPr>
        <dsp:cNvPr id="0" name=""/>
        <dsp:cNvSpPr/>
      </dsp:nvSpPr>
      <dsp:spPr>
        <a:xfrm>
          <a:off x="4673" y="2964348"/>
          <a:ext cx="1759148" cy="1055489"/>
        </a:xfrm>
        <a:prstGeom prst="rect">
          <a:avLst/>
        </a:prstGeom>
        <a:solidFill>
          <a:schemeClr val="accent4">
            <a:hueOff val="3348577"/>
            <a:satOff val="-20174"/>
            <a:lumOff val="-1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kern="1200">
              <a:latin typeface="Times New Roman" panose="02020603050405020304" pitchFamily="18" charset="0"/>
              <a:ea typeface="Calibri" panose="020F0502020204030204" pitchFamily="34" charset="0"/>
              <a:cs typeface="Times New Roman" panose="02020603050405020304" pitchFamily="18" charset="0"/>
            </a:rPr>
            <a:t>Trauma and self – care support </a:t>
          </a:r>
          <a:endParaRPr lang="en-US" sz="1500" kern="1200" dirty="0"/>
        </a:p>
      </dsp:txBody>
      <dsp:txXfrm>
        <a:off x="4673" y="2964348"/>
        <a:ext cx="1759148" cy="1055489"/>
      </dsp:txXfrm>
    </dsp:sp>
    <dsp:sp modelId="{FD33042C-BBA4-214A-BB64-57A5C9FB3BAF}">
      <dsp:nvSpPr>
        <dsp:cNvPr id="0" name=""/>
        <dsp:cNvSpPr/>
      </dsp:nvSpPr>
      <dsp:spPr>
        <a:xfrm>
          <a:off x="3925774" y="3446373"/>
          <a:ext cx="374004" cy="91440"/>
        </a:xfrm>
        <a:custGeom>
          <a:avLst/>
          <a:gdLst/>
          <a:ahLst/>
          <a:cxnLst/>
          <a:rect l="0" t="0" r="0" b="0"/>
          <a:pathLst>
            <a:path>
              <a:moveTo>
                <a:pt x="0" y="45720"/>
              </a:moveTo>
              <a:lnTo>
                <a:pt x="374004" y="45720"/>
              </a:lnTo>
            </a:path>
          </a:pathLst>
        </a:custGeom>
        <a:noFill/>
        <a:ln w="6350" cap="flat" cmpd="sng" algn="ctr">
          <a:solidFill>
            <a:schemeClr val="accent4">
              <a:hueOff val="4464770"/>
              <a:satOff val="-26899"/>
              <a:lumOff val="-215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2661" y="3490070"/>
        <a:ext cx="20230" cy="4046"/>
      </dsp:txXfrm>
    </dsp:sp>
    <dsp:sp modelId="{5605E960-FBB7-4A4E-8BE6-A5C0E12271D0}">
      <dsp:nvSpPr>
        <dsp:cNvPr id="0" name=""/>
        <dsp:cNvSpPr/>
      </dsp:nvSpPr>
      <dsp:spPr>
        <a:xfrm>
          <a:off x="2168425" y="2964348"/>
          <a:ext cx="1759148" cy="1055489"/>
        </a:xfrm>
        <a:prstGeom prst="rect">
          <a:avLst/>
        </a:prstGeom>
        <a:solidFill>
          <a:schemeClr val="accent4">
            <a:hueOff val="3906673"/>
            <a:satOff val="-23537"/>
            <a:lumOff val="-18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latin typeface="Times New Roman" panose="02020603050405020304" pitchFamily="18" charset="0"/>
              <a:ea typeface="Calibri" panose="020F0502020204030204" pitchFamily="34" charset="0"/>
              <a:cs typeface="Times New Roman" panose="02020603050405020304" pitchFamily="18" charset="0"/>
            </a:rPr>
            <a:t>Employment</a:t>
          </a:r>
          <a:endParaRPr lang="en-US" sz="1500" kern="1200" dirty="0"/>
        </a:p>
      </dsp:txBody>
      <dsp:txXfrm>
        <a:off x="2168425" y="2964348"/>
        <a:ext cx="1759148" cy="1055489"/>
      </dsp:txXfrm>
    </dsp:sp>
    <dsp:sp modelId="{433E6661-52BE-4644-971C-58FAF92044FA}">
      <dsp:nvSpPr>
        <dsp:cNvPr id="0" name=""/>
        <dsp:cNvSpPr/>
      </dsp:nvSpPr>
      <dsp:spPr>
        <a:xfrm>
          <a:off x="4332178" y="2964348"/>
          <a:ext cx="1759148" cy="1055489"/>
        </a:xfrm>
        <a:prstGeom prst="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latin typeface="Times New Roman" panose="02020603050405020304" pitchFamily="18" charset="0"/>
              <a:ea typeface="Calibri" panose="020F0502020204030204" pitchFamily="34" charset="0"/>
              <a:cs typeface="Times New Roman" panose="02020603050405020304" pitchFamily="18" charset="0"/>
            </a:rPr>
            <a:t>Housing</a:t>
          </a:r>
          <a:endParaRPr lang="en-US" sz="1500" kern="1200" dirty="0"/>
        </a:p>
      </dsp:txBody>
      <dsp:txXfrm>
        <a:off x="4332178" y="2964348"/>
        <a:ext cx="1759148" cy="1055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3E942-63CB-F940-AF59-7CF5FC2824CF}">
      <dsp:nvSpPr>
        <dsp:cNvPr id="0" name=""/>
        <dsp:cNvSpPr/>
      </dsp:nvSpPr>
      <dsp:spPr>
        <a:xfrm rot="21300000">
          <a:off x="18706" y="1361748"/>
          <a:ext cx="6058586" cy="693799"/>
        </a:xfrm>
        <a:prstGeom prst="mathMinus">
          <a:avLst/>
        </a:prstGeom>
        <a:solidFill>
          <a:schemeClr val="accent1">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A1A8977-70A5-3F4C-89CC-A35EA45DA22A}">
      <dsp:nvSpPr>
        <dsp:cNvPr id="0" name=""/>
        <dsp:cNvSpPr/>
      </dsp:nvSpPr>
      <dsp:spPr>
        <a:xfrm>
          <a:off x="731520" y="170864"/>
          <a:ext cx="1828800" cy="1366918"/>
        </a:xfrm>
        <a:prstGeom prst="downArrow">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D47711-DF2C-7942-ACAE-B6D2F9D341A5}">
      <dsp:nvSpPr>
        <dsp:cNvPr id="0" name=""/>
        <dsp:cNvSpPr/>
      </dsp:nvSpPr>
      <dsp:spPr>
        <a:xfrm>
          <a:off x="3230880" y="0"/>
          <a:ext cx="1950720" cy="1435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rPr>
            <a:t>Not the </a:t>
          </a:r>
          <a:r>
            <a:rPr lang="en-US" sz="2400" i="1" kern="1200" dirty="0">
              <a:latin typeface="+mn-lt"/>
            </a:rPr>
            <a:t>Exception</a:t>
          </a:r>
          <a:r>
            <a:rPr lang="en-US" sz="2400" kern="1200" dirty="0">
              <a:latin typeface="+mn-lt"/>
            </a:rPr>
            <a:t> </a:t>
          </a:r>
        </a:p>
      </dsp:txBody>
      <dsp:txXfrm>
        <a:off x="3230880" y="0"/>
        <a:ext cx="1950720" cy="1435264"/>
      </dsp:txXfrm>
    </dsp:sp>
    <dsp:sp modelId="{73CCDFA4-2218-EA42-9887-F5634AB2392E}">
      <dsp:nvSpPr>
        <dsp:cNvPr id="0" name=""/>
        <dsp:cNvSpPr/>
      </dsp:nvSpPr>
      <dsp:spPr>
        <a:xfrm>
          <a:off x="3535680" y="1879512"/>
          <a:ext cx="1828800" cy="1366918"/>
        </a:xfrm>
        <a:prstGeom prst="upArrow">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B8D7D2-5661-7B45-98AB-93C9E7FC5A15}">
      <dsp:nvSpPr>
        <dsp:cNvPr id="0" name=""/>
        <dsp:cNvSpPr/>
      </dsp:nvSpPr>
      <dsp:spPr>
        <a:xfrm>
          <a:off x="914400" y="1982031"/>
          <a:ext cx="1950720" cy="1435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rPr>
            <a:t>The </a:t>
          </a:r>
          <a:r>
            <a:rPr lang="en-US" sz="2400" i="1" kern="1200" dirty="0">
              <a:latin typeface="+mn-lt"/>
            </a:rPr>
            <a:t>Expectation</a:t>
          </a:r>
          <a:r>
            <a:rPr lang="en-US" sz="2400" kern="1200" dirty="0">
              <a:latin typeface="+mn-lt"/>
            </a:rPr>
            <a:t> </a:t>
          </a:r>
        </a:p>
      </dsp:txBody>
      <dsp:txXfrm>
        <a:off x="914400" y="1982031"/>
        <a:ext cx="1950720" cy="1435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7D6F1-B190-1445-8702-BBD8157FE914}">
      <dsp:nvSpPr>
        <dsp:cNvPr id="0" name=""/>
        <dsp:cNvSpPr/>
      </dsp:nvSpPr>
      <dsp:spPr>
        <a:xfrm>
          <a:off x="769" y="805387"/>
          <a:ext cx="1394190" cy="1394190"/>
        </a:xfrm>
        <a:prstGeom prst="ellipse">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TIC</a:t>
          </a:r>
        </a:p>
      </dsp:txBody>
      <dsp:txXfrm>
        <a:off x="204943" y="1009561"/>
        <a:ext cx="985842" cy="985842"/>
      </dsp:txXfrm>
    </dsp:sp>
    <dsp:sp modelId="{95A73E42-963B-274F-B05A-422DBE1E3233}">
      <dsp:nvSpPr>
        <dsp:cNvPr id="0" name=""/>
        <dsp:cNvSpPr/>
      </dsp:nvSpPr>
      <dsp:spPr>
        <a:xfrm rot="10800000">
          <a:off x="453880" y="2379602"/>
          <a:ext cx="487966" cy="381652"/>
        </a:xfrm>
        <a:prstGeom prst="triangle">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2C736CD-C162-444D-BDC2-DABE66FAC5C8}">
      <dsp:nvSpPr>
        <dsp:cNvPr id="0" name=""/>
        <dsp:cNvSpPr/>
      </dsp:nvSpPr>
      <dsp:spPr>
        <a:xfrm>
          <a:off x="232901" y="2919676"/>
          <a:ext cx="929924" cy="929924"/>
        </a:xfrm>
        <a:prstGeom prst="ellipse">
          <a:avLst/>
        </a:prstGeom>
        <a:solidFill>
          <a:schemeClr val="accent1">
            <a:shade val="80000"/>
            <a:hueOff val="58214"/>
            <a:satOff val="-1043"/>
            <a:lumOff val="44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Safety</a:t>
          </a:r>
        </a:p>
      </dsp:txBody>
      <dsp:txXfrm>
        <a:off x="369085" y="3055860"/>
        <a:ext cx="657556" cy="657556"/>
      </dsp:txXfrm>
    </dsp:sp>
    <dsp:sp modelId="{E99D0BD6-8054-4340-8F43-B5D6311DF87B}">
      <dsp:nvSpPr>
        <dsp:cNvPr id="0" name=""/>
        <dsp:cNvSpPr/>
      </dsp:nvSpPr>
      <dsp:spPr>
        <a:xfrm rot="5400000">
          <a:off x="1510325" y="3193813"/>
          <a:ext cx="487966" cy="381652"/>
        </a:xfrm>
        <a:prstGeom prst="triangle">
          <a:avLst/>
        </a:prstGeom>
        <a:solidFill>
          <a:schemeClr val="accent1">
            <a:shade val="90000"/>
            <a:hueOff val="69845"/>
            <a:satOff val="-1196"/>
            <a:lumOff val="479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9CE850C-AE84-6448-B331-E3C55F0E6C26}">
      <dsp:nvSpPr>
        <dsp:cNvPr id="0" name=""/>
        <dsp:cNvSpPr/>
      </dsp:nvSpPr>
      <dsp:spPr>
        <a:xfrm>
          <a:off x="2324187" y="2919676"/>
          <a:ext cx="929924" cy="929924"/>
        </a:xfrm>
        <a:prstGeom prst="ellipse">
          <a:avLst/>
        </a:prstGeom>
        <a:solidFill>
          <a:schemeClr val="accent1">
            <a:shade val="80000"/>
            <a:hueOff val="116428"/>
            <a:satOff val="-2085"/>
            <a:lumOff val="88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Trust </a:t>
          </a:r>
        </a:p>
      </dsp:txBody>
      <dsp:txXfrm>
        <a:off x="2460371" y="3055860"/>
        <a:ext cx="657556" cy="657556"/>
      </dsp:txXfrm>
    </dsp:sp>
    <dsp:sp modelId="{86A647B4-CB2C-FB4E-BA5E-345A65A58F35}">
      <dsp:nvSpPr>
        <dsp:cNvPr id="0" name=""/>
        <dsp:cNvSpPr/>
      </dsp:nvSpPr>
      <dsp:spPr>
        <a:xfrm>
          <a:off x="2545166" y="2278093"/>
          <a:ext cx="487966" cy="381652"/>
        </a:xfrm>
        <a:prstGeom prst="triangle">
          <a:avLst/>
        </a:prstGeom>
        <a:solidFill>
          <a:schemeClr val="accent1">
            <a:shade val="90000"/>
            <a:hueOff val="139690"/>
            <a:satOff val="-2392"/>
            <a:lumOff val="958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275443E-71F2-4D4C-8DF7-DFBC93D8FD90}">
      <dsp:nvSpPr>
        <dsp:cNvPr id="0" name=""/>
        <dsp:cNvSpPr/>
      </dsp:nvSpPr>
      <dsp:spPr>
        <a:xfrm>
          <a:off x="2205566" y="965199"/>
          <a:ext cx="1167167" cy="1074565"/>
        </a:xfrm>
        <a:prstGeom prst="ellipse">
          <a:avLst/>
        </a:prstGeom>
        <a:solidFill>
          <a:schemeClr val="accent1">
            <a:shade val="80000"/>
            <a:hueOff val="174641"/>
            <a:satOff val="-3128"/>
            <a:lumOff val="1329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Choices</a:t>
          </a:r>
        </a:p>
      </dsp:txBody>
      <dsp:txXfrm>
        <a:off x="2376494" y="1122565"/>
        <a:ext cx="825311" cy="759833"/>
      </dsp:txXfrm>
    </dsp:sp>
    <dsp:sp modelId="{F5B32113-E4BD-7343-94B4-0562E1CD0F9C}">
      <dsp:nvSpPr>
        <dsp:cNvPr id="0" name=""/>
        <dsp:cNvSpPr/>
      </dsp:nvSpPr>
      <dsp:spPr>
        <a:xfrm rot="5400000">
          <a:off x="3700484" y="1311656"/>
          <a:ext cx="487966" cy="381652"/>
        </a:xfrm>
        <a:prstGeom prst="triangle">
          <a:avLst/>
        </a:prstGeom>
        <a:solidFill>
          <a:schemeClr val="accent1">
            <a:shade val="90000"/>
            <a:hueOff val="209535"/>
            <a:satOff val="-3589"/>
            <a:lumOff val="1437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B3C15AA-E48E-544B-A6A3-C0A1E8A62C17}">
      <dsp:nvSpPr>
        <dsp:cNvPr id="0" name=""/>
        <dsp:cNvSpPr/>
      </dsp:nvSpPr>
      <dsp:spPr>
        <a:xfrm>
          <a:off x="4494600" y="1168402"/>
          <a:ext cx="771670" cy="668160"/>
        </a:xfrm>
        <a:prstGeom prst="ellipse">
          <a:avLst/>
        </a:prstGeom>
        <a:solidFill>
          <a:schemeClr val="accent1">
            <a:shade val="80000"/>
            <a:hueOff val="232855"/>
            <a:satOff val="-4171"/>
            <a:lumOff val="177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Collaboration</a:t>
          </a:r>
          <a:r>
            <a:rPr lang="en-US" sz="1800" b="1" kern="1200" dirty="0"/>
            <a:t> </a:t>
          </a:r>
        </a:p>
      </dsp:txBody>
      <dsp:txXfrm>
        <a:off x="4607608" y="1266252"/>
        <a:ext cx="545654" cy="472460"/>
      </dsp:txXfrm>
    </dsp:sp>
    <dsp:sp modelId="{5CFC2A5A-3E0B-7F40-9433-A8735531CD1D}">
      <dsp:nvSpPr>
        <dsp:cNvPr id="0" name=""/>
        <dsp:cNvSpPr/>
      </dsp:nvSpPr>
      <dsp:spPr>
        <a:xfrm rot="10800000">
          <a:off x="4636451" y="2143894"/>
          <a:ext cx="487966" cy="381652"/>
        </a:xfrm>
        <a:prstGeom prst="triangle">
          <a:avLst/>
        </a:prstGeom>
        <a:solidFill>
          <a:schemeClr val="accent1">
            <a:shade val="90000"/>
            <a:hueOff val="279380"/>
            <a:satOff val="-4785"/>
            <a:lumOff val="1916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334D15D-D01B-9B45-B6C3-E252AB6B57A6}">
      <dsp:nvSpPr>
        <dsp:cNvPr id="0" name=""/>
        <dsp:cNvSpPr/>
      </dsp:nvSpPr>
      <dsp:spPr>
        <a:xfrm>
          <a:off x="4281079" y="2811275"/>
          <a:ext cx="1198710" cy="1146727"/>
        </a:xfrm>
        <a:prstGeom prst="ellipse">
          <a:avLst/>
        </a:prstGeom>
        <a:solidFill>
          <a:schemeClr val="accent1">
            <a:shade val="80000"/>
            <a:hueOff val="291069"/>
            <a:satOff val="-5213"/>
            <a:lumOff val="221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Empowerment </a:t>
          </a:r>
        </a:p>
      </dsp:txBody>
      <dsp:txXfrm>
        <a:off x="4456626" y="2979209"/>
        <a:ext cx="847616" cy="810859"/>
      </dsp:txXfrm>
    </dsp:sp>
    <dsp:sp modelId="{F4426272-E1CA-3641-B592-0258AD034544}">
      <dsp:nvSpPr>
        <dsp:cNvPr id="0" name=""/>
        <dsp:cNvSpPr/>
      </dsp:nvSpPr>
      <dsp:spPr>
        <a:xfrm rot="5554026">
          <a:off x="5644098" y="3238990"/>
          <a:ext cx="487966" cy="381652"/>
        </a:xfrm>
        <a:prstGeom prst="triangle">
          <a:avLst/>
        </a:prstGeom>
        <a:solidFill>
          <a:schemeClr val="accent1">
            <a:shade val="90000"/>
            <a:hueOff val="349225"/>
            <a:satOff val="-5981"/>
            <a:lumOff val="2396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775C87A-BC4F-864C-B992-9266F3AF7B68}">
      <dsp:nvSpPr>
        <dsp:cNvPr id="0" name=""/>
        <dsp:cNvSpPr/>
      </dsp:nvSpPr>
      <dsp:spPr>
        <a:xfrm>
          <a:off x="6274625" y="2872581"/>
          <a:ext cx="1338743" cy="1209153"/>
        </a:xfrm>
        <a:prstGeom prst="ellipse">
          <a:avLst/>
        </a:prstGeom>
        <a:solidFill>
          <a:schemeClr val="accent1">
            <a:shade val="80000"/>
            <a:hueOff val="349283"/>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Cultural &amp; Historical factors</a:t>
          </a:r>
        </a:p>
      </dsp:txBody>
      <dsp:txXfrm>
        <a:off x="6470679" y="3049657"/>
        <a:ext cx="946635" cy="855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F1B01-4BB5-D947-8C7B-8D2A721D97F5}">
      <dsp:nvSpPr>
        <dsp:cNvPr id="0" name=""/>
        <dsp:cNvSpPr/>
      </dsp:nvSpPr>
      <dsp:spPr>
        <a:xfrm>
          <a:off x="3352156" y="1198264"/>
          <a:ext cx="2805051" cy="280505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1600" tIns="101600" rIns="101600" bIns="101600" numCol="1" spcCol="1270" anchor="ctr" anchorCtr="0">
          <a:noAutofit/>
        </a:bodyPr>
        <a:lstStyle/>
        <a:p>
          <a:pPr marL="0" lvl="0" indent="0" algn="ctr" defTabSz="3556000">
            <a:lnSpc>
              <a:spcPct val="90000"/>
            </a:lnSpc>
            <a:spcBef>
              <a:spcPct val="0"/>
            </a:spcBef>
            <a:spcAft>
              <a:spcPct val="35000"/>
            </a:spcAft>
            <a:buNone/>
          </a:pPr>
          <a:r>
            <a:rPr lang="en-US" sz="8000" kern="1200" dirty="0">
              <a:solidFill>
                <a:schemeClr val="tx1"/>
              </a:solidFill>
              <a:latin typeface="Calibri" panose="020F0502020204030204" pitchFamily="34" charset="0"/>
              <a:cs typeface="Calibri" panose="020F0502020204030204" pitchFamily="34" charset="0"/>
            </a:rPr>
            <a:t>PTG</a:t>
          </a:r>
        </a:p>
      </dsp:txBody>
      <dsp:txXfrm>
        <a:off x="3762946" y="1609054"/>
        <a:ext cx="1983471" cy="1983471"/>
      </dsp:txXfrm>
    </dsp:sp>
    <dsp:sp modelId="{7CC49A88-30F8-844B-BC48-FE7729EAD9D5}">
      <dsp:nvSpPr>
        <dsp:cNvPr id="0" name=""/>
        <dsp:cNvSpPr/>
      </dsp:nvSpPr>
      <dsp:spPr>
        <a:xfrm>
          <a:off x="3701413" y="63185"/>
          <a:ext cx="2106537" cy="1845176"/>
        </a:xfrm>
        <a:prstGeom prst="ellipse">
          <a:avLst/>
        </a:prstGeom>
        <a:solidFill>
          <a:schemeClr val="accent4">
            <a:alpha val="50000"/>
            <a:hueOff val="892954"/>
            <a:satOff val="-5380"/>
            <a:lumOff val="-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Stronger Relationships</a:t>
          </a:r>
        </a:p>
      </dsp:txBody>
      <dsp:txXfrm>
        <a:off x="4009908" y="333405"/>
        <a:ext cx="1489547" cy="1304736"/>
      </dsp:txXfrm>
    </dsp:sp>
    <dsp:sp modelId="{618BF51E-B0AB-3247-BFC8-7EBF5AB9141B}">
      <dsp:nvSpPr>
        <dsp:cNvPr id="0" name=""/>
        <dsp:cNvSpPr/>
      </dsp:nvSpPr>
      <dsp:spPr>
        <a:xfrm>
          <a:off x="5648379" y="1446437"/>
          <a:ext cx="1769903" cy="1692876"/>
        </a:xfrm>
        <a:prstGeom prst="ellipse">
          <a:avLst/>
        </a:prstGeom>
        <a:solidFill>
          <a:schemeClr val="accent4">
            <a:alpha val="50000"/>
            <a:hueOff val="1785908"/>
            <a:satOff val="-10760"/>
            <a:lumOff val="-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Awareness of New Possibilities</a:t>
          </a:r>
        </a:p>
      </dsp:txBody>
      <dsp:txXfrm>
        <a:off x="5907575" y="1694353"/>
        <a:ext cx="1251511" cy="1197044"/>
      </dsp:txXfrm>
    </dsp:sp>
    <dsp:sp modelId="{E4BEA3A1-A34D-AD4D-8872-4BA1E21931C8}">
      <dsp:nvSpPr>
        <dsp:cNvPr id="0" name=""/>
        <dsp:cNvSpPr/>
      </dsp:nvSpPr>
      <dsp:spPr>
        <a:xfrm>
          <a:off x="4933313" y="3253340"/>
          <a:ext cx="1787911" cy="1647476"/>
        </a:xfrm>
        <a:prstGeom prst="ellipse">
          <a:avLst/>
        </a:prstGeom>
        <a:solidFill>
          <a:schemeClr val="accent4">
            <a:alpha val="50000"/>
            <a:hueOff val="2678862"/>
            <a:satOff val="-16139"/>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Increased Personal Strengths </a:t>
          </a:r>
        </a:p>
      </dsp:txBody>
      <dsp:txXfrm>
        <a:off x="5195147" y="3494607"/>
        <a:ext cx="1264243" cy="1164942"/>
      </dsp:txXfrm>
    </dsp:sp>
    <dsp:sp modelId="{667FD9FA-776F-C341-8C36-D8453317D727}">
      <dsp:nvSpPr>
        <dsp:cNvPr id="0" name=""/>
        <dsp:cNvSpPr/>
      </dsp:nvSpPr>
      <dsp:spPr>
        <a:xfrm>
          <a:off x="2575718" y="3114523"/>
          <a:ext cx="2096032" cy="1892413"/>
        </a:xfrm>
        <a:prstGeom prst="ellipse">
          <a:avLst/>
        </a:prstGeom>
        <a:solidFill>
          <a:schemeClr val="accent4">
            <a:alpha val="50000"/>
            <a:hueOff val="3571816"/>
            <a:satOff val="-21519"/>
            <a:lumOff val="-1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Spiritual Enhancement </a:t>
          </a:r>
        </a:p>
      </dsp:txBody>
      <dsp:txXfrm>
        <a:off x="2882675" y="3391660"/>
        <a:ext cx="1482118" cy="1338139"/>
      </dsp:txXfrm>
    </dsp:sp>
    <dsp:sp modelId="{C08D599A-F551-C24D-9B3D-33F37F347DE0}">
      <dsp:nvSpPr>
        <dsp:cNvPr id="0" name=""/>
        <dsp:cNvSpPr/>
      </dsp:nvSpPr>
      <dsp:spPr>
        <a:xfrm>
          <a:off x="1937378" y="1227664"/>
          <a:ext cx="2195836" cy="1974055"/>
        </a:xfrm>
        <a:prstGeom prst="ellipse">
          <a:avLst/>
        </a:prstGeom>
        <a:solidFill>
          <a:schemeClr val="accent4">
            <a:alpha val="50000"/>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libri" panose="020F0502020204030204" pitchFamily="34" charset="0"/>
              <a:cs typeface="Calibri" panose="020F0502020204030204" pitchFamily="34" charset="0"/>
            </a:rPr>
            <a:t>Greater Appreciation for Lif</a:t>
          </a:r>
          <a:r>
            <a:rPr lang="en-US" sz="1800" kern="1200" dirty="0">
              <a:solidFill>
                <a:schemeClr val="tx1"/>
              </a:solidFill>
              <a:latin typeface="Calibri" panose="020F0502020204030204" pitchFamily="34" charset="0"/>
              <a:cs typeface="Calibri" panose="020F0502020204030204" pitchFamily="34" charset="0"/>
            </a:rPr>
            <a:t>e </a:t>
          </a:r>
        </a:p>
      </dsp:txBody>
      <dsp:txXfrm>
        <a:off x="2258951" y="1516758"/>
        <a:ext cx="1552690" cy="13958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E9092-3CE1-024F-8ED9-9764BE69CE31}">
      <dsp:nvSpPr>
        <dsp:cNvPr id="0" name=""/>
        <dsp:cNvSpPr/>
      </dsp:nvSpPr>
      <dsp:spPr>
        <a:xfrm>
          <a:off x="3484042" y="2209800"/>
          <a:ext cx="2700866" cy="2700866"/>
        </a:xfrm>
        <a:prstGeom prst="gear9">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Community support</a:t>
          </a:r>
        </a:p>
      </dsp:txBody>
      <dsp:txXfrm>
        <a:off x="4027036" y="2842465"/>
        <a:ext cx="1614878" cy="1388301"/>
      </dsp:txXfrm>
    </dsp:sp>
    <dsp:sp modelId="{806562A7-2C88-3046-9E06-FAD00C2263F9}">
      <dsp:nvSpPr>
        <dsp:cNvPr id="0" name=""/>
        <dsp:cNvSpPr/>
      </dsp:nvSpPr>
      <dsp:spPr>
        <a:xfrm>
          <a:off x="1938017" y="1571413"/>
          <a:ext cx="1964266" cy="1964266"/>
        </a:xfrm>
        <a:prstGeom prst="gear6">
          <a:avLst/>
        </a:prstGeom>
        <a:solidFill>
          <a:schemeClr val="accent4">
            <a:hueOff val="2232385"/>
            <a:satOff val="-13449"/>
            <a:lumOff val="-107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Therapy </a:t>
          </a:r>
        </a:p>
      </dsp:txBody>
      <dsp:txXfrm>
        <a:off x="2432527" y="2068912"/>
        <a:ext cx="975246" cy="969268"/>
      </dsp:txXfrm>
    </dsp:sp>
    <dsp:sp modelId="{3B84DBD3-0E76-A642-8592-16D04B10FBDD}">
      <dsp:nvSpPr>
        <dsp:cNvPr id="0" name=""/>
        <dsp:cNvSpPr/>
      </dsp:nvSpPr>
      <dsp:spPr>
        <a:xfrm rot="20700000">
          <a:off x="3038207" y="216269"/>
          <a:ext cx="1924580" cy="1924580"/>
        </a:xfrm>
        <a:prstGeom prst="gear6">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Learning about trauma </a:t>
          </a:r>
        </a:p>
      </dsp:txBody>
      <dsp:txXfrm rot="-20700000">
        <a:off x="3460323" y="638386"/>
        <a:ext cx="1080346" cy="1080346"/>
      </dsp:txXfrm>
    </dsp:sp>
    <dsp:sp modelId="{11FF43A5-A8E3-E944-81A4-5D2076A5C3E1}">
      <dsp:nvSpPr>
        <dsp:cNvPr id="0" name=""/>
        <dsp:cNvSpPr/>
      </dsp:nvSpPr>
      <dsp:spPr>
        <a:xfrm>
          <a:off x="3309695" y="1797711"/>
          <a:ext cx="3457109" cy="3457109"/>
        </a:xfrm>
        <a:prstGeom prst="circularArrow">
          <a:avLst>
            <a:gd name="adj1" fmla="val 4688"/>
            <a:gd name="adj2" fmla="val 299029"/>
            <a:gd name="adj3" fmla="val 2530970"/>
            <a:gd name="adj4" fmla="val 15829745"/>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9607947-B618-1944-9343-EC221B29E0AD}">
      <dsp:nvSpPr>
        <dsp:cNvPr id="0" name=""/>
        <dsp:cNvSpPr/>
      </dsp:nvSpPr>
      <dsp:spPr>
        <a:xfrm>
          <a:off x="1590149" y="1133721"/>
          <a:ext cx="2511806" cy="2511806"/>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17816D2-163A-A94C-8EC0-F30B380574B1}">
      <dsp:nvSpPr>
        <dsp:cNvPr id="0" name=""/>
        <dsp:cNvSpPr/>
      </dsp:nvSpPr>
      <dsp:spPr>
        <a:xfrm>
          <a:off x="2593031" y="-208360"/>
          <a:ext cx="2708232" cy="270823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AF11A-EB25-1F44-87F6-371D1EEF67E7}">
      <dsp:nvSpPr>
        <dsp:cNvPr id="0" name=""/>
        <dsp:cNvSpPr/>
      </dsp:nvSpPr>
      <dsp:spPr>
        <a:xfrm>
          <a:off x="298" y="788811"/>
          <a:ext cx="2393511" cy="24863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834" tIns="25400" rIns="136834"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Peer Mentoring and Coaching </a:t>
          </a:r>
        </a:p>
      </dsp:txBody>
      <dsp:txXfrm>
        <a:off x="350820" y="1152932"/>
        <a:ext cx="1692467" cy="1758135"/>
      </dsp:txXfrm>
    </dsp:sp>
    <dsp:sp modelId="{D6F8B856-A50D-6648-B806-1E27904A5E04}">
      <dsp:nvSpPr>
        <dsp:cNvPr id="0" name=""/>
        <dsp:cNvSpPr/>
      </dsp:nvSpPr>
      <dsp:spPr>
        <a:xfrm>
          <a:off x="1896534" y="788811"/>
          <a:ext cx="2486377" cy="24863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834" tIns="25400" rIns="136834"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Resource Connecting </a:t>
          </a:r>
        </a:p>
      </dsp:txBody>
      <dsp:txXfrm>
        <a:off x="2260655" y="1152932"/>
        <a:ext cx="1758135" cy="1758135"/>
      </dsp:txXfrm>
    </dsp:sp>
    <dsp:sp modelId="{2BB60881-A809-8E4A-B518-7AF7CA208CA7}">
      <dsp:nvSpPr>
        <dsp:cNvPr id="0" name=""/>
        <dsp:cNvSpPr/>
      </dsp:nvSpPr>
      <dsp:spPr>
        <a:xfrm>
          <a:off x="3885636" y="788811"/>
          <a:ext cx="2486377" cy="24863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834" tIns="25400" rIns="136834"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Facilitating and Leading Recovery Groups</a:t>
          </a:r>
        </a:p>
      </dsp:txBody>
      <dsp:txXfrm>
        <a:off x="4249757" y="1152932"/>
        <a:ext cx="1758135" cy="1758135"/>
      </dsp:txXfrm>
    </dsp:sp>
    <dsp:sp modelId="{6CA2AB58-32C2-E74D-965B-25A4AC6DE7E2}">
      <dsp:nvSpPr>
        <dsp:cNvPr id="0" name=""/>
        <dsp:cNvSpPr/>
      </dsp:nvSpPr>
      <dsp:spPr>
        <a:xfrm>
          <a:off x="5874738" y="788811"/>
          <a:ext cx="2486377" cy="24863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834" tIns="25400" rIns="136834"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Building Community</a:t>
          </a:r>
        </a:p>
      </dsp:txBody>
      <dsp:txXfrm>
        <a:off x="6238859" y="1152932"/>
        <a:ext cx="1758135" cy="17581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F9476-16BE-46A1-B18A-7F3484242F21}" type="datetimeFigureOut">
              <a:rPr lang="en-US" smtClean="0"/>
              <a:t>12/15/23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C9B06-5F52-47D4-95B1-21537421DAE8}" type="slidenum">
              <a:rPr lang="en-US" smtClean="0"/>
              <a:t>‹#›</a:t>
            </a:fld>
            <a:endParaRPr lang="en-US" dirty="0"/>
          </a:p>
        </p:txBody>
      </p:sp>
    </p:spTree>
    <p:extLst>
      <p:ext uri="{BB962C8B-B14F-4D97-AF65-F5344CB8AC3E}">
        <p14:creationId xmlns:p14="http://schemas.microsoft.com/office/powerpoint/2010/main" val="359574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nij.ojp.gov/topics/articles/female-reentry-and-gender-responsive-programming#note10" TargetMode="External"/><Relationship Id="rId3" Type="http://schemas.openxmlformats.org/officeDocument/2006/relationships/hyperlink" Target="https://nij.ojp.gov/topics/articles/female-reentry-and-gender-responsive-programming#note5" TargetMode="External"/><Relationship Id="rId7" Type="http://schemas.openxmlformats.org/officeDocument/2006/relationships/hyperlink" Target="https://nij.ojp.gov/topics/articles/female-reentry-and-gender-responsive-programming#note9"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nij.ojp.gov/topics/articles/female-reentry-and-gender-responsive-programming#note8" TargetMode="External"/><Relationship Id="rId5" Type="http://schemas.openxmlformats.org/officeDocument/2006/relationships/hyperlink" Target="https://nij.ojp.gov/topics/articles/female-reentry-and-gender-responsive-programming#note7" TargetMode="External"/><Relationship Id="rId4" Type="http://schemas.openxmlformats.org/officeDocument/2006/relationships/hyperlink" Target="https://nij.ojp.gov/topics/articles/female-reentry-and-gender-responsive-programming#note6"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ij.ojp.gov/topics/articles/addressing-trauma-womens-prisons#note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odreads.com/book/show/542700.Trauma_and_Recovery?from_search=true&amp;from_srp=true&amp;qid=AkD23fyQiA&amp;rank=2"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goodreads.com/en/book/show/53238858-what-happened-to-you" TargetMode="External"/><Relationship Id="rId4" Type="http://schemas.openxmlformats.org/officeDocument/2006/relationships/hyperlink" Target="https://www.goodreads.com/book/show/18693771-the-body-keeps-the-score?ac=1&amp;from_search=true&amp;qid=3L64uWhfiZ&amp;rank=1"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DADF7-079A-7146-9439-6C3A689DEF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4086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C9B06-5F52-47D4-95B1-21537421DAE8}" type="slidenum">
              <a:rPr lang="en-US" smtClean="0"/>
              <a:t>11</a:t>
            </a:fld>
            <a:endParaRPr lang="en-US" dirty="0"/>
          </a:p>
        </p:txBody>
      </p:sp>
    </p:spTree>
    <p:extLst>
      <p:ext uri="{BB962C8B-B14F-4D97-AF65-F5344CB8AC3E}">
        <p14:creationId xmlns:p14="http://schemas.microsoft.com/office/powerpoint/2010/main" val="226593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0" i="0" u="none" strike="noStrike" dirty="0">
                <a:solidFill>
                  <a:srgbClr val="4C4C4C"/>
                </a:solidFill>
                <a:effectLst/>
                <a:latin typeface="Georgia" panose="02040502050405020303" pitchFamily="18" charset="0"/>
              </a:rPr>
              <a:t>Women are more likely to be </a:t>
            </a:r>
            <a:r>
              <a:rPr lang="en-US" b="1" i="0" u="none" strike="noStrike" dirty="0">
                <a:solidFill>
                  <a:srgbClr val="4C4C4C"/>
                </a:solidFill>
                <a:effectLst/>
                <a:latin typeface="Georgia" panose="02040502050405020303" pitchFamily="18" charset="0"/>
              </a:rPr>
              <a:t>parents</a:t>
            </a:r>
            <a:r>
              <a:rPr lang="en-US" b="0" i="0" u="none" strike="noStrike" dirty="0">
                <a:solidFill>
                  <a:srgbClr val="4C4C4C"/>
                </a:solidFill>
                <a:effectLst/>
                <a:latin typeface="Georgia" panose="02040502050405020303" pitchFamily="18" charset="0"/>
              </a:rPr>
              <a:t> of minor children (58%), more likely to be single parents, and more likely to have been living with their children prior to their imprisonment — making it more likely that incarceration would uproot their children and lead to termination of parental rights, permanently breaking up their families.</a:t>
            </a:r>
          </a:p>
          <a:p>
            <a:pPr marL="0" lvl="0" indent="0" algn="l" rtl="0">
              <a:lnSpc>
                <a:spcPct val="100000"/>
              </a:lnSpc>
              <a:spcBef>
                <a:spcPts val="0"/>
              </a:spcBef>
              <a:spcAft>
                <a:spcPts val="0"/>
              </a:spcAft>
              <a:buSzPts val="1400"/>
              <a:buNone/>
            </a:pPr>
            <a:endParaRPr lang="en-US" b="0" i="0" u="none" strike="noStrike" dirty="0">
              <a:solidFill>
                <a:srgbClr val="4C4C4C"/>
              </a:solidFill>
              <a:effectLst/>
              <a:latin typeface="Georgia" panose="02040502050405020303" pitchFamily="18" charset="0"/>
            </a:endParaRPr>
          </a:p>
          <a:p>
            <a:pPr marL="0" lvl="0" indent="0" algn="l" rtl="0">
              <a:lnSpc>
                <a:spcPct val="100000"/>
              </a:lnSpc>
              <a:spcBef>
                <a:spcPts val="0"/>
              </a:spcBef>
              <a:spcAft>
                <a:spcPts val="0"/>
              </a:spcAft>
              <a:buSzPts val="1400"/>
              <a:buNone/>
            </a:pPr>
            <a:r>
              <a:rPr lang="en-US" b="0" i="0" u="none" strike="noStrike" dirty="0">
                <a:solidFill>
                  <a:srgbClr val="4C4C4C"/>
                </a:solidFill>
                <a:effectLst/>
                <a:latin typeface="Georgia" panose="02040502050405020303" pitchFamily="18" charset="0"/>
              </a:rPr>
              <a:t>while stays in jail are generally shorter than in stays in prison, jails can be especially deadly for women. Women have a higher mortality rate than men in jails, dying of drug and alcohol intoxication at twice the rate of men, the number of deaths by suicide among women in jails increased by almost 65% between the periods of 2000-2004 and 2015-2019. </a:t>
            </a:r>
          </a:p>
          <a:p>
            <a:pPr marL="0" lvl="0" indent="0" algn="l" rtl="0">
              <a:lnSpc>
                <a:spcPct val="100000"/>
              </a:lnSpc>
              <a:spcBef>
                <a:spcPts val="0"/>
              </a:spcBef>
              <a:spcAft>
                <a:spcPts val="0"/>
              </a:spcAft>
              <a:buSzPts val="1400"/>
              <a:buNone/>
            </a:pPr>
            <a:endParaRPr lang="en-US" b="0" i="0" u="none" strike="noStrike" dirty="0">
              <a:solidFill>
                <a:srgbClr val="4C4C4C"/>
              </a:solidFill>
              <a:effectLst/>
              <a:latin typeface="Georgia" panose="02040502050405020303" pitchFamily="18" charset="0"/>
            </a:endParaRPr>
          </a:p>
          <a:p>
            <a:pPr algn="l">
              <a:buFont typeface="Arial" panose="020B0604020202020204" pitchFamily="34" charset="0"/>
              <a:buChar char="•"/>
            </a:pPr>
            <a:r>
              <a:rPr lang="en-US" b="0" i="0" u="none" strike="noStrike" dirty="0">
                <a:solidFill>
                  <a:srgbClr val="4C4C4C"/>
                </a:solidFill>
                <a:effectLst/>
                <a:latin typeface="Georgia" panose="02040502050405020303" pitchFamily="18" charset="0"/>
              </a:rPr>
              <a:t>Over a quarter of women (26%) experienced </a:t>
            </a:r>
            <a:r>
              <a:rPr lang="en-US" b="1" i="0" u="none" strike="noStrike" dirty="0">
                <a:solidFill>
                  <a:srgbClr val="4C4C4C"/>
                </a:solidFill>
                <a:effectLst/>
                <a:latin typeface="Georgia" panose="02040502050405020303" pitchFamily="18" charset="0"/>
              </a:rPr>
              <a:t>homelessness</a:t>
            </a:r>
            <a:r>
              <a:rPr lang="en-US" b="0" i="0" u="none" strike="noStrike" dirty="0">
                <a:solidFill>
                  <a:srgbClr val="4C4C4C"/>
                </a:solidFill>
                <a:effectLst/>
                <a:latin typeface="Georgia" panose="02040502050405020303" pitchFamily="18" charset="0"/>
              </a:rPr>
              <a:t> in the year before the arrest that led to their incarceration — a higher rate than among men (16%). </a:t>
            </a:r>
          </a:p>
          <a:p>
            <a:pPr algn="l">
              <a:buFont typeface="Arial" panose="020B0604020202020204" pitchFamily="34" charset="0"/>
              <a:buChar char="•"/>
            </a:pPr>
            <a:r>
              <a:rPr lang="en-US" b="0" i="0" u="none" strike="noStrike" dirty="0">
                <a:solidFill>
                  <a:srgbClr val="4C4C4C"/>
                </a:solidFill>
                <a:effectLst/>
                <a:latin typeface="Georgia" panose="02040502050405020303" pitchFamily="18" charset="0"/>
              </a:rPr>
              <a:t>Women are more likely to be </a:t>
            </a:r>
            <a:r>
              <a:rPr lang="en-US" b="1" i="0" u="none" strike="noStrike" dirty="0">
                <a:solidFill>
                  <a:srgbClr val="4C4C4C"/>
                </a:solidFill>
                <a:effectLst/>
                <a:latin typeface="Georgia" panose="02040502050405020303" pitchFamily="18" charset="0"/>
              </a:rPr>
              <a:t>jobless</a:t>
            </a:r>
            <a:r>
              <a:rPr lang="en-US" b="0" i="0" u="none" strike="noStrike" dirty="0">
                <a:solidFill>
                  <a:srgbClr val="4C4C4C"/>
                </a:solidFill>
                <a:effectLst/>
                <a:latin typeface="Georgia" panose="02040502050405020303" pitchFamily="18" charset="0"/>
              </a:rPr>
              <a:t> (53%) than to be employed in the month before their arrest.</a:t>
            </a:r>
          </a:p>
          <a:p>
            <a:pPr marL="0" lvl="0" indent="0" algn="l" rtl="0">
              <a:lnSpc>
                <a:spcPct val="100000"/>
              </a:lnSpc>
              <a:spcBef>
                <a:spcPts val="0"/>
              </a:spcBef>
              <a:spcAft>
                <a:spcPts val="0"/>
              </a:spcAft>
              <a:buSzPts val="1400"/>
              <a:buNone/>
            </a:pPr>
            <a:endParaRPr lang="en-US" b="0" i="0" u="none" strike="noStrike" dirty="0">
              <a:solidFill>
                <a:srgbClr val="4C4C4C"/>
              </a:solidFill>
              <a:effectLst/>
              <a:latin typeface="Georgia" panose="02040502050405020303" pitchFamily="18" charset="0"/>
            </a:endParaRPr>
          </a:p>
          <a:p>
            <a:pPr marL="0" lvl="0" indent="0" algn="l" rtl="0">
              <a:lnSpc>
                <a:spcPct val="100000"/>
              </a:lnSpc>
              <a:spcBef>
                <a:spcPts val="0"/>
              </a:spcBef>
              <a:spcAft>
                <a:spcPts val="0"/>
              </a:spcAft>
              <a:buSzPts val="1400"/>
              <a:buNone/>
            </a:pPr>
            <a:endParaRPr lang="en-US" b="0" i="0" u="none" strike="noStrike" dirty="0">
              <a:solidFill>
                <a:srgbClr val="4C4C4C"/>
              </a:solidFill>
              <a:effectLst/>
              <a:latin typeface="Georgia" panose="02040502050405020303" pitchFamily="18" charset="0"/>
            </a:endParaRPr>
          </a:p>
          <a:p>
            <a:pPr marL="0" lvl="0" indent="0" algn="l" rtl="0">
              <a:lnSpc>
                <a:spcPct val="100000"/>
              </a:lnSpc>
              <a:spcBef>
                <a:spcPts val="0"/>
              </a:spcBef>
              <a:spcAft>
                <a:spcPts val="0"/>
              </a:spcAft>
              <a:buSzPts val="1400"/>
              <a:buNone/>
            </a:pPr>
            <a:r>
              <a:rPr lang="en-US" b="0" i="0" u="none" strike="noStrike" dirty="0">
                <a:solidFill>
                  <a:srgbClr val="4C4C4C"/>
                </a:solidFill>
                <a:effectLst/>
                <a:latin typeface="Georgia" panose="02040502050405020303" pitchFamily="18" charset="0"/>
              </a:rPr>
              <a:t>Women are more likely than men to enter jail with a medical problem or a serious mental illness and while incarcerated, women are more likely to suffer from mental health problems and experience serious psychological distress.  Women report </a:t>
            </a:r>
            <a:r>
              <a:rPr lang="en-US" b="1" i="0" u="none" strike="noStrike" dirty="0">
                <a:solidFill>
                  <a:srgbClr val="4C4C4C"/>
                </a:solidFill>
                <a:effectLst/>
                <a:latin typeface="Georgia" panose="02040502050405020303" pitchFamily="18" charset="0"/>
              </a:rPr>
              <a:t>disabilities</a:t>
            </a:r>
            <a:r>
              <a:rPr lang="en-US" b="0" i="0" u="none" strike="noStrike" dirty="0">
                <a:solidFill>
                  <a:srgbClr val="4C4C4C"/>
                </a:solidFill>
                <a:effectLst/>
                <a:latin typeface="Georgia" panose="02040502050405020303" pitchFamily="18" charset="0"/>
              </a:rPr>
              <a:t> (50%) and </a:t>
            </a:r>
            <a:r>
              <a:rPr lang="en-US" b="1" i="0" u="none" strike="noStrike" dirty="0">
                <a:solidFill>
                  <a:srgbClr val="4C4C4C"/>
                </a:solidFill>
                <a:effectLst/>
                <a:latin typeface="Georgia" panose="02040502050405020303" pitchFamily="18" charset="0"/>
              </a:rPr>
              <a:t>physical and mental </a:t>
            </a:r>
            <a:r>
              <a:rPr lang="en-US" b="1" i="0" u="none" strike="noStrike" dirty="0" err="1">
                <a:solidFill>
                  <a:srgbClr val="4C4C4C"/>
                </a:solidFill>
                <a:effectLst/>
                <a:latin typeface="Georgia" panose="02040502050405020303" pitchFamily="18" charset="0"/>
              </a:rPr>
              <a:t>health</a:t>
            </a:r>
            <a:r>
              <a:rPr lang="en-US" b="0" i="0" u="none" strike="noStrike" dirty="0" err="1">
                <a:solidFill>
                  <a:srgbClr val="4C4C4C"/>
                </a:solidFill>
                <a:effectLst/>
                <a:latin typeface="Georgia" panose="02040502050405020303" pitchFamily="18" charset="0"/>
              </a:rPr>
              <a:t>problems</a:t>
            </a:r>
            <a:r>
              <a:rPr lang="en-US" b="0" i="0" u="none" strike="noStrike" dirty="0">
                <a:solidFill>
                  <a:srgbClr val="4C4C4C"/>
                </a:solidFill>
                <a:effectLst/>
                <a:latin typeface="Georgia" panose="02040502050405020303" pitchFamily="18" charset="0"/>
              </a:rPr>
              <a:t> at higher rates than men. Over half (58%) of women met the criteria for a substance use disorder the year before they went to prison, and over three-quarters (76%) had some indication of a past or current mental health problem — both significantly higher rates than among men. Yet just 47% had received treatment for a substance use disorder and just 43% had received professional mental health care since they went to prison.</a:t>
            </a:r>
          </a:p>
          <a:p>
            <a:pPr marL="0" lvl="0" indent="0" algn="l" rtl="0">
              <a:lnSpc>
                <a:spcPct val="100000"/>
              </a:lnSpc>
              <a:spcBef>
                <a:spcPts val="0"/>
              </a:spcBef>
              <a:spcAft>
                <a:spcPts val="0"/>
              </a:spcAft>
              <a:buSzPts val="1400"/>
              <a:buNone/>
            </a:pPr>
            <a:endParaRPr lang="en-US" b="0" i="0" u="none" strike="noStrike" dirty="0">
              <a:solidFill>
                <a:srgbClr val="4C4C4C"/>
              </a:solidFill>
              <a:effectLst/>
              <a:latin typeface="Georgia" panose="02040502050405020303" pitchFamily="18" charset="0"/>
            </a:endParaRPr>
          </a:p>
          <a:p>
            <a:pPr marL="0" lvl="0" indent="0" algn="l" rtl="0">
              <a:lnSpc>
                <a:spcPct val="100000"/>
              </a:lnSpc>
              <a:spcBef>
                <a:spcPts val="0"/>
              </a:spcBef>
              <a:spcAft>
                <a:spcPts val="0"/>
              </a:spcAft>
              <a:buSzPts val="1400"/>
              <a:buNone/>
            </a:pPr>
            <a:endParaRPr lang="en-US" b="0" i="0" u="none" strike="noStrike" dirty="0">
              <a:solidFill>
                <a:srgbClr val="4C4C4C"/>
              </a:solidFill>
              <a:effectLst/>
              <a:latin typeface="Georgia" panose="02040502050405020303" pitchFamily="18" charset="0"/>
            </a:endParaRPr>
          </a:p>
          <a:p>
            <a:pPr marL="0" lvl="0" indent="0" algn="l" rtl="0">
              <a:lnSpc>
                <a:spcPct val="100000"/>
              </a:lnSpc>
              <a:spcBef>
                <a:spcPts val="0"/>
              </a:spcBef>
              <a:spcAft>
                <a:spcPts val="0"/>
              </a:spcAft>
              <a:buSzPts val="1400"/>
              <a:buNone/>
            </a:pPr>
            <a:r>
              <a:rPr lang="en-US" b="0" i="0" u="none" strike="noStrike" dirty="0">
                <a:solidFill>
                  <a:srgbClr val="4C4C4C"/>
                </a:solidFill>
                <a:effectLst/>
                <a:latin typeface="Georgia" panose="02040502050405020303" pitchFamily="18" charset="0"/>
              </a:rPr>
              <a:t>while incarcerated, women are 3 times as likely as men to be sexually victimized by prison or jail staff.  </a:t>
            </a:r>
          </a:p>
          <a:p>
            <a:pPr marL="0" lvl="0" indent="0" algn="l" rtl="0">
              <a:lnSpc>
                <a:spcPct val="100000"/>
              </a:lnSpc>
              <a:spcBef>
                <a:spcPts val="0"/>
              </a:spcBef>
              <a:spcAft>
                <a:spcPts val="0"/>
              </a:spcAft>
              <a:buSzPts val="1400"/>
              <a:buNone/>
            </a:pPr>
            <a:endParaRPr lang="en-US" b="0" i="0" u="none" strike="noStrike" dirty="0">
              <a:solidFill>
                <a:srgbClr val="4C4C4C"/>
              </a:solidFill>
              <a:effectLst/>
              <a:latin typeface="Georgia" panose="02040502050405020303" pitchFamily="18" charset="0"/>
            </a:endParaRPr>
          </a:p>
          <a:p>
            <a:pPr marL="0" lvl="0" indent="0" algn="l" rtl="0">
              <a:lnSpc>
                <a:spcPct val="100000"/>
              </a:lnSpc>
              <a:spcBef>
                <a:spcPts val="0"/>
              </a:spcBef>
              <a:spcAft>
                <a:spcPts val="0"/>
              </a:spcAft>
              <a:buSzPts val="1400"/>
              <a:buNone/>
            </a:pPr>
            <a:r>
              <a:rPr lang="en-US" b="0" i="0" u="none" strike="noStrike" dirty="0">
                <a:solidFill>
                  <a:srgbClr val="4C4C4C"/>
                </a:solidFill>
                <a:effectLst/>
                <a:latin typeface="Georgia" panose="02040502050405020303" pitchFamily="18" charset="0"/>
              </a:rPr>
              <a:t>https://</a:t>
            </a:r>
            <a:r>
              <a:rPr lang="en-US" b="0" i="0" u="none" strike="noStrike" dirty="0" err="1">
                <a:solidFill>
                  <a:srgbClr val="4C4C4C"/>
                </a:solidFill>
                <a:effectLst/>
                <a:latin typeface="Georgia" panose="02040502050405020303" pitchFamily="18" charset="0"/>
              </a:rPr>
              <a:t>www.prisonpolicy.org</a:t>
            </a:r>
            <a:r>
              <a:rPr lang="en-US" b="0" i="0" u="none" strike="noStrike" dirty="0">
                <a:solidFill>
                  <a:srgbClr val="4C4C4C"/>
                </a:solidFill>
                <a:effectLst/>
                <a:latin typeface="Georgia" panose="02040502050405020303" pitchFamily="18" charset="0"/>
              </a:rPr>
              <a:t>/reports/pie2023women.html</a:t>
            </a:r>
          </a:p>
          <a:p>
            <a:pPr marL="0" lvl="0" indent="0" algn="l" rtl="0">
              <a:lnSpc>
                <a:spcPct val="100000"/>
              </a:lnSpc>
              <a:spcBef>
                <a:spcPts val="0"/>
              </a:spcBef>
              <a:spcAft>
                <a:spcPts val="0"/>
              </a:spcAft>
              <a:buSzPts val="1400"/>
              <a:buNone/>
            </a:pP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422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dirty="0">
                <a:solidFill>
                  <a:srgbClr val="212121"/>
                </a:solidFill>
                <a:effectLst/>
                <a:latin typeface="Cambria" panose="02040503050406030204" pitchFamily="18" charset="0"/>
              </a:rPr>
              <a:t>Intersectional stigma is the convergence of multiple stigmatized identities and can be additive impacting behaviors, mental, and physical health.</a:t>
            </a:r>
          </a:p>
          <a:p>
            <a:pPr marL="0" lvl="0" indent="0" algn="l" rtl="0">
              <a:lnSpc>
                <a:spcPct val="100000"/>
              </a:lnSpc>
              <a:spcBef>
                <a:spcPts val="0"/>
              </a:spcBef>
              <a:spcAft>
                <a:spcPts val="0"/>
              </a:spcAft>
              <a:buSzPts val="1400"/>
              <a:buNone/>
            </a:pPr>
            <a:endParaRPr lang="en-US" b="0" i="0" u="none" strike="noStrike" dirty="0">
              <a:solidFill>
                <a:srgbClr val="212121"/>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800" b="0" i="0" u="none" strike="noStrike" dirty="0">
                <a:solidFill>
                  <a:srgbClr val="000000"/>
                </a:solidFill>
                <a:effectLst/>
                <a:latin typeface="Cambria" panose="02040503050406030204" pitchFamily="18" charset="0"/>
              </a:rPr>
              <a:t>Transitioning into the Community: Perceptions of Barriers and Facilitators Experienced By Formerly Incarcerated, Homeless Women during Reentry - A Qualitative Study</a:t>
            </a:r>
            <a:endParaRPr lang="en-US" b="0" i="0" u="none" strike="noStrike" dirty="0">
              <a:solidFill>
                <a:srgbClr val="212121"/>
              </a:solidFill>
              <a:effectLst/>
              <a:latin typeface="Cambria" panose="02040503050406030204" pitchFamily="18" charset="0"/>
            </a:endParaRPr>
          </a:p>
          <a:p>
            <a:pPr marL="0" lvl="0" indent="0" algn="l" rtl="0">
              <a:lnSpc>
                <a:spcPct val="100000"/>
              </a:lnSpc>
              <a:spcBef>
                <a:spcPts val="0"/>
              </a:spcBef>
              <a:spcAft>
                <a:spcPts val="0"/>
              </a:spcAft>
              <a:buSzPts val="1400"/>
              <a:buNone/>
            </a:pPr>
            <a:r>
              <a:rPr lang="en-US" b="0" i="0" u="none" strike="noStrike" dirty="0">
                <a:solidFill>
                  <a:srgbClr val="212121"/>
                </a:solidFill>
                <a:effectLst/>
                <a:latin typeface="Cambria" panose="02040503050406030204" pitchFamily="18" charset="0"/>
              </a:rPr>
              <a:t>https://</a:t>
            </a:r>
            <a:r>
              <a:rPr lang="en-US" b="0" i="0" u="none" strike="noStrike" dirty="0" err="1">
                <a:solidFill>
                  <a:srgbClr val="212121"/>
                </a:solidFill>
                <a:effectLst/>
                <a:latin typeface="Cambria" panose="02040503050406030204" pitchFamily="18" charset="0"/>
              </a:rPr>
              <a:t>www.ncbi.nlm.nih.gov</a:t>
            </a:r>
            <a:r>
              <a:rPr lang="en-US" b="0" i="0" u="none" strike="noStrike" dirty="0">
                <a:solidFill>
                  <a:srgbClr val="212121"/>
                </a:solidFill>
                <a:effectLst/>
                <a:latin typeface="Cambria" panose="02040503050406030204" pitchFamily="18" charset="0"/>
              </a:rPr>
              <a:t>/</a:t>
            </a:r>
            <a:r>
              <a:rPr lang="en-US" b="0" i="0" u="none" strike="noStrike" dirty="0" err="1">
                <a:solidFill>
                  <a:srgbClr val="212121"/>
                </a:solidFill>
                <a:effectLst/>
                <a:latin typeface="Cambria" panose="02040503050406030204" pitchFamily="18" charset="0"/>
              </a:rPr>
              <a:t>pmc</a:t>
            </a:r>
            <a:r>
              <a:rPr lang="en-US" b="0" i="0" u="none" strike="noStrike" dirty="0">
                <a:solidFill>
                  <a:srgbClr val="212121"/>
                </a:solidFill>
                <a:effectLst/>
                <a:latin typeface="Cambria" panose="02040503050406030204" pitchFamily="18" charset="0"/>
              </a:rPr>
              <a:t>/articles/PMC8514107/</a:t>
            </a:r>
          </a:p>
          <a:p>
            <a:pPr marL="0" lvl="0" indent="0" algn="l" rtl="0">
              <a:lnSpc>
                <a:spcPct val="100000"/>
              </a:lnSpc>
              <a:spcBef>
                <a:spcPts val="0"/>
              </a:spcBef>
              <a:spcAft>
                <a:spcPts val="0"/>
              </a:spcAft>
              <a:buSzPts val="1400"/>
              <a:buNone/>
            </a:pP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4731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C9B06-5F52-47D4-95B1-21537421DAE8}" type="slidenum">
              <a:rPr lang="en-US" smtClean="0"/>
              <a:t>14</a:t>
            </a:fld>
            <a:endParaRPr lang="en-US" dirty="0"/>
          </a:p>
        </p:txBody>
      </p:sp>
    </p:spTree>
    <p:extLst>
      <p:ext uri="{BB962C8B-B14F-4D97-AF65-F5344CB8AC3E}">
        <p14:creationId xmlns:p14="http://schemas.microsoft.com/office/powerpoint/2010/main" val="1122630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Gender-Responsive Programming in Women’s Prison (April 2023)</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https://</a:t>
            </a:r>
            <a:r>
              <a:rPr lang="en-US" dirty="0" err="1"/>
              <a:t>www.urban.org</a:t>
            </a:r>
            <a:r>
              <a:rPr lang="en-US" dirty="0"/>
              <a:t>/sites/default/files/2023-04/Gender-Responsive%20Programming%20in%20Womens%20Prisons.pdf</a:t>
            </a:r>
          </a:p>
          <a:p>
            <a:pPr marL="0" lvl="0" indent="0" algn="l" rtl="0">
              <a:lnSpc>
                <a:spcPct val="100000"/>
              </a:lnSpc>
              <a:spcBef>
                <a:spcPts val="0"/>
              </a:spcBef>
              <a:spcAft>
                <a:spcPts val="0"/>
              </a:spcAft>
              <a:buSzPts val="1400"/>
              <a:buNone/>
            </a:pPr>
            <a:endParaRPr lang="en-US" b="0" i="0" u="none" strike="noStrike" dirty="0">
              <a:solidFill>
                <a:srgbClr val="1B1B1B"/>
              </a:solidFill>
              <a:effectLst/>
              <a:latin typeface="Roboto" panose="020F0502020204030204" pitchFamily="34" charset="0"/>
            </a:endParaRPr>
          </a:p>
          <a:p>
            <a:pPr marL="0" lvl="0" indent="0" algn="l" rtl="0">
              <a:lnSpc>
                <a:spcPct val="100000"/>
              </a:lnSpc>
              <a:spcBef>
                <a:spcPts val="0"/>
              </a:spcBef>
              <a:spcAft>
                <a:spcPts val="0"/>
              </a:spcAft>
              <a:buSzPts val="1400"/>
              <a:buNone/>
            </a:pPr>
            <a:r>
              <a:rPr lang="en-US" b="0" i="0" u="none" strike="noStrike" dirty="0">
                <a:solidFill>
                  <a:srgbClr val="1B1B1B"/>
                </a:solidFill>
                <a:effectLst/>
                <a:latin typeface="Roboto" panose="020F0502020204030204" pitchFamily="34" charset="0"/>
              </a:rPr>
              <a:t>Men and women experience different pathways to crime and addiction, as well as alternative trajectories of drug use.</a:t>
            </a:r>
            <a:r>
              <a:rPr lang="en-US" b="0" i="0" u="sng" dirty="0">
                <a:solidFill>
                  <a:srgbClr val="54278F"/>
                </a:solidFill>
                <a:effectLst/>
                <a:latin typeface="Roboto" panose="02000000000000000000" pitchFamily="2" charset="0"/>
                <a:hlinkClick r:id="rId3"/>
              </a:rPr>
              <a:t>[5]</a:t>
            </a:r>
            <a:r>
              <a:rPr lang="en-US" b="0" i="0" u="none" strike="noStrike" dirty="0">
                <a:solidFill>
                  <a:srgbClr val="1B1B1B"/>
                </a:solidFill>
                <a:effectLst/>
                <a:latin typeface="Roboto" panose="02000000000000000000" pitchFamily="2" charset="0"/>
              </a:rPr>
              <a:t> Women’s drug use and associated criminal behavior are more likely to transpire within interpersonal relationships and are strongly associated with the behavior of romantic partners.</a:t>
            </a:r>
            <a:r>
              <a:rPr lang="en-US" b="0" i="0" u="sng" dirty="0">
                <a:solidFill>
                  <a:srgbClr val="54278F"/>
                </a:solidFill>
                <a:effectLst/>
                <a:latin typeface="Roboto" panose="02000000000000000000" pitchFamily="2" charset="0"/>
                <a:hlinkClick r:id="rId4"/>
              </a:rPr>
              <a:t>[6]</a:t>
            </a:r>
            <a:r>
              <a:rPr lang="en-US" b="0" i="0" u="none" strike="noStrike" dirty="0">
                <a:solidFill>
                  <a:srgbClr val="1B1B1B"/>
                </a:solidFill>
                <a:effectLst/>
                <a:latin typeface="Roboto" panose="02000000000000000000" pitchFamily="2" charset="0"/>
              </a:rPr>
              <a:t>Histories of childhood maltreatment and abuse, co-occurring psychiatric disorders, familial dysfunction, and negative self-concept are also more common among criminally involved females compared to males.</a:t>
            </a:r>
            <a:r>
              <a:rPr lang="en-US" b="0" i="0" u="sng" dirty="0">
                <a:solidFill>
                  <a:srgbClr val="54278F"/>
                </a:solidFill>
                <a:effectLst/>
                <a:latin typeface="Roboto" panose="02000000000000000000" pitchFamily="2" charset="0"/>
                <a:hlinkClick r:id="rId5"/>
              </a:rPr>
              <a:t>[7]</a:t>
            </a:r>
            <a:endParaRPr lang="en-US" b="0" i="0" u="sng" dirty="0">
              <a:solidFill>
                <a:srgbClr val="54278F"/>
              </a:solidFill>
              <a:effectLst/>
              <a:latin typeface="Roboto" panose="02000000000000000000" pitchFamily="2" charset="0"/>
            </a:endParaRPr>
          </a:p>
          <a:p>
            <a:pPr marL="0" lvl="0" indent="0" algn="l" rtl="0">
              <a:lnSpc>
                <a:spcPct val="100000"/>
              </a:lnSpc>
              <a:spcBef>
                <a:spcPts val="0"/>
              </a:spcBef>
              <a:spcAft>
                <a:spcPts val="0"/>
              </a:spcAft>
              <a:buSzPts val="1400"/>
              <a:buNone/>
            </a:pPr>
            <a:endParaRPr lang="en-US" b="0" i="0" u="sng" dirty="0">
              <a:solidFill>
                <a:srgbClr val="54278F"/>
              </a:solidFill>
              <a:effectLst/>
              <a:latin typeface="Roboto" panose="02000000000000000000" pitchFamily="2" charset="0"/>
            </a:endParaRPr>
          </a:p>
          <a:p>
            <a:pPr algn="l"/>
            <a:r>
              <a:rPr lang="en-US" b="0" i="0" u="none" strike="noStrike" dirty="0">
                <a:solidFill>
                  <a:srgbClr val="1B1B1B"/>
                </a:solidFill>
                <a:effectLst/>
                <a:latin typeface="Roboto" panose="02000000000000000000" pitchFamily="2" charset="0"/>
              </a:rPr>
              <a:t>Women in the criminal justice system are more likely than the general population to suffer from a number of mental health disorders, including depression, anxiety, borderline personality disorder, and especially, post-traumatic stress disorder (PTSD).</a:t>
            </a:r>
            <a:r>
              <a:rPr lang="en-US" b="0" i="0" u="sng" strike="noStrike" dirty="0">
                <a:solidFill>
                  <a:srgbClr val="54278F"/>
                </a:solidFill>
                <a:effectLst/>
                <a:latin typeface="Roboto" panose="02000000000000000000" pitchFamily="2" charset="0"/>
                <a:hlinkClick r:id="rId6"/>
              </a:rPr>
              <a:t>[8]</a:t>
            </a:r>
            <a:r>
              <a:rPr lang="en-US" b="0" i="0" u="none" strike="noStrike" dirty="0">
                <a:solidFill>
                  <a:srgbClr val="1B1B1B"/>
                </a:solidFill>
                <a:effectLst/>
                <a:latin typeface="Roboto" panose="02000000000000000000" pitchFamily="2" charset="0"/>
              </a:rPr>
              <a:t>Similarly, females who commit crimes are more likely than males to report both substance use and prior mental illness and to be diagnosed with co-occurring conditions, which has significant implications for reentry, as both conditions are predictive of higher recidivism and relapse rates.[</a:t>
            </a:r>
            <a:r>
              <a:rPr lang="en-US" b="0" i="0" u="sng" strike="noStrike" dirty="0">
                <a:solidFill>
                  <a:srgbClr val="54278F"/>
                </a:solidFill>
                <a:effectLst/>
                <a:latin typeface="Roboto" panose="02000000000000000000" pitchFamily="2" charset="0"/>
                <a:hlinkClick r:id="rId7"/>
              </a:rPr>
              <a:t>9</a:t>
            </a:r>
            <a:r>
              <a:rPr lang="en-US" b="0" i="0" u="none" strike="noStrike" dirty="0">
                <a:solidFill>
                  <a:srgbClr val="1B1B1B"/>
                </a:solidFill>
                <a:effectLst/>
                <a:latin typeface="Roboto" panose="02000000000000000000" pitchFamily="2" charset="0"/>
              </a:rPr>
              <a:t>, </a:t>
            </a:r>
            <a:r>
              <a:rPr lang="en-US" b="0" i="0" u="sng" strike="noStrike" dirty="0">
                <a:solidFill>
                  <a:srgbClr val="54278F"/>
                </a:solidFill>
                <a:effectLst/>
                <a:latin typeface="Roboto" panose="02000000000000000000" pitchFamily="2" charset="0"/>
                <a:hlinkClick r:id="rId8"/>
              </a:rPr>
              <a:t>10</a:t>
            </a:r>
            <a:r>
              <a:rPr lang="en-US" b="0" i="0" u="none" strike="noStrike" dirty="0">
                <a:solidFill>
                  <a:srgbClr val="1B1B1B"/>
                </a:solidFill>
                <a:effectLst/>
                <a:latin typeface="Roboto" panose="02000000000000000000" pitchFamily="2" charset="0"/>
              </a:rPr>
              <a:t>]</a:t>
            </a:r>
          </a:p>
          <a:p>
            <a:pPr algn="l"/>
            <a:r>
              <a:rPr lang="en-US" b="0" i="0" u="none" strike="noStrike" dirty="0">
                <a:solidFill>
                  <a:srgbClr val="1B1B1B"/>
                </a:solidFill>
                <a:effectLst/>
                <a:latin typeface="Roboto" panose="02000000000000000000" pitchFamily="2" charset="0"/>
              </a:rPr>
              <a:t>Given the documented gender differences in etiology (or causes of disease), disease progression, motivation for treatment, and self-efficacy (or belief in one’s ability to execute necessary behaviors), practitioners and researchers have called for gender-responsive programming in prisoner reentry and rehabilitation.</a:t>
            </a:r>
          </a:p>
          <a:p>
            <a:pPr marL="0" lvl="0" indent="0" algn="l" rtl="0">
              <a:lnSpc>
                <a:spcPct val="100000"/>
              </a:lnSpc>
              <a:spcBef>
                <a:spcPts val="0"/>
              </a:spcBef>
              <a:spcAft>
                <a:spcPts val="0"/>
              </a:spcAft>
              <a:buSzPts val="1400"/>
              <a:buNone/>
            </a:pPr>
            <a:endParaRPr lang="en-US" b="0" i="0" u="sng" dirty="0">
              <a:solidFill>
                <a:srgbClr val="54278F"/>
              </a:solidFill>
              <a:effectLst/>
              <a:latin typeface="Roboto" panose="02000000000000000000" pitchFamily="2" charset="0"/>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Female Reentry and Gender – Responsive Programming: Recommendations for Policy and Practice (May 19, 2021)</a:t>
            </a:r>
          </a:p>
          <a:p>
            <a:pPr marL="0" lvl="0" indent="0" algn="l" rtl="0">
              <a:lnSpc>
                <a:spcPct val="100000"/>
              </a:lnSpc>
              <a:spcBef>
                <a:spcPts val="0"/>
              </a:spcBef>
              <a:spcAft>
                <a:spcPts val="0"/>
              </a:spcAft>
              <a:buSzPts val="1400"/>
              <a:buNone/>
            </a:pPr>
            <a:r>
              <a:rPr lang="en-US" dirty="0"/>
              <a:t>https://</a:t>
            </a:r>
            <a:r>
              <a:rPr lang="en-US" dirty="0" err="1"/>
              <a:t>nij.ojp.gov</a:t>
            </a:r>
            <a:r>
              <a:rPr lang="en-US" dirty="0"/>
              <a:t>/topics/articles/female-reentry-and-gender-responsive-programming</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After </a:t>
            </a:r>
            <a:r>
              <a:rPr lang="en-US" dirty="0" err="1"/>
              <a:t>Incarcertion</a:t>
            </a:r>
            <a:r>
              <a:rPr lang="en-US" dirty="0"/>
              <a:t>: A Guide to helping Women </a:t>
            </a:r>
            <a:r>
              <a:rPr lang="en-US" dirty="0" err="1"/>
              <a:t>Reentr</a:t>
            </a:r>
            <a:r>
              <a:rPr lang="en-US" dirty="0"/>
              <a:t> the community </a:t>
            </a:r>
          </a:p>
          <a:p>
            <a:pPr marL="0" lvl="0" indent="0" algn="l" rtl="0">
              <a:lnSpc>
                <a:spcPct val="100000"/>
              </a:lnSpc>
              <a:spcBef>
                <a:spcPts val="0"/>
              </a:spcBef>
              <a:spcAft>
                <a:spcPts val="0"/>
              </a:spcAft>
              <a:buSzPts val="1400"/>
              <a:buNone/>
            </a:pPr>
            <a:r>
              <a:rPr lang="en-US" dirty="0"/>
              <a:t>https://</a:t>
            </a:r>
            <a:r>
              <a:rPr lang="en-US" dirty="0" err="1"/>
              <a:t>store.samhsa.gov</a:t>
            </a:r>
            <a:r>
              <a:rPr lang="en-US" dirty="0"/>
              <a:t>/sites/default/files/pep20-05-01-001.pdfij.ojp.gov/topics/articles/female-reentry-and-gender-responsive-programming</a:t>
            </a: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07929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Gender-responsive programming is underpinned by four theoretical perspectives: pathways theory, relational theory, trauma theory, and addiction theory (Petrillo, Thomas, and </a:t>
            </a:r>
            <a:r>
              <a:rPr kumimoji="0" lang="en-US" sz="1800" b="0" i="0" u="none" strike="noStrike" kern="1200" cap="none" spc="0" normalizeH="0" baseline="0" noProof="0" dirty="0" err="1">
                <a:ln>
                  <a:noFill/>
                </a:ln>
                <a:solidFill>
                  <a:prstClr val="black"/>
                </a:solidFill>
                <a:effectLst/>
                <a:uLnTx/>
                <a:uFillTx/>
                <a:latin typeface="Lato" panose="020F0502020204030203" pitchFamily="34" charset="0"/>
                <a:ea typeface="+mn-ea"/>
                <a:cs typeface="+mn-cs"/>
              </a:rPr>
              <a:t>Hanspal</a:t>
            </a: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 2019).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panose="020F0502020204030204"/>
                <a:ea typeface="+mn-ea"/>
                <a:cs typeface="+mn-cs"/>
              </a:rPr>
              <a:t>Pathways theory:</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mn-cs"/>
              </a:rPr>
              <a:t>suggests that women’s paths to incarceration are often triggered by gendered experiences of abuse and socioeconomic disadvantage rather than criminogenic behavior </a:t>
            </a: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panose="020F0502020204030204"/>
                <a:ea typeface="+mn-ea"/>
                <a:cs typeface="+mn-cs"/>
              </a:rPr>
              <a:t>Relational theory: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mn-cs"/>
              </a:rPr>
              <a:t>posits that women’s experiences in the criminal legal system are more likely than men’s to be based on violence and exploitation, and that gender-responsive practice should therefore work to build a sense of connection with others </a:t>
            </a: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Addiction theory: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mn-cs"/>
              </a:rPr>
              <a:t>understands that addictions are not inherently criminal behaviors, but rather diseases that reflect complex emotional, psychological, and sociocultural problems, and that gender- responsive programming must target the person holistically to eliminate the substance abuse behavior </a:t>
            </a: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Gender-Responsive Programming in Women’s Prison (April 2023)</a:t>
            </a:r>
          </a:p>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https://www.urban.org/sites/default/files/2023-04/Gender-Responsive%20Programming%20in%20Womens%20Prisons.pdf</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Female Reentry and Gender – Responsive Programming: Recommendations for Policy and Practice (May 19, 2021)</a:t>
            </a:r>
          </a:p>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https://nij.ojp.gov/topics/articles/female-reentry-and-gender-responsive-programming</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Incarcertion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Guide to helping Women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Reentr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community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https://store.samhsa.gov/sites/default/files/pep20-05-01-001.pdfij.ojp.gov/topics/articles/female-reentry-and-gender-responsive-programming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41C9B06-5F52-47D4-95B1-21537421DAE8}" type="slidenum">
              <a:rPr lang="en-US" smtClean="0"/>
              <a:t>16</a:t>
            </a:fld>
            <a:endParaRPr lang="en-US" dirty="0"/>
          </a:p>
        </p:txBody>
      </p:sp>
    </p:spTree>
    <p:extLst>
      <p:ext uri="{BB962C8B-B14F-4D97-AF65-F5344CB8AC3E}">
        <p14:creationId xmlns:p14="http://schemas.microsoft.com/office/powerpoint/2010/main" val="237930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b="0" i="0" u="none" strike="noStrike" dirty="0">
              <a:solidFill>
                <a:srgbClr val="1B1B1B"/>
              </a:solidFill>
              <a:effectLst/>
              <a:latin typeface="Robo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panose="020F0502020204030204"/>
                <a:ea typeface="+mn-ea"/>
                <a:cs typeface="+mn-cs"/>
              </a:rPr>
              <a:t>Trauma theory: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mn-cs"/>
              </a:rPr>
              <a:t>argues that because incarcerated women are more likely than incarcerated men to have experienced physical and sexual trauma in adolescence and adulthood, programs must take that trauma into account and understand the impact of trauma on people’s thoughts, feelings, and behaviors. Programs should therefore strive to be trauma-informed, trauma- responsive, and trauma-specific </a:t>
            </a: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Female Reentry and Gender – Responsive Programming: Recommendations for Policy and Practice (May 19, 2021)</a:t>
            </a:r>
          </a:p>
          <a:p>
            <a:pPr marL="0" lvl="0" indent="0" algn="l" rtl="0">
              <a:lnSpc>
                <a:spcPct val="100000"/>
              </a:lnSpc>
              <a:spcBef>
                <a:spcPts val="0"/>
              </a:spcBef>
              <a:spcAft>
                <a:spcPts val="0"/>
              </a:spcAft>
              <a:buSzPts val="1400"/>
              <a:buNone/>
            </a:pPr>
            <a:r>
              <a:rPr lang="en-US" dirty="0"/>
              <a:t>https://</a:t>
            </a:r>
            <a:r>
              <a:rPr lang="en-US" dirty="0" err="1"/>
              <a:t>nij.ojp.gov</a:t>
            </a:r>
            <a:r>
              <a:rPr lang="en-US" dirty="0"/>
              <a:t>/topics/articles/female-reentry-and-gender-responsive-programming</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After </a:t>
            </a:r>
            <a:r>
              <a:rPr lang="en-US" dirty="0" err="1"/>
              <a:t>Incarcertion</a:t>
            </a:r>
            <a:r>
              <a:rPr lang="en-US" dirty="0"/>
              <a:t>: A Guide to helping Women </a:t>
            </a:r>
            <a:r>
              <a:rPr lang="en-US" dirty="0" err="1"/>
              <a:t>Reentr</a:t>
            </a:r>
            <a:r>
              <a:rPr lang="en-US" dirty="0"/>
              <a:t> the community </a:t>
            </a:r>
          </a:p>
          <a:p>
            <a:pPr marL="0" lvl="0" indent="0" algn="l" rtl="0">
              <a:lnSpc>
                <a:spcPct val="100000"/>
              </a:lnSpc>
              <a:spcBef>
                <a:spcPts val="0"/>
              </a:spcBef>
              <a:spcAft>
                <a:spcPts val="0"/>
              </a:spcAft>
              <a:buSzPts val="1400"/>
              <a:buNone/>
            </a:pPr>
            <a:r>
              <a:rPr lang="en-US" dirty="0"/>
              <a:t>https://</a:t>
            </a:r>
            <a:r>
              <a:rPr lang="en-US" dirty="0" err="1"/>
              <a:t>store.samhsa.gov</a:t>
            </a:r>
            <a:r>
              <a:rPr lang="en-US" dirty="0"/>
              <a:t>/sites/default/files/pep20-05-01-001.pdfij.ojp.gov/topics/articles/female-reentry-and-gender-responsive-programming</a:t>
            </a: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31346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great </a:t>
            </a:r>
            <a:r>
              <a:rPr lang="en-US" b="0" i="0" u="none" strike="noStrike" dirty="0">
                <a:solidFill>
                  <a:srgbClr val="212121"/>
                </a:solidFill>
                <a:effectLst/>
                <a:latin typeface="Cambria" panose="02040503050406030204" pitchFamily="18" charset="0"/>
              </a:rPr>
              <a:t>significance in the understanding of trauma-informed care (TIC) when working with incarcerated women, and it’s impact on recidivism rates. </a:t>
            </a:r>
          </a:p>
          <a:p>
            <a:r>
              <a:rPr lang="en-US" b="0" i="0" u="none" strike="noStrike" dirty="0">
                <a:solidFill>
                  <a:srgbClr val="212121"/>
                </a:solidFill>
                <a:effectLst/>
                <a:latin typeface="Cambria" panose="02040503050406030204" pitchFamily="18" charset="0"/>
              </a:rPr>
              <a:t>There is strong evidence associating lower recidivism rates for those who participate in TIC and trauma programs than for those who do not.</a:t>
            </a:r>
          </a:p>
          <a:p>
            <a:r>
              <a:rPr lang="en-US" b="0" i="0" u="none" strike="noStrike" dirty="0">
                <a:solidFill>
                  <a:srgbClr val="212121"/>
                </a:solidFill>
                <a:effectLst/>
                <a:latin typeface="Cambria" panose="02040503050406030204" pitchFamily="18" charset="0"/>
              </a:rPr>
              <a:t>For many decades since the first ACE Study was completed back in 1998, evidence has continued to grow demonstrating the connection between childhood trauma and adverse impacts on life, including chronic disease, criminal activity, and even death.  </a:t>
            </a:r>
          </a:p>
          <a:p>
            <a:r>
              <a:rPr lang="en-US" b="0" i="0" u="none" strike="noStrike" dirty="0">
                <a:solidFill>
                  <a:srgbClr val="212121"/>
                </a:solidFill>
                <a:effectLst/>
                <a:latin typeface="Cambria" panose="02040503050406030204" pitchFamily="18" charset="0"/>
              </a:rPr>
              <a:t>Cycles of abuse, neglect, and dysfunction continue and can often be predicted. Stigma, lack of empathy, and fear further perpetuate these tragedies. </a:t>
            </a:r>
          </a:p>
          <a:p>
            <a:endParaRPr lang="en-US" b="0" i="0" u="none" strike="noStrike" dirty="0">
              <a:solidFill>
                <a:srgbClr val="212121"/>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mbria" panose="02040503050406030204" pitchFamily="18" charset="0"/>
              </a:rPr>
              <a:t>Trauma-Informed Care: The Importance of Understanding the Incarcerated Women – June 2021</a:t>
            </a:r>
            <a:endParaRPr lang="en-US" b="0" i="0" u="none" strike="noStrike" dirty="0">
              <a:solidFill>
                <a:srgbClr val="212121"/>
              </a:solidFill>
              <a:effectLst/>
              <a:latin typeface="Cambria" panose="02040503050406030204" pitchFamily="18" charset="0"/>
            </a:endParaRPr>
          </a:p>
          <a:p>
            <a:r>
              <a:rPr lang="en-US" b="0" i="0" u="none" strike="noStrike" dirty="0">
                <a:solidFill>
                  <a:srgbClr val="212121"/>
                </a:solidFill>
                <a:effectLst/>
                <a:latin typeface="Cambria" panose="02040503050406030204" pitchFamily="18" charset="0"/>
              </a:rPr>
              <a:t>https://</a:t>
            </a:r>
            <a:r>
              <a:rPr lang="en-US" b="0" i="0" u="none" strike="noStrike" dirty="0" err="1">
                <a:solidFill>
                  <a:srgbClr val="212121"/>
                </a:solidFill>
                <a:effectLst/>
                <a:latin typeface="Cambria" panose="02040503050406030204" pitchFamily="18" charset="0"/>
              </a:rPr>
              <a:t>www.ncbi.nlm.nih.gov</a:t>
            </a:r>
            <a:r>
              <a:rPr lang="en-US" b="0" i="0" u="none" strike="noStrike" dirty="0">
                <a:solidFill>
                  <a:srgbClr val="212121"/>
                </a:solidFill>
                <a:effectLst/>
                <a:latin typeface="Cambria" panose="02040503050406030204" pitchFamily="18" charset="0"/>
              </a:rPr>
              <a:t>/</a:t>
            </a:r>
            <a:r>
              <a:rPr lang="en-US" b="0" i="0" u="none" strike="noStrike" dirty="0" err="1">
                <a:solidFill>
                  <a:srgbClr val="212121"/>
                </a:solidFill>
                <a:effectLst/>
                <a:latin typeface="Cambria" panose="02040503050406030204" pitchFamily="18" charset="0"/>
              </a:rPr>
              <a:t>pmc</a:t>
            </a:r>
            <a:r>
              <a:rPr lang="en-US" b="0" i="0" u="none" strike="noStrike" dirty="0">
                <a:solidFill>
                  <a:srgbClr val="212121"/>
                </a:solidFill>
                <a:effectLst/>
                <a:latin typeface="Cambria" panose="02040503050406030204" pitchFamily="18" charset="0"/>
              </a:rPr>
              <a:t>/articles/PMC9041395/</a:t>
            </a:r>
          </a:p>
          <a:p>
            <a:endParaRPr lang="en-US" b="0" i="0" u="none" strike="noStrike" dirty="0">
              <a:solidFill>
                <a:srgbClr val="212121"/>
              </a:solidFill>
              <a:effectLst/>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941C9B06-5F52-47D4-95B1-21537421DAE8}" type="slidenum">
              <a:rPr lang="en-US" smtClean="0"/>
              <a:t>18</a:t>
            </a:fld>
            <a:endParaRPr lang="en-US" dirty="0"/>
          </a:p>
        </p:txBody>
      </p:sp>
    </p:spTree>
    <p:extLst>
      <p:ext uri="{BB962C8B-B14F-4D97-AF65-F5344CB8AC3E}">
        <p14:creationId xmlns:p14="http://schemas.microsoft.com/office/powerpoint/2010/main" val="199378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2121"/>
                </a:solidFill>
                <a:effectLst/>
                <a:latin typeface="Cambria" panose="02040503050406030204" pitchFamily="18" charset="0"/>
              </a:rPr>
              <a:t>It supports mindfulness, ownership, and forgiveness. TIC leads those treated to the identification of impactful events and empowers them to reclaim control of their lives emphasizing physical, psychological, and emotional safety.</a:t>
            </a:r>
          </a:p>
          <a:p>
            <a:endParaRPr lang="en-US" b="0" i="0" u="none" strike="noStrike" dirty="0">
              <a:solidFill>
                <a:srgbClr val="212121"/>
              </a:solidFill>
              <a:effectLst/>
              <a:latin typeface="Cambria" panose="02040503050406030204" pitchFamily="18" charset="0"/>
            </a:endParaRPr>
          </a:p>
          <a:p>
            <a:pPr algn="l"/>
            <a:r>
              <a:rPr lang="en-US" b="0" i="0" u="none" strike="noStrike" dirty="0">
                <a:solidFill>
                  <a:srgbClr val="1B1B1B"/>
                </a:solidFill>
                <a:effectLst/>
                <a:latin typeface="Roboto" panose="02000000000000000000" pitchFamily="2" charset="0"/>
              </a:rPr>
              <a:t>The Substance Abuse and Mental Health Services Administration identifies six key principles that are fundamental to a trauma-informed approach for service systems and stakeholder groups:</a:t>
            </a:r>
            <a:r>
              <a:rPr lang="en-US" b="0" i="0" u="sng" strike="noStrike" dirty="0">
                <a:solidFill>
                  <a:srgbClr val="54278F"/>
                </a:solidFill>
                <a:effectLst/>
                <a:latin typeface="Roboto" panose="02000000000000000000" pitchFamily="2" charset="0"/>
                <a:hlinkClick r:id="rId3"/>
              </a:rPr>
              <a:t>[4]</a:t>
            </a:r>
            <a:endParaRPr lang="en-US" b="0" i="0" u="none" strike="noStrike" dirty="0">
              <a:solidFill>
                <a:srgbClr val="1B1B1B"/>
              </a:solidFill>
              <a:effectLst/>
              <a:latin typeface="Roboto" panose="02000000000000000000" pitchFamily="2" charset="0"/>
            </a:endParaRPr>
          </a:p>
          <a:p>
            <a:pPr algn="l">
              <a:buFont typeface="+mj-lt"/>
              <a:buAutoNum type="arabicPeriod"/>
            </a:pPr>
            <a:r>
              <a:rPr lang="en-US" b="0" i="0" u="none" strike="noStrike" dirty="0">
                <a:solidFill>
                  <a:srgbClr val="1B1B1B"/>
                </a:solidFill>
                <a:effectLst/>
                <a:latin typeface="Roboto" panose="02000000000000000000" pitchFamily="2" charset="0"/>
              </a:rPr>
              <a:t>Physical and psychological safety</a:t>
            </a:r>
          </a:p>
          <a:p>
            <a:pPr algn="l">
              <a:buFont typeface="+mj-lt"/>
              <a:buAutoNum type="arabicPeriod"/>
            </a:pPr>
            <a:r>
              <a:rPr lang="en-US" b="0" i="0" u="none" strike="noStrike" dirty="0">
                <a:solidFill>
                  <a:srgbClr val="1B1B1B"/>
                </a:solidFill>
                <a:effectLst/>
                <a:latin typeface="Roboto" panose="02000000000000000000" pitchFamily="2" charset="0"/>
              </a:rPr>
              <a:t>Trustworthiness and transparency</a:t>
            </a:r>
          </a:p>
          <a:p>
            <a:pPr algn="l">
              <a:buFont typeface="+mj-lt"/>
              <a:buAutoNum type="arabicPeriod"/>
            </a:pPr>
            <a:r>
              <a:rPr lang="en-US" b="0" i="0" u="none" strike="noStrike" dirty="0">
                <a:solidFill>
                  <a:srgbClr val="1B1B1B"/>
                </a:solidFill>
                <a:effectLst/>
                <a:latin typeface="Roboto" panose="02000000000000000000" pitchFamily="2" charset="0"/>
              </a:rPr>
              <a:t>Peer support (choices)</a:t>
            </a:r>
          </a:p>
          <a:p>
            <a:pPr algn="l">
              <a:buFont typeface="+mj-lt"/>
              <a:buAutoNum type="arabicPeriod"/>
            </a:pPr>
            <a:r>
              <a:rPr lang="en-US" b="0" i="0" u="none" strike="noStrike" dirty="0">
                <a:solidFill>
                  <a:srgbClr val="1B1B1B"/>
                </a:solidFill>
                <a:effectLst/>
                <a:latin typeface="Roboto" panose="02000000000000000000" pitchFamily="2" charset="0"/>
              </a:rPr>
              <a:t>Collaboration and mutuality</a:t>
            </a:r>
          </a:p>
          <a:p>
            <a:pPr algn="l">
              <a:buFont typeface="+mj-lt"/>
              <a:buAutoNum type="arabicPeriod"/>
            </a:pPr>
            <a:r>
              <a:rPr lang="en-US" b="0" i="0" u="none" strike="noStrike" dirty="0">
                <a:solidFill>
                  <a:srgbClr val="1B1B1B"/>
                </a:solidFill>
                <a:effectLst/>
                <a:latin typeface="Roboto" panose="02000000000000000000" pitchFamily="2" charset="0"/>
              </a:rPr>
              <a:t>Empowerment, voice and choice</a:t>
            </a:r>
          </a:p>
          <a:p>
            <a:pPr algn="l">
              <a:buFont typeface="+mj-lt"/>
              <a:buAutoNum type="arabicPeriod"/>
            </a:pPr>
            <a:r>
              <a:rPr lang="en-US" b="0" i="0" u="none" strike="noStrike" dirty="0">
                <a:solidFill>
                  <a:srgbClr val="1B1B1B"/>
                </a:solidFill>
                <a:effectLst/>
                <a:latin typeface="Roboto" panose="02000000000000000000" pitchFamily="2" charset="0"/>
              </a:rPr>
              <a:t>Cultural, historical and gender issues.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FFFFFF"/>
                </a:solidFill>
                <a:effectLst/>
                <a:latin typeface="Merriweather Web"/>
              </a:rPr>
              <a:t>Addressing Trauma in Women's Prisons – May 11, 2022</a:t>
            </a:r>
            <a:br>
              <a:rPr lang="en-US" dirty="0"/>
            </a:br>
            <a:r>
              <a:rPr lang="en-US" dirty="0"/>
              <a:t>https://</a:t>
            </a:r>
            <a:r>
              <a:rPr lang="en-US" dirty="0" err="1"/>
              <a:t>nij.ojp.gov</a:t>
            </a:r>
            <a:r>
              <a:rPr lang="en-US" dirty="0"/>
              <a:t>/topics/articles/addressing-trauma-</a:t>
            </a:r>
            <a:r>
              <a:rPr lang="en-US" dirty="0" err="1"/>
              <a:t>womens</a:t>
            </a:r>
            <a:r>
              <a:rPr lang="en-US" dirty="0"/>
              <a:t>-prisons </a:t>
            </a:r>
            <a:endParaRPr lang="en-US" b="0" i="0" u="none" strike="noStrike" dirty="0">
              <a:solidFill>
                <a:srgbClr val="212121"/>
              </a:solidFill>
              <a:effectLst/>
              <a:latin typeface="Cambria" panose="02040503050406030204" pitchFamily="18" charset="0"/>
            </a:endParaRPr>
          </a:p>
          <a:p>
            <a:endParaRPr lang="en-US" b="0" i="0" u="none" strike="noStrike" dirty="0">
              <a:solidFill>
                <a:srgbClr val="212121"/>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mbria" panose="02040503050406030204" pitchFamily="18" charset="0"/>
              </a:rPr>
              <a:t>Trauma-Informed Care: The Importance of Understanding the Incarcerated Women – June 2021</a:t>
            </a:r>
            <a:endParaRPr lang="en-US" b="0" i="0" u="none" strike="noStrike" dirty="0">
              <a:solidFill>
                <a:srgbClr val="212121"/>
              </a:solidFill>
              <a:effectLst/>
              <a:latin typeface="Cambria" panose="02040503050406030204" pitchFamily="18" charset="0"/>
            </a:endParaRPr>
          </a:p>
          <a:p>
            <a:r>
              <a:rPr lang="en-US" b="0" i="0" u="none" strike="noStrike" dirty="0">
                <a:solidFill>
                  <a:srgbClr val="212121"/>
                </a:solidFill>
                <a:effectLst/>
                <a:latin typeface="Cambria" panose="02040503050406030204" pitchFamily="18" charset="0"/>
              </a:rPr>
              <a:t>https://</a:t>
            </a:r>
            <a:r>
              <a:rPr lang="en-US" b="0" i="0" u="none" strike="noStrike" dirty="0" err="1">
                <a:solidFill>
                  <a:srgbClr val="212121"/>
                </a:solidFill>
                <a:effectLst/>
                <a:latin typeface="Cambria" panose="02040503050406030204" pitchFamily="18" charset="0"/>
              </a:rPr>
              <a:t>www.ncbi.nlm.nih.gov</a:t>
            </a:r>
            <a:r>
              <a:rPr lang="en-US" b="0" i="0" u="none" strike="noStrike" dirty="0">
                <a:solidFill>
                  <a:srgbClr val="212121"/>
                </a:solidFill>
                <a:effectLst/>
                <a:latin typeface="Cambria" panose="02040503050406030204" pitchFamily="18" charset="0"/>
              </a:rPr>
              <a:t>/</a:t>
            </a:r>
            <a:r>
              <a:rPr lang="en-US" b="0" i="0" u="none" strike="noStrike" dirty="0" err="1">
                <a:solidFill>
                  <a:srgbClr val="212121"/>
                </a:solidFill>
                <a:effectLst/>
                <a:latin typeface="Cambria" panose="02040503050406030204" pitchFamily="18" charset="0"/>
              </a:rPr>
              <a:t>pmc</a:t>
            </a:r>
            <a:r>
              <a:rPr lang="en-US" b="0" i="0" u="none" strike="noStrike" dirty="0">
                <a:solidFill>
                  <a:srgbClr val="212121"/>
                </a:solidFill>
                <a:effectLst/>
                <a:latin typeface="Cambria" panose="02040503050406030204" pitchFamily="18" charset="0"/>
              </a:rPr>
              <a:t>/articles/PMC9041395/</a:t>
            </a:r>
          </a:p>
          <a:p>
            <a:endParaRPr lang="en-US" dirty="0"/>
          </a:p>
        </p:txBody>
      </p:sp>
      <p:sp>
        <p:nvSpPr>
          <p:cNvPr id="4" name="Slide Number Placeholder 3"/>
          <p:cNvSpPr>
            <a:spLocks noGrp="1"/>
          </p:cNvSpPr>
          <p:nvPr>
            <p:ph type="sldNum" sz="quarter" idx="5"/>
          </p:nvPr>
        </p:nvSpPr>
        <p:spPr/>
        <p:txBody>
          <a:bodyPr/>
          <a:lstStyle/>
          <a:p>
            <a:fld id="{941C9B06-5F52-47D4-95B1-21537421DAE8}" type="slidenum">
              <a:rPr lang="en-US" smtClean="0"/>
              <a:t>19</a:t>
            </a:fld>
            <a:endParaRPr lang="en-US" dirty="0"/>
          </a:p>
        </p:txBody>
      </p:sp>
    </p:spTree>
    <p:extLst>
      <p:ext uri="{BB962C8B-B14F-4D97-AF65-F5344CB8AC3E}">
        <p14:creationId xmlns:p14="http://schemas.microsoft.com/office/powerpoint/2010/main" val="3993154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800" dirty="0">
                <a:effectLst/>
                <a:latin typeface="GillSansStd"/>
              </a:rPr>
              <a:t>Life after a traumatic experience is never easy. This is certainly the case for victims. For many offenders, committing a crime might be a traumatic experience as well, and incarceration may confront them even more with the consequences of their deeds. </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sz="1800" b="0" i="0" u="none" strike="noStrike" dirty="0">
              <a:solidFill>
                <a:srgbClr val="333333"/>
              </a:solidFill>
              <a:effectLst/>
              <a:latin typeface="GillSansStd"/>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0" i="0" u="none" strike="noStrike" dirty="0">
                <a:solidFill>
                  <a:srgbClr val="212121"/>
                </a:solidFill>
                <a:effectLst/>
                <a:latin typeface="Cambria" panose="02040503050406030204" pitchFamily="18" charset="0"/>
              </a:rPr>
              <a:t>Should be considered not as an alternative, but as a parallel process with respect to negative psychological consequences. PTG may feature positive changes in self-perception, interpersonal relationships and philosophy of life, leading to increased self-awareness and self-confidence, a more open attitude towards others, a greater appreciation of life and the discovering of new possibilities </a:t>
            </a:r>
            <a:endParaRPr lang="en-US" b="0" i="0" u="none" strike="noStrike" dirty="0">
              <a:solidFill>
                <a:srgbClr val="333333"/>
              </a:solidFill>
              <a:effectLst/>
              <a:latin typeface="Open Sans" panose="020B0606030504020204" pitchFamily="34" charset="0"/>
            </a:endParaRPr>
          </a:p>
          <a:p>
            <a:pPr algn="l">
              <a:buFont typeface="Arial" panose="020B0604020202020204" pitchFamily="34" charset="0"/>
              <a:buChar char="•"/>
            </a:pPr>
            <a:r>
              <a:rPr lang="en-US" b="1" i="0" u="none" strike="noStrike" dirty="0">
                <a:solidFill>
                  <a:srgbClr val="231F20"/>
                </a:solidFill>
                <a:effectLst/>
                <a:latin typeface="Proxima Nova"/>
              </a:rPr>
              <a:t>A greater appreciation of life:</a:t>
            </a:r>
            <a:r>
              <a:rPr lang="en-US" b="0" i="0" u="none" strike="noStrike" dirty="0">
                <a:solidFill>
                  <a:srgbClr val="231F20"/>
                </a:solidFill>
                <a:effectLst/>
                <a:latin typeface="Proxima Nova"/>
              </a:rPr>
              <a:t> appreciating the value of life, or appreciating each day in a way you didn’t before</a:t>
            </a:r>
          </a:p>
          <a:p>
            <a:pPr algn="l">
              <a:buFont typeface="Arial" panose="020B0604020202020204" pitchFamily="34" charset="0"/>
              <a:buChar char="•"/>
            </a:pPr>
            <a:r>
              <a:rPr lang="en-US" b="1" i="0" u="none" strike="noStrike" dirty="0">
                <a:solidFill>
                  <a:srgbClr val="231F20"/>
                </a:solidFill>
                <a:effectLst/>
                <a:latin typeface="Proxima Nova"/>
              </a:rPr>
              <a:t>Improved relationships with others</a:t>
            </a:r>
            <a:r>
              <a:rPr lang="en-US" b="0" i="0" u="none" strike="noStrike" dirty="0">
                <a:solidFill>
                  <a:srgbClr val="231F20"/>
                </a:solidFill>
                <a:effectLst/>
                <a:latin typeface="Proxima Nova"/>
              </a:rPr>
              <a:t>: you might develop a sense of closeness with others, increased compassion, or the knowledge that you can count on others in times of crisis</a:t>
            </a:r>
          </a:p>
          <a:p>
            <a:pPr algn="l">
              <a:buFont typeface="Arial" panose="020B0604020202020204" pitchFamily="34" charset="0"/>
              <a:buChar char="•"/>
            </a:pPr>
            <a:r>
              <a:rPr lang="en-US" b="1" i="0" u="none" strike="noStrike" dirty="0">
                <a:solidFill>
                  <a:srgbClr val="231F20"/>
                </a:solidFill>
                <a:effectLst/>
                <a:latin typeface="Proxima Nova"/>
              </a:rPr>
              <a:t>New possibilities</a:t>
            </a:r>
            <a:r>
              <a:rPr lang="en-US" b="0" i="0" u="none" strike="noStrike" dirty="0">
                <a:solidFill>
                  <a:srgbClr val="231F20"/>
                </a:solidFill>
                <a:effectLst/>
                <a:latin typeface="Proxima Nova"/>
              </a:rPr>
              <a:t>: such as developing new interests, a new life path, or a willingness to change things that need changing</a:t>
            </a:r>
          </a:p>
          <a:p>
            <a:pPr algn="l">
              <a:buFont typeface="Arial" panose="020B0604020202020204" pitchFamily="34" charset="0"/>
              <a:buChar char="•"/>
            </a:pPr>
            <a:r>
              <a:rPr lang="en-US" b="1" i="0" u="none" strike="noStrike" dirty="0">
                <a:solidFill>
                  <a:srgbClr val="231F20"/>
                </a:solidFill>
                <a:effectLst/>
                <a:latin typeface="Proxima Nova"/>
              </a:rPr>
              <a:t>Personal strength</a:t>
            </a:r>
            <a:r>
              <a:rPr lang="en-US" b="0" i="0" u="none" strike="noStrike" dirty="0">
                <a:solidFill>
                  <a:srgbClr val="231F20"/>
                </a:solidFill>
                <a:effectLst/>
                <a:latin typeface="Proxima Nova"/>
              </a:rPr>
              <a:t>: the knowledge that you can handle difficult things, that you’re stronger than you thought, or an increased sense of self-reliance</a:t>
            </a:r>
          </a:p>
          <a:p>
            <a:pPr algn="l">
              <a:buFont typeface="Arial" panose="020B0604020202020204" pitchFamily="34" charset="0"/>
              <a:buChar char="•"/>
            </a:pPr>
            <a:r>
              <a:rPr lang="en-US" b="1" i="0" u="none" strike="noStrike" dirty="0">
                <a:solidFill>
                  <a:srgbClr val="231F20"/>
                </a:solidFill>
                <a:effectLst/>
                <a:latin typeface="Proxima Nova"/>
              </a:rPr>
              <a:t>Spiritual change</a:t>
            </a:r>
            <a:r>
              <a:rPr lang="en-US" b="0" i="0" u="none" strike="noStrike" dirty="0">
                <a:solidFill>
                  <a:srgbClr val="231F20"/>
                </a:solidFill>
                <a:effectLst/>
                <a:latin typeface="Proxima Nova"/>
              </a:rPr>
              <a:t>: A deeper understanding of spirituality, or stronger faith than before</a:t>
            </a:r>
            <a:endParaRPr lang="en-US" b="0" i="0" u="none" strike="noStrike" dirty="0">
              <a:solidFill>
                <a:srgbClr val="333333"/>
              </a:solidFill>
              <a:effectLst/>
              <a:latin typeface="Open Sans" panose="020F0502020204030204" pitchFamily="34" charset="0"/>
            </a:endParaRPr>
          </a:p>
          <a:p>
            <a:r>
              <a:rPr lang="en-US" sz="1800" dirty="0">
                <a:effectLst/>
                <a:latin typeface="TimesNewRomanPSMT"/>
              </a:rPr>
              <a:t>Posttraumatic growth can be achieved during incarceration and psychotherapy </a:t>
            </a:r>
            <a:r>
              <a:rPr lang="en-US" sz="1800" dirty="0" err="1">
                <a:effectLst/>
                <a:latin typeface="TimesNewRomanPSMT"/>
              </a:rPr>
              <a:t>encour</a:t>
            </a:r>
            <a:r>
              <a:rPr lang="en-US" sz="1800" dirty="0">
                <a:effectLst/>
                <a:latin typeface="TimesNewRomanPSMT"/>
              </a:rPr>
              <a:t>- ages this development. </a:t>
            </a:r>
            <a:endParaRPr lang="en-US" b="0" i="0" u="none" strike="noStrike" dirty="0">
              <a:solidFill>
                <a:srgbClr val="333333"/>
              </a:solidFill>
              <a:effectLst/>
              <a:latin typeface="Open Sans" panose="020F0502020204030204" pitchFamily="34" charset="0"/>
            </a:endParaRPr>
          </a:p>
          <a:p>
            <a:pPr marL="0" lvl="0" indent="0" algn="l" rtl="0">
              <a:lnSpc>
                <a:spcPct val="100000"/>
              </a:lnSpc>
              <a:spcBef>
                <a:spcPts val="0"/>
              </a:spcBef>
              <a:spcAft>
                <a:spcPts val="0"/>
              </a:spcAft>
              <a:buSzPts val="1400"/>
              <a:buNone/>
            </a:pPr>
            <a:r>
              <a:rPr lang="en-US" b="0" i="0" u="none" strike="noStrike" dirty="0">
                <a:solidFill>
                  <a:srgbClr val="333333"/>
                </a:solidFill>
                <a:effectLst/>
                <a:latin typeface="Open Sans" panose="020B0606030504020204" pitchFamily="34" charset="0"/>
              </a:rPr>
              <a:t>The initial shock of incarceration challenged these prisoners’ assumptive worlds, but they managed to overcome this crisis by finding meaning in the prison experience and using it as an opportunity for personal development. This facilitates a positive reconstruction of their identity. </a:t>
            </a:r>
          </a:p>
          <a:p>
            <a:pPr marL="0" lvl="0" indent="0" algn="l" rtl="0">
              <a:lnSpc>
                <a:spcPct val="100000"/>
              </a:lnSpc>
              <a:spcBef>
                <a:spcPts val="0"/>
              </a:spcBef>
              <a:spcAft>
                <a:spcPts val="0"/>
              </a:spcAft>
              <a:buSzPts val="1400"/>
              <a:buNone/>
            </a:pPr>
            <a:endParaRPr lang="en-US" b="0" i="0" u="none" strike="noStrike"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i="0" u="none" strike="noStrike" dirty="0">
                <a:solidFill>
                  <a:srgbClr val="212529"/>
                </a:solidFill>
                <a:effectLst/>
                <a:latin typeface="Open Sans" panose="020B0606030504020204" pitchFamily="34" charset="0"/>
              </a:rPr>
              <a:t>5 benefits of post-traumatic growth</a:t>
            </a:r>
            <a:endParaRPr lang="en-US" b="0" i="0" u="none" strike="noStrike" dirty="0">
              <a:solidFill>
                <a:srgbClr val="333333"/>
              </a:solidFill>
              <a:effectLst/>
              <a:latin typeface="Open Sans" panose="020B0606030504020204" pitchFamily="34" charset="0"/>
            </a:endParaRPr>
          </a:p>
          <a:p>
            <a:pPr marL="0" lvl="0" indent="0" algn="l" rtl="0">
              <a:lnSpc>
                <a:spcPct val="100000"/>
              </a:lnSpc>
              <a:spcBef>
                <a:spcPts val="0"/>
              </a:spcBef>
              <a:spcAft>
                <a:spcPts val="0"/>
              </a:spcAft>
              <a:buSzPts val="1400"/>
              <a:buNone/>
            </a:pPr>
            <a:r>
              <a:rPr lang="en-US" b="0" i="0" u="none" strike="noStrike" dirty="0">
                <a:solidFill>
                  <a:srgbClr val="333333"/>
                </a:solidFill>
                <a:effectLst/>
                <a:latin typeface="Open Sans" panose="020B0606030504020204" pitchFamily="34" charset="0"/>
              </a:rPr>
              <a:t>https://</a:t>
            </a:r>
            <a:r>
              <a:rPr lang="en-US" b="0" i="0" u="none" strike="noStrike" dirty="0" err="1">
                <a:solidFill>
                  <a:srgbClr val="333333"/>
                </a:solidFill>
                <a:effectLst/>
                <a:latin typeface="Open Sans" panose="020B0606030504020204" pitchFamily="34" charset="0"/>
              </a:rPr>
              <a:t>www.hprc-online.org</a:t>
            </a:r>
            <a:r>
              <a:rPr lang="en-US" b="0" i="0" u="none" strike="noStrike" dirty="0">
                <a:solidFill>
                  <a:srgbClr val="333333"/>
                </a:solidFill>
                <a:effectLst/>
                <a:latin typeface="Open Sans" panose="020B0606030504020204" pitchFamily="34" charset="0"/>
              </a:rPr>
              <a:t>/mental-fitness/mental-health/5-benefits-post-traumatic</a:t>
            </a:r>
          </a:p>
          <a:p>
            <a:pPr marL="0" lvl="0" indent="0" algn="l" rtl="0">
              <a:lnSpc>
                <a:spcPct val="100000"/>
              </a:lnSpc>
              <a:spcBef>
                <a:spcPts val="0"/>
              </a:spcBef>
              <a:spcAft>
                <a:spcPts val="0"/>
              </a:spcAft>
              <a:buSzPts val="1400"/>
              <a:buNone/>
            </a:pPr>
            <a:endParaRPr lang="en-US" b="0" i="0" u="none" strike="noStrike"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800" b="0" i="0" u="none" strike="noStrike" dirty="0">
                <a:solidFill>
                  <a:srgbClr val="000000"/>
                </a:solidFill>
                <a:effectLst/>
                <a:latin typeface="Cambria" panose="02040503050406030204" pitchFamily="18" charset="0"/>
              </a:rPr>
              <a:t>Post Traumatic Growth (PTG) in the Frame of Traumatic Experiences – Dec 2022)</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800" b="0" i="0" u="none" strike="noStrike" dirty="0">
                <a:solidFill>
                  <a:srgbClr val="000000"/>
                </a:solidFill>
                <a:effectLst/>
                <a:latin typeface="Cambria" panose="02040503050406030204" pitchFamily="18" charset="0"/>
              </a:rPr>
              <a:t>https://</a:t>
            </a:r>
            <a:r>
              <a:rPr lang="en-US" sz="1800" b="0" i="0" u="none" strike="noStrike" dirty="0" err="1">
                <a:solidFill>
                  <a:srgbClr val="000000"/>
                </a:solidFill>
                <a:effectLst/>
                <a:latin typeface="Cambria" panose="02040503050406030204" pitchFamily="18" charset="0"/>
              </a:rPr>
              <a:t>www.ncbi.nlm.nih.gov</a:t>
            </a:r>
            <a:r>
              <a:rPr lang="en-US" sz="1800" b="0" i="0" u="none" strike="noStrike" dirty="0">
                <a:solidFill>
                  <a:srgbClr val="000000"/>
                </a:solidFill>
                <a:effectLst/>
                <a:latin typeface="Cambria" panose="02040503050406030204" pitchFamily="18" charset="0"/>
              </a:rPr>
              <a:t>/</a:t>
            </a:r>
            <a:r>
              <a:rPr lang="en-US" sz="1800" b="0" i="0" u="none" strike="noStrike" dirty="0" err="1">
                <a:solidFill>
                  <a:srgbClr val="000000"/>
                </a:solidFill>
                <a:effectLst/>
                <a:latin typeface="Cambria" panose="02040503050406030204" pitchFamily="18" charset="0"/>
              </a:rPr>
              <a:t>pmc</a:t>
            </a:r>
            <a:r>
              <a:rPr lang="en-US" sz="1800" b="0" i="0" u="none" strike="noStrike" dirty="0">
                <a:solidFill>
                  <a:srgbClr val="000000"/>
                </a:solidFill>
                <a:effectLst/>
                <a:latin typeface="Cambria" panose="02040503050406030204" pitchFamily="18" charset="0"/>
              </a:rPr>
              <a:t>/articles/PMC9807114/#:~:text=.%2C%202022).-,Tedeschi%20et%20al.,et%20al.%2C%202022).</a:t>
            </a:r>
          </a:p>
          <a:p>
            <a:pPr marL="0" lvl="0" indent="0" algn="l" rtl="0">
              <a:lnSpc>
                <a:spcPct val="100000"/>
              </a:lnSpc>
              <a:spcBef>
                <a:spcPts val="0"/>
              </a:spcBef>
              <a:spcAft>
                <a:spcPts val="0"/>
              </a:spcAft>
              <a:buSzPts val="1400"/>
              <a:buNone/>
            </a:pP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20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0bd56d5275_2_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Ingrid: Housekeeping Script</a:t>
            </a:r>
            <a:endParaRPr dirty="0"/>
          </a:p>
        </p:txBody>
      </p:sp>
      <p:sp>
        <p:nvSpPr>
          <p:cNvPr id="488" name="Google Shape;488;g10bd56d5275_2_1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dirty="0">
                <a:solidFill>
                  <a:srgbClr val="231F20"/>
                </a:solidFill>
                <a:effectLst/>
                <a:latin typeface="Proxima Nova"/>
              </a:rPr>
              <a:t>Positive change that comes from what you’ve been through initiates post traumatic growth.  An individual might notice more clarity or meaning surrounding the trauma events and the sense of moving forward in their life despite hardships. An individual might even feel able to integrate the event or events as a contributor to their identity.</a:t>
            </a:r>
          </a:p>
          <a:p>
            <a:pPr marL="0" lvl="0" indent="0" algn="l" rtl="0">
              <a:lnSpc>
                <a:spcPct val="100000"/>
              </a:lnSpc>
              <a:spcBef>
                <a:spcPts val="0"/>
              </a:spcBef>
              <a:spcAft>
                <a:spcPts val="0"/>
              </a:spcAft>
              <a:buSzPts val="1400"/>
              <a:buNone/>
            </a:pPr>
            <a:endParaRPr lang="en-US" b="0" i="0" u="none" strike="noStrike" dirty="0">
              <a:solidFill>
                <a:srgbClr val="231F20"/>
              </a:solidFill>
              <a:effectLst/>
              <a:latin typeface="Proxima Nova"/>
            </a:endParaRPr>
          </a:p>
          <a:p>
            <a:pPr marL="0" lvl="0" indent="0" algn="l" rtl="0">
              <a:lnSpc>
                <a:spcPct val="100000"/>
              </a:lnSpc>
              <a:spcBef>
                <a:spcPts val="0"/>
              </a:spcBef>
              <a:spcAft>
                <a:spcPts val="0"/>
              </a:spcAft>
              <a:buSzPts val="1400"/>
              <a:buNone/>
            </a:pPr>
            <a:r>
              <a:rPr lang="en-US" b="0" i="0" u="none" strike="noStrike" dirty="0">
                <a:solidFill>
                  <a:srgbClr val="231F20"/>
                </a:solidFill>
                <a:effectLst/>
                <a:latin typeface="Proxima Nova"/>
              </a:rPr>
              <a:t>There is a level of willingness to acknowledge the traumatic event that has </a:t>
            </a:r>
            <a:r>
              <a:rPr lang="en-US" b="0" i="0" u="none" strike="noStrike" dirty="0" err="1">
                <a:solidFill>
                  <a:srgbClr val="231F20"/>
                </a:solidFill>
                <a:effectLst/>
                <a:latin typeface="Proxima Nova"/>
              </a:rPr>
              <a:t>happned</a:t>
            </a:r>
            <a:r>
              <a:rPr lang="en-US" b="0" i="0" u="none" strike="noStrike" dirty="0">
                <a:solidFill>
                  <a:srgbClr val="231F20"/>
                </a:solidFill>
                <a:effectLst/>
                <a:latin typeface="Proxima Nova"/>
              </a:rPr>
              <a:t> - which can be harder than it sounds.  </a:t>
            </a:r>
          </a:p>
          <a:p>
            <a:pPr marL="0" lvl="0" indent="0" algn="l" rtl="0">
              <a:lnSpc>
                <a:spcPct val="100000"/>
              </a:lnSpc>
              <a:spcBef>
                <a:spcPts val="0"/>
              </a:spcBef>
              <a:spcAft>
                <a:spcPts val="0"/>
              </a:spcAft>
              <a:buSzPts val="1400"/>
              <a:buNone/>
            </a:pPr>
            <a:endParaRPr lang="en-US" b="0" i="0" u="none" strike="noStrike" dirty="0">
              <a:solidFill>
                <a:srgbClr val="231F20"/>
              </a:solidFill>
              <a:effectLst/>
              <a:latin typeface="Proxima Nova"/>
            </a:endParaRPr>
          </a:p>
          <a:p>
            <a:pPr marL="0" lvl="0" indent="0" algn="l" rtl="0">
              <a:lnSpc>
                <a:spcPct val="100000"/>
              </a:lnSpc>
              <a:spcBef>
                <a:spcPts val="0"/>
              </a:spcBef>
              <a:spcAft>
                <a:spcPts val="0"/>
              </a:spcAft>
              <a:buSzPts val="1400"/>
              <a:buNone/>
            </a:pPr>
            <a:r>
              <a:rPr lang="en-US" b="0" i="0" u="none" strike="noStrike" dirty="0">
                <a:solidFill>
                  <a:srgbClr val="231F20"/>
                </a:solidFill>
                <a:effectLst/>
                <a:latin typeface="Proxima Nova"/>
              </a:rPr>
              <a:t>There are many ways one can go about this, the most common are; </a:t>
            </a:r>
          </a:p>
          <a:p>
            <a:pPr marL="0" lvl="0" indent="0" algn="l" rtl="0">
              <a:lnSpc>
                <a:spcPct val="100000"/>
              </a:lnSpc>
              <a:spcBef>
                <a:spcPts val="0"/>
              </a:spcBef>
              <a:spcAft>
                <a:spcPts val="0"/>
              </a:spcAft>
              <a:buSzPts val="1400"/>
              <a:buNone/>
            </a:pPr>
            <a:r>
              <a:rPr lang="en-US" b="0" i="0" u="none" strike="noStrike" dirty="0">
                <a:solidFill>
                  <a:srgbClr val="231F20"/>
                </a:solidFill>
                <a:effectLst/>
                <a:latin typeface="Proxima Nova"/>
              </a:rPr>
              <a:t>Therapy:  One of the biggest factors encouraging post-traumatic growth is being able to emotionally process grief and other feelings related to the traumatic event</a:t>
            </a:r>
          </a:p>
          <a:p>
            <a:pPr marL="0" lvl="0" indent="0" algn="l" rtl="0">
              <a:lnSpc>
                <a:spcPct val="100000"/>
              </a:lnSpc>
              <a:spcBef>
                <a:spcPts val="0"/>
              </a:spcBef>
              <a:spcAft>
                <a:spcPts val="0"/>
              </a:spcAft>
              <a:buSzPts val="1400"/>
              <a:buNone/>
            </a:pPr>
            <a:endParaRPr lang="en-US" b="0" i="0" u="none" strike="noStrike" dirty="0">
              <a:solidFill>
                <a:srgbClr val="231F20"/>
              </a:solidFill>
              <a:effectLst/>
              <a:latin typeface="Proxima Nova"/>
            </a:endParaRPr>
          </a:p>
          <a:p>
            <a:pPr algn="l"/>
            <a:r>
              <a:rPr lang="en-US" b="0" i="0" u="none" strike="noStrike" dirty="0">
                <a:solidFill>
                  <a:srgbClr val="231F20"/>
                </a:solidFill>
                <a:effectLst/>
                <a:latin typeface="Proxima Nova"/>
              </a:rPr>
              <a:t>Learning about trauma: The impact of trauma is complex, from how it affects an individuals brain and body, to emotions and even their relationships.</a:t>
            </a:r>
          </a:p>
          <a:p>
            <a:pPr algn="l"/>
            <a:r>
              <a:rPr lang="en-US" b="0" i="0" u="none" strike="noStrike" dirty="0">
                <a:solidFill>
                  <a:srgbClr val="231F20"/>
                </a:solidFill>
                <a:effectLst/>
                <a:latin typeface="Proxima Nova"/>
              </a:rPr>
              <a:t>It is helpful to keep educating oneself on the topic. With each new resource, an individual could unearth another layer of awareness to help navigate their own trauma recovery process. </a:t>
            </a:r>
          </a:p>
          <a:p>
            <a:pPr algn="l"/>
            <a:r>
              <a:rPr lang="en-US" b="0" i="0" u="none" strike="noStrike" dirty="0">
                <a:solidFill>
                  <a:srgbClr val="231F20"/>
                </a:solidFill>
                <a:effectLst/>
                <a:latin typeface="Proxima Nova"/>
              </a:rPr>
              <a:t>Some useful books may include:</a:t>
            </a:r>
          </a:p>
          <a:p>
            <a:pPr algn="l">
              <a:buFont typeface="Arial" panose="020B0604020202020204" pitchFamily="34" charset="0"/>
              <a:buChar char="•"/>
            </a:pPr>
            <a:r>
              <a:rPr lang="en-US" b="0" i="0" u="none" strike="noStrike" dirty="0">
                <a:solidFill>
                  <a:srgbClr val="231F20"/>
                </a:solidFill>
                <a:effectLst/>
                <a:latin typeface="Proxima Nova"/>
              </a:rPr>
              <a:t>“</a:t>
            </a:r>
            <a:r>
              <a:rPr lang="en-US" b="0" i="0" u="sng" strike="noStrike" dirty="0">
                <a:solidFill>
                  <a:srgbClr val="3D5A99"/>
                </a:solidFill>
                <a:effectLst/>
                <a:latin typeface="Proxima Nova"/>
                <a:hlinkClick r:id="rId3"/>
              </a:rPr>
              <a:t>Trauma &amp; Recovery</a:t>
            </a:r>
            <a:r>
              <a:rPr lang="en-US" b="0" i="0" u="none" strike="noStrike" dirty="0">
                <a:solidFill>
                  <a:srgbClr val="231F20"/>
                </a:solidFill>
                <a:effectLst/>
                <a:latin typeface="Proxima Nova"/>
              </a:rPr>
              <a:t>” by Judith Lewis Herman, MD</a:t>
            </a:r>
          </a:p>
          <a:p>
            <a:pPr algn="l">
              <a:buFont typeface="Arial" panose="020B0604020202020204" pitchFamily="34" charset="0"/>
              <a:buChar char="•"/>
            </a:pPr>
            <a:r>
              <a:rPr lang="en-US" b="0" i="0" u="none" strike="noStrike" dirty="0">
                <a:solidFill>
                  <a:srgbClr val="231F20"/>
                </a:solidFill>
                <a:effectLst/>
                <a:latin typeface="Proxima Nova"/>
              </a:rPr>
              <a:t>“</a:t>
            </a:r>
            <a:r>
              <a:rPr lang="en-US" b="0" i="0" u="sng" strike="noStrike" dirty="0">
                <a:solidFill>
                  <a:srgbClr val="3D5A99"/>
                </a:solidFill>
                <a:effectLst/>
                <a:latin typeface="Proxima Nova"/>
                <a:hlinkClick r:id="rId4"/>
              </a:rPr>
              <a:t>The Body Keeps the Score</a:t>
            </a:r>
            <a:r>
              <a:rPr lang="en-US" b="0" i="0" u="none" strike="noStrike" dirty="0">
                <a:solidFill>
                  <a:srgbClr val="231F20"/>
                </a:solidFill>
                <a:effectLst/>
                <a:latin typeface="Proxima Nova"/>
              </a:rPr>
              <a:t>” by Bessel van der Kolk, MD</a:t>
            </a:r>
          </a:p>
          <a:p>
            <a:pPr algn="l">
              <a:buFont typeface="Arial" panose="020B0604020202020204" pitchFamily="34" charset="0"/>
              <a:buChar char="•"/>
            </a:pPr>
            <a:r>
              <a:rPr lang="en-US" b="0" i="0" u="none" strike="noStrike" dirty="0">
                <a:solidFill>
                  <a:srgbClr val="231F20"/>
                </a:solidFill>
                <a:effectLst/>
                <a:latin typeface="Proxima Nova"/>
              </a:rPr>
              <a:t>“</a:t>
            </a:r>
            <a:r>
              <a:rPr lang="en-US" b="0" i="0" u="sng" strike="noStrike" dirty="0">
                <a:solidFill>
                  <a:srgbClr val="3D5A99"/>
                </a:solidFill>
                <a:effectLst/>
                <a:latin typeface="Proxima Nova"/>
                <a:hlinkClick r:id="rId5"/>
              </a:rPr>
              <a:t>What Happened to You? Conversations on Trauma, Resilience, and Healing</a:t>
            </a:r>
            <a:r>
              <a:rPr lang="en-US" b="0" i="0" u="none" strike="noStrike" dirty="0">
                <a:solidFill>
                  <a:srgbClr val="231F20"/>
                </a:solidFill>
                <a:effectLst/>
                <a:latin typeface="Proxima Nova"/>
              </a:rPr>
              <a:t>” by Bruce D. Perry, MD, PhD, and Oprah Winfrey</a:t>
            </a:r>
          </a:p>
          <a:p>
            <a:pPr marL="0" lvl="0" indent="0" algn="l" rtl="0">
              <a:lnSpc>
                <a:spcPct val="100000"/>
              </a:lnSpc>
              <a:spcBef>
                <a:spcPts val="0"/>
              </a:spcBef>
              <a:spcAft>
                <a:spcPts val="0"/>
              </a:spcAft>
              <a:buSzPts val="1400"/>
              <a:buNone/>
            </a:pPr>
            <a:endParaRPr lang="en-US" b="0" i="0" u="none" strike="noStrike" dirty="0">
              <a:solidFill>
                <a:srgbClr val="231F20"/>
              </a:solidFill>
              <a:effectLst/>
              <a:latin typeface="Proxima Nova"/>
            </a:endParaRPr>
          </a:p>
          <a:p>
            <a:pPr marL="0" lvl="0" indent="0" algn="l" rtl="0">
              <a:lnSpc>
                <a:spcPct val="100000"/>
              </a:lnSpc>
              <a:spcBef>
                <a:spcPts val="0"/>
              </a:spcBef>
              <a:spcAft>
                <a:spcPts val="0"/>
              </a:spcAft>
              <a:buSzPts val="1400"/>
              <a:buNone/>
            </a:pPr>
            <a:r>
              <a:rPr lang="en-US" b="0" i="0" u="none" strike="noStrike" dirty="0">
                <a:solidFill>
                  <a:srgbClr val="231F20"/>
                </a:solidFill>
                <a:effectLst/>
                <a:latin typeface="Proxima Nova"/>
              </a:rPr>
              <a:t>Community support: There is much research out there that shows that socializing with your loved ones and others who have been through similar experiences can help support a trauma recovery process as well as recovery from substance and mental health.  There is great value in joining support groups with other trauma survivors who are essentially peers who “get what an individual is going through.” </a:t>
            </a:r>
          </a:p>
          <a:p>
            <a:pPr marL="0" lvl="0" indent="0" algn="l" rtl="0">
              <a:lnSpc>
                <a:spcPct val="100000"/>
              </a:lnSpc>
              <a:spcBef>
                <a:spcPts val="0"/>
              </a:spcBef>
              <a:spcAft>
                <a:spcPts val="0"/>
              </a:spcAft>
              <a:buSzPts val="1400"/>
              <a:buNone/>
            </a:pPr>
            <a:endParaRPr lang="en-US" b="0" i="0" u="none" strike="noStrike" dirty="0">
              <a:solidFill>
                <a:srgbClr val="231F20"/>
              </a:solidFill>
              <a:effectLst/>
              <a:latin typeface="Proxima Nova"/>
            </a:endParaRPr>
          </a:p>
          <a:p>
            <a:pPr marL="0" lvl="0" indent="0" algn="l" rtl="0">
              <a:lnSpc>
                <a:spcPct val="100000"/>
              </a:lnSpc>
              <a:spcBef>
                <a:spcPts val="0"/>
              </a:spcBef>
              <a:spcAft>
                <a:spcPts val="0"/>
              </a:spcAft>
              <a:buSzPts val="1400"/>
              <a:buNone/>
            </a:pPr>
            <a:r>
              <a:rPr lang="en-US" b="0" i="0" u="none" strike="noStrike" dirty="0">
                <a:solidFill>
                  <a:srgbClr val="231F20"/>
                </a:solidFill>
                <a:effectLst/>
                <a:latin typeface="Proxima Nova"/>
              </a:rPr>
              <a:t>Trauma can be life-altering. While commonly associated with painful outcomes, such as PTSD, there may be benefits as well, like the lesser-known post-traumatic growth.</a:t>
            </a:r>
          </a:p>
          <a:p>
            <a:pPr marL="0" lvl="0" indent="0" algn="l" rtl="0">
              <a:lnSpc>
                <a:spcPct val="100000"/>
              </a:lnSpc>
              <a:spcBef>
                <a:spcPts val="0"/>
              </a:spcBef>
              <a:spcAft>
                <a:spcPts val="0"/>
              </a:spcAft>
              <a:buSzPts val="1400"/>
              <a:buNone/>
            </a:pPr>
            <a:endParaRPr lang="en-US" b="0" i="0" u="none" strike="noStrike" dirty="0">
              <a:solidFill>
                <a:srgbClr val="231F20"/>
              </a:solidFill>
              <a:effectLst/>
              <a:latin typeface="Proxima Nova"/>
            </a:endParaRPr>
          </a:p>
          <a:p>
            <a:pPr marL="0" lvl="0" indent="0" algn="l" rtl="0">
              <a:lnSpc>
                <a:spcPct val="100000"/>
              </a:lnSpc>
              <a:spcBef>
                <a:spcPts val="0"/>
              </a:spcBef>
              <a:spcAft>
                <a:spcPts val="0"/>
              </a:spcAft>
              <a:buSzPts val="1400"/>
              <a:buNone/>
            </a:pPr>
            <a:r>
              <a:rPr lang="en-US" b="0" i="0" u="none" strike="noStrike" dirty="0">
                <a:solidFill>
                  <a:srgbClr val="231F20"/>
                </a:solidFill>
                <a:effectLst/>
                <a:latin typeface="Proxima Nova"/>
              </a:rPr>
              <a:t>What is post traumatic growth?</a:t>
            </a:r>
          </a:p>
          <a:p>
            <a:pPr marL="0" lvl="0" indent="0" algn="l" rtl="0">
              <a:lnSpc>
                <a:spcPct val="100000"/>
              </a:lnSpc>
              <a:spcBef>
                <a:spcPts val="0"/>
              </a:spcBef>
              <a:spcAft>
                <a:spcPts val="0"/>
              </a:spcAft>
              <a:buSzPts val="1400"/>
              <a:buNone/>
            </a:pPr>
            <a:r>
              <a:rPr lang="en-US" dirty="0"/>
              <a:t>https://</a:t>
            </a:r>
            <a:r>
              <a:rPr lang="en-US" dirty="0" err="1"/>
              <a:t>psychcentral.com</a:t>
            </a:r>
            <a:r>
              <a:rPr lang="en-US" dirty="0"/>
              <a:t>/health/</a:t>
            </a:r>
            <a:r>
              <a:rPr lang="en-US" dirty="0" err="1"/>
              <a:t>post-traumatic-growth#how-to-get-it</a:t>
            </a: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21</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4029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02124"/>
                </a:solidFill>
                <a:effectLst/>
                <a:latin typeface="Google Sans"/>
              </a:rPr>
              <a:t>A ROSC </a:t>
            </a:r>
            <a:r>
              <a:rPr lang="en-US" b="0" i="0" u="none" strike="noStrike" dirty="0">
                <a:solidFill>
                  <a:srgbClr val="040C28"/>
                </a:solidFill>
                <a:effectLst/>
                <a:latin typeface="Google Sans"/>
              </a:rPr>
              <a:t>provides a network of services and supports to address the full spectrum of substance use problems, from harmful use to chronic conditions</a:t>
            </a:r>
            <a:r>
              <a:rPr lang="en-US" b="0" i="0" u="none" strike="noStrike" dirty="0">
                <a:solidFill>
                  <a:srgbClr val="202124"/>
                </a:solidFill>
                <a:effectLst/>
                <a:latin typeface="Google Sans"/>
              </a:rPr>
              <a:t>. Through education, communities are strengthened by recovery-oriented activities that can prevent inappropriate substance use before it occurs.</a:t>
            </a:r>
            <a:r>
              <a:rPr lang="en-US" sz="1800" dirty="0">
                <a:effectLst/>
                <a:latin typeface="Opulent"/>
              </a:rPr>
              <a:t> Traditionally, recovery-oriented services have been viewed as long-term recovery related activities that occur after a formal substance use treatment episode. However, recovery-oriented activities and approaches are also part of the full continuum of care available to persons within a ROSC.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Opule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ulent"/>
              </a:rPr>
              <a:t>Before I get into how Wellness has its inherent place in ROSC’ lets look at the working definition of recovery offered by SAMHSA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821619"/>
                </a:solidFill>
                <a:effectLst/>
                <a:latin typeface="TradeGothicLTStd"/>
              </a:rPr>
              <a:t>A process of change through which individuals improve their health and wellness, live a self- directed life, and strive to reach their full potential. </a:t>
            </a:r>
            <a:endParaRPr lang="en-US" sz="2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Opule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ulent"/>
              </a:rPr>
              <a:t>Promoting Wellness for Better Behavioral and Physical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mfpcc.samhsa.gov</a:t>
            </a:r>
            <a:r>
              <a:rPr lang="en-US" dirty="0"/>
              <a:t>/</a:t>
            </a:r>
            <a:r>
              <a:rPr lang="en-US" dirty="0" err="1"/>
              <a:t>ENewsArticles</a:t>
            </a:r>
            <a:r>
              <a:rPr lang="en-US" dirty="0"/>
              <a:t>/Article12b_2017.aspx</a:t>
            </a:r>
          </a:p>
          <a:p>
            <a:endParaRPr lang="en-US" b="0" i="0" u="none" strike="noStrike" dirty="0">
              <a:solidFill>
                <a:srgbClr val="202124"/>
              </a:solidFill>
              <a:effectLst/>
              <a:latin typeface="Google Sans"/>
            </a:endParaRPr>
          </a:p>
          <a:p>
            <a:endParaRPr lang="en-US" b="0" i="0" u="none" strike="noStrike" dirty="0">
              <a:solidFill>
                <a:srgbClr val="202124"/>
              </a:solidFill>
              <a:effectLst/>
              <a:latin typeface="Google Sans"/>
            </a:endParaRPr>
          </a:p>
          <a:p>
            <a:r>
              <a:rPr lang="en-US" b="0" i="0" u="none" strike="noStrike" dirty="0">
                <a:solidFill>
                  <a:srgbClr val="202124"/>
                </a:solidFill>
                <a:effectLst/>
                <a:latin typeface="Google Sans"/>
              </a:rPr>
              <a:t>Recovery-Oriented Systems of Care (ROSC) Resource Guide – Sept. 2010 </a:t>
            </a:r>
          </a:p>
          <a:p>
            <a:r>
              <a:rPr lang="en-US" dirty="0"/>
              <a:t>https://</a:t>
            </a:r>
            <a:r>
              <a:rPr lang="en-US" dirty="0" err="1"/>
              <a:t>www.samhsa.gov</a:t>
            </a:r>
            <a:r>
              <a:rPr lang="en-US" dirty="0"/>
              <a:t>/sites/default/files/</a:t>
            </a:r>
            <a:r>
              <a:rPr lang="en-US" dirty="0" err="1"/>
              <a:t>rosc_resource_guide_book.pdf</a:t>
            </a:r>
            <a:endParaRPr lang="en-US" dirty="0"/>
          </a:p>
          <a:p>
            <a:endParaRPr lang="en-US" dirty="0"/>
          </a:p>
          <a:p>
            <a:r>
              <a:rPr lang="en-US" dirty="0"/>
              <a:t>SAMHSA’s Working Definition of Recovery </a:t>
            </a:r>
          </a:p>
          <a:p>
            <a:r>
              <a:rPr lang="en-US" dirty="0"/>
              <a:t>https://</a:t>
            </a:r>
            <a:r>
              <a:rPr lang="en-US" dirty="0" err="1"/>
              <a:t>store.samhsa.gov</a:t>
            </a:r>
            <a:r>
              <a:rPr lang="en-US" dirty="0"/>
              <a:t>/sites/default/files/pep12-recdef.pdf</a:t>
            </a:r>
          </a:p>
        </p:txBody>
      </p:sp>
      <p:sp>
        <p:nvSpPr>
          <p:cNvPr id="4" name="Slide Number Placeholder 3"/>
          <p:cNvSpPr>
            <a:spLocks noGrp="1"/>
          </p:cNvSpPr>
          <p:nvPr>
            <p:ph type="sldNum" sz="quarter" idx="5"/>
          </p:nvPr>
        </p:nvSpPr>
        <p:spPr/>
        <p:txBody>
          <a:bodyPr/>
          <a:lstStyle/>
          <a:p>
            <a:fld id="{941C9B06-5F52-47D4-95B1-21537421DAE8}" type="slidenum">
              <a:rPr lang="en-US" smtClean="0"/>
              <a:t>22</a:t>
            </a:fld>
            <a:endParaRPr lang="en-US" dirty="0"/>
          </a:p>
        </p:txBody>
      </p:sp>
    </p:spTree>
    <p:extLst>
      <p:ext uri="{BB962C8B-B14F-4D97-AF65-F5344CB8AC3E}">
        <p14:creationId xmlns:p14="http://schemas.microsoft.com/office/powerpoint/2010/main" val="1250675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800" dirty="0">
                <a:effectLst/>
                <a:latin typeface="Opulent"/>
              </a:rPr>
              <a:t>The diagram pictured illustrates a ROSC framework that includes the mission, values, goals, system elements, core functions, and outcomes of the systems. The principles of a ROSC and health care are closely aligned—for example, invest in prevention and wellness, expand coverage, guarantee choice, and improve quality of care. A major component of a ROSC is implementing the provisions of health care reform to provide high-quality substance use services. To achieve reform, integration of substance use services will need to occur within primary care settings. Primary care providers will likely require additional education and training on how to screen and intervene with at-risk populations, and on how to refer individuals with more severe conditions to specialty settings. Additionally, specialty providers may be required to establish new partnerships, enhance technology, establish quality improvement systems, expand capacity, recruit and train staff, and work with health insurance plans. </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sz="1800" dirty="0">
              <a:effectLst/>
              <a:latin typeface="Opulent"/>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800" dirty="0">
                <a:effectLst/>
                <a:latin typeface="Opulent"/>
              </a:rPr>
              <a:t>Recovery – Oriented Systems of Care (ROSC) Resource Guide – Sept 2010</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https://</a:t>
            </a:r>
            <a:r>
              <a:rPr lang="en-US" dirty="0" err="1"/>
              <a:t>www.samhsa.gov</a:t>
            </a:r>
            <a:r>
              <a:rPr lang="en-US" dirty="0"/>
              <a:t>/sites/default/files/</a:t>
            </a:r>
            <a:r>
              <a:rPr lang="en-US" dirty="0" err="1"/>
              <a:t>rosc_resource_guide_book.pdf</a:t>
            </a:r>
            <a:endParaRPr lang="en-US" dirty="0"/>
          </a:p>
          <a:p>
            <a:pPr marL="0" lvl="0" indent="0" algn="l" rtl="0">
              <a:lnSpc>
                <a:spcPct val="100000"/>
              </a:lnSpc>
              <a:spcBef>
                <a:spcPts val="0"/>
              </a:spcBef>
              <a:spcAft>
                <a:spcPts val="0"/>
              </a:spcAft>
              <a:buSzPts val="1400"/>
              <a:buNone/>
            </a:pP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23</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10152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Opule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Opulent"/>
              </a:rPr>
              <a:t>Each of the partners in a ROSC can play a role in the provision of recovery support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Opulent"/>
              </a:rPr>
              <a:t>When RSS are provided across the continuum of care, they support resiliency, open doors to service access and engagement, and support long-term recovery. Person-centered supports bolster successful individual and family outcomes. </a:t>
            </a:r>
            <a:endParaRPr lang="en-US" sz="40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latin typeface="Opule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Opulent"/>
              </a:rPr>
              <a:t>While typically viewed as available post-treatment, recovery support services within the construct of ROSC can be offered before, during, or even in lieu of treatment. This approach and its supports are inclusive of pre-treatment, as well as promotion of resiliency in prevention and early or brief interventions.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2800" dirty="0">
                <a:effectLst/>
                <a:latin typeface="Opulent"/>
              </a:rPr>
              <a:t>Recovery – Oriented Systems of Care (ROSC) Resource Guide – Sept 2010</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800" dirty="0"/>
              <a:t>https://</a:t>
            </a:r>
            <a:r>
              <a:rPr lang="en-US" sz="1800" dirty="0" err="1"/>
              <a:t>www.samhsa.gov</a:t>
            </a:r>
            <a:r>
              <a:rPr lang="en-US" sz="1800" dirty="0"/>
              <a:t>/sites/default/files/</a:t>
            </a:r>
            <a:r>
              <a:rPr lang="en-US" sz="1800" dirty="0" err="1"/>
              <a:t>rosc_resource_guide_book.pdf</a:t>
            </a:r>
            <a:endParaRPr lang="en-US" sz="1800" dirty="0">
              <a:effectLst/>
              <a:latin typeface="Opulen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Opule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ulent"/>
              </a:rPr>
              <a:t>What is the Evidence for Peer Recovery </a:t>
            </a:r>
            <a:r>
              <a:rPr lang="en-US" sz="1800" dirty="0" err="1">
                <a:effectLst/>
                <a:latin typeface="Opulent"/>
              </a:rPr>
              <a:t>Suppoort</a:t>
            </a:r>
            <a:r>
              <a:rPr lang="en-US" sz="1800" dirty="0">
                <a:effectLst/>
                <a:latin typeface="Opulent"/>
              </a:rPr>
              <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ulent"/>
              </a:rPr>
              <a:t>https://</a:t>
            </a:r>
            <a:r>
              <a:rPr lang="en-US" sz="1800" dirty="0" err="1">
                <a:effectLst/>
                <a:latin typeface="Opulent"/>
              </a:rPr>
              <a:t>www.recoveryanswers.org</a:t>
            </a:r>
            <a:r>
              <a:rPr lang="en-US" sz="1800" dirty="0">
                <a:effectLst/>
                <a:latin typeface="Opulent"/>
              </a:rPr>
              <a:t>/research-post/what-is-the-evidence-for-peer-recovery-support-services/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Opulen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dirty="0">
                <a:effectLst/>
                <a:latin typeface="Opulent"/>
              </a:rPr>
            </a:br>
            <a:endParaRPr lang="en-US" dirty="0"/>
          </a:p>
          <a:p>
            <a:endParaRPr lang="en-US" dirty="0"/>
          </a:p>
        </p:txBody>
      </p:sp>
      <p:sp>
        <p:nvSpPr>
          <p:cNvPr id="4" name="Slide Number Placeholder 3"/>
          <p:cNvSpPr>
            <a:spLocks noGrp="1"/>
          </p:cNvSpPr>
          <p:nvPr>
            <p:ph type="sldNum" sz="quarter" idx="5"/>
          </p:nvPr>
        </p:nvSpPr>
        <p:spPr/>
        <p:txBody>
          <a:bodyPr/>
          <a:lstStyle/>
          <a:p>
            <a:fld id="{941C9B06-5F52-47D4-95B1-21537421DAE8}" type="slidenum">
              <a:rPr lang="en-US" smtClean="0"/>
              <a:t>24</a:t>
            </a:fld>
            <a:endParaRPr lang="en-US" dirty="0"/>
          </a:p>
        </p:txBody>
      </p:sp>
    </p:spTree>
    <p:extLst>
      <p:ext uri="{BB962C8B-B14F-4D97-AF65-F5344CB8AC3E}">
        <p14:creationId xmlns:p14="http://schemas.microsoft.com/office/powerpoint/2010/main" val="814335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333333"/>
                </a:solidFill>
                <a:effectLst/>
                <a:latin typeface="Raleway" pitchFamily="2" charset="77"/>
              </a:rPr>
              <a:t>Peer providers offer valuable guidance by sharing their own experiences recovering from SUD and MH by helping to build skills, assisting and addressing specific needs that someone with SUD is faced with as they are in early recovery and by improving social connectedness and helping to identify new positive social environments.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333333"/>
              </a:solidFill>
              <a:effectLst/>
              <a:latin typeface="Raleway"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02124"/>
                </a:solidFill>
                <a:effectLst/>
                <a:latin typeface="Google Sans"/>
              </a:rPr>
              <a:t>Building Connection:  </a:t>
            </a:r>
            <a:r>
              <a:rPr lang="en-US" sz="1800" dirty="0">
                <a:effectLst/>
                <a:latin typeface="Times New Roman" panose="02020603050405020304" pitchFamily="18" charset="0"/>
              </a:rPr>
              <a:t>Mentoring or coaching refer to a one-on-one relationship in which a peer leader with more recovery experience than the person served encourages, motivates, and supports a peer who is seeking to establish or strengthen his or her recovery. The relationship of the peer leader to the peer receiving help is highly supportive, rather than directive.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rPr>
              <a:t>The purpose of resource connecting services is to connect the peer with professional and nonprofessional services and resources available in the community that can help meet his or her individual needs on the road to recovery. The peer leader working in a peer setting to provide recovery resource connecting services often has had personal experience navigating the service systems and accessing the resources to which referral is being made, and can bring those personal experiences to bear.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ndParaRPr>
          </a:p>
          <a:p>
            <a:r>
              <a:rPr lang="en-US" sz="1800" dirty="0">
                <a:effectLst/>
                <a:latin typeface="Times New Roman" panose="02020603050405020304" pitchFamily="18" charset="0"/>
              </a:rPr>
              <a:t>Peer leaders facilitate or lead recovery-oriented group activities. Some of these activities are structured as support groups, while others have educational purposes. Many have components of both. </a:t>
            </a:r>
            <a:endParaRPr lang="en-US" dirty="0"/>
          </a:p>
          <a:p>
            <a:r>
              <a:rPr lang="en-US" sz="1800" dirty="0">
                <a:effectLst/>
                <a:latin typeface="Times New Roman" panose="02020603050405020304" pitchFamily="18" charset="0"/>
              </a:rPr>
              <a:t>The group activities that are structured as support groups typically involve the sharing of personal stories and some degree of collective problem-solving. Many of these groups are formed around shared identity, such as belonging to a common cultural or religious group, or shared experience related to the substance use disorder, such as the need to re-enter the community following incarceration, being HIV positive, or facing challenges in parenting.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rPr>
              <a:t>A person in early recovery is often faced with the need to abandon friends and/or social networks that promote and help sustain a substance use disorder, but has no alternatives to put in their place that support recovery. Peers support individuals in make new friends and begin to build alternative social networks. Peer leaders often organize recovery-oriented activities that range from opportunities to participate in team sports to family-centered holiday celebrations. The intention of peer led recovery activities provide a sense of acceptance and belonging to a group, as well as the opportunity to practice new social skills. </a:t>
            </a:r>
          </a:p>
          <a:p>
            <a:pPr algn="l"/>
            <a:r>
              <a:rPr lang="en-US" sz="1200" b="1" i="0" u="none" strike="noStrike" dirty="0">
                <a:solidFill>
                  <a:srgbClr val="202124"/>
                </a:solidFill>
                <a:effectLst/>
                <a:latin typeface="Google Sans"/>
              </a:rPr>
              <a:t>The Four Tasks of Intentional Peer Support Building Connection</a:t>
            </a:r>
            <a:endParaRPr lang="en-US" sz="1200" b="0" i="0" u="none" strike="noStrike" dirty="0">
              <a:solidFill>
                <a:srgbClr val="202124"/>
              </a:solidFill>
              <a:effectLst/>
              <a:latin typeface="Google Sans"/>
            </a:endParaRPr>
          </a:p>
          <a:p>
            <a:pPr algn="l">
              <a:buFont typeface="Arial" panose="020B0604020202020204" pitchFamily="34" charset="0"/>
              <a:buChar char="•"/>
            </a:pPr>
            <a:r>
              <a:rPr lang="en-US" sz="1200" b="0" i="0" u="none" strike="noStrike" dirty="0">
                <a:solidFill>
                  <a:srgbClr val="202124"/>
                </a:solidFill>
                <a:effectLst/>
                <a:latin typeface="Google Sans"/>
              </a:rPr>
              <a:t>Helping each other understand how we've come to know what we know (worldview)</a:t>
            </a:r>
          </a:p>
          <a:p>
            <a:pPr algn="l">
              <a:buFont typeface="Arial" panose="020B0604020202020204" pitchFamily="34" charset="0"/>
              <a:buChar char="•"/>
            </a:pPr>
            <a:r>
              <a:rPr lang="en-US" sz="1200" b="0" i="0" u="none" strike="noStrike" dirty="0">
                <a:solidFill>
                  <a:srgbClr val="202124"/>
                </a:solidFill>
                <a:effectLst/>
                <a:latin typeface="Google Sans"/>
              </a:rPr>
              <a:t>Re-defining help as a co-learning and growing process (mutuality)</a:t>
            </a:r>
          </a:p>
          <a:p>
            <a:pPr algn="l">
              <a:buFont typeface="Arial" panose="020B0604020202020204" pitchFamily="34" charset="0"/>
              <a:buChar char="•"/>
            </a:pPr>
            <a:r>
              <a:rPr lang="en-US" sz="1200" b="0" i="0" u="none" strike="noStrike" dirty="0">
                <a:solidFill>
                  <a:srgbClr val="202124"/>
                </a:solidFill>
                <a:effectLst/>
                <a:latin typeface="Google Sans"/>
              </a:rPr>
              <a:t>Moving towards what we want, rather than away from what we don't want.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peer recovery support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store.samhsa.gov</a:t>
            </a:r>
            <a:r>
              <a:rPr lang="en-US" dirty="0"/>
              <a:t>/sites/default/files/sma09-4454.pdf</a:t>
            </a:r>
            <a:endParaRPr lang="en-US" sz="1200" dirty="0">
              <a:effectLst/>
              <a:latin typeface="Opulen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Opule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Opulent"/>
              </a:rPr>
              <a:t>What is the Evidence for Peer Recovery </a:t>
            </a:r>
            <a:r>
              <a:rPr lang="en-US" sz="1200" dirty="0" err="1">
                <a:effectLst/>
                <a:latin typeface="Opulent"/>
              </a:rPr>
              <a:t>Suppoort</a:t>
            </a:r>
            <a:r>
              <a:rPr lang="en-US" sz="1200" dirty="0">
                <a:effectLst/>
                <a:latin typeface="Opulent"/>
              </a:rPr>
              <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Opulent"/>
              </a:rPr>
              <a:t>https://</a:t>
            </a:r>
            <a:r>
              <a:rPr lang="en-US" sz="1200" dirty="0" err="1">
                <a:effectLst/>
                <a:latin typeface="Opulent"/>
              </a:rPr>
              <a:t>www.recoveryanswers.org</a:t>
            </a:r>
            <a:r>
              <a:rPr lang="en-US" sz="1200" dirty="0">
                <a:effectLst/>
                <a:latin typeface="Opulent"/>
              </a:rPr>
              <a:t>/research-post/what-is-the-evidence-for-peer-recovery-support-services/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Opulen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Opulent"/>
            </a:endParaRPr>
          </a:p>
          <a:p>
            <a:pPr marL="0" lvl="0" indent="0" algn="l" rtl="0">
              <a:lnSpc>
                <a:spcPct val="100000"/>
              </a:lnSpc>
              <a:spcBef>
                <a:spcPts val="0"/>
              </a:spcBef>
              <a:spcAft>
                <a:spcPts val="0"/>
              </a:spcAft>
              <a:buSzPts val="1400"/>
              <a:buNone/>
            </a:pP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25</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552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23398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18f92a25d5_1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80" name="Google Shape;1880;g118f92a25d5_10_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DADF7-079A-7146-9439-6C3A689DEF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848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C4C4C"/>
                </a:solidFill>
                <a:effectLst/>
                <a:latin typeface="Georgia" panose="02040502050405020303" pitchFamily="18" charset="0"/>
              </a:rPr>
              <a:t>Women’s incarceration has grown at twice the pace of men’s incarceration in recent decades, and has disproportionately been located in local jails.</a:t>
            </a:r>
          </a:p>
          <a:p>
            <a:r>
              <a:rPr lang="en-US" b="0" i="0" u="none" strike="noStrike" dirty="0">
                <a:solidFill>
                  <a:srgbClr val="4C4C4C"/>
                </a:solidFill>
                <a:effectLst/>
                <a:latin typeface="Georgia" panose="02040502050405020303" pitchFamily="18" charset="0"/>
              </a:rPr>
              <a:t>A staggering number of women who are incarcerated are not even convicted: Moreover, 60% of women in jails under local control have not been convicted of a crime and are awaiting trial.</a:t>
            </a:r>
          </a:p>
          <a:p>
            <a:endParaRPr lang="en-US" b="0" i="0" u="none" strike="noStrike" dirty="0">
              <a:solidFill>
                <a:srgbClr val="4C4C4C"/>
              </a:solidFill>
              <a:effectLst/>
              <a:latin typeface="Georgia" panose="02040502050405020303" pitchFamily="18" charset="0"/>
            </a:endParaRPr>
          </a:p>
          <a:p>
            <a:r>
              <a:rPr lang="en-US" b="0" i="0" u="none" strike="noStrike" dirty="0">
                <a:solidFill>
                  <a:srgbClr val="4C4C4C"/>
                </a:solidFill>
                <a:effectLst/>
                <a:latin typeface="Georgia" panose="02040502050405020303" pitchFamily="18" charset="0"/>
              </a:rPr>
              <a:t>Aside from women under local authority (or jurisdiction), state and federal agencies also pay local jails to house an additional 8,875 women. For example, ICE and the U.S. Marshals Service, which have fewer dedicated facilities for their detainees, contract with local jails to hold roughly 3,200 women. </a:t>
            </a:r>
          </a:p>
          <a:p>
            <a:endParaRPr lang="en-US" b="0" i="0" u="none" strike="noStrike" dirty="0">
              <a:solidFill>
                <a:srgbClr val="4C4C4C"/>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941C9B06-5F52-47D4-95B1-21537421DAE8}" type="slidenum">
              <a:rPr lang="en-US" smtClean="0"/>
              <a:t>6</a:t>
            </a:fld>
            <a:endParaRPr lang="en-US" dirty="0"/>
          </a:p>
        </p:txBody>
      </p:sp>
    </p:spTree>
    <p:extLst>
      <p:ext uri="{BB962C8B-B14F-4D97-AF65-F5344CB8AC3E}">
        <p14:creationId xmlns:p14="http://schemas.microsoft.com/office/powerpoint/2010/main" val="51560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Women’s MA Incarceration: The Whole Pie 2023</a:t>
            </a:r>
          </a:p>
          <a:p>
            <a:r>
              <a:rPr lang="en-US" dirty="0"/>
              <a:t>https://</a:t>
            </a:r>
            <a:r>
              <a:rPr lang="en-US" dirty="0" err="1"/>
              <a:t>www.prisonpolicy.org</a:t>
            </a:r>
            <a:r>
              <a:rPr lang="en-US" dirty="0"/>
              <a:t>/reports/pie2023women.html </a:t>
            </a:r>
          </a:p>
          <a:p>
            <a:endParaRPr lang="en-US" dirty="0"/>
          </a:p>
        </p:txBody>
      </p:sp>
      <p:sp>
        <p:nvSpPr>
          <p:cNvPr id="4" name="Slide Number Placeholder 3"/>
          <p:cNvSpPr>
            <a:spLocks noGrp="1"/>
          </p:cNvSpPr>
          <p:nvPr>
            <p:ph type="sldNum" sz="quarter" idx="5"/>
          </p:nvPr>
        </p:nvSpPr>
        <p:spPr/>
        <p:txBody>
          <a:bodyPr/>
          <a:lstStyle/>
          <a:p>
            <a:fld id="{941C9B06-5F52-47D4-95B1-21537421DAE8}" type="slidenum">
              <a:rPr lang="en-US" smtClean="0"/>
              <a:t>7</a:t>
            </a:fld>
            <a:endParaRPr lang="en-US" dirty="0"/>
          </a:p>
        </p:txBody>
      </p:sp>
    </p:spTree>
    <p:extLst>
      <p:ext uri="{BB962C8B-B14F-4D97-AF65-F5344CB8AC3E}">
        <p14:creationId xmlns:p14="http://schemas.microsoft.com/office/powerpoint/2010/main" val="414957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a:r>
              <a:rPr lang="en-US" b="0" i="1" u="none" strike="noStrike" dirty="0">
                <a:solidFill>
                  <a:srgbClr val="4C4C4C"/>
                </a:solidFill>
                <a:effectLst/>
                <a:latin typeface="Georgia" panose="02040502050405020303" pitchFamily="18" charset="0"/>
              </a:rPr>
              <a:t>Women’s incarceration rates have grown dramatically since the late 1980s. But in contrast to the total incarcerated population — which is overwhelmingly male — women’s jail rates have grown about equally to their state prison rates.</a:t>
            </a:r>
          </a:p>
          <a:p>
            <a:pPr algn="l"/>
            <a:endParaRPr lang="en-US" b="0" i="1" u="none" strike="noStrike" dirty="0">
              <a:solidFill>
                <a:srgbClr val="4C4C4C"/>
              </a:solidFill>
              <a:effectLst/>
              <a:latin typeface="Georgia" panose="02040502050405020303" pitchFamily="18" charset="0"/>
            </a:endParaRPr>
          </a:p>
          <a:p>
            <a:pPr algn="l"/>
            <a:r>
              <a:rPr lang="en-US" b="0" i="0" u="none" strike="noStrike" dirty="0">
                <a:solidFill>
                  <a:srgbClr val="4D5156"/>
                </a:solidFill>
                <a:effectLst/>
                <a:latin typeface="Google Sans"/>
              </a:rPr>
              <a:t>Women in state prisons are more likely than men to be incarcerated for a drug or property offense. Twenty-five percent of women in prison have been convicted of a drug offense, compared to 12% of men in prison; 19% of incarcerated women have been convicted of a property crime, compared to 13% among incarcerated men.</a:t>
            </a:r>
          </a:p>
          <a:p>
            <a:pPr algn="l"/>
            <a:endParaRPr lang="en-US" b="0" i="0" u="none" strike="noStrike" dirty="0">
              <a:solidFill>
                <a:srgbClr val="4D5156"/>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33333"/>
                </a:solidFill>
                <a:effectLst/>
                <a:latin typeface="Source Sans Pro" panose="020B0503030403020204" pitchFamily="34" charset="0"/>
              </a:rPr>
              <a:t>The proportion of imprisoned women convicted of a drug offense has increased from 12% in 1986 to 25% in 2020.</a:t>
            </a:r>
          </a:p>
          <a:p>
            <a:pPr algn="l"/>
            <a:endParaRPr lang="en-US" b="0" i="1" u="none" strike="noStrike" dirty="0">
              <a:solidFill>
                <a:srgbClr val="4C4C4C"/>
              </a:solidFill>
              <a:effectLst/>
              <a:latin typeface="Georgia" panose="02040502050405020303" pitchFamily="18" charset="0"/>
            </a:endParaRPr>
          </a:p>
          <a:p>
            <a:pPr algn="l"/>
            <a:endParaRPr lang="en-US" b="0" i="1" u="none" strike="noStrike" dirty="0">
              <a:solidFill>
                <a:srgbClr val="4C4C4C"/>
              </a:solidFill>
              <a:effectLst/>
              <a:latin typeface="Georgia" panose="02040502050405020303" pitchFamily="18" charset="0"/>
            </a:endParaRPr>
          </a:p>
          <a:p>
            <a:pPr algn="l"/>
            <a:r>
              <a:rPr lang="en-US" b="0" i="0" u="none" strike="noStrike" dirty="0">
                <a:solidFill>
                  <a:srgbClr val="333333"/>
                </a:solidFill>
                <a:effectLst/>
                <a:latin typeface="Source Sans Pro" panose="020B0503030403020204" pitchFamily="34" charset="0"/>
              </a:rPr>
              <a:t>The rate at which women are incarcerated varies greatly from state to state. At the national level, including both state and federal imprisonment, 47 out of every 100,000 women were in prison in 2021. The state with the highest rate of female imprisonment is Idaho (127) and the state with the lowest incarceration rate of women is Massachusetts (6).</a:t>
            </a:r>
            <a:endParaRPr lang="en-US" b="0" i="1" u="none" strike="noStrike" dirty="0">
              <a:solidFill>
                <a:srgbClr val="4C4C4C"/>
              </a:solidFill>
              <a:effectLst/>
              <a:latin typeface="Georgia" panose="02040502050405020303" pitchFamily="18" charset="0"/>
            </a:endParaRPr>
          </a:p>
          <a:p>
            <a:pPr algn="l"/>
            <a:endParaRPr lang="en-US" b="0" i="1" u="none" strike="noStrike" dirty="0">
              <a:solidFill>
                <a:srgbClr val="4C4C4C"/>
              </a:solidFill>
              <a:effectLst/>
              <a:latin typeface="Georgia" panose="02040502050405020303" pitchFamily="18" charset="0"/>
            </a:endParaRPr>
          </a:p>
          <a:p>
            <a:pPr algn="l"/>
            <a:r>
              <a:rPr lang="en-US" b="0" i="1" u="none" strike="noStrike" dirty="0">
                <a:solidFill>
                  <a:srgbClr val="4C4C4C"/>
                </a:solidFill>
                <a:effectLst/>
                <a:latin typeface="Georgia" panose="02040502050405020303" pitchFamily="18" charset="0"/>
              </a:rPr>
              <a:t>Incarcerated Women and Girls – April 3, 2023</a:t>
            </a:r>
          </a:p>
          <a:p>
            <a:pPr algn="l"/>
            <a:r>
              <a:rPr lang="en-US" dirty="0"/>
              <a:t>https://</a:t>
            </a:r>
            <a:r>
              <a:rPr lang="en-US" dirty="0" err="1"/>
              <a:t>www.sentencingproject.org</a:t>
            </a:r>
            <a:r>
              <a:rPr lang="en-US" dirty="0"/>
              <a:t>/fact-sheet/incarcerated-women-and-girls/#:~:text=State%20Variation&amp;text=At%20the%20national%20level%2C%20including,women%20is%20Massachusetts%20(6).</a:t>
            </a: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2532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a:r>
              <a:rPr lang="en-US" b="0" i="0" u="none" strike="noStrike" dirty="0">
                <a:solidFill>
                  <a:srgbClr val="4C4C4C"/>
                </a:solidFill>
                <a:effectLst/>
                <a:latin typeface="Georgia" panose="02040502050405020303" pitchFamily="18" charset="0"/>
              </a:rPr>
              <a:t>Anyone who lives in or works within heavily policed and incarcerated communities intuitively knows that certain neighborhoods disproportionately experience incarceration.</a:t>
            </a:r>
          </a:p>
          <a:p>
            <a:pPr algn="l"/>
            <a:endParaRPr lang="en-US" b="0" i="0" u="none" strike="noStrike" dirty="0">
              <a:solidFill>
                <a:srgbClr val="4C4C4C"/>
              </a:solidFill>
              <a:effectLst/>
              <a:latin typeface="Georgia" panose="02040502050405020303" pitchFamily="18" charset="0"/>
            </a:endParaRPr>
          </a:p>
          <a:p>
            <a:pPr algn="l"/>
            <a:r>
              <a:rPr lang="en-US" b="0" i="0" u="none" strike="noStrike" dirty="0">
                <a:solidFill>
                  <a:srgbClr val="4C4C4C"/>
                </a:solidFill>
                <a:effectLst/>
                <a:latin typeface="Georgia" panose="02040502050405020303" pitchFamily="18" charset="0"/>
              </a:rPr>
              <a:t>Prison gerrymandering (</a:t>
            </a:r>
            <a:r>
              <a:rPr lang="en-US" b="0" i="0" u="none" strike="noStrike" dirty="0">
                <a:solidFill>
                  <a:srgbClr val="2D3369"/>
                </a:solidFill>
                <a:effectLst/>
                <a:latin typeface="untitled-sans"/>
              </a:rPr>
              <a:t>the practice of counting individuals where they are incarcerated, rather than where they call home) — actively works against the notion of equal representation that is foundational to our democracy. </a:t>
            </a:r>
          </a:p>
          <a:p>
            <a:pPr algn="l"/>
            <a:r>
              <a:rPr lang="en-US" b="0" i="0" u="none" strike="noStrike" dirty="0">
                <a:solidFill>
                  <a:srgbClr val="4C4C4C"/>
                </a:solidFill>
                <a:effectLst/>
                <a:latin typeface="Georgia" panose="02040502050405020303" pitchFamily="18" charset="0"/>
              </a:rPr>
              <a:t>California, Colorado, Connecticut, Delaware, Maryland, Montana, Nevada, New Jersey, New York, Pennsylvania, Virginia, and Washington — are among the twelve states that have ended prison gerrymandering.</a:t>
            </a:r>
          </a:p>
          <a:p>
            <a:pPr algn="l"/>
            <a:r>
              <a:rPr lang="en-US" b="0" i="0" u="none" strike="noStrike" dirty="0">
                <a:solidFill>
                  <a:srgbClr val="4C4C4C"/>
                </a:solidFill>
                <a:effectLst/>
                <a:latin typeface="Georgia" panose="02040502050405020303" pitchFamily="18" charset="0"/>
              </a:rPr>
              <a:t>The need for this type of reform is crucial for ending the siphoning of political power from disproportionately Black and Latino communities to pad out the mostly rural, predominantly white regions where prisons are located. ~ Prison Gerrymandering, Explained https://</a:t>
            </a:r>
            <a:r>
              <a:rPr lang="en-US" b="0" i="0" u="none" strike="noStrike" dirty="0" err="1">
                <a:solidFill>
                  <a:srgbClr val="4C4C4C"/>
                </a:solidFill>
                <a:effectLst/>
                <a:latin typeface="Georgia" panose="02040502050405020303" pitchFamily="18" charset="0"/>
              </a:rPr>
              <a:t>www.democracydocket.com</a:t>
            </a:r>
            <a:r>
              <a:rPr lang="en-US" b="0" i="0" u="none" strike="noStrike" dirty="0">
                <a:solidFill>
                  <a:srgbClr val="4C4C4C"/>
                </a:solidFill>
                <a:effectLst/>
                <a:latin typeface="Georgia" panose="02040502050405020303" pitchFamily="18" charset="0"/>
              </a:rPr>
              <a:t>/analysis/prison-gerrymandering-explained/ </a:t>
            </a:r>
            <a:endParaRPr lang="en-US" b="0" i="0" u="none" strike="noStrike" dirty="0">
              <a:solidFill>
                <a:srgbClr val="2D3369"/>
              </a:solidFill>
              <a:effectLst/>
              <a:latin typeface="untitled-sans"/>
            </a:endParaRPr>
          </a:p>
          <a:p>
            <a:endParaRPr lang="en-US" b="0" i="0" u="none" strike="noStrike" dirty="0">
              <a:solidFill>
                <a:srgbClr val="4C4C4C"/>
              </a:solidFill>
              <a:effectLst/>
              <a:latin typeface="Georgia" panose="02040502050405020303" pitchFamily="18" charset="0"/>
            </a:endParaRPr>
          </a:p>
          <a:p>
            <a:pPr algn="l"/>
            <a:r>
              <a:rPr lang="en-US" b="0" i="1" u="none" strike="noStrike" dirty="0">
                <a:solidFill>
                  <a:srgbClr val="4C4C4C"/>
                </a:solidFill>
                <a:effectLst/>
                <a:latin typeface="Georgia" panose="02040502050405020303" pitchFamily="18" charset="0"/>
              </a:rPr>
              <a:t>Incarcerated Women and Girls – April 3, 2023</a:t>
            </a:r>
          </a:p>
          <a:p>
            <a:pPr algn="l"/>
            <a:r>
              <a:rPr lang="en-US" dirty="0"/>
              <a:t>https://</a:t>
            </a:r>
            <a:r>
              <a:rPr lang="en-US" dirty="0" err="1"/>
              <a:t>www.sentencingproject.org</a:t>
            </a:r>
            <a:r>
              <a:rPr lang="en-US" dirty="0"/>
              <a:t>/fact-sheet/incarcerated-women-and-girls/#:~:text=State%20Variation&amp;text=At%20the%20national%20level%2C%20including,women%20is%20Massachusetts%20(6).</a:t>
            </a:r>
          </a:p>
          <a:p>
            <a:pPr algn="l"/>
            <a:endParaRPr lang="en-US" b="0" i="0" u="none" strike="noStrike" dirty="0">
              <a:solidFill>
                <a:srgbClr val="4C4C4C"/>
              </a:solidFill>
              <a:effectLst/>
              <a:latin typeface="Georgia" panose="02040502050405020303" pitchFamily="18" charset="0"/>
            </a:endParaRPr>
          </a:p>
          <a:p>
            <a:pPr algn="l"/>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30968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11747690584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2" name="Google Shape;2702;g117476905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2800" b="0" i="0" u="none" strike="noStrike" dirty="0">
                <a:solidFill>
                  <a:srgbClr val="000000"/>
                </a:solidFill>
                <a:effectLst/>
                <a:latin typeface="inter var"/>
              </a:rPr>
              <a:t>Recidivism rates in the U.S. are some of the highest in the world with almost 44% of individuals released returning to prison within their first year out. </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sz="1800" dirty="0">
              <a:effectLst/>
              <a:latin typeface="MinionPro"/>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800" dirty="0">
                <a:effectLst/>
                <a:latin typeface="MinionPro"/>
              </a:rPr>
              <a:t>The median number of prior arrests among females was seven, compared to eight among males.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800" dirty="0">
                <a:effectLst/>
                <a:latin typeface="MinionPro"/>
              </a:rPr>
              <a:t>Females were less likely than males to be arrested, convicted, and returned to prison within 5 years of their 2012 release. </a:t>
            </a: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800" dirty="0">
                <a:effectLst/>
                <a:latin typeface="MinionPro"/>
              </a:rPr>
              <a:t>The percentage of females who returned to prison within 5 years was higher among those serving time for a property offense (38%) than a violent offense (27%). </a:t>
            </a:r>
            <a:endParaRPr lang="en-US" dirty="0">
              <a:effectLst/>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Statistics Brief - April 2023 </a:t>
            </a:r>
          </a:p>
          <a:p>
            <a:pPr marL="0" lvl="0" indent="0" algn="l" rtl="0">
              <a:lnSpc>
                <a:spcPct val="100000"/>
              </a:lnSpc>
              <a:spcBef>
                <a:spcPts val="0"/>
              </a:spcBef>
              <a:spcAft>
                <a:spcPts val="0"/>
              </a:spcAft>
              <a:buSzPts val="1400"/>
              <a:buNone/>
            </a:pPr>
            <a:r>
              <a:rPr lang="en-US" dirty="0"/>
              <a:t>Recidivism of Females Released from State Prison, 2012 - 2017</a:t>
            </a:r>
          </a:p>
          <a:p>
            <a:pPr marL="0" lvl="0" indent="0" algn="l" rtl="0">
              <a:lnSpc>
                <a:spcPct val="100000"/>
              </a:lnSpc>
              <a:spcBef>
                <a:spcPts val="0"/>
              </a:spcBef>
              <a:spcAft>
                <a:spcPts val="0"/>
              </a:spcAft>
              <a:buSzPts val="1400"/>
              <a:buNone/>
            </a:pPr>
            <a:r>
              <a:rPr lang="en-US" dirty="0"/>
              <a:t>https://</a:t>
            </a:r>
            <a:r>
              <a:rPr lang="en-US" dirty="0" err="1"/>
              <a:t>bjs.ojp.gov</a:t>
            </a:r>
            <a:r>
              <a:rPr lang="en-US" dirty="0"/>
              <a:t>/document/rfrsp1217.pdf</a:t>
            </a:r>
            <a:endParaRPr dirty="0"/>
          </a:p>
        </p:txBody>
      </p:sp>
      <p:sp>
        <p:nvSpPr>
          <p:cNvPr id="2703" name="Google Shape;2703;g117476905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6116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7345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945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970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59"/>
        <p:cNvGrpSpPr/>
        <p:nvPr/>
      </p:nvGrpSpPr>
      <p:grpSpPr>
        <a:xfrm>
          <a:off x="0" y="0"/>
          <a:ext cx="0" cy="0"/>
          <a:chOff x="0" y="0"/>
          <a:chExt cx="0" cy="0"/>
        </a:xfrm>
      </p:grpSpPr>
      <p:sp>
        <p:nvSpPr>
          <p:cNvPr id="360" name="Google Shape;360;g1069607c0ad_23_117"/>
          <p:cNvSpPr txBox="1">
            <a:spLocks noGrp="1"/>
          </p:cNvSpPr>
          <p:nvPr>
            <p:ph type="title"/>
          </p:nvPr>
        </p:nvSpPr>
        <p:spPr>
          <a:xfrm>
            <a:off x="628650" y="400569"/>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1" name="Google Shape;361;g1069607c0ad_23_117"/>
          <p:cNvSpPr txBox="1">
            <a:spLocks noGrp="1"/>
          </p:cNvSpPr>
          <p:nvPr>
            <p:ph type="body" idx="1"/>
          </p:nvPr>
        </p:nvSpPr>
        <p:spPr>
          <a:xfrm>
            <a:off x="628650" y="2607083"/>
            <a:ext cx="7886700" cy="1555200"/>
          </a:xfrm>
          <a:prstGeom prst="rect">
            <a:avLst/>
          </a:prstGeom>
          <a:noFill/>
          <a:ln>
            <a:noFill/>
          </a:ln>
        </p:spPr>
        <p:txBody>
          <a:bodyPr spcFirstLastPara="1" wrap="square" lIns="68575" tIns="34275" rIns="68575" bIns="34275" anchor="t" anchorCtr="0">
            <a:normAutofit/>
          </a:bodyPr>
          <a:lstStyle>
            <a:lvl1pPr marL="342900" lvl="0" indent="-271463" algn="l">
              <a:lnSpc>
                <a:spcPct val="90000"/>
              </a:lnSpc>
              <a:spcBef>
                <a:spcPts val="600"/>
              </a:spcBef>
              <a:spcAft>
                <a:spcPts val="0"/>
              </a:spcAft>
              <a:buClr>
                <a:schemeClr val="dk1"/>
              </a:buClr>
              <a:buSzPts val="2100"/>
              <a:buChar char="•"/>
              <a:defRPr>
                <a:latin typeface="Arial"/>
                <a:ea typeface="Arial"/>
                <a:cs typeface="Arial"/>
                <a:sym typeface="Arial"/>
              </a:defRPr>
            </a:lvl1pPr>
            <a:lvl2pPr marL="685800" lvl="1" indent="-257175" algn="l">
              <a:lnSpc>
                <a:spcPct val="90000"/>
              </a:lnSpc>
              <a:spcBef>
                <a:spcPts val="300"/>
              </a:spcBef>
              <a:spcAft>
                <a:spcPts val="0"/>
              </a:spcAft>
              <a:buClr>
                <a:schemeClr val="dk1"/>
              </a:buClr>
              <a:buSzPts val="1800"/>
              <a:buChar char="•"/>
              <a:defRPr>
                <a:latin typeface="Arial"/>
                <a:ea typeface="Arial"/>
                <a:cs typeface="Arial"/>
                <a:sym typeface="Arial"/>
              </a:defRPr>
            </a:lvl2pPr>
            <a:lvl3pPr marL="1028700" lvl="2" indent="-242888" algn="l">
              <a:lnSpc>
                <a:spcPct val="90000"/>
              </a:lnSpc>
              <a:spcBef>
                <a:spcPts val="300"/>
              </a:spcBef>
              <a:spcAft>
                <a:spcPts val="0"/>
              </a:spcAft>
              <a:buClr>
                <a:schemeClr val="dk1"/>
              </a:buClr>
              <a:buSzPts val="1500"/>
              <a:buChar char="•"/>
              <a:defRPr>
                <a:latin typeface="Arial"/>
                <a:ea typeface="Arial"/>
                <a:cs typeface="Arial"/>
                <a:sym typeface="Arial"/>
              </a:defRPr>
            </a:lvl3pPr>
            <a:lvl4pPr marL="1371600" lvl="3" indent="-238125" algn="l">
              <a:lnSpc>
                <a:spcPct val="90000"/>
              </a:lnSpc>
              <a:spcBef>
                <a:spcPts val="300"/>
              </a:spcBef>
              <a:spcAft>
                <a:spcPts val="0"/>
              </a:spcAft>
              <a:buClr>
                <a:schemeClr val="dk1"/>
              </a:buClr>
              <a:buSzPts val="1400"/>
              <a:buChar char="•"/>
              <a:defRPr>
                <a:latin typeface="Arial"/>
                <a:ea typeface="Arial"/>
                <a:cs typeface="Arial"/>
                <a:sym typeface="Arial"/>
              </a:defRPr>
            </a:lvl4pPr>
            <a:lvl5pPr marL="1714500" lvl="4" indent="-238125" algn="l">
              <a:lnSpc>
                <a:spcPct val="90000"/>
              </a:lnSpc>
              <a:spcBef>
                <a:spcPts val="300"/>
              </a:spcBef>
              <a:spcAft>
                <a:spcPts val="0"/>
              </a:spcAft>
              <a:buClr>
                <a:schemeClr val="dk1"/>
              </a:buClr>
              <a:buSzPts val="1400"/>
              <a:buChar char="•"/>
              <a:defRPr>
                <a:latin typeface="Arial"/>
                <a:ea typeface="Arial"/>
                <a:cs typeface="Arial"/>
                <a:sym typeface="Arial"/>
              </a:defRPr>
            </a:lvl5pPr>
            <a:lvl6pPr marL="2057400" lvl="5" indent="-238125" algn="l">
              <a:lnSpc>
                <a:spcPct val="90000"/>
              </a:lnSpc>
              <a:spcBef>
                <a:spcPts val="300"/>
              </a:spcBef>
              <a:spcAft>
                <a:spcPts val="0"/>
              </a:spcAft>
              <a:buClr>
                <a:schemeClr val="dk1"/>
              </a:buClr>
              <a:buSzPts val="1400"/>
              <a:buChar char="•"/>
              <a:defRPr/>
            </a:lvl6pPr>
            <a:lvl7pPr marL="2400300" lvl="6" indent="-238125" algn="l">
              <a:lnSpc>
                <a:spcPct val="90000"/>
              </a:lnSpc>
              <a:spcBef>
                <a:spcPts val="300"/>
              </a:spcBef>
              <a:spcAft>
                <a:spcPts val="0"/>
              </a:spcAft>
              <a:buClr>
                <a:schemeClr val="dk1"/>
              </a:buClr>
              <a:buSzPts val="1400"/>
              <a:buChar char="•"/>
              <a:defRPr/>
            </a:lvl7pPr>
            <a:lvl8pPr marL="2743200" lvl="7" indent="-238125" algn="l">
              <a:lnSpc>
                <a:spcPct val="90000"/>
              </a:lnSpc>
              <a:spcBef>
                <a:spcPts val="300"/>
              </a:spcBef>
              <a:spcAft>
                <a:spcPts val="0"/>
              </a:spcAft>
              <a:buClr>
                <a:schemeClr val="dk1"/>
              </a:buClr>
              <a:buSzPts val="1400"/>
              <a:buChar char="•"/>
              <a:defRPr/>
            </a:lvl8pPr>
            <a:lvl9pPr marL="3086100" lvl="8" indent="-238125" algn="l">
              <a:lnSpc>
                <a:spcPct val="90000"/>
              </a:lnSpc>
              <a:spcBef>
                <a:spcPts val="300"/>
              </a:spcBef>
              <a:spcAft>
                <a:spcPts val="0"/>
              </a:spcAft>
              <a:buClr>
                <a:schemeClr val="dk1"/>
              </a:buClr>
              <a:buSzPts val="1400"/>
              <a:buChar char="•"/>
              <a:defRPr/>
            </a:lvl9pPr>
          </a:lstStyle>
          <a:p>
            <a:endParaRPr/>
          </a:p>
        </p:txBody>
      </p:sp>
      <p:pic>
        <p:nvPicPr>
          <p:cNvPr id="362" name="Google Shape;362;g1069607c0ad_23_117"/>
          <p:cNvPicPr preferRelativeResize="0"/>
          <p:nvPr/>
        </p:nvPicPr>
        <p:blipFill rotWithShape="1">
          <a:blip r:embed="rId2">
            <a:alphaModFix/>
          </a:blip>
          <a:srcRect/>
          <a:stretch/>
        </p:blipFill>
        <p:spPr>
          <a:xfrm rot="-5400000" flipH="1">
            <a:off x="-3354945" y="3376225"/>
            <a:ext cx="6857997" cy="105549"/>
          </a:xfrm>
          <a:prstGeom prst="rect">
            <a:avLst/>
          </a:prstGeom>
          <a:noFill/>
          <a:ln>
            <a:noFill/>
          </a:ln>
        </p:spPr>
      </p:pic>
      <p:sp>
        <p:nvSpPr>
          <p:cNvPr id="363" name="Google Shape;363;g1069607c0ad_23_117"/>
          <p:cNvSpPr/>
          <p:nvPr/>
        </p:nvSpPr>
        <p:spPr>
          <a:xfrm>
            <a:off x="233917" y="4582635"/>
            <a:ext cx="8910000" cy="2275200"/>
          </a:xfrm>
          <a:prstGeom prst="rect">
            <a:avLst/>
          </a:prstGeom>
          <a:solidFill>
            <a:srgbClr val="6A4A62"/>
          </a:solidFill>
          <a:ln w="12700" cap="flat" cmpd="sng">
            <a:solidFill>
              <a:srgbClr val="6A4A62"/>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3640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12/15/23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7" name="Rectangle 6">
            <a:extLst>
              <a:ext uri="{FF2B5EF4-FFF2-40B4-BE49-F238E27FC236}">
                <a16:creationId xmlns:a16="http://schemas.microsoft.com/office/drawing/2014/main" id="{8E6F150D-423F-4DC5-BAEB-5A80751BA181}"/>
              </a:ext>
            </a:extLst>
          </p:cNvPr>
          <p:cNvSpPr/>
          <p:nvPr userDrawn="1"/>
        </p:nvSpPr>
        <p:spPr>
          <a:xfrm>
            <a:off x="233917" y="2"/>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941C28D4-E907-45F8-BE94-0CBEA50B8C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358632" y="3358632"/>
            <a:ext cx="6858000" cy="140736"/>
          </a:xfrm>
          <a:prstGeom prst="rect">
            <a:avLst/>
          </a:prstGeom>
        </p:spPr>
      </p:pic>
    </p:spTree>
    <p:extLst>
      <p:ext uri="{BB962C8B-B14F-4D97-AF65-F5344CB8AC3E}">
        <p14:creationId xmlns:p14="http://schemas.microsoft.com/office/powerpoint/2010/main" val="3310427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12/15/23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pic>
        <p:nvPicPr>
          <p:cNvPr id="7" name="Picture 6">
            <a:extLst>
              <a:ext uri="{FF2B5EF4-FFF2-40B4-BE49-F238E27FC236}">
                <a16:creationId xmlns:a16="http://schemas.microsoft.com/office/drawing/2014/main" id="{DDC29203-ED9F-4778-831C-7617D8FEAF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37356" y="3358635"/>
            <a:ext cx="6858000" cy="140732"/>
          </a:xfrm>
          <a:prstGeom prst="rect">
            <a:avLst/>
          </a:prstGeom>
        </p:spPr>
      </p:pic>
      <p:sp>
        <p:nvSpPr>
          <p:cNvPr id="8" name="Rectangle 7">
            <a:extLst>
              <a:ext uri="{FF2B5EF4-FFF2-40B4-BE49-F238E27FC236}">
                <a16:creationId xmlns:a16="http://schemas.microsoft.com/office/drawing/2014/main" id="{3BC3C954-E872-4D62-AAE1-AB163149AA07}"/>
              </a:ext>
            </a:extLst>
          </p:cNvPr>
          <p:cNvSpPr/>
          <p:nvPr userDrawn="1"/>
        </p:nvSpPr>
        <p:spPr>
          <a:xfrm>
            <a:off x="233917" y="2291318"/>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9592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12/15/23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pic>
        <p:nvPicPr>
          <p:cNvPr id="7" name="Picture 6">
            <a:extLst>
              <a:ext uri="{FF2B5EF4-FFF2-40B4-BE49-F238E27FC236}">
                <a16:creationId xmlns:a16="http://schemas.microsoft.com/office/drawing/2014/main" id="{3845B294-8AF1-4A77-8268-7FF9F311A2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37356" y="3358635"/>
            <a:ext cx="6858000" cy="140732"/>
          </a:xfrm>
          <a:prstGeom prst="rect">
            <a:avLst/>
          </a:prstGeom>
        </p:spPr>
      </p:pic>
    </p:spTree>
    <p:extLst>
      <p:ext uri="{BB962C8B-B14F-4D97-AF65-F5344CB8AC3E}">
        <p14:creationId xmlns:p14="http://schemas.microsoft.com/office/powerpoint/2010/main" val="115234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a:t>12/15/23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pic>
        <p:nvPicPr>
          <p:cNvPr id="8" name="Picture 7">
            <a:extLst>
              <a:ext uri="{FF2B5EF4-FFF2-40B4-BE49-F238E27FC236}">
                <a16:creationId xmlns:a16="http://schemas.microsoft.com/office/drawing/2014/main" id="{D17F871B-70DD-4F08-98F6-A5CE59EFE1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37356" y="3358635"/>
            <a:ext cx="6858000" cy="140732"/>
          </a:xfrm>
          <a:prstGeom prst="rect">
            <a:avLst/>
          </a:prstGeom>
        </p:spPr>
      </p:pic>
    </p:spTree>
    <p:extLst>
      <p:ext uri="{BB962C8B-B14F-4D97-AF65-F5344CB8AC3E}">
        <p14:creationId xmlns:p14="http://schemas.microsoft.com/office/powerpoint/2010/main" val="1307048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21D58583-EEF7-4C83-A081-272691359A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37356" y="3358635"/>
            <a:ext cx="6858000" cy="140732"/>
          </a:xfrm>
          <a:prstGeom prst="rect">
            <a:avLst/>
          </a:prstGeom>
        </p:spPr>
      </p:pic>
    </p:spTree>
    <p:extLst>
      <p:ext uri="{BB962C8B-B14F-4D97-AF65-F5344CB8AC3E}">
        <p14:creationId xmlns:p14="http://schemas.microsoft.com/office/powerpoint/2010/main" val="160744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CE7C8CA4-80DE-4919-8559-450E1352CA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37356" y="3358635"/>
            <a:ext cx="6858000" cy="140732"/>
          </a:xfrm>
          <a:prstGeom prst="rect">
            <a:avLst/>
          </a:prstGeom>
        </p:spPr>
      </p:pic>
    </p:spTree>
    <p:extLst>
      <p:ext uri="{BB962C8B-B14F-4D97-AF65-F5344CB8AC3E}">
        <p14:creationId xmlns:p14="http://schemas.microsoft.com/office/powerpoint/2010/main" val="3036252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2FD4134C-B24F-496B-8D04-8042AAD284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37356" y="3358635"/>
            <a:ext cx="6858000" cy="140732"/>
          </a:xfrm>
          <a:prstGeom prst="rect">
            <a:avLst/>
          </a:prstGeom>
        </p:spPr>
      </p:pic>
    </p:spTree>
    <p:extLst>
      <p:ext uri="{BB962C8B-B14F-4D97-AF65-F5344CB8AC3E}">
        <p14:creationId xmlns:p14="http://schemas.microsoft.com/office/powerpoint/2010/main" val="29505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902651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08646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3210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52562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2217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9144000" cy="940424"/>
          </a:xfrm>
        </p:spPr>
        <p:txBody>
          <a:bodyPr/>
          <a:lstStyle/>
          <a:p>
            <a:r>
              <a:rPr lang="en-US" dirty="0"/>
              <a:t>Click to edit Master title style</a:t>
            </a:r>
          </a:p>
        </p:txBody>
      </p:sp>
      <p:sp>
        <p:nvSpPr>
          <p:cNvPr id="3" name="Content Placeholder 2"/>
          <p:cNvSpPr>
            <a:spLocks noGrp="1"/>
          </p:cNvSpPr>
          <p:nvPr>
            <p:ph idx="1"/>
          </p:nvPr>
        </p:nvSpPr>
        <p:spPr>
          <a:xfrm>
            <a:off x="628650" y="1335279"/>
            <a:ext cx="78867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92"/>
            <a:ext cx="3335338" cy="788987"/>
          </a:xfrm>
        </p:spPr>
        <p:txBody>
          <a:bodyPr>
            <a:noAutofit/>
          </a:bodyPr>
          <a:lstStyle>
            <a:lvl1pPr>
              <a:defRPr sz="1125"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5580065" y="5923396"/>
            <a:ext cx="3563937" cy="862012"/>
          </a:xfrm>
        </p:spPr>
        <p:txBody>
          <a:bodyPr>
            <a:noAutofit/>
          </a:bodyPr>
          <a:lstStyle>
            <a:lvl1pPr>
              <a:defRPr sz="1125"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3517171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730"/>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6" y="1360457"/>
            <a:ext cx="388715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386"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14302" y="6151567"/>
            <a:ext cx="3927475"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166" y="5538461"/>
            <a:ext cx="1860834" cy="1654076"/>
          </a:xfrm>
          <a:prstGeom prst="rect">
            <a:avLst/>
          </a:prstGeom>
        </p:spPr>
      </p:pic>
    </p:spTree>
    <p:custDataLst>
      <p:tags r:id="rId1"/>
    </p:custDataLst>
    <p:extLst>
      <p:ext uri="{BB962C8B-B14F-4D97-AF65-F5344CB8AC3E}">
        <p14:creationId xmlns:p14="http://schemas.microsoft.com/office/powerpoint/2010/main" val="1234206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081816"/>
          </a:xfrm>
        </p:spPr>
        <p:txBody>
          <a:bodyPr/>
          <a:lstStyle/>
          <a:p>
            <a:r>
              <a:rPr lang="en-US" dirty="0"/>
              <a:t>Click to edit Master title style</a:t>
            </a:r>
          </a:p>
        </p:txBody>
      </p:sp>
      <p:sp>
        <p:nvSpPr>
          <p:cNvPr id="7" name="Content Placeholder 6"/>
          <p:cNvSpPr>
            <a:spLocks noGrp="1"/>
          </p:cNvSpPr>
          <p:nvPr>
            <p:ph sz="quarter" idx="10"/>
          </p:nvPr>
        </p:nvSpPr>
        <p:spPr>
          <a:xfrm>
            <a:off x="2787255" y="5004952"/>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07172" y="1710899"/>
            <a:ext cx="3689917"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5247085" y="1710890"/>
            <a:ext cx="3689604"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14302" y="6151567"/>
            <a:ext cx="3927475"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166" y="5538461"/>
            <a:ext cx="1860834" cy="1654076"/>
          </a:xfrm>
          <a:prstGeom prst="rect">
            <a:avLst/>
          </a:prstGeom>
        </p:spPr>
      </p:pic>
    </p:spTree>
    <p:custDataLst>
      <p:tags r:id="rId1"/>
    </p:custDataLst>
    <p:extLst>
      <p:ext uri="{BB962C8B-B14F-4D97-AF65-F5344CB8AC3E}">
        <p14:creationId xmlns:p14="http://schemas.microsoft.com/office/powerpoint/2010/main" val="2230364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2310"/>
            <a:ext cx="9143999" cy="887693"/>
          </a:xfrm>
        </p:spPr>
        <p:txBody>
          <a:bodyPr anchor="b">
            <a:normAutofit/>
          </a:bodyPr>
          <a:lstStyle>
            <a:lvl1pPr>
              <a:defRPr sz="2475"/>
            </a:lvl1pPr>
          </a:lstStyle>
          <a:p>
            <a:r>
              <a:rPr lang="en-US" dirty="0"/>
              <a:t>Click to edit Master title style</a:t>
            </a:r>
          </a:p>
        </p:txBody>
      </p:sp>
      <p:sp>
        <p:nvSpPr>
          <p:cNvPr id="11" name="Text Placeholder 10"/>
          <p:cNvSpPr>
            <a:spLocks noGrp="1"/>
          </p:cNvSpPr>
          <p:nvPr>
            <p:ph type="body" sz="quarter" idx="11"/>
          </p:nvPr>
        </p:nvSpPr>
        <p:spPr>
          <a:xfrm>
            <a:off x="283369" y="3526027"/>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283369" y="1668652"/>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5801916" y="1668643"/>
            <a:ext cx="2677716" cy="1392918"/>
          </a:xfrm>
        </p:spPr>
        <p:txBody>
          <a:bodyPr/>
          <a:lstStyle/>
          <a:p>
            <a:endParaRPr lang="en-US" dirty="0"/>
          </a:p>
        </p:txBody>
      </p:sp>
      <p:sp>
        <p:nvSpPr>
          <p:cNvPr id="17" name="Picture Placeholder 16"/>
          <p:cNvSpPr>
            <a:spLocks noGrp="1"/>
          </p:cNvSpPr>
          <p:nvPr>
            <p:ph type="pic" sz="quarter" idx="14"/>
          </p:nvPr>
        </p:nvSpPr>
        <p:spPr>
          <a:xfrm>
            <a:off x="5801916" y="3526018"/>
            <a:ext cx="2681478" cy="1389888"/>
          </a:xfrm>
        </p:spPr>
        <p:txBody>
          <a:bodyPr/>
          <a:lstStyle/>
          <a:p>
            <a:endParaRPr lang="en-US" dirty="0"/>
          </a:p>
        </p:txBody>
      </p:sp>
      <p:sp>
        <p:nvSpPr>
          <p:cNvPr id="8" name="Picture Placeholder 7"/>
          <p:cNvSpPr>
            <a:spLocks noGrp="1"/>
          </p:cNvSpPr>
          <p:nvPr>
            <p:ph type="pic" sz="quarter" idx="15" hasCustomPrompt="1"/>
          </p:nvPr>
        </p:nvSpPr>
        <p:spPr>
          <a:xfrm>
            <a:off x="114302" y="6151567"/>
            <a:ext cx="3927475"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166" y="5538461"/>
            <a:ext cx="1860834" cy="1654076"/>
          </a:xfrm>
          <a:prstGeom prst="rect">
            <a:avLst/>
          </a:prstGeom>
        </p:spPr>
      </p:pic>
    </p:spTree>
    <p:custDataLst>
      <p:tags r:id="rId1"/>
    </p:custDataLst>
    <p:extLst>
      <p:ext uri="{BB962C8B-B14F-4D97-AF65-F5344CB8AC3E}">
        <p14:creationId xmlns:p14="http://schemas.microsoft.com/office/powerpoint/2010/main" val="180155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0584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733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518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2260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30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4249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1724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CFE758-F9B6-3D4D-A4D4-F31CB6AEAFD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97600"/>
            <a:ext cx="9144000" cy="660399"/>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4"/>
    </p:custDataLst>
    <p:extLst>
      <p:ext uri="{BB962C8B-B14F-4D97-AF65-F5344CB8AC3E}">
        <p14:creationId xmlns:p14="http://schemas.microsoft.com/office/powerpoint/2010/main" val="350653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12/15/23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186403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courses.lumenlearning.com/suny-delhi-professionalnursing/chapter/communication/" TargetMode="Externa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www.pngall.com/strategy-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pixabay.com/en/volunteers-hands-voluntary-help-2654008/" TargetMode="Externa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7.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hyperlink" Target="https://ttc-gpra.org/P?s=573930" TargetMode="External"/><Relationship Id="rId4" Type="http://schemas.openxmlformats.org/officeDocument/2006/relationships/hyperlink" Target="https://cdn.forms-content.sg-form.com/4c469828-6af3-11eb-969e-1ee8dc6c6e67" TargetMode="External"/><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mhttcnetwork.org/newengland" TargetMode="External"/><Relationship Id="rId7"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hyperlink" Target="mailto:newengland@mhttcnetwork.org" TargetMode="External"/><Relationship Id="rId4" Type="http://schemas.openxmlformats.org/officeDocument/2006/relationships/hyperlink" Target="https://mhttcnetwork.org/centers/content/new-england-mhtt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14.jpeg"/><Relationship Id="rId7" Type="http://schemas.openxmlformats.org/officeDocument/2006/relationships/hyperlink" Target="https://creativecommons.org/licenses/by-nc-sa/3.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melroze.com/culture/after-incarceration-the-truth-about-a-loved-ones-return-from-prison/" TargetMode="External"/><Relationship Id="rId5" Type="http://schemas.openxmlformats.org/officeDocument/2006/relationships/image" Target="../media/image15.jpeg"/><Relationship Id="rId10" Type="http://schemas.openxmlformats.org/officeDocument/2006/relationships/hyperlink" Target="https://pixabay.com/en/female-symbol-woman-sign-gender-454868/" TargetMode="External"/><Relationship Id="rId4" Type="http://schemas.openxmlformats.org/officeDocument/2006/relationships/hyperlink" Target="https://medium.com/@LizRyanYJ/kids-are-in-youth-prisons-6d7d733ed03e" TargetMode="External"/><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FEA6A-4A95-5D40-8EE3-DA7865EC0B8C}"/>
              </a:ext>
            </a:extLst>
          </p:cNvPr>
          <p:cNvSpPr>
            <a:spLocks noGrp="1"/>
          </p:cNvSpPr>
          <p:nvPr>
            <p:ph idx="1"/>
          </p:nvPr>
        </p:nvSpPr>
        <p:spPr>
          <a:xfrm>
            <a:off x="2539758" y="4806392"/>
            <a:ext cx="4464698" cy="1835948"/>
          </a:xfrm>
        </p:spPr>
        <p:txBody>
          <a:bodyPr>
            <a:normAutofit/>
          </a:bodyPr>
          <a:lstStyle/>
          <a:p>
            <a:pPr marL="0" indent="0" algn="ctr">
              <a:lnSpc>
                <a:spcPct val="110000"/>
              </a:lnSpc>
              <a:spcBef>
                <a:spcPts val="0"/>
              </a:spcBef>
              <a:buNone/>
              <a:defRPr/>
            </a:pPr>
            <a:r>
              <a:rPr lang="en-US" sz="1500" dirty="0">
                <a:solidFill>
                  <a:prstClr val="black"/>
                </a:solidFill>
                <a:latin typeface="Arial" panose="020B0604020202020204"/>
              </a:rPr>
              <a:t>Yale Program for Recovery and Community Health  </a:t>
            </a:r>
          </a:p>
          <a:p>
            <a:pPr marL="0" indent="0" algn="ctr">
              <a:lnSpc>
                <a:spcPct val="110000"/>
              </a:lnSpc>
              <a:spcBef>
                <a:spcPts val="0"/>
              </a:spcBef>
              <a:buNone/>
              <a:defRPr/>
            </a:pPr>
            <a:r>
              <a:rPr lang="en-US" sz="1500" dirty="0">
                <a:solidFill>
                  <a:prstClr val="black"/>
                </a:solidFill>
                <a:latin typeface="Arial" panose="020B0604020202020204"/>
              </a:rPr>
              <a:t>in partnership with</a:t>
            </a:r>
          </a:p>
          <a:p>
            <a:pPr marL="0" indent="0" algn="ctr">
              <a:lnSpc>
                <a:spcPct val="110000"/>
              </a:lnSpc>
              <a:spcBef>
                <a:spcPts val="0"/>
              </a:spcBef>
              <a:buNone/>
              <a:defRPr/>
            </a:pPr>
            <a:r>
              <a:rPr lang="en-US" sz="1500" dirty="0">
                <a:solidFill>
                  <a:prstClr val="black"/>
                </a:solidFill>
                <a:latin typeface="Arial" panose="020B0604020202020204"/>
              </a:rPr>
              <a:t>C4 Innovations, </a:t>
            </a:r>
          </a:p>
          <a:p>
            <a:pPr marL="0" indent="0" algn="ctr">
              <a:lnSpc>
                <a:spcPct val="110000"/>
              </a:lnSpc>
              <a:spcBef>
                <a:spcPts val="0"/>
              </a:spcBef>
              <a:buNone/>
              <a:defRPr/>
            </a:pPr>
            <a:r>
              <a:rPr lang="en-US" sz="1500" dirty="0">
                <a:solidFill>
                  <a:prstClr val="black"/>
                </a:solidFill>
                <a:latin typeface="Arial" panose="020B0604020202020204"/>
              </a:rPr>
              <a:t>Harvard University, Department of Psychiatry, and the Center for Educational Improvement</a:t>
            </a:r>
            <a:endParaRPr lang="en-US" dirty="0"/>
          </a:p>
        </p:txBody>
      </p:sp>
      <p:pic>
        <p:nvPicPr>
          <p:cNvPr id="4" name="Picture 3">
            <a:extLst>
              <a:ext uri="{FF2B5EF4-FFF2-40B4-BE49-F238E27FC236}">
                <a16:creationId xmlns:a16="http://schemas.microsoft.com/office/drawing/2014/main" id="{D1D461EF-DC3D-4804-901D-10B329B1749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83716" y="1245165"/>
            <a:ext cx="6466961" cy="970045"/>
          </a:xfrm>
          <a:prstGeom prst="rect">
            <a:avLst/>
          </a:prstGeom>
        </p:spPr>
      </p:pic>
      <p:sp>
        <p:nvSpPr>
          <p:cNvPr id="5" name="Title 1">
            <a:extLst>
              <a:ext uri="{FF2B5EF4-FFF2-40B4-BE49-F238E27FC236}">
                <a16:creationId xmlns:a16="http://schemas.microsoft.com/office/drawing/2014/main" id="{05CD11FF-D425-4291-930D-AE2B93CE78D5}"/>
              </a:ext>
            </a:extLst>
          </p:cNvPr>
          <p:cNvSpPr txBox="1">
            <a:spLocks/>
          </p:cNvSpPr>
          <p:nvPr/>
        </p:nvSpPr>
        <p:spPr>
          <a:xfrm>
            <a:off x="2379561" y="2680266"/>
            <a:ext cx="4384878" cy="1485209"/>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defTabSz="685800">
              <a:lnSpc>
                <a:spcPct val="110000"/>
              </a:lnSpc>
              <a:defRPr/>
            </a:pPr>
            <a:r>
              <a:rPr lang="en-US" sz="2400" b="1" dirty="0">
                <a:solidFill>
                  <a:prstClr val="white"/>
                </a:solidFill>
                <a:latin typeface="Arial" panose="020B0604020202020204" pitchFamily="34" charset="0"/>
                <a:cs typeface="Arial" panose="020B0604020202020204" pitchFamily="34" charset="0"/>
              </a:rPr>
              <a:t>New England Mental Health Technology Transfer Center </a:t>
            </a:r>
            <a:br>
              <a:rPr lang="en-US" sz="2400" b="1" dirty="0">
                <a:solidFill>
                  <a:prstClr val="white"/>
                </a:solidFill>
                <a:latin typeface="Arial" panose="020B0604020202020204" pitchFamily="34" charset="0"/>
                <a:cs typeface="Arial" panose="020B0604020202020204" pitchFamily="34" charset="0"/>
              </a:rPr>
            </a:br>
            <a:r>
              <a:rPr lang="en-US" sz="2400" b="1" dirty="0">
                <a:solidFill>
                  <a:prstClr val="white"/>
                </a:solidFill>
                <a:latin typeface="Arial" panose="020B0604020202020204" pitchFamily="34" charset="0"/>
                <a:cs typeface="Arial" panose="020B0604020202020204" pitchFamily="34" charset="0"/>
              </a:rPr>
              <a:t>(New England MHTTC)</a:t>
            </a:r>
            <a:br>
              <a:rPr lang="en-US" sz="3375" b="1" dirty="0">
                <a:solidFill>
                  <a:prstClr val="white"/>
                </a:solidFill>
                <a:latin typeface="Arial" panose="020B0604020202020204" pitchFamily="34" charset="0"/>
                <a:cs typeface="Arial" panose="020B0604020202020204" pitchFamily="34" charset="0"/>
              </a:rPr>
            </a:br>
            <a:r>
              <a:rPr lang="en-US" sz="1050" dirty="0">
                <a:solidFill>
                  <a:prstClr val="white"/>
                </a:solidFill>
                <a:latin typeface="Arial" panose="020B0604020202020204" pitchFamily="34" charset="0"/>
                <a:cs typeface="Arial" panose="020B0604020202020204" pitchFamily="34" charset="0"/>
              </a:rPr>
              <a:t>SAMHSA #1H79SM081775-01</a:t>
            </a:r>
            <a:endParaRPr lang="en-US" sz="3375" dirty="0">
              <a:solidFill>
                <a:prstClr val="white"/>
              </a:solidFill>
              <a:latin typeface="Arial" panose="020B0604020202020204" pitchFamily="34" charset="0"/>
              <a:ea typeface="Arial" charset="0"/>
              <a:cs typeface="Arial" panose="020B0604020202020204" pitchFamily="34" charset="0"/>
            </a:endParaRPr>
          </a:p>
        </p:txBody>
      </p:sp>
      <p:pic>
        <p:nvPicPr>
          <p:cNvPr id="6" name="Picture 5">
            <a:extLst>
              <a:ext uri="{FF2B5EF4-FFF2-40B4-BE49-F238E27FC236}">
                <a16:creationId xmlns:a16="http://schemas.microsoft.com/office/drawing/2014/main" id="{770B7001-F305-49E2-A854-62E88ECD7B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176" y="5449234"/>
            <a:ext cx="972128" cy="327204"/>
          </a:xfrm>
          <a:prstGeom prst="rect">
            <a:avLst/>
          </a:prstGeom>
        </p:spPr>
      </p:pic>
    </p:spTree>
    <p:extLst>
      <p:ext uri="{BB962C8B-B14F-4D97-AF65-F5344CB8AC3E}">
        <p14:creationId xmlns:p14="http://schemas.microsoft.com/office/powerpoint/2010/main" val="207659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5" name="Picture 4" descr="A black and white sheet of paper with numbers and text&#10;&#10;Description automatically generated">
            <a:extLst>
              <a:ext uri="{FF2B5EF4-FFF2-40B4-BE49-F238E27FC236}">
                <a16:creationId xmlns:a16="http://schemas.microsoft.com/office/drawing/2014/main" id="{3D6C5322-2096-4417-643B-466AC7BFF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93" y="403754"/>
            <a:ext cx="7191214" cy="5837347"/>
          </a:xfrm>
          <a:prstGeom prst="rect">
            <a:avLst/>
          </a:prstGeom>
        </p:spPr>
      </p:pic>
      <p:sp>
        <p:nvSpPr>
          <p:cNvPr id="2" name="TextBox 1">
            <a:extLst>
              <a:ext uri="{FF2B5EF4-FFF2-40B4-BE49-F238E27FC236}">
                <a16:creationId xmlns:a16="http://schemas.microsoft.com/office/drawing/2014/main" id="{E538C6A9-250D-5A65-4BB4-B55AF44B0272}"/>
              </a:ext>
            </a:extLst>
          </p:cNvPr>
          <p:cNvSpPr txBox="1"/>
          <p:nvPr/>
        </p:nvSpPr>
        <p:spPr>
          <a:xfrm>
            <a:off x="-677426" y="91997"/>
            <a:ext cx="3959930" cy="707886"/>
          </a:xfrm>
          <a:prstGeom prst="rect">
            <a:avLst/>
          </a:prstGeom>
          <a:noFill/>
        </p:spPr>
        <p:txBody>
          <a:bodyPr wrap="square" rtlCol="0">
            <a:spAutoFit/>
          </a:bodyPr>
          <a:lstStyle/>
          <a:p>
            <a:pPr algn="ctr"/>
            <a:r>
              <a:rPr lang="en-US" sz="4000" b="1" dirty="0">
                <a:latin typeface="Calibri Light" panose="020F0302020204030204" pitchFamily="34" charset="0"/>
                <a:cs typeface="Calibri Light" panose="020F0302020204030204" pitchFamily="34" charset="0"/>
              </a:rPr>
              <a:t>Recidivism</a:t>
            </a:r>
            <a:r>
              <a:rPr lang="en-US" sz="3200" b="1" dirty="0"/>
              <a:t> </a:t>
            </a:r>
            <a:endParaRPr lang="en-US" sz="3200" dirty="0"/>
          </a:p>
        </p:txBody>
      </p:sp>
      <p:sp>
        <p:nvSpPr>
          <p:cNvPr id="6" name="TextBox 5">
            <a:extLst>
              <a:ext uri="{FF2B5EF4-FFF2-40B4-BE49-F238E27FC236}">
                <a16:creationId xmlns:a16="http://schemas.microsoft.com/office/drawing/2014/main" id="{3F1109B3-9FAB-380B-4A77-2C24FE86BE78}"/>
              </a:ext>
            </a:extLst>
          </p:cNvPr>
          <p:cNvSpPr txBox="1"/>
          <p:nvPr/>
        </p:nvSpPr>
        <p:spPr>
          <a:xfrm>
            <a:off x="2955655" y="6604084"/>
            <a:ext cx="6302645" cy="253916"/>
          </a:xfrm>
          <a:prstGeom prst="rect">
            <a:avLst/>
          </a:prstGeom>
          <a:noFill/>
        </p:spPr>
        <p:txBody>
          <a:bodyPr wrap="square" rtlCol="0">
            <a:spAutoFit/>
          </a:bodyPr>
          <a:lstStyle/>
          <a:p>
            <a:r>
              <a:rPr lang="en-US" sz="1050" dirty="0">
                <a:effectLst/>
                <a:latin typeface="MyriadPro"/>
              </a:rPr>
              <a:t>Source: Bureau of Justice Statistics</a:t>
            </a:r>
            <a:r>
              <a:rPr lang="en-US" sz="1050" dirty="0">
                <a:effectLst/>
                <a:latin typeface="MinionPro"/>
              </a:rPr>
              <a:t>, </a:t>
            </a:r>
            <a:r>
              <a:rPr lang="en-US" sz="1050" dirty="0">
                <a:effectLst/>
                <a:latin typeface="MyriadPro"/>
              </a:rPr>
              <a:t>Recidivism of State Prisoners Released in 2012 data collection</a:t>
            </a:r>
            <a:r>
              <a:rPr lang="en-US" sz="1050" dirty="0">
                <a:effectLst/>
                <a:latin typeface="MinionPro"/>
              </a:rPr>
              <a:t>, </a:t>
            </a:r>
            <a:r>
              <a:rPr lang="en-US" sz="1050" dirty="0">
                <a:effectLst/>
                <a:latin typeface="MyriadPro"/>
              </a:rPr>
              <a:t>2012–2017. </a:t>
            </a:r>
            <a:endParaRPr lang="en-US" sz="1050" dirty="0"/>
          </a:p>
        </p:txBody>
      </p:sp>
    </p:spTree>
    <p:extLst>
      <p:ext uri="{BB962C8B-B14F-4D97-AF65-F5344CB8AC3E}">
        <p14:creationId xmlns:p14="http://schemas.microsoft.com/office/powerpoint/2010/main" val="271478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C84D-9E43-4B30-BC4E-DA68D5762F36}"/>
              </a:ext>
            </a:extLst>
          </p:cNvPr>
          <p:cNvSpPr>
            <a:spLocks noGrp="1"/>
          </p:cNvSpPr>
          <p:nvPr>
            <p:ph type="ctrTitle"/>
          </p:nvPr>
        </p:nvSpPr>
        <p:spPr>
          <a:xfrm>
            <a:off x="764930" y="684421"/>
            <a:ext cx="7614139" cy="915779"/>
          </a:xfrm>
        </p:spPr>
        <p:txBody>
          <a:bodyPr>
            <a:normAutofit fontScale="90000"/>
          </a:bodyPr>
          <a:lstStyle/>
          <a:p>
            <a:pPr algn="ctr"/>
            <a:r>
              <a:rPr lang="en-US" sz="4000" b="1" dirty="0"/>
              <a:t>Incarceration Challenges &amp; Barriers </a:t>
            </a:r>
            <a:endParaRPr lang="en-US" sz="4000" dirty="0"/>
          </a:p>
        </p:txBody>
      </p:sp>
      <p:sp>
        <p:nvSpPr>
          <p:cNvPr id="10" name="Content Placeholder 9">
            <a:extLst>
              <a:ext uri="{FF2B5EF4-FFF2-40B4-BE49-F238E27FC236}">
                <a16:creationId xmlns:a16="http://schemas.microsoft.com/office/drawing/2014/main" id="{8BE73B16-B4E0-4AA1-BF35-DFB0BFD18550}"/>
              </a:ext>
            </a:extLst>
          </p:cNvPr>
          <p:cNvSpPr>
            <a:spLocks noGrp="1"/>
          </p:cNvSpPr>
          <p:nvPr>
            <p:ph type="subTitle" idx="1"/>
          </p:nvPr>
        </p:nvSpPr>
        <p:spPr/>
        <p:txBody>
          <a:bodyPr>
            <a:norm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silhouette of two people's head with question marks&#10;&#10;Description automatically generated">
            <a:extLst>
              <a:ext uri="{FF2B5EF4-FFF2-40B4-BE49-F238E27FC236}">
                <a16:creationId xmlns:a16="http://schemas.microsoft.com/office/drawing/2014/main" id="{D1BB613A-1891-7153-74AD-E17AA217086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4559" y="2621735"/>
            <a:ext cx="7355803" cy="3214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A468CB69-F93C-722C-DF9C-97F3162E1195}"/>
              </a:ext>
            </a:extLst>
          </p:cNvPr>
          <p:cNvSpPr txBox="1"/>
          <p:nvPr/>
        </p:nvSpPr>
        <p:spPr>
          <a:xfrm>
            <a:off x="6388100" y="6627168"/>
            <a:ext cx="6164020" cy="230832"/>
          </a:xfrm>
          <a:prstGeom prst="rect">
            <a:avLst/>
          </a:prstGeom>
          <a:noFill/>
        </p:spPr>
        <p:txBody>
          <a:bodyPr wrap="square" rtlCol="0">
            <a:spAutoFit/>
          </a:bodyPr>
          <a:lstStyle/>
          <a:p>
            <a:r>
              <a:rPr lang="en-US" sz="900" dirty="0"/>
              <a:t>This Photo by Unknown Author is licensed under CC BY</a:t>
            </a:r>
          </a:p>
        </p:txBody>
      </p:sp>
    </p:spTree>
    <p:extLst>
      <p:ext uri="{BB962C8B-B14F-4D97-AF65-F5344CB8AC3E}">
        <p14:creationId xmlns:p14="http://schemas.microsoft.com/office/powerpoint/2010/main" val="218856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2705" name="Google Shape;2705;g11747690584_0_6" descr="Text&#10;&#10;Description automatically generated">
            <a:extLst>
              <a:ext uri="{FF2B5EF4-FFF2-40B4-BE49-F238E27FC236}">
                <a16:creationId xmlns:a16="http://schemas.microsoft.com/office/drawing/2014/main" id="{FC1F5A9E-E3F4-FE56-FDCE-38D78426D1EE}"/>
              </a:ext>
            </a:extLst>
          </p:cNvPr>
          <p:cNvPicPr preferRelativeResize="0"/>
          <p:nvPr/>
        </p:nvPicPr>
        <p:blipFill rotWithShape="1">
          <a:blip r:embed="rId3">
            <a:alphaModFix/>
          </a:blip>
          <a:srcRect/>
          <a:stretch/>
        </p:blipFill>
        <p:spPr>
          <a:xfrm>
            <a:off x="1824366" y="5587893"/>
            <a:ext cx="5901206" cy="741169"/>
          </a:xfrm>
          <a:prstGeom prst="rect">
            <a:avLst/>
          </a:prstGeom>
          <a:noFill/>
          <a:ln>
            <a:noFill/>
          </a:ln>
        </p:spPr>
      </p:pic>
      <p:sp>
        <p:nvSpPr>
          <p:cNvPr id="2" name="TextBox 1">
            <a:extLst>
              <a:ext uri="{FF2B5EF4-FFF2-40B4-BE49-F238E27FC236}">
                <a16:creationId xmlns:a16="http://schemas.microsoft.com/office/drawing/2014/main" id="{081209AD-FF31-3222-B614-B007F4024E98}"/>
              </a:ext>
            </a:extLst>
          </p:cNvPr>
          <p:cNvSpPr txBox="1"/>
          <p:nvPr/>
        </p:nvSpPr>
        <p:spPr>
          <a:xfrm>
            <a:off x="2795004" y="236550"/>
            <a:ext cx="3959930" cy="584775"/>
          </a:xfrm>
          <a:prstGeom prst="rect">
            <a:avLst/>
          </a:prstGeom>
          <a:noFill/>
        </p:spPr>
        <p:txBody>
          <a:bodyPr wrap="square" rtlCol="0">
            <a:spAutoFit/>
          </a:bodyPr>
          <a:lstStyle/>
          <a:p>
            <a:pPr algn="ctr"/>
            <a:r>
              <a:rPr lang="en-US" sz="3200" b="1" dirty="0"/>
              <a:t>Challenges  </a:t>
            </a:r>
            <a:endParaRPr lang="en-US" sz="3200" dirty="0"/>
          </a:p>
        </p:txBody>
      </p:sp>
      <p:graphicFrame>
        <p:nvGraphicFramePr>
          <p:cNvPr id="2707" name="TextBox 2">
            <a:extLst>
              <a:ext uri="{FF2B5EF4-FFF2-40B4-BE49-F238E27FC236}">
                <a16:creationId xmlns:a16="http://schemas.microsoft.com/office/drawing/2014/main" id="{D5B1584B-6692-7674-4DE7-B2F159153322}"/>
              </a:ext>
            </a:extLst>
          </p:cNvPr>
          <p:cNvGraphicFramePr/>
          <p:nvPr>
            <p:extLst>
              <p:ext uri="{D42A27DB-BD31-4B8C-83A1-F6EECF244321}">
                <p14:modId xmlns:p14="http://schemas.microsoft.com/office/powerpoint/2010/main" val="2361437896"/>
              </p:ext>
            </p:extLst>
          </p:nvPr>
        </p:nvGraphicFramePr>
        <p:xfrm>
          <a:off x="863601" y="928656"/>
          <a:ext cx="7628840" cy="4020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C6A30FB5-0846-A33D-2E4F-777AE2A059AF}"/>
              </a:ext>
            </a:extLst>
          </p:cNvPr>
          <p:cNvSpPr txBox="1"/>
          <p:nvPr/>
        </p:nvSpPr>
        <p:spPr>
          <a:xfrm>
            <a:off x="5629275" y="6630085"/>
            <a:ext cx="4578350" cy="261610"/>
          </a:xfrm>
          <a:prstGeom prst="rect">
            <a:avLst/>
          </a:prstGeom>
          <a:noFill/>
        </p:spPr>
        <p:txBody>
          <a:bodyPr wrap="square">
            <a:spAutoFit/>
          </a:bodyPr>
          <a:lstStyle/>
          <a:p>
            <a:r>
              <a:rPr lang="en-US" sz="1050" dirty="0">
                <a:solidFill>
                  <a:schemeClr val="bg1"/>
                </a:solidFill>
                <a:latin typeface="Calibri" panose="020F0502020204030204" pitchFamily="34" charset="0"/>
                <a:cs typeface="Calibri" panose="020F0502020204030204" pitchFamily="34" charset="0"/>
              </a:rPr>
              <a:t>https://www.prisonpolicy.org/reports/pie2023women.html</a:t>
            </a:r>
          </a:p>
        </p:txBody>
      </p:sp>
    </p:spTree>
    <p:extLst>
      <p:ext uri="{BB962C8B-B14F-4D97-AF65-F5344CB8AC3E}">
        <p14:creationId xmlns:p14="http://schemas.microsoft.com/office/powerpoint/2010/main" val="36925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2705" name="Google Shape;2705;g11747690584_0_6" descr="Text&#10;&#10;Description automatically generated"/>
          <p:cNvPicPr preferRelativeResize="0"/>
          <p:nvPr/>
        </p:nvPicPr>
        <p:blipFill rotWithShape="1">
          <a:blip r:embed="rId3">
            <a:alphaModFix/>
          </a:blip>
          <a:srcRect/>
          <a:stretch/>
        </p:blipFill>
        <p:spPr>
          <a:xfrm>
            <a:off x="1824366" y="5587893"/>
            <a:ext cx="5901206" cy="741169"/>
          </a:xfrm>
          <a:prstGeom prst="rect">
            <a:avLst/>
          </a:prstGeom>
          <a:noFill/>
          <a:ln>
            <a:noFill/>
          </a:ln>
        </p:spPr>
      </p:pic>
      <p:sp>
        <p:nvSpPr>
          <p:cNvPr id="2" name="TextBox 1">
            <a:extLst>
              <a:ext uri="{FF2B5EF4-FFF2-40B4-BE49-F238E27FC236}">
                <a16:creationId xmlns:a16="http://schemas.microsoft.com/office/drawing/2014/main" id="{E538C6A9-250D-5A65-4BB4-B55AF44B0272}"/>
              </a:ext>
            </a:extLst>
          </p:cNvPr>
          <p:cNvSpPr txBox="1"/>
          <p:nvPr/>
        </p:nvSpPr>
        <p:spPr>
          <a:xfrm>
            <a:off x="2795004" y="236550"/>
            <a:ext cx="3959930" cy="707886"/>
          </a:xfrm>
          <a:prstGeom prst="rect">
            <a:avLst/>
          </a:prstGeom>
          <a:noFill/>
        </p:spPr>
        <p:txBody>
          <a:bodyPr wrap="square" rtlCol="0">
            <a:spAutoFit/>
          </a:bodyPr>
          <a:lstStyle/>
          <a:p>
            <a:pPr algn="ctr"/>
            <a:r>
              <a:rPr lang="en-US" sz="4000" b="1" dirty="0">
                <a:latin typeface="Calibri Light" panose="020F0302020204030204" pitchFamily="34" charset="0"/>
                <a:cs typeface="Calibri Light" panose="020F0302020204030204" pitchFamily="34" charset="0"/>
              </a:rPr>
              <a:t>Barriers</a:t>
            </a:r>
            <a:r>
              <a:rPr lang="en-US" sz="3200" b="1" dirty="0"/>
              <a:t> </a:t>
            </a:r>
            <a:endParaRPr lang="en-US" sz="3200" dirty="0"/>
          </a:p>
        </p:txBody>
      </p:sp>
      <p:graphicFrame>
        <p:nvGraphicFramePr>
          <p:cNvPr id="4" name="Diagram 3">
            <a:extLst>
              <a:ext uri="{FF2B5EF4-FFF2-40B4-BE49-F238E27FC236}">
                <a16:creationId xmlns:a16="http://schemas.microsoft.com/office/drawing/2014/main" id="{7512D8E1-8A51-431F-6DC8-4548A99585C7}"/>
              </a:ext>
            </a:extLst>
          </p:cNvPr>
          <p:cNvGraphicFramePr/>
          <p:nvPr>
            <p:extLst>
              <p:ext uri="{D42A27DB-BD31-4B8C-83A1-F6EECF244321}">
                <p14:modId xmlns:p14="http://schemas.microsoft.com/office/powerpoint/2010/main" val="638882492"/>
              </p:ext>
            </p:extLst>
          </p:nvPr>
        </p:nvGraphicFramePr>
        <p:xfrm>
          <a:off x="1524000" y="115069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400D2073-E97C-DE13-96DE-F2FFE8C809A0}"/>
              </a:ext>
            </a:extLst>
          </p:cNvPr>
          <p:cNvSpPr txBox="1"/>
          <p:nvPr/>
        </p:nvSpPr>
        <p:spPr>
          <a:xfrm>
            <a:off x="5680075" y="6621450"/>
            <a:ext cx="457835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https://www.prisonpolicy.org/reports/pie2023women.html</a:t>
            </a:r>
          </a:p>
        </p:txBody>
      </p:sp>
    </p:spTree>
    <p:extLst>
      <p:ext uri="{BB962C8B-B14F-4D97-AF65-F5344CB8AC3E}">
        <p14:creationId xmlns:p14="http://schemas.microsoft.com/office/powerpoint/2010/main" val="41064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C84D-9E43-4B30-BC4E-DA68D5762F36}"/>
              </a:ext>
            </a:extLst>
          </p:cNvPr>
          <p:cNvSpPr>
            <a:spLocks noGrp="1"/>
          </p:cNvSpPr>
          <p:nvPr>
            <p:ph type="ctrTitle"/>
          </p:nvPr>
        </p:nvSpPr>
        <p:spPr>
          <a:xfrm>
            <a:off x="960300" y="419466"/>
            <a:ext cx="7614139" cy="1446963"/>
          </a:xfrm>
        </p:spPr>
        <p:txBody>
          <a:bodyPr>
            <a:normAutofit/>
          </a:bodyPr>
          <a:lstStyle/>
          <a:p>
            <a:pPr algn="ctr"/>
            <a:r>
              <a:rPr lang="en-US" sz="4000" b="1" dirty="0"/>
              <a:t>Improving Success in Re-Entry </a:t>
            </a:r>
            <a:br>
              <a:rPr lang="en-US" sz="4000" dirty="0"/>
            </a:br>
            <a:endParaRPr lang="en-US" sz="4000" dirty="0"/>
          </a:p>
        </p:txBody>
      </p:sp>
      <p:pic>
        <p:nvPicPr>
          <p:cNvPr id="7" name="Picture 6" descr="A hand holding a puzzle piece&#10;&#10;Description automatically generated">
            <a:extLst>
              <a:ext uri="{FF2B5EF4-FFF2-40B4-BE49-F238E27FC236}">
                <a16:creationId xmlns:a16="http://schemas.microsoft.com/office/drawing/2014/main" id="{A3CF7FE8-53FC-1440-6729-08CD9B225B0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40746" y="1990169"/>
            <a:ext cx="6484053" cy="4533771"/>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EAEAD21E-A46D-E820-B65B-59F15F89B7FC}"/>
              </a:ext>
            </a:extLst>
          </p:cNvPr>
          <p:cNvSpPr txBox="1"/>
          <p:nvPr/>
        </p:nvSpPr>
        <p:spPr>
          <a:xfrm>
            <a:off x="6241347" y="6672564"/>
            <a:ext cx="6029436" cy="230832"/>
          </a:xfrm>
          <a:prstGeom prst="rect">
            <a:avLst/>
          </a:prstGeom>
          <a:noFill/>
        </p:spPr>
        <p:txBody>
          <a:bodyPr wrap="square" rtlCol="0">
            <a:spAutoFit/>
          </a:bodyPr>
          <a:lstStyle/>
          <a:p>
            <a:r>
              <a:rPr lang="en-US" sz="900" dirty="0"/>
              <a:t>This Photo by Unknown Author is licensed under CC BY-NC</a:t>
            </a:r>
          </a:p>
        </p:txBody>
      </p:sp>
    </p:spTree>
    <p:extLst>
      <p:ext uri="{BB962C8B-B14F-4D97-AF65-F5344CB8AC3E}">
        <p14:creationId xmlns:p14="http://schemas.microsoft.com/office/powerpoint/2010/main" val="39500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2705" name="Google Shape;2705;g11747690584_0_6" descr="Text&#10;&#10;Description automatically generated"/>
          <p:cNvPicPr preferRelativeResize="0"/>
          <p:nvPr/>
        </p:nvPicPr>
        <p:blipFill rotWithShape="1">
          <a:blip r:embed="rId3">
            <a:alphaModFix/>
          </a:blip>
          <a:srcRect/>
          <a:stretch/>
        </p:blipFill>
        <p:spPr>
          <a:xfrm>
            <a:off x="1824366" y="5587893"/>
            <a:ext cx="5901206" cy="741169"/>
          </a:xfrm>
          <a:prstGeom prst="rect">
            <a:avLst/>
          </a:prstGeom>
          <a:noFill/>
          <a:ln>
            <a:noFill/>
          </a:ln>
        </p:spPr>
      </p:pic>
      <p:sp>
        <p:nvSpPr>
          <p:cNvPr id="2" name="TextBox 1">
            <a:extLst>
              <a:ext uri="{FF2B5EF4-FFF2-40B4-BE49-F238E27FC236}">
                <a16:creationId xmlns:a16="http://schemas.microsoft.com/office/drawing/2014/main" id="{E538C6A9-250D-5A65-4BB4-B55AF44B0272}"/>
              </a:ext>
            </a:extLst>
          </p:cNvPr>
          <p:cNvSpPr txBox="1"/>
          <p:nvPr/>
        </p:nvSpPr>
        <p:spPr>
          <a:xfrm>
            <a:off x="879322" y="2221"/>
            <a:ext cx="7455190" cy="707886"/>
          </a:xfrm>
          <a:prstGeom prst="rect">
            <a:avLst/>
          </a:prstGeom>
          <a:noFill/>
        </p:spPr>
        <p:txBody>
          <a:bodyPr wrap="square" rtlCol="0">
            <a:spAutoFit/>
          </a:bodyPr>
          <a:lstStyle/>
          <a:p>
            <a:pPr algn="ctr"/>
            <a:r>
              <a:rPr lang="en-US" sz="4000" b="1" dirty="0">
                <a:latin typeface="Calibri Light" panose="020F0302020204030204" pitchFamily="34" charset="0"/>
                <a:cs typeface="Calibri Light" panose="020F0302020204030204" pitchFamily="34" charset="0"/>
              </a:rPr>
              <a:t>Gender Responsive Programming  </a:t>
            </a:r>
            <a:endParaRPr lang="en-US" sz="4000" dirty="0">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95867F3C-164C-DC0D-FE58-5BBECBB66910}"/>
              </a:ext>
            </a:extLst>
          </p:cNvPr>
          <p:cNvSpPr txBox="1"/>
          <p:nvPr/>
        </p:nvSpPr>
        <p:spPr>
          <a:xfrm>
            <a:off x="255814" y="764221"/>
            <a:ext cx="8702206" cy="3584058"/>
          </a:xfrm>
          <a:prstGeom prst="rect">
            <a:avLst/>
          </a:prstGeom>
          <a:noFill/>
        </p:spPr>
        <p:txBody>
          <a:bodyPr wrap="square" rtlCol="0">
            <a:spAutoFit/>
          </a:bodyPr>
          <a:lstStyle/>
          <a:p>
            <a:pPr marL="285750" marR="0" indent="-285750">
              <a:lnSpc>
                <a:spcPct val="150000"/>
              </a:lnSpc>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D</a:t>
            </a:r>
            <a:r>
              <a:rPr lang="en-US" sz="2000" b="0" i="0" u="none" strike="noStrike" dirty="0">
                <a:effectLst/>
                <a:latin typeface="Calibri" panose="020F0502020204030204" pitchFamily="34" charset="0"/>
                <a:cs typeface="Calibri" panose="020F0502020204030204" pitchFamily="34" charset="0"/>
              </a:rPr>
              <a:t>esigned to provide interventions that address issues at the intersection of trauma and mental health disorders, substance abuse, and socioeconomic inequity</a:t>
            </a:r>
          </a:p>
          <a:p>
            <a:pPr marL="285750" indent="-285750">
              <a:lnSpc>
                <a:spcPct val="150000"/>
              </a:lnSpc>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I</a:t>
            </a:r>
            <a:r>
              <a:rPr lang="en-US" sz="2000" dirty="0">
                <a:effectLst/>
                <a:latin typeface="Calibri" panose="020F0502020204030204" pitchFamily="34" charset="0"/>
                <a:cs typeface="Calibri" panose="020F0502020204030204" pitchFamily="34" charset="0"/>
              </a:rPr>
              <a:t>ncorporates elements of gender- neutral programming, such as cognitive behavioral and skills-based methods, but is trauma-specific and considerate of the gendered pathways to criminal behavior </a:t>
            </a:r>
          </a:p>
          <a:p>
            <a:pPr marL="285750" indent="-285750">
              <a:lnSpc>
                <a:spcPct val="150000"/>
              </a:lnSpc>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U</a:t>
            </a:r>
            <a:r>
              <a:rPr lang="en-US" sz="2000" dirty="0">
                <a:effectLst/>
                <a:latin typeface="Calibri" panose="020F0502020204030204" pitchFamily="34" charset="0"/>
                <a:cs typeface="Calibri" panose="020F0502020204030204" pitchFamily="34" charset="0"/>
              </a:rPr>
              <a:t>nderpinned by four theoretical perspectives </a:t>
            </a:r>
            <a:endParaRPr lang="en-US"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727A7FF-262C-2059-D3CA-6201F108E81F}"/>
              </a:ext>
            </a:extLst>
          </p:cNvPr>
          <p:cNvSpPr txBox="1"/>
          <p:nvPr/>
        </p:nvSpPr>
        <p:spPr>
          <a:xfrm>
            <a:off x="1930400" y="6575420"/>
            <a:ext cx="8338347" cy="253916"/>
          </a:xfrm>
          <a:prstGeom prst="rect">
            <a:avLst/>
          </a:prstGeom>
          <a:noFill/>
        </p:spPr>
        <p:txBody>
          <a:bodyPr wrap="square">
            <a:spAutoFit/>
          </a:bodyPr>
          <a:lstStyle/>
          <a:p>
            <a:r>
              <a:rPr lang="en-US" sz="1050" dirty="0">
                <a:solidFill>
                  <a:schemeClr val="bg1"/>
                </a:solidFill>
              </a:rPr>
              <a:t>https://www.urban.org/sites/default/files/2023-04/Gender-Responsive%20Programming%20in%20Womens%20Prisons.pdf</a:t>
            </a:r>
          </a:p>
        </p:txBody>
      </p:sp>
    </p:spTree>
    <p:extLst>
      <p:ext uri="{BB962C8B-B14F-4D97-AF65-F5344CB8AC3E}">
        <p14:creationId xmlns:p14="http://schemas.microsoft.com/office/powerpoint/2010/main" val="111781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6DBD-EC21-CE20-A3F6-5B445D8BCF32}"/>
              </a:ext>
            </a:extLst>
          </p:cNvPr>
          <p:cNvSpPr>
            <a:spLocks noGrp="1"/>
          </p:cNvSpPr>
          <p:nvPr>
            <p:ph type="title"/>
          </p:nvPr>
        </p:nvSpPr>
        <p:spPr>
          <a:xfrm>
            <a:off x="190500" y="150003"/>
            <a:ext cx="8911994" cy="501131"/>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sym typeface="Arial"/>
              </a:rPr>
              <a:t>Gender Responsive Programming: Theoretical Perspectives </a:t>
            </a:r>
            <a:endParaRPr kumimoji="0" lang="en-US" sz="2800" b="1"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3" name="Text Placeholder 2">
            <a:extLst>
              <a:ext uri="{FF2B5EF4-FFF2-40B4-BE49-F238E27FC236}">
                <a16:creationId xmlns:a16="http://schemas.microsoft.com/office/drawing/2014/main" id="{26E93977-3E30-D79E-B7EA-FD764C41D372}"/>
              </a:ext>
            </a:extLst>
          </p:cNvPr>
          <p:cNvSpPr>
            <a:spLocks noGrp="1"/>
          </p:cNvSpPr>
          <p:nvPr>
            <p:ph type="body" idx="1"/>
          </p:nvPr>
        </p:nvSpPr>
        <p:spPr>
          <a:xfrm>
            <a:off x="387350" y="651816"/>
            <a:ext cx="8223250" cy="4431617"/>
          </a:xfrm>
        </p:spPr>
        <p:txBody>
          <a:bodyPr>
            <a:normAutofit/>
          </a:bodyPr>
          <a:lstStyle/>
          <a:p>
            <a:pPr marL="71437" indent="0">
              <a:lnSpc>
                <a:spcPct val="100000"/>
              </a:lnSpc>
              <a:spcAft>
                <a:spcPts val="600"/>
              </a:spcAft>
              <a:buNone/>
            </a:pPr>
            <a:r>
              <a:rPr lang="en-US" sz="2000" b="1" dirty="0">
                <a:latin typeface="Calibri" panose="020F0502020204030204" pitchFamily="34" charset="0"/>
                <a:cs typeface="Calibri" panose="020F0502020204030204" pitchFamily="34" charset="0"/>
              </a:rPr>
              <a:t>Pathways</a:t>
            </a:r>
            <a:r>
              <a:rPr lang="en-US" sz="2000" dirty="0">
                <a:latin typeface="Calibri" panose="020F0502020204030204" pitchFamily="34" charset="0"/>
                <a:cs typeface="Calibri" panose="020F0502020204030204" pitchFamily="34" charset="0"/>
              </a:rPr>
              <a:t>: suggests women’s paths to incarceration often triggered by gendered experiences of abuse and socioeconomic disadvantage rather than criminogenic behavior  </a:t>
            </a:r>
          </a:p>
          <a:p>
            <a:pPr marL="71437" indent="0">
              <a:lnSpc>
                <a:spcPct val="100000"/>
              </a:lnSpc>
              <a:spcAft>
                <a:spcPts val="600"/>
              </a:spcAft>
              <a:buNone/>
            </a:pPr>
            <a:r>
              <a:rPr lang="en-US" sz="2000" b="1" dirty="0">
                <a:latin typeface="Calibri" panose="020F0502020204030204" pitchFamily="34" charset="0"/>
                <a:cs typeface="Calibri" panose="020F0502020204030204" pitchFamily="34" charset="0"/>
              </a:rPr>
              <a:t>Relational</a:t>
            </a:r>
            <a:r>
              <a:rPr lang="en-US" sz="2000" dirty="0">
                <a:latin typeface="Calibri" panose="020F0502020204030204" pitchFamily="34" charset="0"/>
                <a:cs typeface="Calibri" panose="020F0502020204030204" pitchFamily="34" charset="0"/>
              </a:rPr>
              <a:t>: posits that women’s experiences in the criminal legal system are more likely than men’s to be based on violence and exploitation, and that gender-responsive practice should therefore work to build a sense of connection with others</a:t>
            </a:r>
          </a:p>
          <a:p>
            <a:pPr marL="71437" indent="0">
              <a:lnSpc>
                <a:spcPct val="100000"/>
              </a:lnSpc>
              <a:spcAft>
                <a:spcPts val="600"/>
              </a:spcAft>
              <a:buNone/>
            </a:pP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Addiction</a:t>
            </a:r>
            <a:r>
              <a:rPr lang="en-US" sz="2000" dirty="0">
                <a:latin typeface="Calibri" panose="020F0502020204030204" pitchFamily="34" charset="0"/>
                <a:cs typeface="Calibri" panose="020F0502020204030204" pitchFamily="34" charset="0"/>
              </a:rPr>
              <a:t>: understands that addictions not inherently criminal behaviors, rather diseases reflecting complex emotional, psychological &amp; sociocultural challenges, and that gender- responsive programming must target the person holistically to eliminate the substance abuse behavior </a:t>
            </a:r>
          </a:p>
          <a:p>
            <a:pPr marL="71437" indent="0">
              <a:buNone/>
            </a:pPr>
            <a:endParaRPr lang="en-US" sz="2000" dirty="0"/>
          </a:p>
          <a:p>
            <a:pPr marL="71437" indent="0">
              <a:buNone/>
            </a:pPr>
            <a:endParaRPr lang="en-US" sz="2000" dirty="0"/>
          </a:p>
          <a:p>
            <a:pPr marL="71437" indent="0">
              <a:buNone/>
            </a:pPr>
            <a:endParaRPr lang="en-US" sz="2000" dirty="0"/>
          </a:p>
        </p:txBody>
      </p:sp>
      <p:pic>
        <p:nvPicPr>
          <p:cNvPr id="6" name="Google Shape;2705;g11747690584_0_6" descr="Text&#10;&#10;Description automatically generated">
            <a:extLst>
              <a:ext uri="{FF2B5EF4-FFF2-40B4-BE49-F238E27FC236}">
                <a16:creationId xmlns:a16="http://schemas.microsoft.com/office/drawing/2014/main" id="{27995886-67D1-C27F-5D6F-3CAB19728A55}"/>
              </a:ext>
            </a:extLst>
          </p:cNvPr>
          <p:cNvPicPr preferRelativeResize="0"/>
          <p:nvPr/>
        </p:nvPicPr>
        <p:blipFill rotWithShape="1">
          <a:blip r:embed="rId3">
            <a:alphaModFix/>
          </a:blip>
          <a:srcRect/>
          <a:stretch/>
        </p:blipFill>
        <p:spPr>
          <a:xfrm>
            <a:off x="1824366" y="5587893"/>
            <a:ext cx="5901206" cy="741169"/>
          </a:xfrm>
          <a:prstGeom prst="rect">
            <a:avLst/>
          </a:prstGeom>
          <a:noFill/>
          <a:ln>
            <a:noFill/>
          </a:ln>
        </p:spPr>
      </p:pic>
      <p:sp>
        <p:nvSpPr>
          <p:cNvPr id="8" name="TextBox 7">
            <a:extLst>
              <a:ext uri="{FF2B5EF4-FFF2-40B4-BE49-F238E27FC236}">
                <a16:creationId xmlns:a16="http://schemas.microsoft.com/office/drawing/2014/main" id="{71E754F5-C83D-F279-C3C2-EC77332CF393}"/>
              </a:ext>
            </a:extLst>
          </p:cNvPr>
          <p:cNvSpPr txBox="1"/>
          <p:nvPr/>
        </p:nvSpPr>
        <p:spPr>
          <a:xfrm>
            <a:off x="1824366" y="6544982"/>
            <a:ext cx="8049884"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Franklin Gothic Book" panose="020B0503020102020204"/>
                <a:ea typeface="+mn-ea"/>
                <a:cs typeface="+mn-cs"/>
              </a:rPr>
              <a:t>https://www.urban.org/sites/default/files/2023-04/Gender-Responsive%20Programming%20in%20Womens%20Prisons.pdf</a:t>
            </a:r>
          </a:p>
        </p:txBody>
      </p:sp>
    </p:spTree>
    <p:extLst>
      <p:ext uri="{BB962C8B-B14F-4D97-AF65-F5344CB8AC3E}">
        <p14:creationId xmlns:p14="http://schemas.microsoft.com/office/powerpoint/2010/main" val="212257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2705" name="Google Shape;2705;g11747690584_0_6" descr="Text&#10;&#10;Description automatically generated"/>
          <p:cNvPicPr preferRelativeResize="0"/>
          <p:nvPr/>
        </p:nvPicPr>
        <p:blipFill rotWithShape="1">
          <a:blip r:embed="rId3">
            <a:alphaModFix/>
          </a:blip>
          <a:srcRect/>
          <a:stretch/>
        </p:blipFill>
        <p:spPr>
          <a:xfrm>
            <a:off x="1824366" y="5587893"/>
            <a:ext cx="5901206" cy="741169"/>
          </a:xfrm>
          <a:prstGeom prst="rect">
            <a:avLst/>
          </a:prstGeom>
          <a:noFill/>
          <a:ln>
            <a:noFill/>
          </a:ln>
        </p:spPr>
      </p:pic>
      <p:sp>
        <p:nvSpPr>
          <p:cNvPr id="2" name="TextBox 1">
            <a:extLst>
              <a:ext uri="{FF2B5EF4-FFF2-40B4-BE49-F238E27FC236}">
                <a16:creationId xmlns:a16="http://schemas.microsoft.com/office/drawing/2014/main" id="{E538C6A9-250D-5A65-4BB4-B55AF44B0272}"/>
              </a:ext>
            </a:extLst>
          </p:cNvPr>
          <p:cNvSpPr txBox="1"/>
          <p:nvPr/>
        </p:nvSpPr>
        <p:spPr>
          <a:xfrm>
            <a:off x="-52153" y="298105"/>
            <a:ext cx="9196153" cy="523220"/>
          </a:xfrm>
          <a:prstGeom prst="rect">
            <a:avLst/>
          </a:prstGeom>
          <a:noFill/>
        </p:spPr>
        <p:txBody>
          <a:bodyPr wrap="square" rtlCol="0">
            <a:spAutoFit/>
          </a:bodyPr>
          <a:lstStyle/>
          <a:p>
            <a:pPr algn="ctr"/>
            <a:r>
              <a:rPr kumimoji="0" lang="en-US" sz="28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Gender Responsive Programming: Theoretical Perspectives </a:t>
            </a:r>
            <a:endParaRPr lang="en-US" sz="3200" b="1" dirty="0">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95867F3C-164C-DC0D-FE58-5BBECBB66910}"/>
              </a:ext>
            </a:extLst>
          </p:cNvPr>
          <p:cNvSpPr txBox="1"/>
          <p:nvPr/>
        </p:nvSpPr>
        <p:spPr>
          <a:xfrm>
            <a:off x="660400" y="1094421"/>
            <a:ext cx="7785100" cy="2814617"/>
          </a:xfrm>
          <a:prstGeom prst="rect">
            <a:avLst/>
          </a:prstGeom>
          <a:noFill/>
        </p:spPr>
        <p:txBody>
          <a:bodyPr wrap="square" rtlCol="0">
            <a:spAutoFit/>
          </a:bodyPr>
          <a:lstStyle/>
          <a:p>
            <a:pPr>
              <a:lnSpc>
                <a:spcPct val="150000"/>
              </a:lnSpc>
              <a:spcBef>
                <a:spcPts val="600"/>
              </a:spcBef>
              <a:spcAft>
                <a:spcPts val="600"/>
              </a:spcAft>
            </a:pPr>
            <a:r>
              <a:rPr lang="en-US" sz="2000" b="1" dirty="0">
                <a:latin typeface="Calibri" panose="020F0502020204030204" pitchFamily="34" charset="0"/>
                <a:cs typeface="Calibri" panose="020F0502020204030204" pitchFamily="34" charset="0"/>
              </a:rPr>
              <a:t>Trauma</a:t>
            </a:r>
            <a:r>
              <a:rPr lang="en-US" sz="2000" dirty="0">
                <a:latin typeface="Calibri" panose="020F0502020204030204" pitchFamily="34" charset="0"/>
                <a:cs typeface="Calibri" panose="020F0502020204030204" pitchFamily="34" charset="0"/>
              </a:rPr>
              <a:t>: argues that because incarcerated women are more likely than incarcerated men to have experienced physical and sexual trauma in adolescence and adulthood, programs must take that trauma into account and understand the impact of trauma on people’s thoughts, feelings, and behaviors. Programs should therefore strive to be trauma-informed, trauma- responsive, and trauma-specific </a:t>
            </a:r>
          </a:p>
        </p:txBody>
      </p:sp>
      <p:sp>
        <p:nvSpPr>
          <p:cNvPr id="5" name="TextBox 4">
            <a:extLst>
              <a:ext uri="{FF2B5EF4-FFF2-40B4-BE49-F238E27FC236}">
                <a16:creationId xmlns:a16="http://schemas.microsoft.com/office/drawing/2014/main" id="{F9C441A2-A1C8-BD4A-A33E-113342A5B52B}"/>
              </a:ext>
            </a:extLst>
          </p:cNvPr>
          <p:cNvSpPr txBox="1"/>
          <p:nvPr/>
        </p:nvSpPr>
        <p:spPr>
          <a:xfrm>
            <a:off x="1824366" y="6604084"/>
            <a:ext cx="778510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Franklin Gothic Book" panose="020B0503020102020204"/>
                <a:ea typeface="+mn-ea"/>
                <a:cs typeface="+mn-cs"/>
              </a:rPr>
              <a:t>https://www.urban.org/sites/default/files/2023-04/Gender-Responsive%20Programming%20in%20Womens%20Prisons.pdf</a:t>
            </a:r>
          </a:p>
        </p:txBody>
      </p:sp>
    </p:spTree>
    <p:extLst>
      <p:ext uri="{BB962C8B-B14F-4D97-AF65-F5344CB8AC3E}">
        <p14:creationId xmlns:p14="http://schemas.microsoft.com/office/powerpoint/2010/main" val="114781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C84D-9E43-4B30-BC4E-DA68D5762F36}"/>
              </a:ext>
            </a:extLst>
          </p:cNvPr>
          <p:cNvSpPr>
            <a:spLocks noGrp="1"/>
          </p:cNvSpPr>
          <p:nvPr>
            <p:ph type="ctrTitle"/>
          </p:nvPr>
        </p:nvSpPr>
        <p:spPr>
          <a:xfrm>
            <a:off x="764930" y="-337833"/>
            <a:ext cx="7614139" cy="1123757"/>
          </a:xfrm>
        </p:spPr>
        <p:txBody>
          <a:bodyPr>
            <a:noAutofit/>
          </a:bodyPr>
          <a:lstStyle/>
          <a:p>
            <a:pPr algn="ctr"/>
            <a:r>
              <a:rPr lang="en-US" sz="4000" b="1" dirty="0"/>
              <a:t>Trauma Informed Care (TIC)</a:t>
            </a:r>
            <a:endParaRPr lang="en-US" sz="4000" dirty="0"/>
          </a:p>
        </p:txBody>
      </p:sp>
      <p:sp>
        <p:nvSpPr>
          <p:cNvPr id="10" name="Content Placeholder 9">
            <a:extLst>
              <a:ext uri="{FF2B5EF4-FFF2-40B4-BE49-F238E27FC236}">
                <a16:creationId xmlns:a16="http://schemas.microsoft.com/office/drawing/2014/main" id="{8BE73B16-B4E0-4AA1-BF35-DFB0BFD18550}"/>
              </a:ext>
            </a:extLst>
          </p:cNvPr>
          <p:cNvSpPr>
            <a:spLocks noGrp="1"/>
          </p:cNvSpPr>
          <p:nvPr>
            <p:ph type="subTitle" idx="1"/>
          </p:nvPr>
        </p:nvSpPr>
        <p:spPr/>
        <p:txBody>
          <a:bodyPr>
            <a:norm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08E504F3-959D-5059-06D5-EF79A8FEEE00}"/>
              </a:ext>
            </a:extLst>
          </p:cNvPr>
          <p:cNvSpPr txBox="1"/>
          <p:nvPr/>
        </p:nvSpPr>
        <p:spPr>
          <a:xfrm>
            <a:off x="496928" y="699822"/>
            <a:ext cx="8503138" cy="1569660"/>
          </a:xfrm>
          <a:prstGeom prst="rect">
            <a:avLst/>
          </a:prstGeom>
          <a:noFill/>
        </p:spPr>
        <p:txBody>
          <a:bodyPr wrap="square" rtlCol="0">
            <a:spAutoFit/>
          </a:bodyPr>
          <a:lstStyle/>
          <a:p>
            <a:r>
              <a:rPr lang="en-US" sz="2400" b="0" i="1" u="none" strike="noStrike" dirty="0">
                <a:solidFill>
                  <a:srgbClr val="212121"/>
                </a:solidFill>
                <a:effectLst/>
                <a:latin typeface="Calibri" panose="020F0502020204030204" pitchFamily="34" charset="0"/>
                <a:cs typeface="Calibri" panose="020F0502020204030204" pitchFamily="34" charset="0"/>
              </a:rPr>
              <a:t>Trauma is the exposure to an extraordinary experience that presents a physical or psychological threat to oneself or others and generates a reaction of helplessness  and fear (American Psychiatric Association, </a:t>
            </a:r>
            <a:r>
              <a:rPr lang="en-US" sz="2400" b="0" i="1" u="sng" dirty="0">
                <a:solidFill>
                  <a:schemeClr val="tx1">
                    <a:lumMod val="85000"/>
                    <a:lumOff val="15000"/>
                  </a:schemeClr>
                </a:solidFill>
                <a:effectLst/>
                <a:latin typeface="Calibri" panose="020F0502020204030204" pitchFamily="34" charset="0"/>
                <a:cs typeface="Calibri" panose="020F0502020204030204" pitchFamily="34" charset="0"/>
              </a:rPr>
              <a:t>2013</a:t>
            </a:r>
            <a:r>
              <a:rPr lang="en-US" sz="2400" b="0" i="1" u="none" strike="noStrike" dirty="0">
                <a:solidFill>
                  <a:srgbClr val="212121"/>
                </a:solidFill>
                <a:effectLst/>
                <a:latin typeface="Calibri" panose="020F0502020204030204" pitchFamily="34" charset="0"/>
                <a:cs typeface="Calibri" panose="020F0502020204030204" pitchFamily="34" charset="0"/>
              </a:rPr>
              <a:t>).</a:t>
            </a:r>
            <a:endParaRPr lang="en-US" sz="2400" i="1" dirty="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64FD1385-70B3-D4ED-1C84-01743563702E}"/>
              </a:ext>
            </a:extLst>
          </p:cNvPr>
          <p:cNvGraphicFramePr/>
          <p:nvPr>
            <p:extLst>
              <p:ext uri="{D42A27DB-BD31-4B8C-83A1-F6EECF244321}">
                <p14:modId xmlns:p14="http://schemas.microsoft.com/office/powerpoint/2010/main" val="2179146461"/>
              </p:ext>
            </p:extLst>
          </p:nvPr>
        </p:nvGraphicFramePr>
        <p:xfrm>
          <a:off x="1523999" y="2209801"/>
          <a:ext cx="6096000" cy="3417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39D4313-6F42-AC36-7CF0-34570D410F7D}"/>
              </a:ext>
            </a:extLst>
          </p:cNvPr>
          <p:cNvSpPr txBox="1"/>
          <p:nvPr/>
        </p:nvSpPr>
        <p:spPr>
          <a:xfrm>
            <a:off x="640862" y="5918253"/>
            <a:ext cx="8215271" cy="707886"/>
          </a:xfrm>
          <a:prstGeom prst="rect">
            <a:avLst/>
          </a:prstGeom>
          <a:noFill/>
        </p:spPr>
        <p:txBody>
          <a:bodyPr wrap="square">
            <a:spAutoFit/>
          </a:bodyPr>
          <a:lstStyle/>
          <a:p>
            <a:r>
              <a:rPr lang="en-US" sz="2000" b="0" i="1" u="none" strike="noStrike" dirty="0">
                <a:solidFill>
                  <a:srgbClr val="212121"/>
                </a:solidFill>
                <a:effectLst/>
                <a:latin typeface="Calibri" panose="020F0502020204030204" pitchFamily="34" charset="0"/>
                <a:cs typeface="Calibri" panose="020F0502020204030204" pitchFamily="34" charset="0"/>
              </a:rPr>
              <a:t>Trauma-informed care (TIC) </a:t>
            </a:r>
            <a:r>
              <a:rPr lang="en-US" sz="2000" b="0" i="0" u="none" strike="noStrike" dirty="0">
                <a:solidFill>
                  <a:srgbClr val="212121"/>
                </a:solidFill>
                <a:effectLst/>
                <a:latin typeface="Calibri" panose="020F0502020204030204" pitchFamily="34" charset="0"/>
                <a:cs typeface="Calibri" panose="020F0502020204030204" pitchFamily="34" charset="0"/>
              </a:rPr>
              <a:t>seeks to support the recognition of adverse childhood events as well as those experienced as adults.</a:t>
            </a:r>
            <a:endParaRPr lang="en-US"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6E0392D-B773-F3C4-2E8E-DC849CA64AF0}"/>
              </a:ext>
            </a:extLst>
          </p:cNvPr>
          <p:cNvSpPr txBox="1"/>
          <p:nvPr/>
        </p:nvSpPr>
        <p:spPr>
          <a:xfrm>
            <a:off x="5715000" y="6674851"/>
            <a:ext cx="4572000" cy="261610"/>
          </a:xfrm>
          <a:prstGeom prst="rect">
            <a:avLst/>
          </a:prstGeom>
          <a:noFill/>
        </p:spPr>
        <p:txBody>
          <a:bodyPr wrap="square">
            <a:spAutoFit/>
          </a:bodyPr>
          <a:lstStyle/>
          <a:p>
            <a:r>
              <a:rPr lang="en-US" sz="1050" dirty="0"/>
              <a:t>https://www.ncbi.nlm.nih.gov/pmc/articles/PMC9041395/</a:t>
            </a:r>
          </a:p>
        </p:txBody>
      </p:sp>
    </p:spTree>
    <p:extLst>
      <p:ext uri="{BB962C8B-B14F-4D97-AF65-F5344CB8AC3E}">
        <p14:creationId xmlns:p14="http://schemas.microsoft.com/office/powerpoint/2010/main" val="269038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C84D-9E43-4B30-BC4E-DA68D5762F36}"/>
              </a:ext>
            </a:extLst>
          </p:cNvPr>
          <p:cNvSpPr>
            <a:spLocks noGrp="1"/>
          </p:cNvSpPr>
          <p:nvPr>
            <p:ph type="ctrTitle"/>
          </p:nvPr>
        </p:nvSpPr>
        <p:spPr>
          <a:xfrm>
            <a:off x="829732" y="544553"/>
            <a:ext cx="7614139" cy="1446963"/>
          </a:xfrm>
        </p:spPr>
        <p:txBody>
          <a:bodyPr>
            <a:normAutofit fontScale="90000"/>
          </a:bodyPr>
          <a:lstStyle/>
          <a:p>
            <a:pPr algn="ctr">
              <a:lnSpc>
                <a:spcPct val="150000"/>
              </a:lnSpc>
            </a:pPr>
            <a:r>
              <a:rPr lang="en-US" sz="4000" b="1" dirty="0"/>
              <a:t>Trauma Informed Care (TIC): </a:t>
            </a:r>
            <a:br>
              <a:rPr lang="en-US" sz="3300" b="1" dirty="0"/>
            </a:br>
            <a:r>
              <a:rPr lang="en-US" sz="3300" i="1" dirty="0">
                <a:latin typeface="+mn-lt"/>
              </a:rPr>
              <a:t>Six Decisive Features</a:t>
            </a:r>
            <a:br>
              <a:rPr lang="en-US" dirty="0"/>
            </a:br>
            <a:endParaRPr lang="en-US" sz="1500" dirty="0"/>
          </a:p>
        </p:txBody>
      </p:sp>
      <p:sp>
        <p:nvSpPr>
          <p:cNvPr id="10" name="Content Placeholder 9">
            <a:extLst>
              <a:ext uri="{FF2B5EF4-FFF2-40B4-BE49-F238E27FC236}">
                <a16:creationId xmlns:a16="http://schemas.microsoft.com/office/drawing/2014/main" id="{8BE73B16-B4E0-4AA1-BF35-DFB0BFD18550}"/>
              </a:ext>
            </a:extLst>
          </p:cNvPr>
          <p:cNvSpPr>
            <a:spLocks noGrp="1"/>
          </p:cNvSpPr>
          <p:nvPr>
            <p:ph type="subTitle" idx="1"/>
          </p:nvPr>
        </p:nvSpPr>
        <p:spPr/>
        <p:txBody>
          <a:bodyPr>
            <a:norm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7" name="Diagram 6">
            <a:extLst>
              <a:ext uri="{FF2B5EF4-FFF2-40B4-BE49-F238E27FC236}">
                <a16:creationId xmlns:a16="http://schemas.microsoft.com/office/drawing/2014/main" id="{D92D7B40-4614-AA4D-66B4-638E7F532ADF}"/>
              </a:ext>
            </a:extLst>
          </p:cNvPr>
          <p:cNvGraphicFramePr/>
          <p:nvPr>
            <p:extLst>
              <p:ext uri="{D42A27DB-BD31-4B8C-83A1-F6EECF244321}">
                <p14:modId xmlns:p14="http://schemas.microsoft.com/office/powerpoint/2010/main" val="2388066475"/>
              </p:ext>
            </p:extLst>
          </p:nvPr>
        </p:nvGraphicFramePr>
        <p:xfrm>
          <a:off x="829732" y="1981200"/>
          <a:ext cx="7614138" cy="4887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E0E8B82-661A-CB80-E743-B0F6BDB81945}"/>
              </a:ext>
            </a:extLst>
          </p:cNvPr>
          <p:cNvSpPr txBox="1"/>
          <p:nvPr/>
        </p:nvSpPr>
        <p:spPr>
          <a:xfrm>
            <a:off x="5130800" y="6596390"/>
            <a:ext cx="4572000" cy="261610"/>
          </a:xfrm>
          <a:prstGeom prst="rect">
            <a:avLst/>
          </a:prstGeom>
          <a:noFill/>
        </p:spPr>
        <p:txBody>
          <a:bodyPr wrap="square">
            <a:spAutoFit/>
          </a:bodyPr>
          <a:lstStyle/>
          <a:p>
            <a:r>
              <a:rPr lang="en-US" sz="1050" dirty="0"/>
              <a:t>https://nij.ojp.gov/topics/articles/addressing-trauma-womens-prisons </a:t>
            </a:r>
          </a:p>
        </p:txBody>
      </p:sp>
    </p:spTree>
    <p:extLst>
      <p:ext uri="{BB962C8B-B14F-4D97-AF65-F5344CB8AC3E}">
        <p14:creationId xmlns:p14="http://schemas.microsoft.com/office/powerpoint/2010/main" val="33546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g10bd56d5275_2_122" descr="Radio microphone"/>
          <p:cNvPicPr preferRelativeResize="0"/>
          <p:nvPr/>
        </p:nvPicPr>
        <p:blipFill rotWithShape="1">
          <a:blip r:embed="rId3">
            <a:alphaModFix/>
          </a:blip>
          <a:srcRect/>
          <a:stretch/>
        </p:blipFill>
        <p:spPr>
          <a:xfrm>
            <a:off x="1340160" y="1165393"/>
            <a:ext cx="583031" cy="555299"/>
          </a:xfrm>
          <a:prstGeom prst="rect">
            <a:avLst/>
          </a:prstGeom>
          <a:noFill/>
          <a:ln>
            <a:noFill/>
          </a:ln>
        </p:spPr>
      </p:pic>
      <p:sp>
        <p:nvSpPr>
          <p:cNvPr id="491" name="Google Shape;491;g10bd56d5275_2_122"/>
          <p:cNvSpPr txBox="1"/>
          <p:nvPr/>
        </p:nvSpPr>
        <p:spPr>
          <a:xfrm>
            <a:off x="355411" y="1762723"/>
            <a:ext cx="2397312" cy="2008212"/>
          </a:xfrm>
          <a:prstGeom prst="rect">
            <a:avLst/>
          </a:prstGeom>
          <a:noFill/>
          <a:ln>
            <a:noFill/>
          </a:ln>
        </p:spPr>
        <p:txBody>
          <a:bodyPr spcFirstLastPara="1" wrap="square" lIns="68569" tIns="34275" rIns="68569" bIns="34275" anchor="t" anchorCtr="0">
            <a:spAutoFit/>
          </a:bodyPr>
          <a:lstStyle/>
          <a:p>
            <a:pPr algn="ctr" defTabSz="685800">
              <a:buClr>
                <a:srgbClr val="000000"/>
              </a:buClr>
              <a:buSzPts val="1400"/>
              <a:defRPr/>
            </a:pPr>
            <a:r>
              <a:rPr lang="en-US" kern="0" dirty="0">
                <a:solidFill>
                  <a:srgbClr val="000000"/>
                </a:solidFill>
                <a:latin typeface="Calibri" panose="020F0502020204030204" pitchFamily="34" charset="0"/>
                <a:ea typeface="Arial"/>
                <a:cs typeface="Calibri" panose="020F0502020204030204" pitchFamily="34" charset="0"/>
                <a:sym typeface="Arial"/>
              </a:rPr>
              <a:t>Participant microphones will be muted at entry. You will be able to unmute your microphone at designated times during our event.</a:t>
            </a:r>
            <a:endParaRPr kern="0" dirty="0">
              <a:solidFill>
                <a:srgbClr val="000000"/>
              </a:solidFill>
              <a:latin typeface="Calibri" panose="020F0502020204030204" pitchFamily="34" charset="0"/>
              <a:ea typeface="Arial"/>
              <a:cs typeface="Calibri" panose="020F0502020204030204" pitchFamily="34" charset="0"/>
              <a:sym typeface="Arial"/>
            </a:endParaRPr>
          </a:p>
        </p:txBody>
      </p:sp>
      <p:sp>
        <p:nvSpPr>
          <p:cNvPr id="492" name="Google Shape;492;g10bd56d5275_2_122" descr="Questions"/>
          <p:cNvSpPr/>
          <p:nvPr/>
        </p:nvSpPr>
        <p:spPr>
          <a:xfrm>
            <a:off x="2461235" y="4313620"/>
            <a:ext cx="582975" cy="555300"/>
          </a:xfrm>
          <a:prstGeom prst="rect">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defTabSz="685800">
              <a:buClr>
                <a:srgbClr val="000000"/>
              </a:buClr>
              <a:buSzPts val="1400"/>
              <a:defRPr/>
            </a:pPr>
            <a:endParaRPr sz="1050" kern="0" dirty="0">
              <a:solidFill>
                <a:srgbClr val="000000"/>
              </a:solidFill>
              <a:latin typeface="Arial"/>
              <a:ea typeface="Arial"/>
              <a:cs typeface="Arial"/>
              <a:sym typeface="Arial"/>
            </a:endParaRPr>
          </a:p>
        </p:txBody>
      </p:sp>
      <p:sp>
        <p:nvSpPr>
          <p:cNvPr id="493" name="Google Shape;493;g10bd56d5275_2_122"/>
          <p:cNvSpPr/>
          <p:nvPr/>
        </p:nvSpPr>
        <p:spPr>
          <a:xfrm>
            <a:off x="1426029" y="4814862"/>
            <a:ext cx="2662847" cy="1755490"/>
          </a:xfrm>
          <a:custGeom>
            <a:avLst/>
            <a:gdLst/>
            <a:ahLst/>
            <a:cxnLst/>
            <a:rect l="l" t="t" r="r" b="b"/>
            <a:pathLst>
              <a:path w="1613671" h="728043" extrusionOk="0">
                <a:moveTo>
                  <a:pt x="0" y="0"/>
                </a:moveTo>
                <a:lnTo>
                  <a:pt x="1613671" y="0"/>
                </a:lnTo>
                <a:lnTo>
                  <a:pt x="1613671" y="728043"/>
                </a:lnTo>
                <a:lnTo>
                  <a:pt x="0" y="728043"/>
                </a:lnTo>
                <a:lnTo>
                  <a:pt x="0" y="0"/>
                </a:lnTo>
                <a:close/>
              </a:path>
            </a:pathLst>
          </a:custGeom>
          <a:noFill/>
          <a:ln>
            <a:noFill/>
          </a:ln>
        </p:spPr>
        <p:txBody>
          <a:bodyPr spcFirstLastPara="1" wrap="square" lIns="0" tIns="0" rIns="0" bIns="0" anchor="ctr" anchorCtr="0">
            <a:noAutofit/>
          </a:bodyPr>
          <a:lstStyle/>
          <a:p>
            <a:pPr algn="ctr" defTabSz="685800">
              <a:lnSpc>
                <a:spcPct val="90000"/>
              </a:lnSpc>
              <a:buClr>
                <a:srgbClr val="000000"/>
              </a:buClr>
              <a:buSzPts val="1400"/>
              <a:defRPr/>
            </a:pPr>
            <a:r>
              <a:rPr lang="en-US" sz="1600" kern="0" dirty="0">
                <a:solidFill>
                  <a:srgbClr val="000000"/>
                </a:solidFill>
                <a:latin typeface="Arial"/>
                <a:ea typeface="Arial"/>
                <a:cs typeface="Arial"/>
                <a:sym typeface="Arial"/>
              </a:rPr>
              <a:t>If you have questions during the event, please use the chat or the “raise hand” feature. Our Technical Support Manager will ensure your question/concern is addressed</a:t>
            </a:r>
            <a:r>
              <a:rPr lang="en-US" sz="1050" kern="0" dirty="0">
                <a:solidFill>
                  <a:srgbClr val="000000"/>
                </a:solidFill>
                <a:latin typeface="Arial"/>
                <a:ea typeface="Arial"/>
                <a:cs typeface="Arial"/>
                <a:sym typeface="Arial"/>
              </a:rPr>
              <a:t>.</a:t>
            </a:r>
            <a:endParaRPr sz="1050" kern="0" dirty="0">
              <a:solidFill>
                <a:srgbClr val="000000"/>
              </a:solidFill>
              <a:latin typeface="Arial"/>
              <a:ea typeface="Arial"/>
              <a:cs typeface="Arial"/>
              <a:sym typeface="Arial"/>
            </a:endParaRPr>
          </a:p>
        </p:txBody>
      </p:sp>
      <p:sp>
        <p:nvSpPr>
          <p:cNvPr id="494" name="Google Shape;494;g10bd56d5275_2_122" descr="Laptop"/>
          <p:cNvSpPr/>
          <p:nvPr/>
        </p:nvSpPr>
        <p:spPr>
          <a:xfrm>
            <a:off x="7515997" y="1165393"/>
            <a:ext cx="705600" cy="613800"/>
          </a:xfrm>
          <a:prstGeom prst="rect">
            <a:avLst/>
          </a:prstGeom>
          <a:blipFill rotWithShape="1">
            <a:blip r:embed="rId5">
              <a:alphaModFix/>
            </a:blip>
            <a:stretch>
              <a:fillRect/>
            </a:stretch>
          </a:blipFill>
          <a:ln>
            <a:noFill/>
          </a:ln>
        </p:spPr>
        <p:txBody>
          <a:bodyPr spcFirstLastPara="1" wrap="square" lIns="68569" tIns="68569" rIns="68569" bIns="68569" anchor="ctr" anchorCtr="0">
            <a:noAutofit/>
          </a:bodyPr>
          <a:lstStyle/>
          <a:p>
            <a:pPr defTabSz="685800">
              <a:buClr>
                <a:srgbClr val="000000"/>
              </a:buClr>
              <a:buSzPts val="1400"/>
              <a:defRPr/>
            </a:pPr>
            <a:endParaRPr sz="1050" kern="0" dirty="0">
              <a:solidFill>
                <a:srgbClr val="000000"/>
              </a:solidFill>
              <a:latin typeface="Arial"/>
              <a:ea typeface="Arial"/>
              <a:cs typeface="Arial"/>
              <a:sym typeface="Arial"/>
            </a:endParaRPr>
          </a:p>
        </p:txBody>
      </p:sp>
      <p:sp>
        <p:nvSpPr>
          <p:cNvPr id="495" name="Google Shape;495;g10bd56d5275_2_122"/>
          <p:cNvSpPr/>
          <p:nvPr/>
        </p:nvSpPr>
        <p:spPr>
          <a:xfrm>
            <a:off x="6952030" y="1778952"/>
            <a:ext cx="1833534" cy="2128271"/>
          </a:xfrm>
          <a:custGeom>
            <a:avLst/>
            <a:gdLst/>
            <a:ahLst/>
            <a:cxnLst/>
            <a:rect l="l" t="t" r="r" b="b"/>
            <a:pathLst>
              <a:path w="1613671" h="728043" extrusionOk="0">
                <a:moveTo>
                  <a:pt x="0" y="0"/>
                </a:moveTo>
                <a:lnTo>
                  <a:pt x="1613671" y="0"/>
                </a:lnTo>
                <a:lnTo>
                  <a:pt x="1613671" y="728043"/>
                </a:lnTo>
                <a:lnTo>
                  <a:pt x="0" y="728043"/>
                </a:lnTo>
                <a:lnTo>
                  <a:pt x="0" y="0"/>
                </a:lnTo>
                <a:close/>
              </a:path>
            </a:pathLst>
          </a:custGeom>
          <a:noFill/>
          <a:ln>
            <a:noFill/>
          </a:ln>
        </p:spPr>
        <p:txBody>
          <a:bodyPr spcFirstLastPara="1" wrap="square" lIns="0" tIns="0" rIns="0" bIns="0" anchor="ctr" anchorCtr="0">
            <a:noAutofit/>
          </a:bodyPr>
          <a:lstStyle/>
          <a:p>
            <a:pPr algn="ctr" defTabSz="685800">
              <a:lnSpc>
                <a:spcPct val="90000"/>
              </a:lnSpc>
              <a:buClr>
                <a:srgbClr val="000000"/>
              </a:buClr>
              <a:buSzPts val="1400"/>
              <a:defRPr/>
            </a:pPr>
            <a:r>
              <a:rPr lang="en-US" kern="0" dirty="0">
                <a:solidFill>
                  <a:srgbClr val="000000"/>
                </a:solidFill>
                <a:latin typeface="Calibri" panose="020F0502020204030204" pitchFamily="34" charset="0"/>
                <a:ea typeface="Arial"/>
                <a:cs typeface="Calibri" panose="020F0502020204030204" pitchFamily="34" charset="0"/>
                <a:sym typeface="Arial"/>
              </a:rPr>
              <a:t>This session is being recorded and it will be available on the MHTTC website within 48 hours of the close of this  presentation.</a:t>
            </a:r>
            <a:endParaRPr kern="0" dirty="0">
              <a:solidFill>
                <a:srgbClr val="000000"/>
              </a:solidFill>
              <a:latin typeface="Calibri" panose="020F0502020204030204" pitchFamily="34" charset="0"/>
              <a:ea typeface="Arial"/>
              <a:cs typeface="Calibri" panose="020F0502020204030204" pitchFamily="34" charset="0"/>
              <a:sym typeface="Arial"/>
            </a:endParaRPr>
          </a:p>
        </p:txBody>
      </p:sp>
      <p:sp>
        <p:nvSpPr>
          <p:cNvPr id="498" name="Google Shape;498;g10bd56d5275_2_122" descr="Email"/>
          <p:cNvSpPr/>
          <p:nvPr/>
        </p:nvSpPr>
        <p:spPr>
          <a:xfrm>
            <a:off x="6124697" y="4376387"/>
            <a:ext cx="582975" cy="438475"/>
          </a:xfrm>
          <a:prstGeom prst="rect">
            <a:avLst/>
          </a:prstGeom>
          <a:blipFill rotWithShape="1">
            <a:blip r:embed="rId6">
              <a:alphaModFix/>
            </a:blip>
            <a:stretch>
              <a:fillRect/>
            </a:stretch>
          </a:blipFill>
          <a:ln>
            <a:noFill/>
          </a:ln>
        </p:spPr>
        <p:txBody>
          <a:bodyPr spcFirstLastPara="1" wrap="square" lIns="68569" tIns="68569" rIns="68569" bIns="68569" anchor="ctr" anchorCtr="0">
            <a:noAutofit/>
          </a:bodyPr>
          <a:lstStyle/>
          <a:p>
            <a:pPr defTabSz="685800">
              <a:buClr>
                <a:srgbClr val="000000"/>
              </a:buClr>
              <a:buSzPts val="1400"/>
              <a:defRPr/>
            </a:pPr>
            <a:endParaRPr sz="1050" kern="0" dirty="0">
              <a:solidFill>
                <a:srgbClr val="000000"/>
              </a:solidFill>
              <a:latin typeface="Arial"/>
              <a:ea typeface="Arial"/>
              <a:cs typeface="Arial"/>
              <a:sym typeface="Arial"/>
            </a:endParaRPr>
          </a:p>
        </p:txBody>
      </p:sp>
      <p:sp>
        <p:nvSpPr>
          <p:cNvPr id="499" name="Google Shape;499;g10bd56d5275_2_122"/>
          <p:cNvSpPr/>
          <p:nvPr/>
        </p:nvSpPr>
        <p:spPr>
          <a:xfrm>
            <a:off x="5114399" y="4868920"/>
            <a:ext cx="2603572" cy="1273003"/>
          </a:xfrm>
          <a:custGeom>
            <a:avLst/>
            <a:gdLst/>
            <a:ahLst/>
            <a:cxnLst/>
            <a:rect l="l" t="t" r="r" b="b"/>
            <a:pathLst>
              <a:path w="2697946" h="728043" extrusionOk="0">
                <a:moveTo>
                  <a:pt x="0" y="0"/>
                </a:moveTo>
                <a:lnTo>
                  <a:pt x="2697946" y="0"/>
                </a:lnTo>
                <a:lnTo>
                  <a:pt x="2697946" y="728043"/>
                </a:lnTo>
                <a:lnTo>
                  <a:pt x="0" y="728043"/>
                </a:lnTo>
                <a:lnTo>
                  <a:pt x="0" y="0"/>
                </a:lnTo>
                <a:close/>
              </a:path>
            </a:pathLst>
          </a:custGeom>
          <a:noFill/>
          <a:ln>
            <a:noFill/>
          </a:ln>
        </p:spPr>
        <p:txBody>
          <a:bodyPr spcFirstLastPara="1" wrap="square" lIns="0" tIns="0" rIns="0" bIns="0" anchor="ctr" anchorCtr="0">
            <a:noAutofit/>
          </a:bodyPr>
          <a:lstStyle/>
          <a:p>
            <a:pPr algn="ctr" defTabSz="685800">
              <a:buClr>
                <a:srgbClr val="000000"/>
              </a:buClr>
              <a:buSzPts val="1400"/>
              <a:defRPr/>
            </a:pPr>
            <a:r>
              <a:rPr lang="en-US" kern="0" dirty="0">
                <a:solidFill>
                  <a:srgbClr val="000000"/>
                </a:solidFill>
                <a:latin typeface="Calibri" panose="020F0502020204030204" pitchFamily="34" charset="0"/>
                <a:ea typeface="Arial"/>
                <a:cs typeface="Calibri" panose="020F0502020204030204" pitchFamily="34" charset="0"/>
                <a:sym typeface="Arial"/>
              </a:rPr>
              <a:t>If you have questions </a:t>
            </a:r>
            <a:r>
              <a:rPr lang="en-US" i="1" kern="0" dirty="0">
                <a:solidFill>
                  <a:srgbClr val="000000"/>
                </a:solidFill>
                <a:latin typeface="Calibri" panose="020F0502020204030204" pitchFamily="34" charset="0"/>
                <a:ea typeface="Arial"/>
                <a:cs typeface="Calibri" panose="020F0502020204030204" pitchFamily="34" charset="0"/>
                <a:sym typeface="Arial"/>
              </a:rPr>
              <a:t>after</a:t>
            </a:r>
            <a:endParaRPr i="1" kern="0" dirty="0">
              <a:solidFill>
                <a:srgbClr val="000000"/>
              </a:solidFill>
              <a:latin typeface="Calibri" panose="020F0502020204030204" pitchFamily="34" charset="0"/>
              <a:ea typeface="Arial"/>
              <a:cs typeface="Calibri" panose="020F0502020204030204" pitchFamily="34" charset="0"/>
              <a:sym typeface="Arial"/>
            </a:endParaRPr>
          </a:p>
          <a:p>
            <a:pPr algn="ctr" defTabSz="685800">
              <a:buClr>
                <a:srgbClr val="000000"/>
              </a:buClr>
              <a:buSzPts val="1400"/>
              <a:defRPr/>
            </a:pPr>
            <a:r>
              <a:rPr lang="en-US" kern="0" dirty="0">
                <a:solidFill>
                  <a:srgbClr val="000000"/>
                </a:solidFill>
                <a:latin typeface="Calibri" panose="020F0502020204030204" pitchFamily="34" charset="0"/>
                <a:ea typeface="Arial"/>
                <a:cs typeface="Calibri" panose="020F0502020204030204" pitchFamily="34" charset="0"/>
                <a:sym typeface="Arial"/>
              </a:rPr>
              <a:t> this session, please e-mail:</a:t>
            </a:r>
            <a:endParaRPr kern="0" dirty="0">
              <a:solidFill>
                <a:srgbClr val="000000"/>
              </a:solidFill>
              <a:latin typeface="Calibri" panose="020F0502020204030204" pitchFamily="34" charset="0"/>
              <a:ea typeface="Arial"/>
              <a:cs typeface="Calibri" panose="020F0502020204030204" pitchFamily="34" charset="0"/>
              <a:sym typeface="Arial"/>
            </a:endParaRPr>
          </a:p>
          <a:p>
            <a:pPr algn="ctr" defTabSz="685800">
              <a:buClr>
                <a:srgbClr val="000000"/>
              </a:buClr>
              <a:buSzPts val="1400"/>
              <a:defRPr/>
            </a:pPr>
            <a:r>
              <a:rPr lang="en-US" u="sng" kern="0" dirty="0">
                <a:solidFill>
                  <a:srgbClr val="000000"/>
                </a:solidFill>
                <a:latin typeface="Calibri" panose="020F0502020204030204" pitchFamily="34" charset="0"/>
                <a:ea typeface="Arial"/>
                <a:cs typeface="Calibri" panose="020F0502020204030204" pitchFamily="34" charset="0"/>
                <a:sym typeface="Arial"/>
                <a:hlinkClick r:id="rId7">
                  <a:extLst>
                    <a:ext uri="{A12FA001-AC4F-418D-AE19-62706E023703}">
                      <ahyp:hlinkClr xmlns:ahyp="http://schemas.microsoft.com/office/drawing/2018/hyperlinkcolor" val="tx"/>
                    </a:ext>
                  </a:extLst>
                </a:hlinkClick>
              </a:rPr>
              <a:t>newengland@mhttcnetwork.org</a:t>
            </a:r>
            <a:r>
              <a:rPr lang="en-US" sz="1050" kern="0" dirty="0">
                <a:solidFill>
                  <a:srgbClr val="000000"/>
                </a:solidFill>
                <a:latin typeface="Arial"/>
                <a:ea typeface="Arial"/>
                <a:cs typeface="Arial"/>
                <a:sym typeface="Arial"/>
              </a:rPr>
              <a:t>.</a:t>
            </a:r>
            <a:endParaRPr sz="1050" kern="0" dirty="0">
              <a:solidFill>
                <a:srgbClr val="000000"/>
              </a:solidFill>
              <a:latin typeface="Arial"/>
              <a:ea typeface="Arial"/>
              <a:cs typeface="Arial"/>
              <a:sym typeface="Arial"/>
            </a:endParaRPr>
          </a:p>
        </p:txBody>
      </p:sp>
      <p:sp>
        <p:nvSpPr>
          <p:cNvPr id="500" name="Google Shape;500;g10bd56d5275_2_122"/>
          <p:cNvSpPr txBox="1"/>
          <p:nvPr/>
        </p:nvSpPr>
        <p:spPr>
          <a:xfrm>
            <a:off x="1554067" y="229089"/>
            <a:ext cx="6035865" cy="684773"/>
          </a:xfrm>
          <a:prstGeom prst="rect">
            <a:avLst/>
          </a:prstGeom>
          <a:noFill/>
          <a:ln>
            <a:noFill/>
          </a:ln>
        </p:spPr>
        <p:txBody>
          <a:bodyPr spcFirstLastPara="1" wrap="square" lIns="68569" tIns="34275" rIns="68569" bIns="34275" anchor="t" anchorCtr="0">
            <a:spAutoFit/>
          </a:bodyPr>
          <a:lstStyle/>
          <a:p>
            <a:pPr algn="ctr" defTabSz="685800">
              <a:buClr>
                <a:srgbClr val="000000"/>
              </a:buClr>
              <a:buSzPts val="4400"/>
              <a:defRPr/>
            </a:pPr>
            <a:r>
              <a:rPr lang="en-US" sz="4000" b="1" kern="0" dirty="0">
                <a:solidFill>
                  <a:srgbClr val="000000"/>
                </a:solidFill>
                <a:latin typeface="Calibri Light" panose="020F0302020204030204" pitchFamily="34" charset="0"/>
                <a:ea typeface="Arial"/>
                <a:cs typeface="Calibri Light" panose="020F0302020204030204" pitchFamily="34" charset="0"/>
                <a:sym typeface="Arial"/>
              </a:rPr>
              <a:t>Housekeeping Information</a:t>
            </a:r>
            <a:endParaRPr sz="4000" b="1" kern="0" dirty="0">
              <a:solidFill>
                <a:srgbClr val="000000"/>
              </a:solidFill>
              <a:latin typeface="Calibri Light" panose="020F0302020204030204" pitchFamily="34" charset="0"/>
              <a:ea typeface="Arial"/>
              <a:cs typeface="Calibri Light" panose="020F0302020204030204" pitchFamily="34" charset="0"/>
              <a:sym typeface="Arial"/>
            </a:endParaRPr>
          </a:p>
        </p:txBody>
      </p:sp>
      <p:pic>
        <p:nvPicPr>
          <p:cNvPr id="501" name="Google Shape;501;g10bd56d5275_2_122"/>
          <p:cNvPicPr preferRelativeResize="0"/>
          <p:nvPr/>
        </p:nvPicPr>
        <p:blipFill rotWithShape="1">
          <a:blip r:embed="rId8">
            <a:alphaModFix/>
          </a:blip>
          <a:srcRect/>
          <a:stretch/>
        </p:blipFill>
        <p:spPr>
          <a:xfrm>
            <a:off x="4268099" y="1233072"/>
            <a:ext cx="529634" cy="529651"/>
          </a:xfrm>
          <a:prstGeom prst="rect">
            <a:avLst/>
          </a:prstGeom>
          <a:noFill/>
          <a:ln>
            <a:noFill/>
          </a:ln>
        </p:spPr>
      </p:pic>
      <p:sp>
        <p:nvSpPr>
          <p:cNvPr id="502" name="Google Shape;502;g10bd56d5275_2_122"/>
          <p:cNvSpPr txBox="1"/>
          <p:nvPr/>
        </p:nvSpPr>
        <p:spPr>
          <a:xfrm>
            <a:off x="3485804" y="1780344"/>
            <a:ext cx="2250000" cy="2132869"/>
          </a:xfrm>
          <a:prstGeom prst="rect">
            <a:avLst/>
          </a:prstGeom>
          <a:noFill/>
          <a:ln>
            <a:noFill/>
          </a:ln>
        </p:spPr>
        <p:txBody>
          <a:bodyPr spcFirstLastPara="1" wrap="square" lIns="68569" tIns="68569" rIns="68569" bIns="68569" anchor="t" anchorCtr="0">
            <a:spAutoFit/>
          </a:bodyPr>
          <a:lstStyle/>
          <a:p>
            <a:pPr algn="ctr" defTabSz="685800">
              <a:lnSpc>
                <a:spcPct val="90000"/>
              </a:lnSpc>
              <a:buClr>
                <a:srgbClr val="000000"/>
              </a:buClr>
              <a:buSzPts val="1400"/>
              <a:defRPr/>
            </a:pPr>
            <a:r>
              <a:rPr lang="en-US" kern="0" dirty="0">
                <a:solidFill>
                  <a:srgbClr val="000000"/>
                </a:solidFill>
                <a:latin typeface="Calibri" panose="020F0502020204030204" pitchFamily="34" charset="0"/>
                <a:ea typeface="Arial"/>
                <a:cs typeface="Calibri" panose="020F0502020204030204" pitchFamily="34" charset="0"/>
                <a:sym typeface="Arial"/>
              </a:rPr>
              <a:t>Closed captioning, in Spanish, is available for this event. Click on the closed captioning (CC) icon at the bottom of your Zoom screen to select a transcription option.</a:t>
            </a:r>
            <a:endParaRPr kern="0" dirty="0">
              <a:solidFill>
                <a:srgbClr val="000000"/>
              </a:solidFill>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2705" name="Google Shape;2705;g11747690584_0_6" descr="Text&#10;&#10;Description automatically generated"/>
          <p:cNvPicPr preferRelativeResize="0"/>
          <p:nvPr/>
        </p:nvPicPr>
        <p:blipFill rotWithShape="1">
          <a:blip r:embed="rId3">
            <a:alphaModFix/>
          </a:blip>
          <a:srcRect/>
          <a:stretch/>
        </p:blipFill>
        <p:spPr>
          <a:xfrm>
            <a:off x="855139" y="5842000"/>
            <a:ext cx="5901206" cy="741169"/>
          </a:xfrm>
          <a:prstGeom prst="rect">
            <a:avLst/>
          </a:prstGeom>
          <a:noFill/>
          <a:ln>
            <a:noFill/>
          </a:ln>
        </p:spPr>
      </p:pic>
      <p:sp>
        <p:nvSpPr>
          <p:cNvPr id="2" name="TextBox 1">
            <a:extLst>
              <a:ext uri="{FF2B5EF4-FFF2-40B4-BE49-F238E27FC236}">
                <a16:creationId xmlns:a16="http://schemas.microsoft.com/office/drawing/2014/main" id="{E538C6A9-250D-5A65-4BB4-B55AF44B0272}"/>
              </a:ext>
            </a:extLst>
          </p:cNvPr>
          <p:cNvSpPr txBox="1"/>
          <p:nvPr/>
        </p:nvSpPr>
        <p:spPr>
          <a:xfrm>
            <a:off x="86493" y="0"/>
            <a:ext cx="8971013" cy="1384995"/>
          </a:xfrm>
          <a:prstGeom prst="rect">
            <a:avLst/>
          </a:prstGeom>
          <a:noFill/>
        </p:spPr>
        <p:txBody>
          <a:bodyPr wrap="square" rtlCol="0">
            <a:spAutoFit/>
          </a:bodyPr>
          <a:lstStyle/>
          <a:p>
            <a:pPr algn="ctr"/>
            <a:r>
              <a:rPr lang="en-US" sz="3200" b="1" dirty="0">
                <a:latin typeface="Calibri Light" panose="020F0302020204030204" pitchFamily="34" charset="0"/>
                <a:cs typeface="Calibri Light" panose="020F0302020204030204" pitchFamily="34" charset="0"/>
              </a:rPr>
              <a:t>Post Traumatic Growth: </a:t>
            </a:r>
            <a:r>
              <a:rPr lang="en-US" sz="2000" b="0" i="1" u="none" strike="noStrike" dirty="0">
                <a:solidFill>
                  <a:srgbClr val="212121"/>
                </a:solidFill>
                <a:effectLst/>
                <a:latin typeface="Calibri" panose="020F0502020204030204" pitchFamily="34" charset="0"/>
                <a:cs typeface="Calibri" panose="020F0502020204030204" pitchFamily="34" charset="0"/>
              </a:rPr>
              <a:t>“positive psychological changes experienced as a result of the struggle with trauma or highly challenging situations”.</a:t>
            </a:r>
            <a:endParaRPr lang="en-US" sz="2000" i="1" dirty="0">
              <a:effectLst/>
              <a:latin typeface="Calibri" panose="020F0502020204030204" pitchFamily="34" charset="0"/>
              <a:ea typeface="Calibri" panose="020F0502020204030204" pitchFamily="34" charset="0"/>
              <a:cs typeface="Calibri" panose="020F0502020204030204" pitchFamily="34" charset="0"/>
            </a:endParaRPr>
          </a:p>
          <a:p>
            <a:pPr algn="ctr"/>
            <a:endParaRPr lang="en-US" sz="3200" dirty="0"/>
          </a:p>
        </p:txBody>
      </p:sp>
      <p:sp>
        <p:nvSpPr>
          <p:cNvPr id="4" name="TextBox 3">
            <a:extLst>
              <a:ext uri="{FF2B5EF4-FFF2-40B4-BE49-F238E27FC236}">
                <a16:creationId xmlns:a16="http://schemas.microsoft.com/office/drawing/2014/main" id="{8D9B5C82-8C7B-8519-0B49-7E41B4059805}"/>
              </a:ext>
            </a:extLst>
          </p:cNvPr>
          <p:cNvSpPr txBox="1"/>
          <p:nvPr/>
        </p:nvSpPr>
        <p:spPr>
          <a:xfrm>
            <a:off x="457198" y="1879203"/>
            <a:ext cx="2506132" cy="1200329"/>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BENEFITS OF </a:t>
            </a:r>
          </a:p>
          <a:p>
            <a:pPr algn="ctr"/>
            <a:r>
              <a:rPr lang="en-US" sz="2400" dirty="0">
                <a:latin typeface="Calibri" panose="020F0502020204030204" pitchFamily="34" charset="0"/>
                <a:cs typeface="Calibri" panose="020F0502020204030204" pitchFamily="34" charset="0"/>
              </a:rPr>
              <a:t>POST TRAUMATIC GROWTH </a:t>
            </a:r>
          </a:p>
        </p:txBody>
      </p:sp>
      <p:graphicFrame>
        <p:nvGraphicFramePr>
          <p:cNvPr id="7" name="Diagram 6">
            <a:extLst>
              <a:ext uri="{FF2B5EF4-FFF2-40B4-BE49-F238E27FC236}">
                <a16:creationId xmlns:a16="http://schemas.microsoft.com/office/drawing/2014/main" id="{C9B56697-CEF0-5D06-BF4A-626496B1D50F}"/>
              </a:ext>
            </a:extLst>
          </p:cNvPr>
          <p:cNvGraphicFramePr/>
          <p:nvPr>
            <p:extLst>
              <p:ext uri="{D42A27DB-BD31-4B8C-83A1-F6EECF244321}">
                <p14:modId xmlns:p14="http://schemas.microsoft.com/office/powerpoint/2010/main" val="1871317729"/>
              </p:ext>
            </p:extLst>
          </p:nvPr>
        </p:nvGraphicFramePr>
        <p:xfrm>
          <a:off x="948267" y="1032935"/>
          <a:ext cx="9296399" cy="4876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83A520C0-5E20-6E19-74BB-48303B5D56DD}"/>
              </a:ext>
            </a:extLst>
          </p:cNvPr>
          <p:cNvSpPr txBox="1"/>
          <p:nvPr/>
        </p:nvSpPr>
        <p:spPr>
          <a:xfrm>
            <a:off x="1253065" y="6604084"/>
            <a:ext cx="8686802"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105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https://www.ncbi.nlm.nih.gov/pmc/articles/PMC9807114/#:~:text=.%2C%202022).-,Tedeschi%20et%20al.,et%20al.%2C%202022).</a:t>
            </a:r>
          </a:p>
        </p:txBody>
      </p:sp>
    </p:spTree>
    <p:extLst>
      <p:ext uri="{BB962C8B-B14F-4D97-AF65-F5344CB8AC3E}">
        <p14:creationId xmlns:p14="http://schemas.microsoft.com/office/powerpoint/2010/main" val="387047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2705" name="Google Shape;2705;g11747690584_0_6" descr="Text&#10;&#10;Description automatically generated"/>
          <p:cNvPicPr preferRelativeResize="0"/>
          <p:nvPr/>
        </p:nvPicPr>
        <p:blipFill rotWithShape="1">
          <a:blip r:embed="rId3">
            <a:alphaModFix/>
          </a:blip>
          <a:srcRect/>
          <a:stretch/>
        </p:blipFill>
        <p:spPr>
          <a:xfrm>
            <a:off x="855139" y="5842000"/>
            <a:ext cx="5901206" cy="741169"/>
          </a:xfrm>
          <a:prstGeom prst="rect">
            <a:avLst/>
          </a:prstGeom>
          <a:noFill/>
          <a:ln>
            <a:noFill/>
          </a:ln>
        </p:spPr>
      </p:pic>
      <p:sp>
        <p:nvSpPr>
          <p:cNvPr id="2" name="TextBox 1">
            <a:extLst>
              <a:ext uri="{FF2B5EF4-FFF2-40B4-BE49-F238E27FC236}">
                <a16:creationId xmlns:a16="http://schemas.microsoft.com/office/drawing/2014/main" id="{E538C6A9-250D-5A65-4BB4-B55AF44B0272}"/>
              </a:ext>
            </a:extLst>
          </p:cNvPr>
          <p:cNvSpPr txBox="1"/>
          <p:nvPr/>
        </p:nvSpPr>
        <p:spPr>
          <a:xfrm>
            <a:off x="86493" y="132399"/>
            <a:ext cx="8971013" cy="707886"/>
          </a:xfrm>
          <a:prstGeom prst="rect">
            <a:avLst/>
          </a:prstGeom>
          <a:noFill/>
        </p:spPr>
        <p:txBody>
          <a:bodyPr wrap="square" rtlCol="0">
            <a:spAutoFit/>
          </a:bodyPr>
          <a:lstStyle/>
          <a:p>
            <a:pPr algn="ctr"/>
            <a:r>
              <a:rPr lang="en-US" sz="4000" b="1" dirty="0">
                <a:latin typeface="Calibri Light" panose="020F0302020204030204" pitchFamily="34" charset="0"/>
                <a:cs typeface="Calibri Light" panose="020F0302020204030204" pitchFamily="34" charset="0"/>
              </a:rPr>
              <a:t>Fostering Post Traumatic Growth</a:t>
            </a:r>
            <a:endParaRPr lang="en-US" sz="4000" dirty="0">
              <a:latin typeface="Calibri Light" panose="020F0302020204030204" pitchFamily="34" charset="0"/>
              <a:cs typeface="Calibri Light" panose="020F0302020204030204" pitchFamily="34" charset="0"/>
            </a:endParaRPr>
          </a:p>
        </p:txBody>
      </p:sp>
      <p:graphicFrame>
        <p:nvGraphicFramePr>
          <p:cNvPr id="3" name="Diagram 2">
            <a:extLst>
              <a:ext uri="{FF2B5EF4-FFF2-40B4-BE49-F238E27FC236}">
                <a16:creationId xmlns:a16="http://schemas.microsoft.com/office/drawing/2014/main" id="{55507597-9C81-A712-652D-48C25F71CE5B}"/>
              </a:ext>
            </a:extLst>
          </p:cNvPr>
          <p:cNvGraphicFramePr/>
          <p:nvPr>
            <p:extLst>
              <p:ext uri="{D42A27DB-BD31-4B8C-83A1-F6EECF244321}">
                <p14:modId xmlns:p14="http://schemas.microsoft.com/office/powerpoint/2010/main" val="1902746447"/>
              </p:ext>
            </p:extLst>
          </p:nvPr>
        </p:nvGraphicFramePr>
        <p:xfrm>
          <a:off x="855139" y="931333"/>
          <a:ext cx="7509928" cy="4910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A9FCB672-3B19-5BEC-2292-36BC0DD9515D}"/>
              </a:ext>
            </a:extLst>
          </p:cNvPr>
          <p:cNvSpPr txBox="1"/>
          <p:nvPr/>
        </p:nvSpPr>
        <p:spPr>
          <a:xfrm>
            <a:off x="5121275" y="6596390"/>
            <a:ext cx="4578350" cy="261610"/>
          </a:xfrm>
          <a:prstGeom prst="rect">
            <a:avLst/>
          </a:prstGeom>
          <a:noFill/>
        </p:spPr>
        <p:txBody>
          <a:bodyPr wrap="square">
            <a:spAutoFit/>
          </a:bodyPr>
          <a:lstStyle/>
          <a:p>
            <a:r>
              <a:rPr lang="en-US" sz="1050" dirty="0">
                <a:solidFill>
                  <a:schemeClr val="bg1"/>
                </a:solidFill>
                <a:latin typeface="Calibri" panose="020F0502020204030204" pitchFamily="34" charset="0"/>
                <a:cs typeface="Calibri" panose="020F0502020204030204" pitchFamily="34" charset="0"/>
              </a:rPr>
              <a:t>https://psychcentral.com/health/post-traumatic-growth#how-to-get-it</a:t>
            </a:r>
          </a:p>
        </p:txBody>
      </p:sp>
    </p:spTree>
    <p:extLst>
      <p:ext uri="{BB962C8B-B14F-4D97-AF65-F5344CB8AC3E}">
        <p14:creationId xmlns:p14="http://schemas.microsoft.com/office/powerpoint/2010/main" val="207524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C84D-9E43-4B30-BC4E-DA68D5762F36}"/>
              </a:ext>
            </a:extLst>
          </p:cNvPr>
          <p:cNvSpPr>
            <a:spLocks noGrp="1"/>
          </p:cNvSpPr>
          <p:nvPr>
            <p:ph type="ctrTitle"/>
          </p:nvPr>
        </p:nvSpPr>
        <p:spPr>
          <a:xfrm>
            <a:off x="432916" y="-516583"/>
            <a:ext cx="8278167" cy="1242949"/>
          </a:xfrm>
        </p:spPr>
        <p:txBody>
          <a:bodyPr>
            <a:normAutofit/>
          </a:bodyPr>
          <a:lstStyle/>
          <a:p>
            <a:pPr algn="ctr"/>
            <a:r>
              <a:rPr lang="en-US" sz="3300" b="1" dirty="0"/>
              <a:t>Wellness – Recovery Oriented System of Care</a:t>
            </a:r>
            <a:br>
              <a:rPr lang="en-US" dirty="0"/>
            </a:br>
            <a:endParaRPr lang="en-US" sz="1500" dirty="0"/>
          </a:p>
        </p:txBody>
      </p:sp>
      <p:sp>
        <p:nvSpPr>
          <p:cNvPr id="3" name="TextBox 2">
            <a:extLst>
              <a:ext uri="{FF2B5EF4-FFF2-40B4-BE49-F238E27FC236}">
                <a16:creationId xmlns:a16="http://schemas.microsoft.com/office/drawing/2014/main" id="{80AE322F-50CD-C9C9-0BEB-0DD5965F3475}"/>
              </a:ext>
            </a:extLst>
          </p:cNvPr>
          <p:cNvSpPr txBox="1"/>
          <p:nvPr/>
        </p:nvSpPr>
        <p:spPr>
          <a:xfrm>
            <a:off x="541866" y="488225"/>
            <a:ext cx="8060266" cy="1631216"/>
          </a:xfrm>
          <a:prstGeom prst="rect">
            <a:avLst/>
          </a:prstGeom>
          <a:noFill/>
        </p:spPr>
        <p:txBody>
          <a:bodyPr wrap="square" rtlCol="0">
            <a:spAutoFit/>
          </a:bodyPr>
          <a:lstStyle/>
          <a:p>
            <a:pPr algn="ctr"/>
            <a:r>
              <a:rPr lang="en-US" sz="2000" i="1" dirty="0">
                <a:latin typeface="Calibri" panose="020F0502020204030204" pitchFamily="34" charset="0"/>
                <a:cs typeface="Calibri" panose="020F0502020204030204" pitchFamily="34" charset="0"/>
              </a:rPr>
              <a:t>ROSC: “a coordinated network of community-based services and supports that is person-centered and builds on the strengths and resilience of individuals, families, and communities to achieve abstinence and improved health, wellness, and quality of life for those with or at risk of alcohol and drug problems.”  ~ SAMHSA / CSAT</a:t>
            </a:r>
          </a:p>
        </p:txBody>
      </p:sp>
      <p:sp>
        <p:nvSpPr>
          <p:cNvPr id="5" name="TextBox 4">
            <a:extLst>
              <a:ext uri="{FF2B5EF4-FFF2-40B4-BE49-F238E27FC236}">
                <a16:creationId xmlns:a16="http://schemas.microsoft.com/office/drawing/2014/main" id="{7EEB7615-6023-FFAD-C5FF-C04E7A874DC6}"/>
              </a:ext>
            </a:extLst>
          </p:cNvPr>
          <p:cNvSpPr txBox="1"/>
          <p:nvPr/>
        </p:nvSpPr>
        <p:spPr>
          <a:xfrm>
            <a:off x="186266" y="2807262"/>
            <a:ext cx="8957733" cy="3400931"/>
          </a:xfrm>
          <a:prstGeom prst="rect">
            <a:avLst/>
          </a:prstGeom>
          <a:noFill/>
        </p:spPr>
        <p:txBody>
          <a:bodyPr wrap="square">
            <a:spAutoFit/>
          </a:bodyPr>
          <a:lstStyle/>
          <a:p>
            <a:pPr>
              <a:lnSpc>
                <a:spcPct val="150000"/>
              </a:lnSpc>
              <a:spcBef>
                <a:spcPts val="600"/>
              </a:spcBef>
              <a:spcAft>
                <a:spcPts val="600"/>
              </a:spcAft>
            </a:pPr>
            <a:r>
              <a:rPr lang="en-US" sz="2000" b="1" i="1" dirty="0">
                <a:effectLst/>
                <a:latin typeface="Calibri" panose="020F0502020204030204" pitchFamily="34" charset="0"/>
                <a:cs typeface="Calibri" panose="020F0502020204030204" pitchFamily="34" charset="0"/>
              </a:rPr>
              <a:t>Recovery</a:t>
            </a:r>
            <a:r>
              <a:rPr lang="en-US" sz="2000" b="0" i="1" dirty="0">
                <a:effectLst/>
                <a:latin typeface="Calibri" panose="020F0502020204030204" pitchFamily="34" charset="0"/>
                <a:cs typeface="Calibri" panose="020F0502020204030204" pitchFamily="34" charset="0"/>
              </a:rPr>
              <a:t>: “A process of change through which individuals improve their </a:t>
            </a:r>
            <a:r>
              <a:rPr lang="en-US" sz="2000" b="0" i="1" u="sng" dirty="0">
                <a:effectLst/>
                <a:latin typeface="Calibri" panose="020F0502020204030204" pitchFamily="34" charset="0"/>
                <a:cs typeface="Calibri" panose="020F0502020204030204" pitchFamily="34" charset="0"/>
              </a:rPr>
              <a:t>health and wellness</a:t>
            </a:r>
            <a:r>
              <a:rPr lang="en-US" sz="2000" b="0" i="1" dirty="0">
                <a:effectLst/>
                <a:latin typeface="Calibri" panose="020F0502020204030204" pitchFamily="34" charset="0"/>
                <a:cs typeface="Calibri" panose="020F0502020204030204" pitchFamily="34" charset="0"/>
              </a:rPr>
              <a:t>, live a self- directed life, and strive to reach their full potential.” ~ SAMHSA</a:t>
            </a:r>
            <a:endParaRPr lang="en-US" sz="2000" i="1"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Wellness: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 Whole-Person, Strength-Based Approach, SAMHSA envisions wellness not as the absence of disease, illness, and stress, but as the presence of a positive purpose in life, satisfying work and play, joyful relationships, a healthy body and living environment, and happiness.</a:t>
            </a:r>
          </a:p>
          <a:p>
            <a:endParaRPr lang="en-US" sz="2000" i="1" dirty="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859500B-FD97-B1BB-AD89-0C7170EA3982}"/>
              </a:ext>
            </a:extLst>
          </p:cNvPr>
          <p:cNvSpPr txBox="1"/>
          <p:nvPr/>
        </p:nvSpPr>
        <p:spPr>
          <a:xfrm>
            <a:off x="4876800" y="6584252"/>
            <a:ext cx="4572000" cy="261610"/>
          </a:xfrm>
          <a:prstGeom prst="rect">
            <a:avLst/>
          </a:prstGeom>
          <a:noFill/>
        </p:spPr>
        <p:txBody>
          <a:bodyPr wrap="square">
            <a:spAutoFit/>
          </a:bodyPr>
          <a:lstStyle/>
          <a:p>
            <a:r>
              <a:rPr lang="en-US" sz="1050" dirty="0"/>
              <a:t>https://www.samhsa.gov/sites/default/files/rosc_resource_guide_book.pdf</a:t>
            </a:r>
          </a:p>
        </p:txBody>
      </p:sp>
    </p:spTree>
    <p:extLst>
      <p:ext uri="{BB962C8B-B14F-4D97-AF65-F5344CB8AC3E}">
        <p14:creationId xmlns:p14="http://schemas.microsoft.com/office/powerpoint/2010/main" val="3219622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sp>
        <p:nvSpPr>
          <p:cNvPr id="2" name="TextBox 1">
            <a:extLst>
              <a:ext uri="{FF2B5EF4-FFF2-40B4-BE49-F238E27FC236}">
                <a16:creationId xmlns:a16="http://schemas.microsoft.com/office/drawing/2014/main" id="{E538C6A9-250D-5A65-4BB4-B55AF44B0272}"/>
              </a:ext>
            </a:extLst>
          </p:cNvPr>
          <p:cNvSpPr txBox="1"/>
          <p:nvPr/>
        </p:nvSpPr>
        <p:spPr>
          <a:xfrm>
            <a:off x="550333" y="5445"/>
            <a:ext cx="8043333" cy="707886"/>
          </a:xfrm>
          <a:prstGeom prst="rect">
            <a:avLst/>
          </a:prstGeom>
          <a:noFill/>
        </p:spPr>
        <p:txBody>
          <a:bodyPr wrap="square" rtlCol="0">
            <a:spAutoFit/>
          </a:bodyPr>
          <a:lstStyle/>
          <a:p>
            <a:pPr algn="ctr"/>
            <a:r>
              <a:rPr lang="en-US" sz="4000" b="1" dirty="0">
                <a:latin typeface="Calibri Light" panose="020F0302020204030204" pitchFamily="34" charset="0"/>
                <a:cs typeface="Calibri Light" panose="020F0302020204030204" pitchFamily="34" charset="0"/>
              </a:rPr>
              <a:t>Framework of a ROSC </a:t>
            </a:r>
          </a:p>
        </p:txBody>
      </p:sp>
      <p:pic>
        <p:nvPicPr>
          <p:cNvPr id="7" name="Picture 6" descr="A diagram of a company's values&#10;&#10;Description automatically generated">
            <a:extLst>
              <a:ext uri="{FF2B5EF4-FFF2-40B4-BE49-F238E27FC236}">
                <a16:creationId xmlns:a16="http://schemas.microsoft.com/office/drawing/2014/main" id="{E70DCF9F-1483-0B0F-4616-35422152A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2" y="576361"/>
            <a:ext cx="8993528" cy="6199994"/>
          </a:xfrm>
          <a:prstGeom prst="rect">
            <a:avLst/>
          </a:prstGeom>
        </p:spPr>
      </p:pic>
      <p:sp>
        <p:nvSpPr>
          <p:cNvPr id="4" name="TextBox 3">
            <a:extLst>
              <a:ext uri="{FF2B5EF4-FFF2-40B4-BE49-F238E27FC236}">
                <a16:creationId xmlns:a16="http://schemas.microsoft.com/office/drawing/2014/main" id="{A76D63B1-FD89-A6AC-414C-972717897241}"/>
              </a:ext>
            </a:extLst>
          </p:cNvPr>
          <p:cNvSpPr txBox="1"/>
          <p:nvPr/>
        </p:nvSpPr>
        <p:spPr>
          <a:xfrm>
            <a:off x="4571999" y="6522439"/>
            <a:ext cx="4629150" cy="253916"/>
          </a:xfrm>
          <a:prstGeom prst="rect">
            <a:avLst/>
          </a:prstGeom>
          <a:noFill/>
        </p:spPr>
        <p:txBody>
          <a:bodyPr wrap="square">
            <a:spAutoFit/>
          </a:bodyPr>
          <a:lstStyle/>
          <a:p>
            <a:r>
              <a:rPr lang="en-US" sz="1050" dirty="0">
                <a:latin typeface="Calibri" panose="020F0502020204030204" pitchFamily="34" charset="0"/>
                <a:cs typeface="Calibri" panose="020F0502020204030204" pitchFamily="34" charset="0"/>
              </a:rPr>
              <a:t>https://www.samhsa.gov/sites/default/files/rosc_resource_guide_book.pdf</a:t>
            </a:r>
          </a:p>
        </p:txBody>
      </p:sp>
    </p:spTree>
    <p:extLst>
      <p:ext uri="{BB962C8B-B14F-4D97-AF65-F5344CB8AC3E}">
        <p14:creationId xmlns:p14="http://schemas.microsoft.com/office/powerpoint/2010/main" val="1339198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C84D-9E43-4B30-BC4E-DA68D5762F36}"/>
              </a:ext>
            </a:extLst>
          </p:cNvPr>
          <p:cNvSpPr>
            <a:spLocks noGrp="1"/>
          </p:cNvSpPr>
          <p:nvPr>
            <p:ph type="ctrTitle"/>
          </p:nvPr>
        </p:nvSpPr>
        <p:spPr>
          <a:xfrm>
            <a:off x="432916" y="-757047"/>
            <a:ext cx="8278167" cy="1446963"/>
          </a:xfrm>
        </p:spPr>
        <p:txBody>
          <a:bodyPr>
            <a:normAutofit/>
          </a:bodyPr>
          <a:lstStyle/>
          <a:p>
            <a:pPr algn="ctr"/>
            <a:r>
              <a:rPr lang="en-US" sz="3600" b="1" dirty="0"/>
              <a:t>Power in Peer Recovery Support Services</a:t>
            </a:r>
            <a:endParaRPr lang="en-US" sz="3600" dirty="0"/>
          </a:p>
        </p:txBody>
      </p:sp>
      <p:sp>
        <p:nvSpPr>
          <p:cNvPr id="10" name="Content Placeholder 9">
            <a:extLst>
              <a:ext uri="{FF2B5EF4-FFF2-40B4-BE49-F238E27FC236}">
                <a16:creationId xmlns:a16="http://schemas.microsoft.com/office/drawing/2014/main" id="{8BE73B16-B4E0-4AA1-BF35-DFB0BFD18550}"/>
              </a:ext>
            </a:extLst>
          </p:cNvPr>
          <p:cNvSpPr>
            <a:spLocks noGrp="1"/>
          </p:cNvSpPr>
          <p:nvPr>
            <p:ph type="subTitle" idx="1"/>
          </p:nvPr>
        </p:nvSpPr>
        <p:spPr/>
        <p:txBody>
          <a:bodyPr>
            <a:norm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6B535844-C673-8B3F-3334-68449AFA56A4}"/>
              </a:ext>
            </a:extLst>
          </p:cNvPr>
          <p:cNvSpPr txBox="1"/>
          <p:nvPr/>
        </p:nvSpPr>
        <p:spPr>
          <a:xfrm>
            <a:off x="1143000" y="725397"/>
            <a:ext cx="7340600" cy="1600438"/>
          </a:xfrm>
          <a:prstGeom prst="rect">
            <a:avLst/>
          </a:prstGeom>
          <a:noFill/>
        </p:spPr>
        <p:txBody>
          <a:bodyPr wrap="square" rtlCol="0">
            <a:spAutoFit/>
          </a:bodyPr>
          <a:lstStyle/>
          <a:p>
            <a:pPr algn="ctr"/>
            <a:r>
              <a:rPr lang="en-US" sz="2000" b="0" i="1" u="none" strike="noStrike" dirty="0">
                <a:effectLst/>
              </a:rPr>
              <a:t>Peer recovery support is characterized by the provision of non-clinical peer support, which can include activities that engage, educate and support the individual as they make the necessary changes to recover from substance use disorder.</a:t>
            </a:r>
            <a:endParaRPr lang="en-US" sz="2000" dirty="0"/>
          </a:p>
          <a:p>
            <a:pPr algn="ctr"/>
            <a:endParaRPr lang="en-US" dirty="0"/>
          </a:p>
        </p:txBody>
      </p:sp>
      <p:pic>
        <p:nvPicPr>
          <p:cNvPr id="6" name="Picture 5" descr="A colorful hand prints on a black background&#10;&#10;Description automatically generated">
            <a:extLst>
              <a:ext uri="{FF2B5EF4-FFF2-40B4-BE49-F238E27FC236}">
                <a16:creationId xmlns:a16="http://schemas.microsoft.com/office/drawing/2014/main" id="{B283EBDA-12E5-3B9F-30CE-71E508BE9B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2999" y="2037025"/>
            <a:ext cx="6858000" cy="4572000"/>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57C4D378-F657-301F-ABB8-411678CA4863}"/>
              </a:ext>
            </a:extLst>
          </p:cNvPr>
          <p:cNvSpPr txBox="1"/>
          <p:nvPr/>
        </p:nvSpPr>
        <p:spPr>
          <a:xfrm>
            <a:off x="2895600" y="6604909"/>
            <a:ext cx="6489700" cy="253916"/>
          </a:xfrm>
          <a:prstGeom prst="rect">
            <a:avLst/>
          </a:prstGeom>
          <a:noFill/>
        </p:spPr>
        <p:txBody>
          <a:bodyPr wrap="square">
            <a:spAutoFit/>
          </a:bodyPr>
          <a:lstStyle/>
          <a:p>
            <a:r>
              <a:rPr lang="en-US" sz="1050" dirty="0"/>
              <a:t>https://www.recoveryanswers.org/research-post/what-is-the-evidence-for-peer-recovery-support-services/</a:t>
            </a:r>
          </a:p>
        </p:txBody>
      </p:sp>
    </p:spTree>
    <p:extLst>
      <p:ext uri="{BB962C8B-B14F-4D97-AF65-F5344CB8AC3E}">
        <p14:creationId xmlns:p14="http://schemas.microsoft.com/office/powerpoint/2010/main" val="2502907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2705" name="Google Shape;2705;g11747690584_0_6" descr="Text&#10;&#10;Description automatically generated"/>
          <p:cNvPicPr preferRelativeResize="0"/>
          <p:nvPr/>
        </p:nvPicPr>
        <p:blipFill rotWithShape="1">
          <a:blip r:embed="rId3">
            <a:alphaModFix/>
          </a:blip>
          <a:srcRect/>
          <a:stretch/>
        </p:blipFill>
        <p:spPr>
          <a:xfrm>
            <a:off x="1824366" y="5587893"/>
            <a:ext cx="5901206" cy="741169"/>
          </a:xfrm>
          <a:prstGeom prst="rect">
            <a:avLst/>
          </a:prstGeom>
          <a:noFill/>
          <a:ln>
            <a:noFill/>
          </a:ln>
        </p:spPr>
      </p:pic>
      <p:sp>
        <p:nvSpPr>
          <p:cNvPr id="2" name="TextBox 1">
            <a:extLst>
              <a:ext uri="{FF2B5EF4-FFF2-40B4-BE49-F238E27FC236}">
                <a16:creationId xmlns:a16="http://schemas.microsoft.com/office/drawing/2014/main" id="{E538C6A9-250D-5A65-4BB4-B55AF44B0272}"/>
              </a:ext>
            </a:extLst>
          </p:cNvPr>
          <p:cNvSpPr txBox="1"/>
          <p:nvPr/>
        </p:nvSpPr>
        <p:spPr>
          <a:xfrm>
            <a:off x="1542529" y="122543"/>
            <a:ext cx="6464880" cy="707886"/>
          </a:xfrm>
          <a:prstGeom prst="rect">
            <a:avLst/>
          </a:prstGeom>
          <a:noFill/>
        </p:spPr>
        <p:txBody>
          <a:bodyPr wrap="square" rtlCol="0">
            <a:spAutoFit/>
          </a:bodyPr>
          <a:lstStyle/>
          <a:p>
            <a:pPr algn="ctr"/>
            <a:r>
              <a:rPr lang="en-US" sz="4000" dirty="0">
                <a:latin typeface="Calibri Light" panose="020F0302020204030204" pitchFamily="34" charset="0"/>
                <a:cs typeface="Calibri Light" panose="020F0302020204030204" pitchFamily="34" charset="0"/>
              </a:rPr>
              <a:t>Peer Recovery Support </a:t>
            </a:r>
          </a:p>
        </p:txBody>
      </p:sp>
      <p:graphicFrame>
        <p:nvGraphicFramePr>
          <p:cNvPr id="4" name="Diagram 3">
            <a:extLst>
              <a:ext uri="{FF2B5EF4-FFF2-40B4-BE49-F238E27FC236}">
                <a16:creationId xmlns:a16="http://schemas.microsoft.com/office/drawing/2014/main" id="{6B818CD8-0767-3D98-E258-A4DBD854B76D}"/>
              </a:ext>
            </a:extLst>
          </p:cNvPr>
          <p:cNvGraphicFramePr/>
          <p:nvPr>
            <p:extLst>
              <p:ext uri="{D42A27DB-BD31-4B8C-83A1-F6EECF244321}">
                <p14:modId xmlns:p14="http://schemas.microsoft.com/office/powerpoint/2010/main" val="1264928229"/>
              </p:ext>
            </p:extLst>
          </p:nvPr>
        </p:nvGraphicFramePr>
        <p:xfrm>
          <a:off x="391293" y="967174"/>
          <a:ext cx="836141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868914FC-27B3-6D66-A0B2-00A696508F84}"/>
              </a:ext>
            </a:extLst>
          </p:cNvPr>
          <p:cNvSpPr txBox="1"/>
          <p:nvPr/>
        </p:nvSpPr>
        <p:spPr>
          <a:xfrm>
            <a:off x="391293" y="1056314"/>
            <a:ext cx="3367907" cy="584775"/>
          </a:xfrm>
          <a:prstGeom prst="rect">
            <a:avLst/>
          </a:prstGeom>
          <a:noFill/>
        </p:spPr>
        <p:txBody>
          <a:bodyPr wrap="square" rtlCol="0">
            <a:spAutoFit/>
          </a:bodyPr>
          <a:lstStyle/>
          <a:p>
            <a:r>
              <a:rPr lang="en-US" sz="3200" i="1" dirty="0">
                <a:latin typeface="Calibri" panose="020F0502020204030204" pitchFamily="34" charset="0"/>
                <a:cs typeface="Calibri" panose="020F0502020204030204" pitchFamily="34" charset="0"/>
              </a:rPr>
              <a:t>Activities/ Task </a:t>
            </a:r>
          </a:p>
        </p:txBody>
      </p:sp>
      <p:sp>
        <p:nvSpPr>
          <p:cNvPr id="6" name="TextBox 5">
            <a:extLst>
              <a:ext uri="{FF2B5EF4-FFF2-40B4-BE49-F238E27FC236}">
                <a16:creationId xmlns:a16="http://schemas.microsoft.com/office/drawing/2014/main" id="{9E2EE889-4D30-DDA9-F258-7054A1131D97}"/>
              </a:ext>
            </a:extLst>
          </p:cNvPr>
          <p:cNvSpPr txBox="1"/>
          <p:nvPr/>
        </p:nvSpPr>
        <p:spPr>
          <a:xfrm>
            <a:off x="5436397" y="6624171"/>
            <a:ext cx="4578350" cy="261610"/>
          </a:xfrm>
          <a:prstGeom prst="rect">
            <a:avLst/>
          </a:prstGeom>
          <a:noFill/>
        </p:spPr>
        <p:txBody>
          <a:bodyPr wrap="square">
            <a:spAutoFit/>
          </a:bodyPr>
          <a:lstStyle/>
          <a:p>
            <a:r>
              <a:rPr lang="en-US" sz="1050" dirty="0">
                <a:latin typeface="Calibri" panose="020F0502020204030204" pitchFamily="34" charset="0"/>
                <a:cs typeface="Calibri" panose="020F0502020204030204" pitchFamily="34" charset="0"/>
              </a:rPr>
              <a:t>https://store.samhsa.gov/sites/default/files/sma09-4454.pdf</a:t>
            </a:r>
          </a:p>
        </p:txBody>
      </p:sp>
    </p:spTree>
    <p:extLst>
      <p:ext uri="{BB962C8B-B14F-4D97-AF65-F5344CB8AC3E}">
        <p14:creationId xmlns:p14="http://schemas.microsoft.com/office/powerpoint/2010/main" val="2712948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2705" name="Google Shape;2705;g11747690584_0_6" descr="Text&#10;&#10;Description automatically generated"/>
          <p:cNvPicPr preferRelativeResize="0"/>
          <p:nvPr/>
        </p:nvPicPr>
        <p:blipFill rotWithShape="1">
          <a:blip r:embed="rId3">
            <a:alphaModFix/>
          </a:blip>
          <a:srcRect/>
          <a:stretch/>
        </p:blipFill>
        <p:spPr>
          <a:xfrm>
            <a:off x="1780823" y="4847665"/>
            <a:ext cx="5901206" cy="741169"/>
          </a:xfrm>
          <a:prstGeom prst="rect">
            <a:avLst/>
          </a:prstGeom>
          <a:noFill/>
          <a:ln>
            <a:noFill/>
          </a:ln>
        </p:spPr>
      </p:pic>
      <p:sp>
        <p:nvSpPr>
          <p:cNvPr id="2706" name="Google Shape;2706;g11747690584_0_6"/>
          <p:cNvSpPr txBox="1"/>
          <p:nvPr/>
        </p:nvSpPr>
        <p:spPr>
          <a:xfrm>
            <a:off x="5437769" y="1376007"/>
            <a:ext cx="2873475" cy="807891"/>
          </a:xfrm>
          <a:prstGeom prst="rect">
            <a:avLst/>
          </a:prstGeom>
          <a:noFill/>
          <a:ln>
            <a:noFill/>
          </a:ln>
        </p:spPr>
        <p:txBody>
          <a:bodyPr spcFirstLastPara="1" wrap="square" lIns="68569" tIns="68569" rIns="68569" bIns="68569" anchor="t" anchorCtr="0">
            <a:spAutoFit/>
          </a:bodyPr>
          <a:lstStyle/>
          <a:p>
            <a:pPr algn="ctr" defTabSz="685800">
              <a:buClr>
                <a:srgbClr val="000000"/>
              </a:buClr>
              <a:buSzPts val="2600"/>
              <a:defRPr/>
            </a:pPr>
            <a:r>
              <a:rPr lang="en-US" sz="2175" b="1" u="sng" kern="0" dirty="0">
                <a:solidFill>
                  <a:srgbClr val="CE574A"/>
                </a:solidFill>
                <a:latin typeface="Arial"/>
                <a:ea typeface="Arial"/>
                <a:cs typeface="Arial"/>
                <a:sym typeface="Aria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Sign up</a:t>
            </a:r>
            <a:r>
              <a:rPr lang="en-US" sz="2175" b="1" kern="0" dirty="0">
                <a:solidFill>
                  <a:srgbClr val="CE574A"/>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a:t>
            </a:r>
            <a:r>
              <a:rPr lang="en-US" sz="2175" b="1" kern="0" dirty="0">
                <a:solidFill>
                  <a:srgbClr val="000000"/>
                </a:solidFill>
                <a:latin typeface="Arial"/>
                <a:ea typeface="Arial"/>
                <a:cs typeface="Arial"/>
                <a:sym typeface="Arial"/>
              </a:rPr>
              <a:t>for our newsletter!</a:t>
            </a:r>
            <a:endParaRPr sz="2175" b="1" kern="0" dirty="0">
              <a:solidFill>
                <a:srgbClr val="000000"/>
              </a:solidFill>
              <a:latin typeface="Arial"/>
              <a:ea typeface="Arial"/>
              <a:cs typeface="Arial"/>
              <a:sym typeface="Arial"/>
            </a:endParaRPr>
          </a:p>
        </p:txBody>
      </p:sp>
      <p:sp>
        <p:nvSpPr>
          <p:cNvPr id="2707" name="Google Shape;2707;g11747690584_0_6"/>
          <p:cNvSpPr txBox="1"/>
          <p:nvPr/>
        </p:nvSpPr>
        <p:spPr>
          <a:xfrm>
            <a:off x="2096958" y="1469135"/>
            <a:ext cx="3345525" cy="1246473"/>
          </a:xfrm>
          <a:prstGeom prst="rect">
            <a:avLst/>
          </a:prstGeom>
          <a:noFill/>
          <a:ln>
            <a:noFill/>
          </a:ln>
        </p:spPr>
        <p:txBody>
          <a:bodyPr spcFirstLastPara="1" wrap="square" lIns="68569" tIns="68569" rIns="68569" bIns="68569" anchor="t" anchorCtr="0">
            <a:spAutoFit/>
          </a:bodyPr>
          <a:lstStyle/>
          <a:p>
            <a:pPr defTabSz="685800">
              <a:buClr>
                <a:srgbClr val="000000"/>
              </a:buClr>
              <a:buSzPts val="1600"/>
              <a:defRPr/>
            </a:pPr>
            <a:r>
              <a:rPr lang="en-US" b="1" kern="0" dirty="0">
                <a:solidFill>
                  <a:srgbClr val="000000"/>
                </a:solidFill>
                <a:latin typeface="Arial"/>
                <a:ea typeface="Arial"/>
                <a:cs typeface="Arial"/>
                <a:sym typeface="Arial"/>
              </a:rPr>
              <a:t>Complete Our Evaluation</a:t>
            </a:r>
            <a:endParaRPr b="1" kern="0" dirty="0">
              <a:solidFill>
                <a:srgbClr val="000000"/>
              </a:solidFill>
              <a:latin typeface="Arial"/>
              <a:ea typeface="Arial"/>
              <a:cs typeface="Arial"/>
              <a:sym typeface="Arial"/>
            </a:endParaRPr>
          </a:p>
          <a:p>
            <a:pPr defTabSz="685800">
              <a:buClr>
                <a:srgbClr val="000000"/>
              </a:buClr>
              <a:buSzPts val="2300"/>
              <a:defRPr/>
            </a:pPr>
            <a:r>
              <a:rPr lang="en-US" kern="0"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Scan the QR Code or follow the link below: </a:t>
            </a:r>
            <a:r>
              <a:rPr lang="en-US" b="0" i="0" u="none" strike="noStrike" dirty="0">
                <a:solidFill>
                  <a:srgbClr val="0066CC"/>
                </a:solidFill>
                <a:effectLst/>
                <a:latin typeface="Arial" panose="020B0604020202020204" pitchFamily="34" charset="0"/>
                <a:hlinkClick r:id="rId5"/>
              </a:rPr>
              <a:t>https://ttc-gpra.org/P?s=573930</a:t>
            </a:r>
            <a:endParaRPr kern="0" dirty="0">
              <a:solidFill>
                <a:srgbClr val="000000"/>
              </a:solidFill>
              <a:latin typeface="Arial"/>
              <a:ea typeface="Arial"/>
              <a:cs typeface="Arial"/>
              <a:sym typeface="Arial"/>
            </a:endParaRPr>
          </a:p>
        </p:txBody>
      </p:sp>
      <p:pic>
        <p:nvPicPr>
          <p:cNvPr id="2709" name="Google Shape;2709;g11747690584_0_6"/>
          <p:cNvPicPr preferRelativeResize="0"/>
          <p:nvPr/>
        </p:nvPicPr>
        <p:blipFill rotWithShape="1">
          <a:blip r:embed="rId6">
            <a:alphaModFix/>
          </a:blip>
          <a:srcRect/>
          <a:stretch/>
        </p:blipFill>
        <p:spPr>
          <a:xfrm>
            <a:off x="5235613" y="2719069"/>
            <a:ext cx="2914650" cy="1350169"/>
          </a:xfrm>
          <a:prstGeom prst="rect">
            <a:avLst/>
          </a:prstGeom>
          <a:noFill/>
          <a:ln>
            <a:noFill/>
          </a:ln>
        </p:spPr>
      </p:pic>
      <p:pic>
        <p:nvPicPr>
          <p:cNvPr id="2710" name="Google Shape;2710;g11747690584_0_6"/>
          <p:cNvPicPr preferRelativeResize="0"/>
          <p:nvPr/>
        </p:nvPicPr>
        <p:blipFill rotWithShape="1">
          <a:blip r:embed="rId7">
            <a:alphaModFix/>
          </a:blip>
          <a:srcRect/>
          <a:stretch/>
        </p:blipFill>
        <p:spPr>
          <a:xfrm>
            <a:off x="5456067" y="3627938"/>
            <a:ext cx="263963" cy="233044"/>
          </a:xfrm>
          <a:prstGeom prst="rect">
            <a:avLst/>
          </a:prstGeom>
          <a:noFill/>
          <a:ln>
            <a:noFill/>
          </a:ln>
        </p:spPr>
      </p:pic>
      <p:pic>
        <p:nvPicPr>
          <p:cNvPr id="2711" name="Google Shape;2711;g11747690584_0_6"/>
          <p:cNvPicPr preferRelativeResize="0"/>
          <p:nvPr/>
        </p:nvPicPr>
        <p:blipFill rotWithShape="1">
          <a:blip r:embed="rId8">
            <a:alphaModFix/>
          </a:blip>
          <a:srcRect b="50460"/>
          <a:stretch/>
        </p:blipFill>
        <p:spPr>
          <a:xfrm>
            <a:off x="5406127" y="2980175"/>
            <a:ext cx="354244" cy="310275"/>
          </a:xfrm>
          <a:prstGeom prst="rect">
            <a:avLst/>
          </a:prstGeom>
          <a:noFill/>
          <a:ln>
            <a:noFill/>
          </a:ln>
        </p:spPr>
      </p:pic>
      <p:pic>
        <p:nvPicPr>
          <p:cNvPr id="2712" name="Google Shape;2712;g11747690584_0_6"/>
          <p:cNvPicPr preferRelativeResize="0"/>
          <p:nvPr/>
        </p:nvPicPr>
        <p:blipFill rotWithShape="1">
          <a:blip r:embed="rId8">
            <a:alphaModFix/>
          </a:blip>
          <a:srcRect t="44252" b="-12880"/>
          <a:stretch/>
        </p:blipFill>
        <p:spPr>
          <a:xfrm>
            <a:off x="5385956" y="3297263"/>
            <a:ext cx="333150" cy="310275"/>
          </a:xfrm>
          <a:prstGeom prst="rect">
            <a:avLst/>
          </a:prstGeom>
          <a:noFill/>
          <a:ln>
            <a:noFill/>
          </a:ln>
        </p:spPr>
      </p:pic>
      <p:pic>
        <p:nvPicPr>
          <p:cNvPr id="3" name="Picture 2" descr="A qr code on a white background&#10;&#10;Description automatically generated">
            <a:extLst>
              <a:ext uri="{FF2B5EF4-FFF2-40B4-BE49-F238E27FC236}">
                <a16:creationId xmlns:a16="http://schemas.microsoft.com/office/drawing/2014/main" id="{241FE0F3-3313-4E44-E969-D637B3DA4F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542" y="1469135"/>
            <a:ext cx="1650416" cy="1629914"/>
          </a:xfrm>
          <a:prstGeom prst="rect">
            <a:avLst/>
          </a:prstGeom>
        </p:spPr>
      </p:pic>
    </p:spTree>
    <p:extLst>
      <p:ext uri="{BB962C8B-B14F-4D97-AF65-F5344CB8AC3E}">
        <p14:creationId xmlns:p14="http://schemas.microsoft.com/office/powerpoint/2010/main" val="48990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g118f92a25d5_10_95"/>
          <p:cNvSpPr txBox="1">
            <a:spLocks noGrp="1"/>
          </p:cNvSpPr>
          <p:nvPr>
            <p:ph type="title"/>
          </p:nvPr>
        </p:nvSpPr>
        <p:spPr>
          <a:xfrm>
            <a:off x="458521" y="1013802"/>
            <a:ext cx="5991746" cy="994275"/>
          </a:xfrm>
          <a:prstGeom prst="rect">
            <a:avLst/>
          </a:prstGeom>
          <a:noFill/>
          <a:ln>
            <a:noFill/>
          </a:ln>
        </p:spPr>
        <p:txBody>
          <a:bodyPr spcFirstLastPara="1" vert="horz" wrap="square" lIns="68569" tIns="34275" rIns="68569" bIns="34275" rtlCol="0" anchor="ctr" anchorCtr="0">
            <a:normAutofit fontScale="90000"/>
          </a:bodyPr>
          <a:lstStyle/>
          <a:p>
            <a:pPr>
              <a:buSzPts val="4400"/>
            </a:pPr>
            <a:r>
              <a:rPr lang="en-US" dirty="0"/>
              <a:t>Contact New England MHTTC</a:t>
            </a:r>
            <a:endParaRPr dirty="0"/>
          </a:p>
        </p:txBody>
      </p:sp>
      <p:sp>
        <p:nvSpPr>
          <p:cNvPr id="1883" name="Google Shape;1883;g118f92a25d5_10_95"/>
          <p:cNvSpPr txBox="1">
            <a:spLocks noGrp="1"/>
          </p:cNvSpPr>
          <p:nvPr>
            <p:ph type="body" idx="1"/>
          </p:nvPr>
        </p:nvSpPr>
        <p:spPr>
          <a:xfrm>
            <a:off x="458521" y="1953524"/>
            <a:ext cx="6695621" cy="2259032"/>
          </a:xfrm>
          <a:prstGeom prst="rect">
            <a:avLst/>
          </a:prstGeom>
          <a:noFill/>
          <a:ln>
            <a:noFill/>
          </a:ln>
        </p:spPr>
        <p:txBody>
          <a:bodyPr spcFirstLastPara="1" vert="horz" wrap="square" lIns="68569" tIns="34275" rIns="68569" bIns="34275" rtlCol="0" anchor="t" anchorCtr="0">
            <a:normAutofit/>
          </a:bodyPr>
          <a:lstStyle/>
          <a:p>
            <a:pPr marL="0" indent="0">
              <a:lnSpc>
                <a:spcPct val="100000"/>
              </a:lnSpc>
              <a:spcBef>
                <a:spcPts val="0"/>
              </a:spcBef>
              <a:buSzPts val="2400"/>
              <a:buNone/>
            </a:pPr>
            <a:r>
              <a:rPr lang="en-US" sz="1800" b="1" dirty="0">
                <a:uFill>
                  <a:noFill/>
                </a:uFill>
                <a:hlinkClick r:id="rId3">
                  <a:extLst>
                    <a:ext uri="{A12FA001-AC4F-418D-AE19-62706E023703}">
                      <ahyp:hlinkClr xmlns:ahyp="http://schemas.microsoft.com/office/drawing/2018/hyperlinkcolor" val="tx"/>
                    </a:ext>
                  </a:extLst>
                </a:hlinkClick>
              </a:rPr>
              <a:t>Website:</a:t>
            </a:r>
            <a:br>
              <a:rPr lang="en-US" sz="1800" b="1" dirty="0">
                <a:uFill>
                  <a:noFill/>
                </a:uFill>
              </a:rPr>
            </a:br>
            <a:r>
              <a:rPr lang="en-US" sz="1800" dirty="0">
                <a:hlinkClick r:id="rId4"/>
              </a:rPr>
              <a:t>https://mhttcnetwork.org/centers/content/new-england-mhttc</a:t>
            </a:r>
            <a:r>
              <a:rPr lang="en-US" sz="1800" dirty="0"/>
              <a:t> </a:t>
            </a:r>
            <a:br>
              <a:rPr lang="en-US" sz="1800" b="1" dirty="0"/>
            </a:br>
            <a:endParaRPr sz="1800" b="1" dirty="0"/>
          </a:p>
          <a:p>
            <a:pPr marL="0" indent="0">
              <a:lnSpc>
                <a:spcPct val="100000"/>
              </a:lnSpc>
              <a:spcBef>
                <a:spcPts val="0"/>
              </a:spcBef>
              <a:buSzPts val="2400"/>
              <a:buNone/>
            </a:pPr>
            <a:r>
              <a:rPr lang="en-US" sz="1800" b="1" dirty="0">
                <a:uFill>
                  <a:noFill/>
                </a:uFill>
              </a:rPr>
              <a:t>Email: </a:t>
            </a:r>
            <a:br>
              <a:rPr lang="en-US" sz="1800" b="1" dirty="0">
                <a:uFill>
                  <a:noFill/>
                </a:uFill>
              </a:rPr>
            </a:br>
            <a:r>
              <a:rPr lang="en-US" sz="1800" u="sng" dirty="0">
                <a:hlinkClick r:id="rId5"/>
              </a:rPr>
              <a:t>newengland@mhttcnetwork.org</a:t>
            </a:r>
            <a:endParaRPr lang="en-US" sz="1800" u="sng" dirty="0"/>
          </a:p>
        </p:txBody>
      </p:sp>
      <p:pic>
        <p:nvPicPr>
          <p:cNvPr id="1884" name="Google Shape;1884;g118f92a25d5_10_95" descr="A black and white logo&#10;&#10;Description automatically generated with low confidence"/>
          <p:cNvPicPr preferRelativeResize="0"/>
          <p:nvPr/>
        </p:nvPicPr>
        <p:blipFill rotWithShape="1">
          <a:blip r:embed="rId6">
            <a:alphaModFix/>
          </a:blip>
          <a:srcRect/>
          <a:stretch/>
        </p:blipFill>
        <p:spPr>
          <a:xfrm>
            <a:off x="623036" y="4857750"/>
            <a:ext cx="1771249" cy="607595"/>
          </a:xfrm>
          <a:prstGeom prst="rect">
            <a:avLst/>
          </a:prstGeom>
          <a:noFill/>
          <a:ln>
            <a:noFill/>
          </a:ln>
        </p:spPr>
      </p:pic>
      <p:pic>
        <p:nvPicPr>
          <p:cNvPr id="1886" name="Google Shape;1886;g118f92a25d5_10_95" descr="Text&#10;&#10;Description automatically generated with low confidence"/>
          <p:cNvPicPr preferRelativeResize="0"/>
          <p:nvPr/>
        </p:nvPicPr>
        <p:blipFill rotWithShape="1">
          <a:blip r:embed="rId7">
            <a:alphaModFix/>
          </a:blip>
          <a:srcRect l="13592" t="2663" r="9708" b="3500"/>
          <a:stretch/>
        </p:blipFill>
        <p:spPr>
          <a:xfrm>
            <a:off x="7021657" y="1953524"/>
            <a:ext cx="1955183" cy="1666374"/>
          </a:xfrm>
          <a:prstGeom prst="rect">
            <a:avLst/>
          </a:prstGeom>
          <a:noFill/>
          <a:ln>
            <a:noFill/>
          </a:ln>
        </p:spPr>
      </p:pic>
      <p:pic>
        <p:nvPicPr>
          <p:cNvPr id="7" name="Google Shape;1869;g11747690584_0_6" descr="Text&#10;&#10;Description automatically generated">
            <a:extLst>
              <a:ext uri="{FF2B5EF4-FFF2-40B4-BE49-F238E27FC236}">
                <a16:creationId xmlns:a16="http://schemas.microsoft.com/office/drawing/2014/main" id="{13585740-DA8D-8109-EC5E-A2D6BA354337}"/>
              </a:ext>
            </a:extLst>
          </p:cNvPr>
          <p:cNvPicPr preferRelativeResize="0"/>
          <p:nvPr/>
        </p:nvPicPr>
        <p:blipFill rotWithShape="1">
          <a:blip r:embed="rId8">
            <a:alphaModFix/>
          </a:blip>
          <a:srcRect/>
          <a:stretch/>
        </p:blipFill>
        <p:spPr>
          <a:xfrm>
            <a:off x="2904184" y="4821655"/>
            <a:ext cx="5901206" cy="7411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FA81D03D-0FFF-4FA7-9D88-918990F4A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5" y="362309"/>
            <a:ext cx="8043800" cy="5994042"/>
          </a:xfrm>
          <a:prstGeom prst="rect">
            <a:avLst/>
          </a:prstGeom>
        </p:spPr>
      </p:pic>
      <p:sp>
        <p:nvSpPr>
          <p:cNvPr id="2" name="Footer Placeholder 1">
            <a:extLst>
              <a:ext uri="{FF2B5EF4-FFF2-40B4-BE49-F238E27FC236}">
                <a16:creationId xmlns:a16="http://schemas.microsoft.com/office/drawing/2014/main" id="{398505BE-3E21-F53C-8A74-F02838B8D3B4}"/>
              </a:ext>
            </a:extLst>
          </p:cNvPr>
          <p:cNvSpPr>
            <a:spLocks noGrp="1"/>
          </p:cNvSpPr>
          <p:nvPr>
            <p:ph type="ftr" sz="quarter" idx="11"/>
          </p:nvPr>
        </p:nvSpPr>
        <p:spPr/>
        <p:txBody>
          <a:bodyPr/>
          <a:lstStyle/>
          <a:p>
            <a:r>
              <a:rPr lang="en-US" dirty="0"/>
              <a:t>New England MHTTC, 2022</a:t>
            </a:r>
          </a:p>
        </p:txBody>
      </p:sp>
    </p:spTree>
    <p:extLst>
      <p:ext uri="{BB962C8B-B14F-4D97-AF65-F5344CB8AC3E}">
        <p14:creationId xmlns:p14="http://schemas.microsoft.com/office/powerpoint/2010/main" val="142446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FEA6A-4A95-5D40-8EE3-DA7865EC0B8C}"/>
              </a:ext>
            </a:extLst>
          </p:cNvPr>
          <p:cNvSpPr>
            <a:spLocks noGrp="1"/>
          </p:cNvSpPr>
          <p:nvPr>
            <p:ph idx="1"/>
          </p:nvPr>
        </p:nvSpPr>
        <p:spPr>
          <a:xfrm>
            <a:off x="391886" y="4806392"/>
            <a:ext cx="8614833" cy="701779"/>
          </a:xfrm>
        </p:spPr>
        <p:txBody>
          <a:bodyPr>
            <a:normAutofit/>
          </a:bodyPr>
          <a:lstStyle/>
          <a:p>
            <a:pPr marL="0" indent="0" algn="ctr">
              <a:lnSpc>
                <a:spcPct val="110000"/>
              </a:lnSpc>
              <a:spcBef>
                <a:spcPts val="0"/>
              </a:spcBef>
              <a:buNone/>
              <a:defRPr/>
            </a:pPr>
            <a:r>
              <a:rPr lang="en-US" sz="1500" dirty="0">
                <a:solidFill>
                  <a:prstClr val="black"/>
                </a:solidFill>
                <a:latin typeface="Arial" panose="020B0604020202020204"/>
              </a:rPr>
              <a:t>Yale Program for Recovery and Community Health  in partnership with C4 Innovations, </a:t>
            </a:r>
          </a:p>
          <a:p>
            <a:pPr marL="0" indent="0" algn="ctr">
              <a:lnSpc>
                <a:spcPct val="110000"/>
              </a:lnSpc>
              <a:spcBef>
                <a:spcPts val="0"/>
              </a:spcBef>
              <a:buNone/>
              <a:defRPr/>
            </a:pPr>
            <a:r>
              <a:rPr lang="en-US" sz="1500" dirty="0">
                <a:solidFill>
                  <a:prstClr val="black"/>
                </a:solidFill>
                <a:latin typeface="Arial" panose="020B0604020202020204"/>
              </a:rPr>
              <a:t>Harvard University, Department of Psychiatry, and the Center for Educational Improvement</a:t>
            </a:r>
            <a:endParaRPr lang="en-US" dirty="0"/>
          </a:p>
        </p:txBody>
      </p:sp>
      <p:pic>
        <p:nvPicPr>
          <p:cNvPr id="4" name="Picture 3">
            <a:extLst>
              <a:ext uri="{FF2B5EF4-FFF2-40B4-BE49-F238E27FC236}">
                <a16:creationId xmlns:a16="http://schemas.microsoft.com/office/drawing/2014/main" id="{D1D461EF-DC3D-4804-901D-10B329B1749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83716" y="1245165"/>
            <a:ext cx="6466961" cy="970045"/>
          </a:xfrm>
          <a:prstGeom prst="rect">
            <a:avLst/>
          </a:prstGeom>
        </p:spPr>
      </p:pic>
      <p:sp>
        <p:nvSpPr>
          <p:cNvPr id="5" name="Title 1">
            <a:extLst>
              <a:ext uri="{FF2B5EF4-FFF2-40B4-BE49-F238E27FC236}">
                <a16:creationId xmlns:a16="http://schemas.microsoft.com/office/drawing/2014/main" id="{05CD11FF-D425-4291-930D-AE2B93CE78D5}"/>
              </a:ext>
            </a:extLst>
          </p:cNvPr>
          <p:cNvSpPr txBox="1">
            <a:spLocks/>
          </p:cNvSpPr>
          <p:nvPr/>
        </p:nvSpPr>
        <p:spPr>
          <a:xfrm>
            <a:off x="137281" y="2272954"/>
            <a:ext cx="9006719" cy="61632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defTabSz="685800">
              <a:lnSpc>
                <a:spcPct val="150000"/>
              </a:lnSpc>
              <a:defRPr/>
            </a:pPr>
            <a:r>
              <a:rPr lang="en-US" sz="3600" b="1" dirty="0">
                <a:solidFill>
                  <a:prstClr val="white"/>
                </a:solidFill>
                <a:latin typeface="Calibri Light" panose="020F0302020204030204" pitchFamily="34" charset="0"/>
                <a:cs typeface="Calibri Light" panose="020F0302020204030204" pitchFamily="34" charset="0"/>
              </a:rPr>
              <a:t>Impact of Incarceration and Re-Entry on Women</a:t>
            </a:r>
            <a:endParaRPr lang="en-US" sz="3600" dirty="0">
              <a:solidFill>
                <a:prstClr val="white"/>
              </a:solidFill>
              <a:latin typeface="Arial" panose="020B0604020202020204" pitchFamily="34" charset="0"/>
              <a:ea typeface="Arial" charset="0"/>
              <a:cs typeface="Arial" panose="020B0604020202020204" pitchFamily="34" charset="0"/>
            </a:endParaRPr>
          </a:p>
        </p:txBody>
      </p:sp>
      <p:pic>
        <p:nvPicPr>
          <p:cNvPr id="6" name="Picture 5">
            <a:extLst>
              <a:ext uri="{FF2B5EF4-FFF2-40B4-BE49-F238E27FC236}">
                <a16:creationId xmlns:a16="http://schemas.microsoft.com/office/drawing/2014/main" id="{770B7001-F305-49E2-A854-62E88ECD7B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06" y="5845629"/>
            <a:ext cx="1476199" cy="496867"/>
          </a:xfrm>
          <a:prstGeom prst="rect">
            <a:avLst/>
          </a:prstGeom>
        </p:spPr>
      </p:pic>
      <p:sp>
        <p:nvSpPr>
          <p:cNvPr id="7" name="TextBox 6">
            <a:extLst>
              <a:ext uri="{FF2B5EF4-FFF2-40B4-BE49-F238E27FC236}">
                <a16:creationId xmlns:a16="http://schemas.microsoft.com/office/drawing/2014/main" id="{E9A0132C-3692-50D1-72D0-D6C11391DE68}"/>
              </a:ext>
            </a:extLst>
          </p:cNvPr>
          <p:cNvSpPr txBox="1"/>
          <p:nvPr/>
        </p:nvSpPr>
        <p:spPr>
          <a:xfrm>
            <a:off x="2413302" y="3013501"/>
            <a:ext cx="4572000" cy="769441"/>
          </a:xfrm>
          <a:prstGeom prst="rect">
            <a:avLst/>
          </a:prstGeom>
          <a:noFill/>
        </p:spPr>
        <p:txBody>
          <a:bodyPr wrap="square">
            <a:spAutoFit/>
          </a:bodyPr>
          <a:lstStyle/>
          <a:p>
            <a:pPr marL="0" marR="0" lvl="0" indent="0" algn="ctr" defTabSz="685800" rtl="0" eaLnBrk="1" fontAlgn="auto" latinLnBrk="0" hangingPunct="1">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Daisy M Hernandez</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MSW, LCSW</a:t>
            </a:r>
          </a:p>
          <a:p>
            <a:pPr marL="0" marR="0" lvl="0" indent="0" algn="ctr" defTabSz="685800" rtl="0" eaLnBrk="1" fontAlgn="auto" latinLnBrk="0" hangingPunct="1">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Steven K. Samra</a:t>
            </a:r>
            <a:r>
              <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 MPA</a:t>
            </a:r>
          </a:p>
        </p:txBody>
      </p:sp>
      <p:sp>
        <p:nvSpPr>
          <p:cNvPr id="9" name="TextBox 8">
            <a:extLst>
              <a:ext uri="{FF2B5EF4-FFF2-40B4-BE49-F238E27FC236}">
                <a16:creationId xmlns:a16="http://schemas.microsoft.com/office/drawing/2014/main" id="{11E65969-C7A9-3FDC-9942-71600F964224}"/>
              </a:ext>
            </a:extLst>
          </p:cNvPr>
          <p:cNvSpPr txBox="1"/>
          <p:nvPr/>
        </p:nvSpPr>
        <p:spPr>
          <a:xfrm>
            <a:off x="3670602" y="3932269"/>
            <a:ext cx="4635500" cy="400110"/>
          </a:xfrm>
          <a:prstGeom prst="rect">
            <a:avLst/>
          </a:prstGeom>
          <a:noFill/>
        </p:spPr>
        <p:txBody>
          <a:bodyPr wrap="square">
            <a:spAutoFit/>
          </a:bodyPr>
          <a:lstStyle/>
          <a:p>
            <a:r>
              <a:rPr lang="en-US" sz="2000" dirty="0">
                <a:solidFill>
                  <a:schemeClr val="bg1"/>
                </a:solidFill>
              </a:rPr>
              <a:t>December 15, 2023</a:t>
            </a:r>
          </a:p>
        </p:txBody>
      </p:sp>
    </p:spTree>
    <p:extLst>
      <p:ext uri="{BB962C8B-B14F-4D97-AF65-F5344CB8AC3E}">
        <p14:creationId xmlns:p14="http://schemas.microsoft.com/office/powerpoint/2010/main" val="6215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2705" name="Google Shape;2705;g11747690584_0_6" descr="Text&#10;&#10;Description automatically generated"/>
          <p:cNvPicPr preferRelativeResize="0"/>
          <p:nvPr/>
        </p:nvPicPr>
        <p:blipFill rotWithShape="1">
          <a:blip r:embed="rId3">
            <a:alphaModFix/>
          </a:blip>
          <a:srcRect/>
          <a:stretch/>
        </p:blipFill>
        <p:spPr>
          <a:xfrm>
            <a:off x="1824366" y="5587893"/>
            <a:ext cx="5901206" cy="741169"/>
          </a:xfrm>
          <a:prstGeom prst="rect">
            <a:avLst/>
          </a:prstGeom>
          <a:noFill/>
          <a:ln>
            <a:noFill/>
          </a:ln>
        </p:spPr>
      </p:pic>
      <p:sp>
        <p:nvSpPr>
          <p:cNvPr id="2" name="TextBox 1">
            <a:extLst>
              <a:ext uri="{FF2B5EF4-FFF2-40B4-BE49-F238E27FC236}">
                <a16:creationId xmlns:a16="http://schemas.microsoft.com/office/drawing/2014/main" id="{E538C6A9-250D-5A65-4BB4-B55AF44B0272}"/>
              </a:ext>
            </a:extLst>
          </p:cNvPr>
          <p:cNvSpPr txBox="1"/>
          <p:nvPr/>
        </p:nvSpPr>
        <p:spPr>
          <a:xfrm>
            <a:off x="2887184" y="343881"/>
            <a:ext cx="3369632" cy="707886"/>
          </a:xfrm>
          <a:prstGeom prst="rect">
            <a:avLst/>
          </a:prstGeom>
          <a:noFill/>
        </p:spPr>
        <p:txBody>
          <a:bodyPr wrap="square" rtlCol="0">
            <a:spAutoFit/>
          </a:bodyPr>
          <a:lstStyle/>
          <a:p>
            <a:pPr algn="ctr"/>
            <a:r>
              <a:rPr lang="en-US" sz="4000" b="1" dirty="0">
                <a:latin typeface="Calibri Light" panose="020F0302020204030204" pitchFamily="34" charset="0"/>
                <a:cs typeface="Calibri Light" panose="020F0302020204030204" pitchFamily="34" charset="0"/>
              </a:rPr>
              <a:t>Objectives</a:t>
            </a:r>
            <a:r>
              <a:rPr lang="en-US" sz="3200" b="1" dirty="0"/>
              <a:t> </a:t>
            </a:r>
            <a:endParaRPr lang="en-US" sz="3200" dirty="0"/>
          </a:p>
        </p:txBody>
      </p:sp>
      <p:sp>
        <p:nvSpPr>
          <p:cNvPr id="3" name="TextBox 2">
            <a:extLst>
              <a:ext uri="{FF2B5EF4-FFF2-40B4-BE49-F238E27FC236}">
                <a16:creationId xmlns:a16="http://schemas.microsoft.com/office/drawing/2014/main" id="{95867F3C-164C-DC0D-FE58-5BBECBB66910}"/>
              </a:ext>
            </a:extLst>
          </p:cNvPr>
          <p:cNvSpPr txBox="1"/>
          <p:nvPr/>
        </p:nvSpPr>
        <p:spPr>
          <a:xfrm>
            <a:off x="255814" y="1120676"/>
            <a:ext cx="7434943" cy="2814617"/>
          </a:xfrm>
          <a:prstGeom prst="rect">
            <a:avLst/>
          </a:prstGeom>
          <a:noFill/>
        </p:spPr>
        <p:txBody>
          <a:bodyPr wrap="square" rtlCol="0">
            <a:spAutoFit/>
          </a:bodyPr>
          <a:lstStyle/>
          <a:p>
            <a:pPr marL="285750" marR="0" indent="-285750">
              <a:lnSpc>
                <a:spcPct val="150000"/>
              </a:lnSpc>
              <a:spcBef>
                <a:spcPts val="0"/>
              </a:spcBef>
              <a:spcAft>
                <a:spcPts val="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the impact landscape.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50000"/>
              </a:lnSpc>
              <a:spcBef>
                <a:spcPts val="0"/>
              </a:spcBef>
              <a:spcAft>
                <a:spcPts val="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 challenges and barriers to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e-entry.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50000"/>
              </a:lnSpc>
              <a:spcBef>
                <a:spcPts val="0"/>
              </a:spcBef>
              <a:spcAft>
                <a:spcPts val="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Discuss 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trategies for improving success to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e-entry. </a:t>
            </a:r>
          </a:p>
          <a:p>
            <a:pPr marL="285750" marR="0" indent="-285750">
              <a:lnSpc>
                <a:spcPct val="150000"/>
              </a:lnSpc>
              <a:spcBef>
                <a:spcPts val="0"/>
              </a:spcBef>
              <a:spcAft>
                <a:spcPts val="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Review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rauma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nformed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50000"/>
              </a:lnSpc>
              <a:spcBef>
                <a:spcPts val="0"/>
              </a:spcBef>
              <a:spcAft>
                <a:spcPts val="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Define wellness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ecovery-oriented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ystems of care (WROSC).</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50000"/>
              </a:lnSpc>
              <a:spcBef>
                <a:spcPts val="0"/>
              </a:spcBef>
              <a:spcAft>
                <a:spcPts val="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Increase awareness of the power of peer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upport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ervices.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7575-1B3E-2D6A-D1D6-FE393701255A}"/>
              </a:ext>
            </a:extLst>
          </p:cNvPr>
          <p:cNvSpPr>
            <a:spLocks noGrp="1"/>
          </p:cNvSpPr>
          <p:nvPr>
            <p:ph type="ctrTitle"/>
          </p:nvPr>
        </p:nvSpPr>
        <p:spPr>
          <a:xfrm>
            <a:off x="657519" y="741391"/>
            <a:ext cx="3576348" cy="1616203"/>
          </a:xfrm>
        </p:spPr>
        <p:txBody>
          <a:bodyPr vert="horz" lIns="91440" tIns="45720" rIns="91440" bIns="45720" rtlCol="0" anchor="b">
            <a:normAutofit/>
          </a:bodyPr>
          <a:lstStyle/>
          <a:p>
            <a:pPr defTabSz="914400"/>
            <a:r>
              <a:rPr lang="en-US" sz="3600" b="1" kern="1200" dirty="0">
                <a:solidFill>
                  <a:schemeClr val="tx1"/>
                </a:solidFill>
                <a:latin typeface="+mj-lt"/>
                <a:ea typeface="+mj-ea"/>
                <a:cs typeface="+mj-cs"/>
              </a:rPr>
              <a:t>Impact Landscape</a:t>
            </a: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sp>
        <p:nvSpPr>
          <p:cNvPr id="10" name="Content Placeholder 9">
            <a:extLst>
              <a:ext uri="{FF2B5EF4-FFF2-40B4-BE49-F238E27FC236}">
                <a16:creationId xmlns:a16="http://schemas.microsoft.com/office/drawing/2014/main" id="{6770A0AC-014D-665E-33E7-CE2B553C1D1A}"/>
              </a:ext>
            </a:extLst>
          </p:cNvPr>
          <p:cNvSpPr>
            <a:spLocks noGrp="1"/>
          </p:cNvSpPr>
          <p:nvPr>
            <p:ph type="subTitle" idx="1"/>
          </p:nvPr>
        </p:nvSpPr>
        <p:spPr>
          <a:xfrm>
            <a:off x="657519" y="2533476"/>
            <a:ext cx="3576347" cy="3447832"/>
          </a:xfrm>
        </p:spPr>
        <p:txBody>
          <a:bodyPr vert="horz" lIns="91440" tIns="45720" rIns="91440" bIns="45720" rtlCol="0" anchor="t">
            <a:normAutofit/>
          </a:bodyPr>
          <a:lstStyle/>
          <a:p>
            <a:pPr indent="-228600" algn="l" defTabSz="914400">
              <a:buFont typeface="Arial" panose="020B0604020202020204" pitchFamily="34" charset="0"/>
              <a:buChar char="•"/>
            </a:pPr>
            <a:endParaRPr lang="en-US" sz="1700" dirty="0"/>
          </a:p>
          <a:p>
            <a:pPr indent="-228600" algn="l" defTabSz="914400">
              <a:buFont typeface="Arial" panose="020B0604020202020204" pitchFamily="34" charset="0"/>
              <a:buChar char="•"/>
            </a:pPr>
            <a:endParaRPr lang="en-US" sz="1700" dirty="0"/>
          </a:p>
          <a:p>
            <a:pPr indent="-228600" algn="l" defTabSz="914400">
              <a:buFont typeface="Arial" panose="020B0604020202020204" pitchFamily="34" charset="0"/>
              <a:buChar char="•"/>
            </a:pPr>
            <a:endParaRPr lang="en-US" sz="1700" dirty="0"/>
          </a:p>
          <a:p>
            <a:pPr indent="-228600" algn="l" defTabSz="914400">
              <a:buFont typeface="Arial" panose="020B0604020202020204" pitchFamily="34" charset="0"/>
              <a:buChar char="•"/>
            </a:pPr>
            <a:endParaRPr lang="en-US" sz="1700" dirty="0"/>
          </a:p>
        </p:txBody>
      </p:sp>
      <p:pic>
        <p:nvPicPr>
          <p:cNvPr id="14" name="Picture 13" descr="Several people in orange pants&#10;&#10;Description automatically generated">
            <a:extLst>
              <a:ext uri="{FF2B5EF4-FFF2-40B4-BE49-F238E27FC236}">
                <a16:creationId xmlns:a16="http://schemas.microsoft.com/office/drawing/2014/main" id="{6D84D562-BC9D-54A8-6E9D-2841EF79BA6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033" r="-2" b="-2"/>
          <a:stretch/>
        </p:blipFill>
        <p:spPr>
          <a:xfrm>
            <a:off x="4907756" y="-15447"/>
            <a:ext cx="4233865" cy="3447832"/>
          </a:xfrm>
          <a:prstGeom prst="rect">
            <a:avLst/>
          </a:prstGeom>
        </p:spPr>
      </p:pic>
      <p:pic>
        <p:nvPicPr>
          <p:cNvPr id="7" name="Picture 6" descr="A row of jail cells&#10;&#10;Description automatically generated">
            <a:extLst>
              <a:ext uri="{FF2B5EF4-FFF2-40B4-BE49-F238E27FC236}">
                <a16:creationId xmlns:a16="http://schemas.microsoft.com/office/drawing/2014/main" id="{79D8E897-C045-EB9A-DA7C-99DCEAF8E96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668" r="10870" b="2"/>
          <a:stretch/>
        </p:blipFill>
        <p:spPr>
          <a:xfrm>
            <a:off x="4907756" y="3429000"/>
            <a:ext cx="4236243" cy="3429000"/>
          </a:xfrm>
          <a:prstGeom prst="rect">
            <a:avLst/>
          </a:prstGeom>
        </p:spPr>
      </p:pic>
      <p:sp>
        <p:nvSpPr>
          <p:cNvPr id="20" name="Rectangle 19">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97519" y="3919233"/>
            <a:ext cx="1664453" cy="4243979"/>
          </a:xfrm>
          <a:prstGeom prst="rect">
            <a:avLst/>
          </a:prstGeom>
          <a:gradFill>
            <a:gsLst>
              <a:gs pos="0">
                <a:schemeClr val="accent5">
                  <a:lumMod val="75000"/>
                </a:schemeClr>
              </a:gs>
              <a:gs pos="86000">
                <a:schemeClr val="accent5">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26" y="0"/>
            <a:ext cx="1027755" cy="6857999"/>
          </a:xfrm>
          <a:prstGeom prst="rect">
            <a:avLst/>
          </a:prstGeom>
          <a:gradFill flip="none" rotWithShape="1">
            <a:gsLst>
              <a:gs pos="0">
                <a:schemeClr val="accent2"/>
              </a:gs>
              <a:gs pos="44000">
                <a:schemeClr val="accent5">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2397" y="-11248"/>
            <a:ext cx="4236243" cy="1323214"/>
          </a:xfrm>
          <a:prstGeom prst="rect">
            <a:avLst/>
          </a:prstGeom>
          <a:gradFill flip="none" rotWithShape="1">
            <a:gsLst>
              <a:gs pos="0">
                <a:schemeClr val="accent5"/>
              </a:gs>
              <a:gs pos="52000">
                <a:schemeClr val="accent2">
                  <a:alpha val="0"/>
                </a:schemeClr>
              </a:gs>
            </a:gsLst>
            <a:lin ang="4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6" name="Rectangle 2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96226" y="3593533"/>
            <a:ext cx="2057400" cy="3275713"/>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8" name="TextBox 7">
            <a:extLst>
              <a:ext uri="{FF2B5EF4-FFF2-40B4-BE49-F238E27FC236}">
                <a16:creationId xmlns:a16="http://schemas.microsoft.com/office/drawing/2014/main" id="{BA3D8BE9-3DD0-44A5-BA1E-A6A309828B85}"/>
              </a:ext>
            </a:extLst>
          </p:cNvPr>
          <p:cNvSpPr txBox="1"/>
          <p:nvPr/>
        </p:nvSpPr>
        <p:spPr>
          <a:xfrm>
            <a:off x="6703908" y="6657945"/>
            <a:ext cx="244009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melroze.com/culture/after-incarceration-the-truth-about-a-loved-ones-return-from-priso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
        <p:nvSpPr>
          <p:cNvPr id="15" name="TextBox 14">
            <a:extLst>
              <a:ext uri="{FF2B5EF4-FFF2-40B4-BE49-F238E27FC236}">
                <a16:creationId xmlns:a16="http://schemas.microsoft.com/office/drawing/2014/main" id="{AE1D3290-C675-824C-2AB1-11670A15E062}"/>
              </a:ext>
            </a:extLst>
          </p:cNvPr>
          <p:cNvSpPr txBox="1"/>
          <p:nvPr/>
        </p:nvSpPr>
        <p:spPr>
          <a:xfrm>
            <a:off x="6821755" y="3232330"/>
            <a:ext cx="231986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medium.com/@LizRyanYJ/kids-are-in-youth-prisons-6d7d733ed03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pic>
        <p:nvPicPr>
          <p:cNvPr id="28" name="Picture 27" descr="A colorful symbol with a white background&#10;&#10;Description automatically generated">
            <a:extLst>
              <a:ext uri="{FF2B5EF4-FFF2-40B4-BE49-F238E27FC236}">
                <a16:creationId xmlns:a16="http://schemas.microsoft.com/office/drawing/2014/main" id="{5990B412-44CF-C28F-456E-7D6B01E1987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76963" y="2773213"/>
            <a:ext cx="4581017" cy="3435378"/>
          </a:xfrm>
          <a:prstGeom prst="rect">
            <a:avLst/>
          </a:prstGeom>
        </p:spPr>
      </p:pic>
    </p:spTree>
    <p:extLst>
      <p:ext uri="{BB962C8B-B14F-4D97-AF65-F5344CB8AC3E}">
        <p14:creationId xmlns:p14="http://schemas.microsoft.com/office/powerpoint/2010/main" val="412375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C84D-9E43-4B30-BC4E-DA68D5762F36}"/>
              </a:ext>
            </a:extLst>
          </p:cNvPr>
          <p:cNvSpPr>
            <a:spLocks noGrp="1"/>
          </p:cNvSpPr>
          <p:nvPr>
            <p:ph type="ctrTitle"/>
          </p:nvPr>
        </p:nvSpPr>
        <p:spPr>
          <a:xfrm>
            <a:off x="1033915" y="-308922"/>
            <a:ext cx="7614139" cy="935232"/>
          </a:xfrm>
        </p:spPr>
        <p:txBody>
          <a:bodyPr>
            <a:noAutofit/>
          </a:bodyPr>
          <a:lstStyle/>
          <a:p>
            <a:pPr algn="ctr"/>
            <a:r>
              <a:rPr lang="en-US" sz="4000" b="1" dirty="0"/>
              <a:t>Impact Landscape - Women</a:t>
            </a:r>
            <a:endParaRPr lang="en-US" sz="4000" dirty="0"/>
          </a:p>
        </p:txBody>
      </p:sp>
      <p:sp>
        <p:nvSpPr>
          <p:cNvPr id="10" name="Content Placeholder 9">
            <a:extLst>
              <a:ext uri="{FF2B5EF4-FFF2-40B4-BE49-F238E27FC236}">
                <a16:creationId xmlns:a16="http://schemas.microsoft.com/office/drawing/2014/main" id="{8BE73B16-B4E0-4AA1-BF35-DFB0BFD18550}"/>
              </a:ext>
            </a:extLst>
          </p:cNvPr>
          <p:cNvSpPr>
            <a:spLocks noGrp="1"/>
          </p:cNvSpPr>
          <p:nvPr>
            <p:ph type="subTitle" idx="1"/>
          </p:nvPr>
        </p:nvSpPr>
        <p:spPr/>
        <p:txBody>
          <a:bodyPr>
            <a:norm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pie chart with text and numbers&#10;&#10;Description automatically generated">
            <a:extLst>
              <a:ext uri="{FF2B5EF4-FFF2-40B4-BE49-F238E27FC236}">
                <a16:creationId xmlns:a16="http://schemas.microsoft.com/office/drawing/2014/main" id="{DE860192-F1AC-DF58-4B9E-BF7CBD8E4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33" y="764721"/>
            <a:ext cx="8386534" cy="5986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903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2705" name="Google Shape;2705;g11747690584_0_6" descr="Text&#10;&#10;Description automatically generated"/>
          <p:cNvPicPr preferRelativeResize="0"/>
          <p:nvPr/>
        </p:nvPicPr>
        <p:blipFill rotWithShape="1">
          <a:blip r:embed="rId3">
            <a:alphaModFix/>
          </a:blip>
          <a:srcRect/>
          <a:stretch/>
        </p:blipFill>
        <p:spPr>
          <a:xfrm>
            <a:off x="1916546" y="6077248"/>
            <a:ext cx="5901206" cy="741169"/>
          </a:xfrm>
          <a:prstGeom prst="rect">
            <a:avLst/>
          </a:prstGeom>
          <a:noFill/>
          <a:ln>
            <a:noFill/>
          </a:ln>
        </p:spPr>
      </p:pic>
      <p:sp>
        <p:nvSpPr>
          <p:cNvPr id="2" name="TextBox 1">
            <a:extLst>
              <a:ext uri="{FF2B5EF4-FFF2-40B4-BE49-F238E27FC236}">
                <a16:creationId xmlns:a16="http://schemas.microsoft.com/office/drawing/2014/main" id="{E538C6A9-250D-5A65-4BB4-B55AF44B0272}"/>
              </a:ext>
            </a:extLst>
          </p:cNvPr>
          <p:cNvSpPr txBox="1"/>
          <p:nvPr/>
        </p:nvSpPr>
        <p:spPr>
          <a:xfrm>
            <a:off x="2291191" y="-8159"/>
            <a:ext cx="5151916" cy="707886"/>
          </a:xfrm>
          <a:prstGeom prst="rect">
            <a:avLst/>
          </a:prstGeom>
          <a:noFill/>
        </p:spPr>
        <p:txBody>
          <a:bodyPr wrap="square" rtlCol="0">
            <a:spAutoFit/>
          </a:bodyPr>
          <a:lstStyle/>
          <a:p>
            <a:pPr algn="ctr"/>
            <a:r>
              <a:rPr lang="en-US" sz="4000" b="1" dirty="0">
                <a:latin typeface="Calibri Light" panose="020F0302020204030204" pitchFamily="34" charset="0"/>
                <a:cs typeface="Calibri Light" panose="020F0302020204030204" pitchFamily="34" charset="0"/>
              </a:rPr>
              <a:t>Incarceration Rates</a:t>
            </a:r>
            <a:endParaRPr lang="en-US" sz="4000" dirty="0">
              <a:latin typeface="Calibri Light" panose="020F0302020204030204" pitchFamily="34" charset="0"/>
              <a:cs typeface="Calibri Light" panose="020F0302020204030204" pitchFamily="34" charset="0"/>
            </a:endParaRPr>
          </a:p>
        </p:txBody>
      </p:sp>
      <p:pic>
        <p:nvPicPr>
          <p:cNvPr id="4" name="Picture 3" descr="A graph of growth in women's incarceration&#10;&#10;Description automatically generated">
            <a:extLst>
              <a:ext uri="{FF2B5EF4-FFF2-40B4-BE49-F238E27FC236}">
                <a16:creationId xmlns:a16="http://schemas.microsoft.com/office/drawing/2014/main" id="{E1DD2FA3-B0D9-6394-04D4-11C532846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74" y="608566"/>
            <a:ext cx="8226525" cy="486656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85B6D49-AAF9-DF6C-40B3-9109815F26B1}"/>
              </a:ext>
            </a:extLst>
          </p:cNvPr>
          <p:cNvSpPr txBox="1"/>
          <p:nvPr/>
        </p:nvSpPr>
        <p:spPr>
          <a:xfrm>
            <a:off x="536474" y="5604996"/>
            <a:ext cx="8500821" cy="430887"/>
          </a:xfrm>
          <a:prstGeom prst="rect">
            <a:avLst/>
          </a:prstGeom>
          <a:noFill/>
        </p:spPr>
        <p:txBody>
          <a:bodyPr wrap="square" rtlCol="0">
            <a:spAutoFit/>
          </a:bodyPr>
          <a:lstStyle/>
          <a:p>
            <a:r>
              <a:rPr lang="en-US" sz="1050" b="0" i="0" u="none" strike="noStrike" dirty="0">
                <a:effectLst/>
                <a:latin typeface="Calibri" panose="020F0502020204030204" pitchFamily="34" charset="0"/>
                <a:cs typeface="Calibri" panose="020F0502020204030204" pitchFamily="34" charset="0"/>
              </a:rPr>
              <a:t>Sources: Bureau of Justice Statistics: Historical Corrections Statistics in the United States 1850-1984 (1986); Prison and Jail Inmates at Midyear Series (1997- 2021), Prisoners Series (1980-2021). Washington, DC.</a:t>
            </a:r>
            <a:endParaRPr lang="en-US"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495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pic>
        <p:nvPicPr>
          <p:cNvPr id="2705" name="Google Shape;2705;g11747690584_0_6" descr="Text&#10;&#10;Description automatically generated"/>
          <p:cNvPicPr preferRelativeResize="0"/>
          <p:nvPr/>
        </p:nvPicPr>
        <p:blipFill rotWithShape="1">
          <a:blip r:embed="rId3">
            <a:alphaModFix/>
          </a:blip>
          <a:srcRect/>
          <a:stretch/>
        </p:blipFill>
        <p:spPr>
          <a:xfrm>
            <a:off x="1916546" y="6077248"/>
            <a:ext cx="5901206" cy="741169"/>
          </a:xfrm>
          <a:prstGeom prst="rect">
            <a:avLst/>
          </a:prstGeom>
          <a:noFill/>
          <a:ln>
            <a:noFill/>
          </a:ln>
        </p:spPr>
      </p:pic>
      <p:sp>
        <p:nvSpPr>
          <p:cNvPr id="2" name="TextBox 1">
            <a:extLst>
              <a:ext uri="{FF2B5EF4-FFF2-40B4-BE49-F238E27FC236}">
                <a16:creationId xmlns:a16="http://schemas.microsoft.com/office/drawing/2014/main" id="{E538C6A9-250D-5A65-4BB4-B55AF44B0272}"/>
              </a:ext>
            </a:extLst>
          </p:cNvPr>
          <p:cNvSpPr txBox="1"/>
          <p:nvPr/>
        </p:nvSpPr>
        <p:spPr>
          <a:xfrm>
            <a:off x="2887184" y="101390"/>
            <a:ext cx="3959930" cy="1323439"/>
          </a:xfrm>
          <a:prstGeom prst="rect">
            <a:avLst/>
          </a:prstGeom>
          <a:noFill/>
        </p:spPr>
        <p:txBody>
          <a:bodyPr wrap="square" rtlCol="0">
            <a:spAutoFit/>
          </a:bodyPr>
          <a:lstStyle/>
          <a:p>
            <a:pPr algn="ctr"/>
            <a:r>
              <a:rPr lang="en-US" sz="4000" b="1" dirty="0">
                <a:latin typeface="Calibri Light" panose="020F0302020204030204" pitchFamily="34" charset="0"/>
                <a:cs typeface="Calibri Light" panose="020F0302020204030204" pitchFamily="34" charset="0"/>
              </a:rPr>
              <a:t>Incarceration Rates</a:t>
            </a:r>
            <a:endParaRPr lang="en-US" sz="4000" dirty="0">
              <a:latin typeface="Calibri Light" panose="020F0302020204030204" pitchFamily="34" charset="0"/>
              <a:cs typeface="Calibri Light" panose="020F0302020204030204" pitchFamily="34" charset="0"/>
            </a:endParaRPr>
          </a:p>
        </p:txBody>
      </p:sp>
      <p:pic>
        <p:nvPicPr>
          <p:cNvPr id="10" name="Picture 9" descr="A graph of a number of prisoners&#10;&#10;Description automatically generated">
            <a:extLst>
              <a:ext uri="{FF2B5EF4-FFF2-40B4-BE49-F238E27FC236}">
                <a16:creationId xmlns:a16="http://schemas.microsoft.com/office/drawing/2014/main" id="{4EB120C6-9430-8FD9-E307-1965A1143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91" y="763109"/>
            <a:ext cx="8298218" cy="497860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AA1A949F-F3B4-AC23-5FE9-1E0F93161E60}"/>
              </a:ext>
            </a:extLst>
          </p:cNvPr>
          <p:cNvSpPr txBox="1"/>
          <p:nvPr/>
        </p:nvSpPr>
        <p:spPr>
          <a:xfrm>
            <a:off x="4994891" y="6638845"/>
            <a:ext cx="8298218" cy="261610"/>
          </a:xfrm>
          <a:prstGeom prst="rect">
            <a:avLst/>
          </a:prstGeom>
          <a:noFill/>
        </p:spPr>
        <p:txBody>
          <a:bodyPr wrap="square">
            <a:spAutoFit/>
          </a:bodyPr>
          <a:lstStyle/>
          <a:p>
            <a:r>
              <a:rPr lang="en-US" sz="1050" b="0" i="0" u="none" strike="noStrike" dirty="0">
                <a:solidFill>
                  <a:schemeClr val="bg1"/>
                </a:solidFill>
                <a:effectLst/>
                <a:latin typeface="Source Sans Pro" panose="020B0503030403020204" pitchFamily="34" charset="0"/>
              </a:rPr>
              <a:t>Source: Prisoners Series. Washington, DC: Bureau of Justice Statistics</a:t>
            </a:r>
            <a:endParaRPr lang="en-US" sz="1050" dirty="0">
              <a:solidFill>
                <a:schemeClr val="bg1"/>
              </a:solidFill>
            </a:endParaRPr>
          </a:p>
        </p:txBody>
      </p:sp>
    </p:spTree>
    <p:extLst>
      <p:ext uri="{BB962C8B-B14F-4D97-AF65-F5344CB8AC3E}">
        <p14:creationId xmlns:p14="http://schemas.microsoft.com/office/powerpoint/2010/main" val="1693264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CTSN_180220">
      <a:dk1>
        <a:srgbClr val="000000"/>
      </a:dk1>
      <a:lt1>
        <a:srgbClr val="FFFFFF"/>
      </a:lt1>
      <a:dk2>
        <a:srgbClr val="34495D"/>
      </a:dk2>
      <a:lt2>
        <a:srgbClr val="D7DBDD"/>
      </a:lt2>
      <a:accent1>
        <a:srgbClr val="0A57A3"/>
      </a:accent1>
      <a:accent2>
        <a:srgbClr val="FDD946"/>
      </a:accent2>
      <a:accent3>
        <a:srgbClr val="9BBB59"/>
      </a:accent3>
      <a:accent4>
        <a:srgbClr val="4BACC6"/>
      </a:accent4>
      <a:accent5>
        <a:srgbClr val="8064A2"/>
      </a:accent5>
      <a:accent6>
        <a:srgbClr val="F79646"/>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8185</TotalTime>
  <Words>5339</Words>
  <Application>Microsoft Macintosh PowerPoint</Application>
  <PresentationFormat>On-screen Show (4:3)</PresentationFormat>
  <Paragraphs>375</Paragraphs>
  <Slides>27</Slides>
  <Notes>26</Notes>
  <HiddenSlides>0</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27</vt:i4>
      </vt:variant>
    </vt:vector>
  </HeadingPairs>
  <TitlesOfParts>
    <vt:vector size="53" baseType="lpstr">
      <vt:lpstr>Arial</vt:lpstr>
      <vt:lpstr>Calibri</vt:lpstr>
      <vt:lpstr>Calibri Light</vt:lpstr>
      <vt:lpstr>Cambria</vt:lpstr>
      <vt:lpstr>Franklin Gothic Book</vt:lpstr>
      <vt:lpstr>Franklin Gothic Medium</vt:lpstr>
      <vt:lpstr>Georgia</vt:lpstr>
      <vt:lpstr>GillSansStd</vt:lpstr>
      <vt:lpstr>Google Sans</vt:lpstr>
      <vt:lpstr>inter var</vt:lpstr>
      <vt:lpstr>Lato</vt:lpstr>
      <vt:lpstr>Merriweather Web</vt:lpstr>
      <vt:lpstr>MinionPro</vt:lpstr>
      <vt:lpstr>MyriadPro</vt:lpstr>
      <vt:lpstr>Open Sans</vt:lpstr>
      <vt:lpstr>Opulent</vt:lpstr>
      <vt:lpstr>Proxima Nova</vt:lpstr>
      <vt:lpstr>Raleway</vt:lpstr>
      <vt:lpstr>Roboto</vt:lpstr>
      <vt:lpstr>Source Sans Pro</vt:lpstr>
      <vt:lpstr>Times New Roman</vt:lpstr>
      <vt:lpstr>TimesNewRomanPSMT</vt:lpstr>
      <vt:lpstr>TradeGothicLTStd</vt:lpstr>
      <vt:lpstr>untitled-sans</vt:lpstr>
      <vt:lpstr>Office Theme</vt:lpstr>
      <vt:lpstr>1_Office Theme</vt:lpstr>
      <vt:lpstr>PowerPoint Presentation</vt:lpstr>
      <vt:lpstr>PowerPoint Presentation</vt:lpstr>
      <vt:lpstr>PowerPoint Presentation</vt:lpstr>
      <vt:lpstr>PowerPoint Presentation</vt:lpstr>
      <vt:lpstr>PowerPoint Presentation</vt:lpstr>
      <vt:lpstr>Impact Landscape </vt:lpstr>
      <vt:lpstr>Impact Landscape - Women</vt:lpstr>
      <vt:lpstr>PowerPoint Presentation</vt:lpstr>
      <vt:lpstr>PowerPoint Presentation</vt:lpstr>
      <vt:lpstr>PowerPoint Presentation</vt:lpstr>
      <vt:lpstr>Incarceration Challenges &amp; Barriers </vt:lpstr>
      <vt:lpstr>PowerPoint Presentation</vt:lpstr>
      <vt:lpstr>PowerPoint Presentation</vt:lpstr>
      <vt:lpstr>Improving Success in Re-Entry  </vt:lpstr>
      <vt:lpstr>PowerPoint Presentation</vt:lpstr>
      <vt:lpstr>Gender Responsive Programming: Theoretical Perspectives </vt:lpstr>
      <vt:lpstr>PowerPoint Presentation</vt:lpstr>
      <vt:lpstr>Trauma Informed Care (TIC)</vt:lpstr>
      <vt:lpstr>Trauma Informed Care (TIC):  Six Decisive Features </vt:lpstr>
      <vt:lpstr>PowerPoint Presentation</vt:lpstr>
      <vt:lpstr>PowerPoint Presentation</vt:lpstr>
      <vt:lpstr>Wellness – Recovery Oriented System of Care </vt:lpstr>
      <vt:lpstr>PowerPoint Presentation</vt:lpstr>
      <vt:lpstr>Power in Peer Recovery Support Services</vt:lpstr>
      <vt:lpstr>PowerPoint Presentation</vt:lpstr>
      <vt:lpstr>PowerPoint Presentation</vt:lpstr>
      <vt:lpstr>Contact New England MHTTC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Trauma: A Training for Working with Justice-Involved Youth</dc:title>
  <dc:creator>Griffin, Deanna</dc:creator>
  <cp:lastModifiedBy>Isabel Kai Fisher</cp:lastModifiedBy>
  <cp:revision>168</cp:revision>
  <dcterms:created xsi:type="dcterms:W3CDTF">2019-10-03T21:41:03Z</dcterms:created>
  <dcterms:modified xsi:type="dcterms:W3CDTF">2023-12-15T16:22:36Z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FCB2E3A3-ED59-4020-8A28-B91C6460218B</vt:lpwstr>
  </property>
  <property fmtid="{D5CDD505-2E9C-101B-9397-08002B2CF9AE}" pid="3" name="ArticulatePath">
    <vt:lpwstr>Final Think Trauma Module 1 Second Edition_formatted_19100300</vt:lpwstr>
  </property>
</Properties>
</file>