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Lst>
  <p:sldSz cy="5143500" cx="9144000"/>
  <p:notesSz cx="6858000" cy="9144000"/>
  <p:embeddedFontLst>
    <p:embeddedFont>
      <p:font typeface="Economica"/>
      <p:regular r:id="rId52"/>
      <p:bold r:id="rId53"/>
      <p:italic r:id="rId54"/>
      <p:boldItalic r:id="rId55"/>
    </p:embeddedFont>
    <p:embeddedFont>
      <p:font typeface="Open Sans"/>
      <p:regular r:id="rId56"/>
      <p:bold r:id="rId57"/>
      <p:italic r:id="rId58"/>
      <p:boldItalic r:id="rId5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92881C2-5C5F-41E3-A6D8-7CA9F1C682CC}">
  <a:tblStyle styleId="{992881C2-5C5F-41E3-A6D8-7CA9F1C682CC}"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font" Target="fonts/Economica-bold.fntdata"/><Relationship Id="rId52" Type="http://schemas.openxmlformats.org/officeDocument/2006/relationships/font" Target="fonts/Economica-regular.fntdata"/><Relationship Id="rId11" Type="http://schemas.openxmlformats.org/officeDocument/2006/relationships/slide" Target="slides/slide5.xml"/><Relationship Id="rId55" Type="http://schemas.openxmlformats.org/officeDocument/2006/relationships/font" Target="fonts/Economica-boldItalic.fntdata"/><Relationship Id="rId10" Type="http://schemas.openxmlformats.org/officeDocument/2006/relationships/slide" Target="slides/slide4.xml"/><Relationship Id="rId54" Type="http://schemas.openxmlformats.org/officeDocument/2006/relationships/font" Target="fonts/Economica-italic.fntdata"/><Relationship Id="rId13" Type="http://schemas.openxmlformats.org/officeDocument/2006/relationships/slide" Target="slides/slide7.xml"/><Relationship Id="rId57" Type="http://schemas.openxmlformats.org/officeDocument/2006/relationships/font" Target="fonts/OpenSans-bold.fntdata"/><Relationship Id="rId12" Type="http://schemas.openxmlformats.org/officeDocument/2006/relationships/slide" Target="slides/slide6.xml"/><Relationship Id="rId56" Type="http://schemas.openxmlformats.org/officeDocument/2006/relationships/font" Target="fonts/OpenSans-regular.fntdata"/><Relationship Id="rId15" Type="http://schemas.openxmlformats.org/officeDocument/2006/relationships/slide" Target="slides/slide9.xml"/><Relationship Id="rId59" Type="http://schemas.openxmlformats.org/officeDocument/2006/relationships/font" Target="fonts/OpenSans-boldItalic.fntdata"/><Relationship Id="rId14" Type="http://schemas.openxmlformats.org/officeDocument/2006/relationships/slide" Target="slides/slide8.xml"/><Relationship Id="rId58" Type="http://schemas.openxmlformats.org/officeDocument/2006/relationships/font" Target="fonts/OpenSans-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1ef4e26bc47_3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1ef4e26bc47_3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258040e3869_0_2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258040e3869_0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258040e3869_0_3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258040e3869_0_3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b047be048f_0_5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2b047be048f_0_5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2b047be048f_0_5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2b047be048f_0_5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2b047be048f_0_5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2b047be048f_0_5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2b047be048f_0_6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2b047be048f_0_6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2b047be048f_0_7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2b047be048f_0_7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2b047be048f_0_7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2" name="Google Shape;432;g2b047be048f_0_7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2b047be048f_0_8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6" name="Google Shape;496;g2b047be048f_0_8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258040e3869_0_9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7" name="Google Shape;567;g258040e3869_0_9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1ef4e26bc47_3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1ef4e26bc47_3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g258040e3869_0_10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8" name="Google Shape;598;g258040e3869_0_10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g258040e3869_0_1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0" name="Google Shape;610;g258040e3869_0_1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g2b047be048f_0_9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3" name="Google Shape;633;g2b047be048f_0_9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g258040e3869_0_16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6" name="Google Shape;646;g258040e3869_0_16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9" name="Shape 749"/>
        <p:cNvGrpSpPr/>
        <p:nvPr/>
      </p:nvGrpSpPr>
      <p:grpSpPr>
        <a:xfrm>
          <a:off x="0" y="0"/>
          <a:ext cx="0" cy="0"/>
          <a:chOff x="0" y="0"/>
          <a:chExt cx="0" cy="0"/>
        </a:xfrm>
      </p:grpSpPr>
      <p:sp>
        <p:nvSpPr>
          <p:cNvPr id="750" name="Google Shape;750;g258040e3869_0_17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1" name="Google Shape;751;g258040e3869_0_17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8" name="Shape 798"/>
        <p:cNvGrpSpPr/>
        <p:nvPr/>
      </p:nvGrpSpPr>
      <p:grpSpPr>
        <a:xfrm>
          <a:off x="0" y="0"/>
          <a:ext cx="0" cy="0"/>
          <a:chOff x="0" y="0"/>
          <a:chExt cx="0" cy="0"/>
        </a:xfrm>
      </p:grpSpPr>
      <p:sp>
        <p:nvSpPr>
          <p:cNvPr id="799" name="Google Shape;799;g258040e3869_0_18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0" name="Google Shape;800;g258040e3869_0_18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7" name="Shape 847"/>
        <p:cNvGrpSpPr/>
        <p:nvPr/>
      </p:nvGrpSpPr>
      <p:grpSpPr>
        <a:xfrm>
          <a:off x="0" y="0"/>
          <a:ext cx="0" cy="0"/>
          <a:chOff x="0" y="0"/>
          <a:chExt cx="0" cy="0"/>
        </a:xfrm>
      </p:grpSpPr>
      <p:sp>
        <p:nvSpPr>
          <p:cNvPr id="848" name="Google Shape;848;g258040e3869_0_18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9" name="Google Shape;849;g258040e3869_0_18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6" name="Shape 896"/>
        <p:cNvGrpSpPr/>
        <p:nvPr/>
      </p:nvGrpSpPr>
      <p:grpSpPr>
        <a:xfrm>
          <a:off x="0" y="0"/>
          <a:ext cx="0" cy="0"/>
          <a:chOff x="0" y="0"/>
          <a:chExt cx="0" cy="0"/>
        </a:xfrm>
      </p:grpSpPr>
      <p:sp>
        <p:nvSpPr>
          <p:cNvPr id="897" name="Google Shape;897;g258040e3869_0_19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8" name="Google Shape;898;g258040e3869_0_19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5" name="Shape 945"/>
        <p:cNvGrpSpPr/>
        <p:nvPr/>
      </p:nvGrpSpPr>
      <p:grpSpPr>
        <a:xfrm>
          <a:off x="0" y="0"/>
          <a:ext cx="0" cy="0"/>
          <a:chOff x="0" y="0"/>
          <a:chExt cx="0" cy="0"/>
        </a:xfrm>
      </p:grpSpPr>
      <p:sp>
        <p:nvSpPr>
          <p:cNvPr id="946" name="Google Shape;946;g258040e3869_0_2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7" name="Google Shape;947;g258040e3869_0_2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4" name="Shape 974"/>
        <p:cNvGrpSpPr/>
        <p:nvPr/>
      </p:nvGrpSpPr>
      <p:grpSpPr>
        <a:xfrm>
          <a:off x="0" y="0"/>
          <a:ext cx="0" cy="0"/>
          <a:chOff x="0" y="0"/>
          <a:chExt cx="0" cy="0"/>
        </a:xfrm>
      </p:grpSpPr>
      <p:sp>
        <p:nvSpPr>
          <p:cNvPr id="975" name="Google Shape;975;g258040e3869_0_26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6" name="Google Shape;976;g258040e3869_0_26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1ef4e26bc47_3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1ef4e26bc47_3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1" name="Shape 1041"/>
        <p:cNvGrpSpPr/>
        <p:nvPr/>
      </p:nvGrpSpPr>
      <p:grpSpPr>
        <a:xfrm>
          <a:off x="0" y="0"/>
          <a:ext cx="0" cy="0"/>
          <a:chOff x="0" y="0"/>
          <a:chExt cx="0" cy="0"/>
        </a:xfrm>
      </p:grpSpPr>
      <p:sp>
        <p:nvSpPr>
          <p:cNvPr id="1042" name="Google Shape;1042;g258040e3869_0_32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3" name="Google Shape;1043;g258040e3869_0_32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7" name="Shape 1117"/>
        <p:cNvGrpSpPr/>
        <p:nvPr/>
      </p:nvGrpSpPr>
      <p:grpSpPr>
        <a:xfrm>
          <a:off x="0" y="0"/>
          <a:ext cx="0" cy="0"/>
          <a:chOff x="0" y="0"/>
          <a:chExt cx="0" cy="0"/>
        </a:xfrm>
      </p:grpSpPr>
      <p:sp>
        <p:nvSpPr>
          <p:cNvPr id="1118" name="Google Shape;1118;g258040e3869_0_24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9" name="Google Shape;1119;g258040e3869_0_24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0" name="Shape 1150"/>
        <p:cNvGrpSpPr/>
        <p:nvPr/>
      </p:nvGrpSpPr>
      <p:grpSpPr>
        <a:xfrm>
          <a:off x="0" y="0"/>
          <a:ext cx="0" cy="0"/>
          <a:chOff x="0" y="0"/>
          <a:chExt cx="0" cy="0"/>
        </a:xfrm>
      </p:grpSpPr>
      <p:sp>
        <p:nvSpPr>
          <p:cNvPr id="1151" name="Google Shape;1151;g258040e3869_0_25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2" name="Google Shape;1152;g258040e3869_0_25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3" name="Shape 1183"/>
        <p:cNvGrpSpPr/>
        <p:nvPr/>
      </p:nvGrpSpPr>
      <p:grpSpPr>
        <a:xfrm>
          <a:off x="0" y="0"/>
          <a:ext cx="0" cy="0"/>
          <a:chOff x="0" y="0"/>
          <a:chExt cx="0" cy="0"/>
        </a:xfrm>
      </p:grpSpPr>
      <p:sp>
        <p:nvSpPr>
          <p:cNvPr id="1184" name="Google Shape;1184;g258040e3869_0_36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5" name="Google Shape;1185;g258040e3869_0_36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6" name="Shape 1226"/>
        <p:cNvGrpSpPr/>
        <p:nvPr/>
      </p:nvGrpSpPr>
      <p:grpSpPr>
        <a:xfrm>
          <a:off x="0" y="0"/>
          <a:ext cx="0" cy="0"/>
          <a:chOff x="0" y="0"/>
          <a:chExt cx="0" cy="0"/>
        </a:xfrm>
      </p:grpSpPr>
      <p:sp>
        <p:nvSpPr>
          <p:cNvPr id="1227" name="Google Shape;1227;g258040e3869_0_38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8" name="Google Shape;1228;g258040e3869_0_38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0" name="Shape 1240"/>
        <p:cNvGrpSpPr/>
        <p:nvPr/>
      </p:nvGrpSpPr>
      <p:grpSpPr>
        <a:xfrm>
          <a:off x="0" y="0"/>
          <a:ext cx="0" cy="0"/>
          <a:chOff x="0" y="0"/>
          <a:chExt cx="0" cy="0"/>
        </a:xfrm>
      </p:grpSpPr>
      <p:sp>
        <p:nvSpPr>
          <p:cNvPr id="1241" name="Google Shape;1241;g1ef4e26bc47_3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2" name="Google Shape;1242;g1ef4e26bc47_3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5" name="Shape 1245"/>
        <p:cNvGrpSpPr/>
        <p:nvPr/>
      </p:nvGrpSpPr>
      <p:grpSpPr>
        <a:xfrm>
          <a:off x="0" y="0"/>
          <a:ext cx="0" cy="0"/>
          <a:chOff x="0" y="0"/>
          <a:chExt cx="0" cy="0"/>
        </a:xfrm>
      </p:grpSpPr>
      <p:sp>
        <p:nvSpPr>
          <p:cNvPr id="1246" name="Google Shape;1246;g258040e3869_0_40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7" name="Google Shape;1247;g258040e3869_0_40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1" name="Shape 1251"/>
        <p:cNvGrpSpPr/>
        <p:nvPr/>
      </p:nvGrpSpPr>
      <p:grpSpPr>
        <a:xfrm>
          <a:off x="0" y="0"/>
          <a:ext cx="0" cy="0"/>
          <a:chOff x="0" y="0"/>
          <a:chExt cx="0" cy="0"/>
        </a:xfrm>
      </p:grpSpPr>
      <p:sp>
        <p:nvSpPr>
          <p:cNvPr id="1252" name="Google Shape;1252;g2b047be048f_0_10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3" name="Google Shape;1253;g2b047be048f_0_10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6" name="Shape 1256"/>
        <p:cNvGrpSpPr/>
        <p:nvPr/>
      </p:nvGrpSpPr>
      <p:grpSpPr>
        <a:xfrm>
          <a:off x="0" y="0"/>
          <a:ext cx="0" cy="0"/>
          <a:chOff x="0" y="0"/>
          <a:chExt cx="0" cy="0"/>
        </a:xfrm>
      </p:grpSpPr>
      <p:sp>
        <p:nvSpPr>
          <p:cNvPr id="1257" name="Google Shape;1257;g258040e3869_0_15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8" name="Google Shape;1258;g258040e3869_0_15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7" name="Shape 1287"/>
        <p:cNvGrpSpPr/>
        <p:nvPr/>
      </p:nvGrpSpPr>
      <p:grpSpPr>
        <a:xfrm>
          <a:off x="0" y="0"/>
          <a:ext cx="0" cy="0"/>
          <a:chOff x="0" y="0"/>
          <a:chExt cx="0" cy="0"/>
        </a:xfrm>
      </p:grpSpPr>
      <p:sp>
        <p:nvSpPr>
          <p:cNvPr id="1288" name="Google Shape;1288;g258040e3869_0_15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9" name="Google Shape;1289;g258040e3869_0_15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1ef4e26bc47_3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1ef4e26bc47_3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2" name="Shape 1322"/>
        <p:cNvGrpSpPr/>
        <p:nvPr/>
      </p:nvGrpSpPr>
      <p:grpSpPr>
        <a:xfrm>
          <a:off x="0" y="0"/>
          <a:ext cx="0" cy="0"/>
          <a:chOff x="0" y="0"/>
          <a:chExt cx="0" cy="0"/>
        </a:xfrm>
      </p:grpSpPr>
      <p:sp>
        <p:nvSpPr>
          <p:cNvPr id="1323" name="Google Shape;1323;g258040e3869_0_20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4" name="Google Shape;1324;g258040e3869_0_20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4" name="Shape 1354"/>
        <p:cNvGrpSpPr/>
        <p:nvPr/>
      </p:nvGrpSpPr>
      <p:grpSpPr>
        <a:xfrm>
          <a:off x="0" y="0"/>
          <a:ext cx="0" cy="0"/>
          <a:chOff x="0" y="0"/>
          <a:chExt cx="0" cy="0"/>
        </a:xfrm>
      </p:grpSpPr>
      <p:sp>
        <p:nvSpPr>
          <p:cNvPr id="1355" name="Google Shape;1355;g258040e3869_0_28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6" name="Google Shape;1356;g258040e3869_0_28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6" name="Shape 1366"/>
        <p:cNvGrpSpPr/>
        <p:nvPr/>
      </p:nvGrpSpPr>
      <p:grpSpPr>
        <a:xfrm>
          <a:off x="0" y="0"/>
          <a:ext cx="0" cy="0"/>
          <a:chOff x="0" y="0"/>
          <a:chExt cx="0" cy="0"/>
        </a:xfrm>
      </p:grpSpPr>
      <p:sp>
        <p:nvSpPr>
          <p:cNvPr id="1367" name="Google Shape;1367;g258040e3869_0_28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8" name="Google Shape;1368;g258040e3869_0_28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6" name="Shape 1376"/>
        <p:cNvGrpSpPr/>
        <p:nvPr/>
      </p:nvGrpSpPr>
      <p:grpSpPr>
        <a:xfrm>
          <a:off x="0" y="0"/>
          <a:ext cx="0" cy="0"/>
          <a:chOff x="0" y="0"/>
          <a:chExt cx="0" cy="0"/>
        </a:xfrm>
      </p:grpSpPr>
      <p:sp>
        <p:nvSpPr>
          <p:cNvPr id="1377" name="Google Shape;1377;g258040e3869_0_24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8" name="Google Shape;1378;g258040e3869_0_24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0" name="Shape 1400"/>
        <p:cNvGrpSpPr/>
        <p:nvPr/>
      </p:nvGrpSpPr>
      <p:grpSpPr>
        <a:xfrm>
          <a:off x="0" y="0"/>
          <a:ext cx="0" cy="0"/>
          <a:chOff x="0" y="0"/>
          <a:chExt cx="0" cy="0"/>
        </a:xfrm>
      </p:grpSpPr>
      <p:sp>
        <p:nvSpPr>
          <p:cNvPr id="1401" name="Google Shape;1401;g258040e3869_0_35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2" name="Google Shape;1402;g258040e3869_0_35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7" name="Shape 1417"/>
        <p:cNvGrpSpPr/>
        <p:nvPr/>
      </p:nvGrpSpPr>
      <p:grpSpPr>
        <a:xfrm>
          <a:off x="0" y="0"/>
          <a:ext cx="0" cy="0"/>
          <a:chOff x="0" y="0"/>
          <a:chExt cx="0" cy="0"/>
        </a:xfrm>
      </p:grpSpPr>
      <p:sp>
        <p:nvSpPr>
          <p:cNvPr id="1418" name="Google Shape;1418;g258040e3869_0_14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9" name="Google Shape;1419;g258040e3869_0_14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258040e3869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258040e3869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258040e3869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258040e3869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258040e3869_0_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258040e3869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258040e3869_0_9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258040e3869_0_9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2b047be048f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2b047be048f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2744013" y="756700"/>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11" name="Google Shape;11;p2"/>
          <p:cNvSpPr/>
          <p:nvPr/>
        </p:nvSpPr>
        <p:spPr>
          <a:xfrm rot="10800000">
            <a:off x="5318350" y="3266725"/>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12" name="Google Shape;12;p2"/>
          <p:cNvSpPr txBox="1"/>
          <p:nvPr>
            <p:ph type="ctrTitle"/>
          </p:nvPr>
        </p:nvSpPr>
        <p:spPr>
          <a:xfrm>
            <a:off x="3044700" y="1444255"/>
            <a:ext cx="3054600" cy="15372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p:txBody>
      </p:sp>
      <p:sp>
        <p:nvSpPr>
          <p:cNvPr id="13" name="Google Shape;13;p2"/>
          <p:cNvSpPr txBox="1"/>
          <p:nvPr>
            <p:ph idx="1" type="subTitle"/>
          </p:nvPr>
        </p:nvSpPr>
        <p:spPr>
          <a:xfrm>
            <a:off x="3044700" y="3116580"/>
            <a:ext cx="3054600" cy="7014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Font typeface="Economica"/>
              <a:buNone/>
              <a:defRPr sz="2100">
                <a:latin typeface="Economica"/>
                <a:ea typeface="Economica"/>
                <a:cs typeface="Economica"/>
                <a:sym typeface="Economica"/>
              </a:defRPr>
            </a:lvl1pPr>
            <a:lvl2pPr lvl="1" algn="ctr">
              <a:lnSpc>
                <a:spcPct val="100000"/>
              </a:lnSpc>
              <a:spcBef>
                <a:spcPts val="0"/>
              </a:spcBef>
              <a:spcAft>
                <a:spcPts val="0"/>
              </a:spcAft>
              <a:buSzPts val="2100"/>
              <a:buFont typeface="Economica"/>
              <a:buNone/>
              <a:defRPr sz="2100">
                <a:latin typeface="Economica"/>
                <a:ea typeface="Economica"/>
                <a:cs typeface="Economica"/>
                <a:sym typeface="Economica"/>
              </a:defRPr>
            </a:lvl2pPr>
            <a:lvl3pPr lvl="2" algn="ctr">
              <a:lnSpc>
                <a:spcPct val="100000"/>
              </a:lnSpc>
              <a:spcBef>
                <a:spcPts val="0"/>
              </a:spcBef>
              <a:spcAft>
                <a:spcPts val="0"/>
              </a:spcAft>
              <a:buSzPts val="2100"/>
              <a:buFont typeface="Economica"/>
              <a:buNone/>
              <a:defRPr sz="2100">
                <a:latin typeface="Economica"/>
                <a:ea typeface="Economica"/>
                <a:cs typeface="Economica"/>
                <a:sym typeface="Economica"/>
              </a:defRPr>
            </a:lvl3pPr>
            <a:lvl4pPr lvl="3" algn="ctr">
              <a:lnSpc>
                <a:spcPct val="100000"/>
              </a:lnSpc>
              <a:spcBef>
                <a:spcPts val="0"/>
              </a:spcBef>
              <a:spcAft>
                <a:spcPts val="0"/>
              </a:spcAft>
              <a:buSzPts val="2100"/>
              <a:buFont typeface="Economica"/>
              <a:buNone/>
              <a:defRPr sz="2100">
                <a:latin typeface="Economica"/>
                <a:ea typeface="Economica"/>
                <a:cs typeface="Economica"/>
                <a:sym typeface="Economica"/>
              </a:defRPr>
            </a:lvl4pPr>
            <a:lvl5pPr lvl="4" algn="ctr">
              <a:lnSpc>
                <a:spcPct val="100000"/>
              </a:lnSpc>
              <a:spcBef>
                <a:spcPts val="0"/>
              </a:spcBef>
              <a:spcAft>
                <a:spcPts val="0"/>
              </a:spcAft>
              <a:buSzPts val="2100"/>
              <a:buFont typeface="Economica"/>
              <a:buNone/>
              <a:defRPr sz="2100">
                <a:latin typeface="Economica"/>
                <a:ea typeface="Economica"/>
                <a:cs typeface="Economica"/>
                <a:sym typeface="Economica"/>
              </a:defRPr>
            </a:lvl5pPr>
            <a:lvl6pPr lvl="5" algn="ctr">
              <a:lnSpc>
                <a:spcPct val="100000"/>
              </a:lnSpc>
              <a:spcBef>
                <a:spcPts val="0"/>
              </a:spcBef>
              <a:spcAft>
                <a:spcPts val="0"/>
              </a:spcAft>
              <a:buSzPts val="2100"/>
              <a:buFont typeface="Economica"/>
              <a:buNone/>
              <a:defRPr sz="2100">
                <a:latin typeface="Economica"/>
                <a:ea typeface="Economica"/>
                <a:cs typeface="Economica"/>
                <a:sym typeface="Economica"/>
              </a:defRPr>
            </a:lvl6pPr>
            <a:lvl7pPr lvl="6" algn="ctr">
              <a:lnSpc>
                <a:spcPct val="100000"/>
              </a:lnSpc>
              <a:spcBef>
                <a:spcPts val="0"/>
              </a:spcBef>
              <a:spcAft>
                <a:spcPts val="0"/>
              </a:spcAft>
              <a:buSzPts val="2100"/>
              <a:buFont typeface="Economica"/>
              <a:buNone/>
              <a:defRPr sz="2100">
                <a:latin typeface="Economica"/>
                <a:ea typeface="Economica"/>
                <a:cs typeface="Economica"/>
                <a:sym typeface="Economica"/>
              </a:defRPr>
            </a:lvl7pPr>
            <a:lvl8pPr lvl="7" algn="ctr">
              <a:lnSpc>
                <a:spcPct val="100000"/>
              </a:lnSpc>
              <a:spcBef>
                <a:spcPts val="0"/>
              </a:spcBef>
              <a:spcAft>
                <a:spcPts val="0"/>
              </a:spcAft>
              <a:buSzPts val="2100"/>
              <a:buFont typeface="Economica"/>
              <a:buNone/>
              <a:defRPr sz="2100">
                <a:latin typeface="Economica"/>
                <a:ea typeface="Economica"/>
                <a:cs typeface="Economica"/>
                <a:sym typeface="Economica"/>
              </a:defRPr>
            </a:lvl8pPr>
            <a:lvl9pPr lvl="8" algn="ctr">
              <a:lnSpc>
                <a:spcPct val="100000"/>
              </a:lnSpc>
              <a:spcBef>
                <a:spcPts val="0"/>
              </a:spcBef>
              <a:spcAft>
                <a:spcPts val="0"/>
              </a:spcAft>
              <a:buSzPts val="2100"/>
              <a:buFont typeface="Economica"/>
              <a:buNone/>
              <a:defRPr sz="2100">
                <a:latin typeface="Economica"/>
                <a:ea typeface="Economica"/>
                <a:cs typeface="Economica"/>
                <a:sym typeface="Economica"/>
              </a:defRPr>
            </a:lvl9pPr>
          </a:lstStyle>
          <a:p/>
        </p:txBody>
      </p:sp>
      <p:sp>
        <p:nvSpPr>
          <p:cNvPr id="14" name="Google Shape;14;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1" name="Shape 51"/>
        <p:cNvGrpSpPr/>
        <p:nvPr/>
      </p:nvGrpSpPr>
      <p:grpSpPr>
        <a:xfrm>
          <a:off x="0" y="0"/>
          <a:ext cx="0" cy="0"/>
          <a:chOff x="0" y="0"/>
          <a:chExt cx="0" cy="0"/>
        </a:xfrm>
      </p:grpSpPr>
      <p:sp>
        <p:nvSpPr>
          <p:cNvPr id="52" name="Google Shape;52;p11"/>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11"/>
          <p:cNvSpPr txBox="1"/>
          <p:nvPr>
            <p:ph hasCustomPrompt="1" type="title"/>
          </p:nvPr>
        </p:nvSpPr>
        <p:spPr>
          <a:xfrm>
            <a:off x="311700" y="957125"/>
            <a:ext cx="8520600" cy="21288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lt2"/>
              </a:buClr>
              <a:buSzPts val="16000"/>
              <a:buNone/>
              <a:defRPr sz="16000">
                <a:solidFill>
                  <a:schemeClr val="lt2"/>
                </a:solidFill>
              </a:defRPr>
            </a:lvl1pPr>
            <a:lvl2pPr lvl="1" algn="ctr">
              <a:spcBef>
                <a:spcPts val="0"/>
              </a:spcBef>
              <a:spcAft>
                <a:spcPts val="0"/>
              </a:spcAft>
              <a:buClr>
                <a:schemeClr val="lt2"/>
              </a:buClr>
              <a:buSzPts val="16000"/>
              <a:buNone/>
              <a:defRPr sz="16000">
                <a:solidFill>
                  <a:schemeClr val="lt2"/>
                </a:solidFill>
              </a:defRPr>
            </a:lvl2pPr>
            <a:lvl3pPr lvl="2" algn="ctr">
              <a:spcBef>
                <a:spcPts val="0"/>
              </a:spcBef>
              <a:spcAft>
                <a:spcPts val="0"/>
              </a:spcAft>
              <a:buClr>
                <a:schemeClr val="lt2"/>
              </a:buClr>
              <a:buSzPts val="16000"/>
              <a:buNone/>
              <a:defRPr sz="16000">
                <a:solidFill>
                  <a:schemeClr val="lt2"/>
                </a:solidFill>
              </a:defRPr>
            </a:lvl3pPr>
            <a:lvl4pPr lvl="3" algn="ctr">
              <a:spcBef>
                <a:spcPts val="0"/>
              </a:spcBef>
              <a:spcAft>
                <a:spcPts val="0"/>
              </a:spcAft>
              <a:buClr>
                <a:schemeClr val="lt2"/>
              </a:buClr>
              <a:buSzPts val="16000"/>
              <a:buNone/>
              <a:defRPr sz="16000">
                <a:solidFill>
                  <a:schemeClr val="lt2"/>
                </a:solidFill>
              </a:defRPr>
            </a:lvl4pPr>
            <a:lvl5pPr lvl="4" algn="ctr">
              <a:spcBef>
                <a:spcPts val="0"/>
              </a:spcBef>
              <a:spcAft>
                <a:spcPts val="0"/>
              </a:spcAft>
              <a:buClr>
                <a:schemeClr val="lt2"/>
              </a:buClr>
              <a:buSzPts val="16000"/>
              <a:buNone/>
              <a:defRPr sz="16000">
                <a:solidFill>
                  <a:schemeClr val="lt2"/>
                </a:solidFill>
              </a:defRPr>
            </a:lvl5pPr>
            <a:lvl6pPr lvl="5" algn="ctr">
              <a:spcBef>
                <a:spcPts val="0"/>
              </a:spcBef>
              <a:spcAft>
                <a:spcPts val="0"/>
              </a:spcAft>
              <a:buClr>
                <a:schemeClr val="lt2"/>
              </a:buClr>
              <a:buSzPts val="16000"/>
              <a:buNone/>
              <a:defRPr sz="16000">
                <a:solidFill>
                  <a:schemeClr val="lt2"/>
                </a:solidFill>
              </a:defRPr>
            </a:lvl6pPr>
            <a:lvl7pPr lvl="6" algn="ctr">
              <a:spcBef>
                <a:spcPts val="0"/>
              </a:spcBef>
              <a:spcAft>
                <a:spcPts val="0"/>
              </a:spcAft>
              <a:buClr>
                <a:schemeClr val="lt2"/>
              </a:buClr>
              <a:buSzPts val="16000"/>
              <a:buNone/>
              <a:defRPr sz="16000">
                <a:solidFill>
                  <a:schemeClr val="lt2"/>
                </a:solidFill>
              </a:defRPr>
            </a:lvl7pPr>
            <a:lvl8pPr lvl="7" algn="ctr">
              <a:spcBef>
                <a:spcPts val="0"/>
              </a:spcBef>
              <a:spcAft>
                <a:spcPts val="0"/>
              </a:spcAft>
              <a:buClr>
                <a:schemeClr val="lt2"/>
              </a:buClr>
              <a:buSzPts val="16000"/>
              <a:buNone/>
              <a:defRPr sz="16000">
                <a:solidFill>
                  <a:schemeClr val="lt2"/>
                </a:solidFill>
              </a:defRPr>
            </a:lvl8pPr>
            <a:lvl9pPr lvl="8" algn="ctr">
              <a:spcBef>
                <a:spcPts val="0"/>
              </a:spcBef>
              <a:spcAft>
                <a:spcPts val="0"/>
              </a:spcAft>
              <a:buClr>
                <a:schemeClr val="lt2"/>
              </a:buClr>
              <a:buSzPts val="16000"/>
              <a:buNone/>
              <a:defRPr sz="16000">
                <a:solidFill>
                  <a:schemeClr val="lt2"/>
                </a:solidFill>
              </a:defRPr>
            </a:lvl9pPr>
          </a:lstStyle>
          <a:p>
            <a:r>
              <a:t>xx%</a:t>
            </a:r>
          </a:p>
        </p:txBody>
      </p:sp>
      <p:sp>
        <p:nvSpPr>
          <p:cNvPr id="54" name="Google Shape;54;p11"/>
          <p:cNvSpPr txBox="1"/>
          <p:nvPr>
            <p:ph idx="1" type="body"/>
          </p:nvPr>
        </p:nvSpPr>
        <p:spPr>
          <a:xfrm>
            <a:off x="311700" y="3162000"/>
            <a:ext cx="8520600" cy="10716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5" name="Google Shape;55;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6" name="Shape 56"/>
        <p:cNvGrpSpPr/>
        <p:nvPr/>
      </p:nvGrpSpPr>
      <p:grpSpPr>
        <a:xfrm>
          <a:off x="0" y="0"/>
          <a:ext cx="0" cy="0"/>
          <a:chOff x="0" y="0"/>
          <a:chExt cx="0" cy="0"/>
        </a:xfrm>
      </p:grpSpPr>
      <p:sp>
        <p:nvSpPr>
          <p:cNvPr id="57" name="Google Shape;57;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p:nvPr/>
        </p:nvSpPr>
        <p:spPr>
          <a:xfrm flipH="1">
            <a:off x="7595938" y="460225"/>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17" name="Google Shape;17;p3"/>
          <p:cNvSpPr/>
          <p:nvPr/>
        </p:nvSpPr>
        <p:spPr>
          <a:xfrm flipH="1" rot="10800000">
            <a:off x="466425" y="3558325"/>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18" name="Google Shape;18;p3"/>
          <p:cNvSpPr txBox="1"/>
          <p:nvPr>
            <p:ph type="title"/>
          </p:nvPr>
        </p:nvSpPr>
        <p:spPr>
          <a:xfrm>
            <a:off x="773700" y="1806450"/>
            <a:ext cx="7596600" cy="15306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p:txBody>
      </p:sp>
      <p:sp>
        <p:nvSpPr>
          <p:cNvPr id="19" name="Google Shape;19;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p4"/>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4"/>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23" name="Google Shape;23;p4"/>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4" name="Google Shape;24;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5" name="Shape 25"/>
        <p:cNvGrpSpPr/>
        <p:nvPr/>
      </p:nvGrpSpPr>
      <p:grpSpPr>
        <a:xfrm>
          <a:off x="0" y="0"/>
          <a:ext cx="0" cy="0"/>
          <a:chOff x="0" y="0"/>
          <a:chExt cx="0" cy="0"/>
        </a:xfrm>
      </p:grpSpPr>
      <p:sp>
        <p:nvSpPr>
          <p:cNvPr id="26" name="Google Shape;26;p5"/>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27" name="Google Shape;27;p5"/>
          <p:cNvSpPr txBox="1"/>
          <p:nvPr>
            <p:ph idx="1" type="body"/>
          </p:nvPr>
        </p:nvSpPr>
        <p:spPr>
          <a:xfrm>
            <a:off x="311700" y="1225225"/>
            <a:ext cx="3999900" cy="33540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8" name="Google Shape;28;p5"/>
          <p:cNvSpPr txBox="1"/>
          <p:nvPr>
            <p:ph idx="2" type="body"/>
          </p:nvPr>
        </p:nvSpPr>
        <p:spPr>
          <a:xfrm>
            <a:off x="4832400" y="1225225"/>
            <a:ext cx="3999900" cy="33540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9" name="Google Shape;29;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0" name="Shape 30"/>
        <p:cNvGrpSpPr/>
        <p:nvPr/>
      </p:nvGrpSpPr>
      <p:grpSpPr>
        <a:xfrm>
          <a:off x="0" y="0"/>
          <a:ext cx="0" cy="0"/>
          <a:chOff x="0" y="0"/>
          <a:chExt cx="0" cy="0"/>
        </a:xfrm>
      </p:grpSpPr>
      <p:sp>
        <p:nvSpPr>
          <p:cNvPr id="31" name="Google Shape;31;p6"/>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32" name="Google Shape;32;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3" name="Shape 33"/>
        <p:cNvGrpSpPr/>
        <p:nvPr/>
      </p:nvGrpSpPr>
      <p:grpSpPr>
        <a:xfrm>
          <a:off x="0" y="0"/>
          <a:ext cx="0" cy="0"/>
          <a:chOff x="0" y="0"/>
          <a:chExt cx="0" cy="0"/>
        </a:xfrm>
      </p:grpSpPr>
      <p:sp>
        <p:nvSpPr>
          <p:cNvPr id="34" name="Google Shape;34;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35" name="Google Shape;35;p7"/>
          <p:cNvSpPr txBox="1"/>
          <p:nvPr>
            <p:ph idx="1" type="body"/>
          </p:nvPr>
        </p:nvSpPr>
        <p:spPr>
          <a:xfrm>
            <a:off x="311700" y="1399400"/>
            <a:ext cx="2808000" cy="27849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6" name="Google Shape;36;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7" name="Shape 37"/>
        <p:cNvGrpSpPr/>
        <p:nvPr/>
      </p:nvGrpSpPr>
      <p:grpSpPr>
        <a:xfrm>
          <a:off x="0" y="0"/>
          <a:ext cx="0" cy="0"/>
          <a:chOff x="0" y="0"/>
          <a:chExt cx="0" cy="0"/>
        </a:xfrm>
      </p:grpSpPr>
      <p:sp>
        <p:nvSpPr>
          <p:cNvPr id="38" name="Google Shape;38;p8"/>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8"/>
          <p:cNvSpPr txBox="1"/>
          <p:nvPr>
            <p:ph type="title"/>
          </p:nvPr>
        </p:nvSpPr>
        <p:spPr>
          <a:xfrm>
            <a:off x="490250" y="450150"/>
            <a:ext cx="5878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0" name="Google Shape;40;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1" name="Shape 41"/>
        <p:cNvGrpSpPr/>
        <p:nvPr/>
      </p:nvGrpSpPr>
      <p:grpSpPr>
        <a:xfrm>
          <a:off x="0" y="0"/>
          <a:ext cx="0" cy="0"/>
          <a:chOff x="0" y="0"/>
          <a:chExt cx="0" cy="0"/>
        </a:xfrm>
      </p:grpSpPr>
      <p:sp>
        <p:nvSpPr>
          <p:cNvPr id="42" name="Google Shape;42;p9"/>
          <p:cNvSpPr/>
          <p:nvPr/>
        </p:nvSpPr>
        <p:spPr>
          <a:xfrm>
            <a:off x="4572000" y="-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3" name="Google Shape;43;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4" name="Google Shape;44;p9"/>
          <p:cNvSpPr txBox="1"/>
          <p:nvPr>
            <p:ph type="title"/>
          </p:nvPr>
        </p:nvSpPr>
        <p:spPr>
          <a:xfrm>
            <a:off x="265500" y="929275"/>
            <a:ext cx="4045200" cy="17862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lt2"/>
              </a:buClr>
              <a:buSzPts val="4200"/>
              <a:buNone/>
              <a:defRPr>
                <a:solidFill>
                  <a:schemeClr val="lt2"/>
                </a:solidFill>
              </a:defRPr>
            </a:lvl1pPr>
            <a:lvl2pPr lvl="1" algn="ctr">
              <a:spcBef>
                <a:spcPts val="0"/>
              </a:spcBef>
              <a:spcAft>
                <a:spcPts val="0"/>
              </a:spcAft>
              <a:buClr>
                <a:schemeClr val="lt2"/>
              </a:buClr>
              <a:buSzPts val="4200"/>
              <a:buNone/>
              <a:defRPr>
                <a:solidFill>
                  <a:schemeClr val="lt2"/>
                </a:solidFill>
              </a:defRPr>
            </a:lvl2pPr>
            <a:lvl3pPr lvl="2" algn="ctr">
              <a:spcBef>
                <a:spcPts val="0"/>
              </a:spcBef>
              <a:spcAft>
                <a:spcPts val="0"/>
              </a:spcAft>
              <a:buClr>
                <a:schemeClr val="lt2"/>
              </a:buClr>
              <a:buSzPts val="4200"/>
              <a:buNone/>
              <a:defRPr>
                <a:solidFill>
                  <a:schemeClr val="lt2"/>
                </a:solidFill>
              </a:defRPr>
            </a:lvl3pPr>
            <a:lvl4pPr lvl="3" algn="ctr">
              <a:spcBef>
                <a:spcPts val="0"/>
              </a:spcBef>
              <a:spcAft>
                <a:spcPts val="0"/>
              </a:spcAft>
              <a:buClr>
                <a:schemeClr val="lt2"/>
              </a:buClr>
              <a:buSzPts val="4200"/>
              <a:buNone/>
              <a:defRPr>
                <a:solidFill>
                  <a:schemeClr val="lt2"/>
                </a:solidFill>
              </a:defRPr>
            </a:lvl4pPr>
            <a:lvl5pPr lvl="4" algn="ctr">
              <a:spcBef>
                <a:spcPts val="0"/>
              </a:spcBef>
              <a:spcAft>
                <a:spcPts val="0"/>
              </a:spcAft>
              <a:buClr>
                <a:schemeClr val="lt2"/>
              </a:buClr>
              <a:buSzPts val="4200"/>
              <a:buNone/>
              <a:defRPr>
                <a:solidFill>
                  <a:schemeClr val="lt2"/>
                </a:solidFill>
              </a:defRPr>
            </a:lvl5pPr>
            <a:lvl6pPr lvl="5" algn="ctr">
              <a:spcBef>
                <a:spcPts val="0"/>
              </a:spcBef>
              <a:spcAft>
                <a:spcPts val="0"/>
              </a:spcAft>
              <a:buClr>
                <a:schemeClr val="lt2"/>
              </a:buClr>
              <a:buSzPts val="4200"/>
              <a:buNone/>
              <a:defRPr>
                <a:solidFill>
                  <a:schemeClr val="lt2"/>
                </a:solidFill>
              </a:defRPr>
            </a:lvl6pPr>
            <a:lvl7pPr lvl="6" algn="ctr">
              <a:spcBef>
                <a:spcPts val="0"/>
              </a:spcBef>
              <a:spcAft>
                <a:spcPts val="0"/>
              </a:spcAft>
              <a:buClr>
                <a:schemeClr val="lt2"/>
              </a:buClr>
              <a:buSzPts val="4200"/>
              <a:buNone/>
              <a:defRPr>
                <a:solidFill>
                  <a:schemeClr val="lt2"/>
                </a:solidFill>
              </a:defRPr>
            </a:lvl7pPr>
            <a:lvl8pPr lvl="7" algn="ctr">
              <a:spcBef>
                <a:spcPts val="0"/>
              </a:spcBef>
              <a:spcAft>
                <a:spcPts val="0"/>
              </a:spcAft>
              <a:buClr>
                <a:schemeClr val="lt2"/>
              </a:buClr>
              <a:buSzPts val="4200"/>
              <a:buNone/>
              <a:defRPr>
                <a:solidFill>
                  <a:schemeClr val="lt2"/>
                </a:solidFill>
              </a:defRPr>
            </a:lvl8pPr>
            <a:lvl9pPr lvl="8" algn="ctr">
              <a:spcBef>
                <a:spcPts val="0"/>
              </a:spcBef>
              <a:spcAft>
                <a:spcPts val="0"/>
              </a:spcAft>
              <a:buClr>
                <a:schemeClr val="lt2"/>
              </a:buClr>
              <a:buSzPts val="4200"/>
              <a:buNone/>
              <a:defRPr>
                <a:solidFill>
                  <a:schemeClr val="lt2"/>
                </a:solidFill>
              </a:defRPr>
            </a:lvl9pPr>
          </a:lstStyle>
          <a:p/>
        </p:txBody>
      </p:sp>
      <p:sp>
        <p:nvSpPr>
          <p:cNvPr id="45" name="Google Shape;45;p9"/>
          <p:cNvSpPr txBox="1"/>
          <p:nvPr>
            <p:ph idx="1" type="subTitle"/>
          </p:nvPr>
        </p:nvSpPr>
        <p:spPr>
          <a:xfrm>
            <a:off x="265500" y="2769001"/>
            <a:ext cx="4045200" cy="1574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400"/>
              <a:buFont typeface="Economica"/>
              <a:buNone/>
              <a:defRPr sz="2400">
                <a:latin typeface="Economica"/>
                <a:ea typeface="Economica"/>
                <a:cs typeface="Economica"/>
                <a:sym typeface="Economica"/>
              </a:defRPr>
            </a:lvl1pPr>
            <a:lvl2pPr lvl="1" algn="ctr">
              <a:lnSpc>
                <a:spcPct val="100000"/>
              </a:lnSpc>
              <a:spcBef>
                <a:spcPts val="0"/>
              </a:spcBef>
              <a:spcAft>
                <a:spcPts val="0"/>
              </a:spcAft>
              <a:buSzPts val="2400"/>
              <a:buFont typeface="Economica"/>
              <a:buNone/>
              <a:defRPr sz="2400">
                <a:latin typeface="Economica"/>
                <a:ea typeface="Economica"/>
                <a:cs typeface="Economica"/>
                <a:sym typeface="Economica"/>
              </a:defRPr>
            </a:lvl2pPr>
            <a:lvl3pPr lvl="2" algn="ctr">
              <a:lnSpc>
                <a:spcPct val="100000"/>
              </a:lnSpc>
              <a:spcBef>
                <a:spcPts val="0"/>
              </a:spcBef>
              <a:spcAft>
                <a:spcPts val="0"/>
              </a:spcAft>
              <a:buSzPts val="2400"/>
              <a:buFont typeface="Economica"/>
              <a:buNone/>
              <a:defRPr sz="2400">
                <a:latin typeface="Economica"/>
                <a:ea typeface="Economica"/>
                <a:cs typeface="Economica"/>
                <a:sym typeface="Economica"/>
              </a:defRPr>
            </a:lvl3pPr>
            <a:lvl4pPr lvl="3" algn="ctr">
              <a:lnSpc>
                <a:spcPct val="100000"/>
              </a:lnSpc>
              <a:spcBef>
                <a:spcPts val="0"/>
              </a:spcBef>
              <a:spcAft>
                <a:spcPts val="0"/>
              </a:spcAft>
              <a:buSzPts val="2400"/>
              <a:buFont typeface="Economica"/>
              <a:buNone/>
              <a:defRPr sz="2400">
                <a:latin typeface="Economica"/>
                <a:ea typeface="Economica"/>
                <a:cs typeface="Economica"/>
                <a:sym typeface="Economica"/>
              </a:defRPr>
            </a:lvl4pPr>
            <a:lvl5pPr lvl="4" algn="ctr">
              <a:lnSpc>
                <a:spcPct val="100000"/>
              </a:lnSpc>
              <a:spcBef>
                <a:spcPts val="0"/>
              </a:spcBef>
              <a:spcAft>
                <a:spcPts val="0"/>
              </a:spcAft>
              <a:buSzPts val="2400"/>
              <a:buFont typeface="Economica"/>
              <a:buNone/>
              <a:defRPr sz="2400">
                <a:latin typeface="Economica"/>
                <a:ea typeface="Economica"/>
                <a:cs typeface="Economica"/>
                <a:sym typeface="Economica"/>
              </a:defRPr>
            </a:lvl5pPr>
            <a:lvl6pPr lvl="5" algn="ctr">
              <a:lnSpc>
                <a:spcPct val="100000"/>
              </a:lnSpc>
              <a:spcBef>
                <a:spcPts val="0"/>
              </a:spcBef>
              <a:spcAft>
                <a:spcPts val="0"/>
              </a:spcAft>
              <a:buSzPts val="2400"/>
              <a:buFont typeface="Economica"/>
              <a:buNone/>
              <a:defRPr sz="2400">
                <a:latin typeface="Economica"/>
                <a:ea typeface="Economica"/>
                <a:cs typeface="Economica"/>
                <a:sym typeface="Economica"/>
              </a:defRPr>
            </a:lvl6pPr>
            <a:lvl7pPr lvl="6" algn="ctr">
              <a:lnSpc>
                <a:spcPct val="100000"/>
              </a:lnSpc>
              <a:spcBef>
                <a:spcPts val="0"/>
              </a:spcBef>
              <a:spcAft>
                <a:spcPts val="0"/>
              </a:spcAft>
              <a:buSzPts val="2400"/>
              <a:buFont typeface="Economica"/>
              <a:buNone/>
              <a:defRPr sz="2400">
                <a:latin typeface="Economica"/>
                <a:ea typeface="Economica"/>
                <a:cs typeface="Economica"/>
                <a:sym typeface="Economica"/>
              </a:defRPr>
            </a:lvl7pPr>
            <a:lvl8pPr lvl="7" algn="ctr">
              <a:lnSpc>
                <a:spcPct val="100000"/>
              </a:lnSpc>
              <a:spcBef>
                <a:spcPts val="0"/>
              </a:spcBef>
              <a:spcAft>
                <a:spcPts val="0"/>
              </a:spcAft>
              <a:buSzPts val="2400"/>
              <a:buFont typeface="Economica"/>
              <a:buNone/>
              <a:defRPr sz="2400">
                <a:latin typeface="Economica"/>
                <a:ea typeface="Economica"/>
                <a:cs typeface="Economica"/>
                <a:sym typeface="Economica"/>
              </a:defRPr>
            </a:lvl8pPr>
            <a:lvl9pPr lvl="8" algn="ctr">
              <a:lnSpc>
                <a:spcPct val="100000"/>
              </a:lnSpc>
              <a:spcBef>
                <a:spcPts val="0"/>
              </a:spcBef>
              <a:spcAft>
                <a:spcPts val="0"/>
              </a:spcAft>
              <a:buSzPts val="2400"/>
              <a:buFont typeface="Economica"/>
              <a:buNone/>
              <a:defRPr sz="2400">
                <a:latin typeface="Economica"/>
                <a:ea typeface="Economica"/>
                <a:cs typeface="Economica"/>
                <a:sym typeface="Economica"/>
              </a:defRPr>
            </a:lvl9pPr>
          </a:lstStyle>
          <a:p/>
        </p:txBody>
      </p:sp>
      <p:sp>
        <p:nvSpPr>
          <p:cNvPr id="46" name="Google Shape;46;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47" name="Google Shape;47;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8" name="Shape 48"/>
        <p:cNvGrpSpPr/>
        <p:nvPr/>
      </p:nvGrpSpPr>
      <p:grpSpPr>
        <a:xfrm>
          <a:off x="0" y="0"/>
          <a:ext cx="0" cy="0"/>
          <a:chOff x="0" y="0"/>
          <a:chExt cx="0" cy="0"/>
        </a:xfrm>
      </p:grpSpPr>
      <p:sp>
        <p:nvSpPr>
          <p:cNvPr id="49" name="Google Shape;49;p10"/>
          <p:cNvSpPr txBox="1"/>
          <p:nvPr>
            <p:ph idx="1" type="body"/>
          </p:nvPr>
        </p:nvSpPr>
        <p:spPr>
          <a:xfrm>
            <a:off x="319500" y="421892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2400"/>
              <a:buFont typeface="Economica"/>
              <a:buNone/>
              <a:defRPr sz="2400">
                <a:latin typeface="Economica"/>
                <a:ea typeface="Economica"/>
                <a:cs typeface="Economica"/>
                <a:sym typeface="Economica"/>
              </a:defRPr>
            </a:lvl1pPr>
          </a:lstStyle>
          <a:p/>
        </p:txBody>
      </p:sp>
      <p:sp>
        <p:nvSpPr>
          <p:cNvPr id="50" name="Google Shape;50;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lux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315925"/>
            <a:ext cx="8520600" cy="831300"/>
          </a:xfrm>
          <a:prstGeom prst="rect">
            <a:avLst/>
          </a:prstGeom>
          <a:noFill/>
          <a:ln>
            <a:noFill/>
          </a:ln>
        </p:spPr>
        <p:txBody>
          <a:bodyPr anchorCtr="0" anchor="b" bIns="91425" lIns="91425" spcFirstLastPara="1" rIns="91425" wrap="square" tIns="91425">
            <a:normAutofit/>
          </a:bodyPr>
          <a:lstStyle>
            <a:lvl1pPr lv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1pPr>
            <a:lvl2pPr lvl="1">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2pPr>
            <a:lvl3pPr lvl="2">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3pPr>
            <a:lvl4pPr lvl="3">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4pPr>
            <a:lvl5pPr lvl="4">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5pPr>
            <a:lvl6pPr lvl="5">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6pPr>
            <a:lvl7pPr lvl="6">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7pPr>
            <a:lvl8pPr lvl="7">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8pPr>
            <a:lvl9pPr lvl="8">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9pPr>
          </a:lstStyle>
          <a:p/>
        </p:txBody>
      </p:sp>
      <p:sp>
        <p:nvSpPr>
          <p:cNvPr id="7" name="Google Shape;7;p1"/>
          <p:cNvSpPr txBox="1"/>
          <p:nvPr>
            <p:ph idx="1" type="body"/>
          </p:nvPr>
        </p:nvSpPr>
        <p:spPr>
          <a:xfrm>
            <a:off x="311700" y="1225225"/>
            <a:ext cx="8520600" cy="33540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indent="-317500" lvl="1" marL="9144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indent="-317500" lvl="2" marL="13716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indent="-317500" lvl="3" marL="18288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indent="-317500" lvl="4" marL="22860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indent="-317500" lvl="5" marL="27432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indent="-317500" lvl="6" marL="32004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indent="-317500" lvl="7" marL="36576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indent="-317500" lvl="8" marL="41148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1"/>
                </a:solidFill>
                <a:latin typeface="Economica"/>
                <a:ea typeface="Economica"/>
                <a:cs typeface="Economica"/>
                <a:sym typeface="Economica"/>
              </a:defRPr>
            </a:lvl1pPr>
            <a:lvl2pPr lvl="1" algn="r">
              <a:buNone/>
              <a:defRPr sz="1000">
                <a:solidFill>
                  <a:schemeClr val="dk1"/>
                </a:solidFill>
                <a:latin typeface="Economica"/>
                <a:ea typeface="Economica"/>
                <a:cs typeface="Economica"/>
                <a:sym typeface="Economica"/>
              </a:defRPr>
            </a:lvl2pPr>
            <a:lvl3pPr lvl="2" algn="r">
              <a:buNone/>
              <a:defRPr sz="1000">
                <a:solidFill>
                  <a:schemeClr val="dk1"/>
                </a:solidFill>
                <a:latin typeface="Economica"/>
                <a:ea typeface="Economica"/>
                <a:cs typeface="Economica"/>
                <a:sym typeface="Economica"/>
              </a:defRPr>
            </a:lvl3pPr>
            <a:lvl4pPr lvl="3" algn="r">
              <a:buNone/>
              <a:defRPr sz="1000">
                <a:solidFill>
                  <a:schemeClr val="dk1"/>
                </a:solidFill>
                <a:latin typeface="Economica"/>
                <a:ea typeface="Economica"/>
                <a:cs typeface="Economica"/>
                <a:sym typeface="Economica"/>
              </a:defRPr>
            </a:lvl4pPr>
            <a:lvl5pPr lvl="4" algn="r">
              <a:buNone/>
              <a:defRPr sz="1000">
                <a:solidFill>
                  <a:schemeClr val="dk1"/>
                </a:solidFill>
                <a:latin typeface="Economica"/>
                <a:ea typeface="Economica"/>
                <a:cs typeface="Economica"/>
                <a:sym typeface="Economica"/>
              </a:defRPr>
            </a:lvl5pPr>
            <a:lvl6pPr lvl="5" algn="r">
              <a:buNone/>
              <a:defRPr sz="1000">
                <a:solidFill>
                  <a:schemeClr val="dk1"/>
                </a:solidFill>
                <a:latin typeface="Economica"/>
                <a:ea typeface="Economica"/>
                <a:cs typeface="Economica"/>
                <a:sym typeface="Economica"/>
              </a:defRPr>
            </a:lvl6pPr>
            <a:lvl7pPr lvl="6" algn="r">
              <a:buNone/>
              <a:defRPr sz="1000">
                <a:solidFill>
                  <a:schemeClr val="dk1"/>
                </a:solidFill>
                <a:latin typeface="Economica"/>
                <a:ea typeface="Economica"/>
                <a:cs typeface="Economica"/>
                <a:sym typeface="Economica"/>
              </a:defRPr>
            </a:lvl7pPr>
            <a:lvl8pPr lvl="7" algn="r">
              <a:buNone/>
              <a:defRPr sz="1000">
                <a:solidFill>
                  <a:schemeClr val="dk1"/>
                </a:solidFill>
                <a:latin typeface="Economica"/>
                <a:ea typeface="Economica"/>
                <a:cs typeface="Economica"/>
                <a:sym typeface="Economica"/>
              </a:defRPr>
            </a:lvl8pPr>
            <a:lvl9pPr lvl="8" algn="r">
              <a:buNone/>
              <a:defRPr sz="1000">
                <a:solidFill>
                  <a:schemeClr val="dk1"/>
                </a:solidFill>
                <a:latin typeface="Economica"/>
                <a:ea typeface="Economica"/>
                <a:cs typeface="Economica"/>
                <a:sym typeface="Economic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3.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21.png"/><Relationship Id="rId7" Type="http://schemas.openxmlformats.org/officeDocument/2006/relationships/image" Target="../media/image1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0.png"/><Relationship Id="rId4" Type="http://schemas.openxmlformats.org/officeDocument/2006/relationships/image" Target="../media/image16.png"/><Relationship Id="rId10" Type="http://schemas.openxmlformats.org/officeDocument/2006/relationships/hyperlink" Target="https://www.nisdcounseling.org/" TargetMode="External"/><Relationship Id="rId9" Type="http://schemas.openxmlformats.org/officeDocument/2006/relationships/hyperlink" Target="https://www.narrativetherapychicago.com/" TargetMode="External"/><Relationship Id="rId5" Type="http://schemas.openxmlformats.org/officeDocument/2006/relationships/image" Target="../media/image36.png"/><Relationship Id="rId6" Type="http://schemas.openxmlformats.org/officeDocument/2006/relationships/image" Target="../media/image49.jpg"/><Relationship Id="rId7" Type="http://schemas.openxmlformats.org/officeDocument/2006/relationships/hyperlink" Target="http://naturalreaders.com/online/" TargetMode="External"/><Relationship Id="rId8" Type="http://schemas.openxmlformats.org/officeDocument/2006/relationships/hyperlink" Target="https://www.narrativetherapyinitiative.org/"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8.png"/><Relationship Id="rId4" Type="http://schemas.openxmlformats.org/officeDocument/2006/relationships/image" Target="../media/image20.png"/><Relationship Id="rId11" Type="http://schemas.openxmlformats.org/officeDocument/2006/relationships/image" Target="../media/image30.png"/><Relationship Id="rId10" Type="http://schemas.openxmlformats.org/officeDocument/2006/relationships/image" Target="../media/image28.png"/><Relationship Id="rId9" Type="http://schemas.openxmlformats.org/officeDocument/2006/relationships/image" Target="../media/image29.png"/><Relationship Id="rId5" Type="http://schemas.openxmlformats.org/officeDocument/2006/relationships/image" Target="../media/image19.png"/><Relationship Id="rId6" Type="http://schemas.openxmlformats.org/officeDocument/2006/relationships/image" Target="../media/image22.png"/><Relationship Id="rId7" Type="http://schemas.openxmlformats.org/officeDocument/2006/relationships/image" Target="../media/image24.png"/><Relationship Id="rId8" Type="http://schemas.openxmlformats.org/officeDocument/2006/relationships/image" Target="../media/image3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41.png"/><Relationship Id="rId4" Type="http://schemas.openxmlformats.org/officeDocument/2006/relationships/image" Target="../media/image37.png"/><Relationship Id="rId11" Type="http://schemas.openxmlformats.org/officeDocument/2006/relationships/image" Target="../media/image39.png"/><Relationship Id="rId10" Type="http://schemas.openxmlformats.org/officeDocument/2006/relationships/image" Target="../media/image33.png"/><Relationship Id="rId9" Type="http://schemas.openxmlformats.org/officeDocument/2006/relationships/image" Target="../media/image38.png"/><Relationship Id="rId5" Type="http://schemas.openxmlformats.org/officeDocument/2006/relationships/image" Target="../media/image32.png"/><Relationship Id="rId6" Type="http://schemas.openxmlformats.org/officeDocument/2006/relationships/image" Target="../media/image56.png"/><Relationship Id="rId7" Type="http://schemas.openxmlformats.org/officeDocument/2006/relationships/image" Target="../media/image27.png"/><Relationship Id="rId8"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9.png"/><Relationship Id="rId4" Type="http://schemas.openxmlformats.org/officeDocument/2006/relationships/image" Target="../media/image43.png"/><Relationship Id="rId5" Type="http://schemas.openxmlformats.org/officeDocument/2006/relationships/image" Target="../media/image46.png"/><Relationship Id="rId6" Type="http://schemas.openxmlformats.org/officeDocument/2006/relationships/image" Target="../media/image48.png"/><Relationship Id="rId7" Type="http://schemas.openxmlformats.org/officeDocument/2006/relationships/image" Target="../media/image4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60.png"/><Relationship Id="rId4" Type="http://schemas.openxmlformats.org/officeDocument/2006/relationships/image" Target="../media/image100.png"/><Relationship Id="rId5" Type="http://schemas.openxmlformats.org/officeDocument/2006/relationships/image" Target="../media/image50.png"/><Relationship Id="rId6" Type="http://schemas.openxmlformats.org/officeDocument/2006/relationships/image" Target="../media/image5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5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41.png"/><Relationship Id="rId4" Type="http://schemas.openxmlformats.org/officeDocument/2006/relationships/image" Target="../media/image37.png"/><Relationship Id="rId11" Type="http://schemas.openxmlformats.org/officeDocument/2006/relationships/image" Target="../media/image39.png"/><Relationship Id="rId10" Type="http://schemas.openxmlformats.org/officeDocument/2006/relationships/image" Target="../media/image33.png"/><Relationship Id="rId9" Type="http://schemas.openxmlformats.org/officeDocument/2006/relationships/image" Target="../media/image38.png"/><Relationship Id="rId5" Type="http://schemas.openxmlformats.org/officeDocument/2006/relationships/image" Target="../media/image32.png"/><Relationship Id="rId6" Type="http://schemas.openxmlformats.org/officeDocument/2006/relationships/image" Target="../media/image56.png"/><Relationship Id="rId7" Type="http://schemas.openxmlformats.org/officeDocument/2006/relationships/image" Target="../media/image27.png"/><Relationship Id="rId8" Type="http://schemas.openxmlformats.org/officeDocument/2006/relationships/image" Target="../media/image3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41.png"/><Relationship Id="rId4" Type="http://schemas.openxmlformats.org/officeDocument/2006/relationships/image" Target="../media/image37.png"/><Relationship Id="rId11" Type="http://schemas.openxmlformats.org/officeDocument/2006/relationships/image" Target="../media/image39.png"/><Relationship Id="rId10" Type="http://schemas.openxmlformats.org/officeDocument/2006/relationships/image" Target="../media/image33.png"/><Relationship Id="rId9" Type="http://schemas.openxmlformats.org/officeDocument/2006/relationships/image" Target="../media/image38.png"/><Relationship Id="rId5" Type="http://schemas.openxmlformats.org/officeDocument/2006/relationships/image" Target="../media/image32.png"/><Relationship Id="rId6" Type="http://schemas.openxmlformats.org/officeDocument/2006/relationships/image" Target="../media/image56.png"/><Relationship Id="rId7" Type="http://schemas.openxmlformats.org/officeDocument/2006/relationships/image" Target="../media/image27.png"/><Relationship Id="rId8" Type="http://schemas.openxmlformats.org/officeDocument/2006/relationships/image" Target="../media/image3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41.png"/><Relationship Id="rId4" Type="http://schemas.openxmlformats.org/officeDocument/2006/relationships/image" Target="../media/image37.png"/><Relationship Id="rId11" Type="http://schemas.openxmlformats.org/officeDocument/2006/relationships/image" Target="../media/image39.png"/><Relationship Id="rId10" Type="http://schemas.openxmlformats.org/officeDocument/2006/relationships/image" Target="../media/image33.png"/><Relationship Id="rId9" Type="http://schemas.openxmlformats.org/officeDocument/2006/relationships/image" Target="../media/image38.png"/><Relationship Id="rId5" Type="http://schemas.openxmlformats.org/officeDocument/2006/relationships/image" Target="../media/image32.png"/><Relationship Id="rId6" Type="http://schemas.openxmlformats.org/officeDocument/2006/relationships/image" Target="../media/image56.png"/><Relationship Id="rId7" Type="http://schemas.openxmlformats.org/officeDocument/2006/relationships/image" Target="../media/image27.png"/><Relationship Id="rId8" Type="http://schemas.openxmlformats.org/officeDocument/2006/relationships/image" Target="../media/image3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41.png"/><Relationship Id="rId4" Type="http://schemas.openxmlformats.org/officeDocument/2006/relationships/image" Target="../media/image37.png"/><Relationship Id="rId11" Type="http://schemas.openxmlformats.org/officeDocument/2006/relationships/image" Target="../media/image39.png"/><Relationship Id="rId10" Type="http://schemas.openxmlformats.org/officeDocument/2006/relationships/image" Target="../media/image33.png"/><Relationship Id="rId9" Type="http://schemas.openxmlformats.org/officeDocument/2006/relationships/image" Target="../media/image38.png"/><Relationship Id="rId5" Type="http://schemas.openxmlformats.org/officeDocument/2006/relationships/image" Target="../media/image32.png"/><Relationship Id="rId6" Type="http://schemas.openxmlformats.org/officeDocument/2006/relationships/image" Target="../media/image56.png"/><Relationship Id="rId7" Type="http://schemas.openxmlformats.org/officeDocument/2006/relationships/image" Target="../media/image27.png"/><Relationship Id="rId8" Type="http://schemas.openxmlformats.org/officeDocument/2006/relationships/image" Target="../media/image3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41.png"/><Relationship Id="rId4" Type="http://schemas.openxmlformats.org/officeDocument/2006/relationships/image" Target="../media/image37.png"/><Relationship Id="rId11" Type="http://schemas.openxmlformats.org/officeDocument/2006/relationships/image" Target="../media/image39.png"/><Relationship Id="rId10" Type="http://schemas.openxmlformats.org/officeDocument/2006/relationships/image" Target="../media/image33.png"/><Relationship Id="rId9" Type="http://schemas.openxmlformats.org/officeDocument/2006/relationships/image" Target="../media/image38.png"/><Relationship Id="rId5" Type="http://schemas.openxmlformats.org/officeDocument/2006/relationships/image" Target="../media/image32.png"/><Relationship Id="rId6" Type="http://schemas.openxmlformats.org/officeDocument/2006/relationships/image" Target="../media/image56.png"/><Relationship Id="rId7" Type="http://schemas.openxmlformats.org/officeDocument/2006/relationships/image" Target="../media/image27.png"/><Relationship Id="rId8" Type="http://schemas.openxmlformats.org/officeDocument/2006/relationships/image" Target="../media/image3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57.png"/><Relationship Id="rId4" Type="http://schemas.openxmlformats.org/officeDocument/2006/relationships/image" Target="../media/image63.png"/><Relationship Id="rId5" Type="http://schemas.openxmlformats.org/officeDocument/2006/relationships/image" Target="../media/image6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1" Type="http://schemas.openxmlformats.org/officeDocument/2006/relationships/image" Target="../media/image64.png"/><Relationship Id="rId10" Type="http://schemas.openxmlformats.org/officeDocument/2006/relationships/image" Target="../media/image70.png"/><Relationship Id="rId13" Type="http://schemas.openxmlformats.org/officeDocument/2006/relationships/image" Target="../media/image68.png"/><Relationship Id="rId12" Type="http://schemas.openxmlformats.org/officeDocument/2006/relationships/image" Target="../media/image9.png"/><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hyperlink" Target="https://www.narrativetherapyinitiative.org/" TargetMode="External"/><Relationship Id="rId4" Type="http://schemas.openxmlformats.org/officeDocument/2006/relationships/hyperlink" Target="https://dulwichcentre.com.au/" TargetMode="External"/><Relationship Id="rId9" Type="http://schemas.openxmlformats.org/officeDocument/2006/relationships/image" Target="../media/image82.jpg"/><Relationship Id="rId14" Type="http://schemas.openxmlformats.org/officeDocument/2006/relationships/image" Target="../media/image66.png"/><Relationship Id="rId5" Type="http://schemas.openxmlformats.org/officeDocument/2006/relationships/hyperlink" Target="https://www.narrativetherapychicago.com/" TargetMode="External"/><Relationship Id="rId6" Type="http://schemas.openxmlformats.org/officeDocument/2006/relationships/hyperlink" Target="mailto:Manalili@BC.edu" TargetMode="External"/><Relationship Id="rId7" Type="http://schemas.openxmlformats.org/officeDocument/2006/relationships/image" Target="../media/image49.jpg"/><Relationship Id="rId8" Type="http://schemas.openxmlformats.org/officeDocument/2006/relationships/image" Target="../media/image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7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hyperlink" Target="https://doi.org/10.1111/j.1545-5300.2009.01285.x" TargetMode="External"/><Relationship Id="rId4" Type="http://schemas.openxmlformats.org/officeDocument/2006/relationships/hyperlink" Target="https://doi.org/10.1177/0011000012460662" TargetMode="External"/><Relationship Id="rId5" Type="http://schemas.openxmlformats.org/officeDocument/2006/relationships/hyperlink" Target="https://doi.org/10.1007/978-3-319-31490-7"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1" Type="http://schemas.openxmlformats.org/officeDocument/2006/relationships/image" Target="../media/image39.png"/><Relationship Id="rId10" Type="http://schemas.openxmlformats.org/officeDocument/2006/relationships/image" Target="../media/image33.png"/><Relationship Id="rId12" Type="http://schemas.openxmlformats.org/officeDocument/2006/relationships/image" Target="../media/image69.png"/><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41.png"/><Relationship Id="rId4" Type="http://schemas.openxmlformats.org/officeDocument/2006/relationships/image" Target="../media/image37.png"/><Relationship Id="rId9" Type="http://schemas.openxmlformats.org/officeDocument/2006/relationships/image" Target="../media/image38.png"/><Relationship Id="rId5" Type="http://schemas.openxmlformats.org/officeDocument/2006/relationships/image" Target="../media/image32.png"/><Relationship Id="rId6" Type="http://schemas.openxmlformats.org/officeDocument/2006/relationships/image" Target="../media/image56.png"/><Relationship Id="rId7" Type="http://schemas.openxmlformats.org/officeDocument/2006/relationships/image" Target="../media/image27.png"/><Relationship Id="rId8" Type="http://schemas.openxmlformats.org/officeDocument/2006/relationships/image" Target="../media/image35.png"/></Relationships>
</file>

<file path=ppt/slides/_rels/slide39.xml.rels><?xml version="1.0" encoding="UTF-8" standalone="yes"?><Relationships xmlns="http://schemas.openxmlformats.org/package/2006/relationships"><Relationship Id="rId11" Type="http://schemas.openxmlformats.org/officeDocument/2006/relationships/image" Target="../media/image39.png"/><Relationship Id="rId10" Type="http://schemas.openxmlformats.org/officeDocument/2006/relationships/image" Target="../media/image33.png"/><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41.png"/><Relationship Id="rId4" Type="http://schemas.openxmlformats.org/officeDocument/2006/relationships/image" Target="../media/image37.png"/><Relationship Id="rId9" Type="http://schemas.openxmlformats.org/officeDocument/2006/relationships/image" Target="../media/image38.png"/><Relationship Id="rId5" Type="http://schemas.openxmlformats.org/officeDocument/2006/relationships/image" Target="../media/image32.png"/><Relationship Id="rId6" Type="http://schemas.openxmlformats.org/officeDocument/2006/relationships/image" Target="../media/image56.png"/><Relationship Id="rId7" Type="http://schemas.openxmlformats.org/officeDocument/2006/relationships/image" Target="../media/image27.png"/><Relationship Id="rId8"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26.png"/></Relationships>
</file>

<file path=ppt/slides/_rels/slide40.xml.rels><?xml version="1.0" encoding="UTF-8" standalone="yes"?><Relationships xmlns="http://schemas.openxmlformats.org/package/2006/relationships"><Relationship Id="rId11" Type="http://schemas.openxmlformats.org/officeDocument/2006/relationships/image" Target="../media/image39.png"/><Relationship Id="rId10" Type="http://schemas.openxmlformats.org/officeDocument/2006/relationships/image" Target="../media/image33.png"/><Relationship Id="rId13" Type="http://schemas.openxmlformats.org/officeDocument/2006/relationships/image" Target="../media/image80.png"/><Relationship Id="rId12" Type="http://schemas.openxmlformats.org/officeDocument/2006/relationships/image" Target="../media/image69.png"/><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41.png"/><Relationship Id="rId4" Type="http://schemas.openxmlformats.org/officeDocument/2006/relationships/image" Target="../media/image37.png"/><Relationship Id="rId9" Type="http://schemas.openxmlformats.org/officeDocument/2006/relationships/image" Target="../media/image38.png"/><Relationship Id="rId5" Type="http://schemas.openxmlformats.org/officeDocument/2006/relationships/image" Target="../media/image32.png"/><Relationship Id="rId6" Type="http://schemas.openxmlformats.org/officeDocument/2006/relationships/image" Target="../media/image56.png"/><Relationship Id="rId7" Type="http://schemas.openxmlformats.org/officeDocument/2006/relationships/image" Target="../media/image27.png"/><Relationship Id="rId8" Type="http://schemas.openxmlformats.org/officeDocument/2006/relationships/image" Target="../media/image3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83.png"/><Relationship Id="rId4" Type="http://schemas.openxmlformats.org/officeDocument/2006/relationships/image" Target="../media/image85.png"/><Relationship Id="rId5" Type="http://schemas.openxmlformats.org/officeDocument/2006/relationships/image" Target="../media/image86.png"/><Relationship Id="rId6" Type="http://schemas.openxmlformats.org/officeDocument/2006/relationships/image" Target="../media/image84.png"/><Relationship Id="rId7" Type="http://schemas.openxmlformats.org/officeDocument/2006/relationships/image" Target="../media/image9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89.png"/><Relationship Id="rId4" Type="http://schemas.openxmlformats.org/officeDocument/2006/relationships/image" Target="../media/image88.png"/><Relationship Id="rId5" Type="http://schemas.openxmlformats.org/officeDocument/2006/relationships/image" Target="../media/image9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95.png"/><Relationship Id="rId4" Type="http://schemas.openxmlformats.org/officeDocument/2006/relationships/image" Target="../media/image24.png"/><Relationship Id="rId5" Type="http://schemas.openxmlformats.org/officeDocument/2006/relationships/image" Target="../media/image90.png"/><Relationship Id="rId6" Type="http://schemas.openxmlformats.org/officeDocument/2006/relationships/image" Target="../media/image93.png"/></Relationships>
</file>

<file path=ppt/slides/_rels/slide44.xml.rels><?xml version="1.0" encoding="UTF-8" standalone="yes"?><Relationships xmlns="http://schemas.openxmlformats.org/package/2006/relationships"><Relationship Id="rId11" Type="http://schemas.openxmlformats.org/officeDocument/2006/relationships/image" Target="../media/image39.png"/><Relationship Id="rId10" Type="http://schemas.openxmlformats.org/officeDocument/2006/relationships/image" Target="../media/image33.png"/><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41.png"/><Relationship Id="rId4" Type="http://schemas.openxmlformats.org/officeDocument/2006/relationships/image" Target="../media/image37.png"/><Relationship Id="rId9" Type="http://schemas.openxmlformats.org/officeDocument/2006/relationships/image" Target="../media/image38.png"/><Relationship Id="rId5" Type="http://schemas.openxmlformats.org/officeDocument/2006/relationships/image" Target="../media/image32.png"/><Relationship Id="rId6" Type="http://schemas.openxmlformats.org/officeDocument/2006/relationships/image" Target="../media/image56.png"/><Relationship Id="rId7" Type="http://schemas.openxmlformats.org/officeDocument/2006/relationships/image" Target="../media/image27.png"/><Relationship Id="rId8" Type="http://schemas.openxmlformats.org/officeDocument/2006/relationships/image" Target="../media/image3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103.png"/><Relationship Id="rId4" Type="http://schemas.openxmlformats.org/officeDocument/2006/relationships/image" Target="../media/image39.png"/><Relationship Id="rId5" Type="http://schemas.openxmlformats.org/officeDocument/2006/relationships/hyperlink" Target="https://www.census.gov/data-tools/demo/race/MREAD_1790_2010.html"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7.png"/><Relationship Id="rId4" Type="http://schemas.openxmlformats.org/officeDocument/2006/relationships/image" Target="../media/image5.png"/><Relationship Id="rId11" Type="http://schemas.openxmlformats.org/officeDocument/2006/relationships/image" Target="../media/image3.png"/><Relationship Id="rId10" Type="http://schemas.openxmlformats.org/officeDocument/2006/relationships/image" Target="../media/image2.png"/><Relationship Id="rId9" Type="http://schemas.openxmlformats.org/officeDocument/2006/relationships/image" Target="../media/image9.png"/><Relationship Id="rId5" Type="http://schemas.openxmlformats.org/officeDocument/2006/relationships/image" Target="../media/image4.png"/><Relationship Id="rId6" Type="http://schemas.openxmlformats.org/officeDocument/2006/relationships/image" Target="../media/image60.png"/><Relationship Id="rId7" Type="http://schemas.openxmlformats.org/officeDocument/2006/relationships/image" Target="../media/image1.png"/><Relationship Id="rId8" Type="http://schemas.openxmlformats.org/officeDocument/2006/relationships/image" Target="../media/image3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hyperlink" Target="mailto:Manalili@BC.edu" TargetMode="Externa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hyperlink" Target="https://docs.google.com/document/d/1HIGfRHv-sDObhAoReZi7nd7ReNoGEBrbKYdkDlJolUA/edit?usp=sharing" TargetMode="External"/><Relationship Id="rId4" Type="http://schemas.openxmlformats.org/officeDocument/2006/relationships/hyperlink" Target="https://docs.google.com/document/d/1HIGfRHv-sDObhAoReZi7nd7ReNoGEBrbKYdkDlJolUA/edit?usp=sharing" TargetMode="External"/><Relationship Id="rId11" Type="http://schemas.openxmlformats.org/officeDocument/2006/relationships/hyperlink" Target="http://www.psychologyandtheother.com" TargetMode="External"/><Relationship Id="rId10" Type="http://schemas.openxmlformats.org/officeDocument/2006/relationships/hyperlink" Target="https://www.psychologytoday.com/us/therapists/michael-mookie-cruz-manalili-boston-ma/783007" TargetMode="External"/><Relationship Id="rId9" Type="http://schemas.openxmlformats.org/officeDocument/2006/relationships/hyperlink" Target="https://www.bc.edu/content/bc-web/schools/lynch-school/sites/Psychological-Humanities-Ethics/continuing-education.html" TargetMode="External"/><Relationship Id="rId5" Type="http://schemas.openxmlformats.org/officeDocument/2006/relationships/image" Target="../media/image15.jpg"/><Relationship Id="rId6" Type="http://schemas.openxmlformats.org/officeDocument/2006/relationships/hyperlink" Target="https://www.bc.edu/bc-web/schools/ssw.html/" TargetMode="External"/><Relationship Id="rId7" Type="http://schemas.openxmlformats.org/officeDocument/2006/relationships/hyperlink" Target="https://bc.edu/content/bc-web/schools/mcas/departments/psychology.html" TargetMode="External"/><Relationship Id="rId8" Type="http://schemas.openxmlformats.org/officeDocument/2006/relationships/hyperlink" Target="https://moralitylab.bc.edu/"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pic>
        <p:nvPicPr>
          <p:cNvPr id="62" name="Google Shape;62;p13"/>
          <p:cNvPicPr preferRelativeResize="0"/>
          <p:nvPr/>
        </p:nvPicPr>
        <p:blipFill>
          <a:blip r:embed="rId3">
            <a:alphaModFix/>
          </a:blip>
          <a:stretch>
            <a:fillRect/>
          </a:stretch>
        </p:blipFill>
        <p:spPr>
          <a:xfrm>
            <a:off x="277038" y="152400"/>
            <a:ext cx="8589915" cy="48387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22"/>
          <p:cNvSpPr txBox="1"/>
          <p:nvPr>
            <p:ph type="title"/>
          </p:nvPr>
        </p:nvSpPr>
        <p:spPr>
          <a:xfrm>
            <a:off x="311700" y="315925"/>
            <a:ext cx="87060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n" sz="3750"/>
              <a:t>Introduction: </a:t>
            </a:r>
            <a:r>
              <a:rPr lang="en" sz="3250"/>
              <a:t>to “Mookie”</a:t>
            </a:r>
            <a:endParaRPr sz="3250"/>
          </a:p>
        </p:txBody>
      </p:sp>
      <p:sp>
        <p:nvSpPr>
          <p:cNvPr id="155" name="Google Shape;155;p22"/>
          <p:cNvSpPr txBox="1"/>
          <p:nvPr>
            <p:ph idx="1" type="body"/>
          </p:nvPr>
        </p:nvSpPr>
        <p:spPr>
          <a:xfrm>
            <a:off x="311700" y="1225225"/>
            <a:ext cx="6313500" cy="4053000"/>
          </a:xfrm>
          <a:prstGeom prst="rect">
            <a:avLst/>
          </a:prstGeom>
        </p:spPr>
        <p:txBody>
          <a:bodyPr anchorCtr="0" anchor="t" bIns="91425" lIns="91425" spcFirstLastPara="1" rIns="91425" wrap="square" tIns="91425">
            <a:normAutofit lnSpcReduction="10000"/>
          </a:bodyPr>
          <a:lstStyle/>
          <a:p>
            <a:pPr indent="-342900" lvl="0" marL="457200" rtl="0" algn="l">
              <a:spcBef>
                <a:spcPts val="0"/>
              </a:spcBef>
              <a:spcAft>
                <a:spcPts val="0"/>
              </a:spcAft>
              <a:buSzPts val="1800"/>
              <a:buChar char="●"/>
            </a:pPr>
            <a:r>
              <a:rPr lang="en"/>
              <a:t>Who am I (really)?</a:t>
            </a:r>
            <a:endParaRPr/>
          </a:p>
          <a:p>
            <a:pPr indent="-317500" lvl="1" marL="914400" rtl="0" algn="l">
              <a:spcBef>
                <a:spcPts val="0"/>
              </a:spcBef>
              <a:spcAft>
                <a:spcPts val="0"/>
              </a:spcAft>
              <a:buSzPts val="1400"/>
              <a:buChar char="○"/>
            </a:pPr>
            <a:r>
              <a:rPr lang="en"/>
              <a:t>An immigrant Filipino-Californian who loves learning;</a:t>
            </a:r>
            <a:br>
              <a:rPr lang="en"/>
            </a:br>
            <a:r>
              <a:rPr lang="en"/>
              <a:t>a pilgrim and a voyager - with lots of villages now.</a:t>
            </a:r>
            <a:br>
              <a:rPr lang="en"/>
            </a:br>
            <a:endParaRPr/>
          </a:p>
          <a:p>
            <a:pPr indent="-342900" lvl="0" marL="457200" rtl="0" algn="l">
              <a:spcBef>
                <a:spcPts val="0"/>
              </a:spcBef>
              <a:spcAft>
                <a:spcPts val="0"/>
              </a:spcAft>
              <a:buSzPts val="1800"/>
              <a:buChar char="●"/>
            </a:pPr>
            <a:r>
              <a:rPr lang="en"/>
              <a:t>What story do I want to tell with my life?</a:t>
            </a:r>
            <a:endParaRPr/>
          </a:p>
          <a:p>
            <a:pPr indent="-317500" lvl="1" marL="914400" rtl="0" algn="l">
              <a:spcBef>
                <a:spcPts val="0"/>
              </a:spcBef>
              <a:spcAft>
                <a:spcPts val="0"/>
              </a:spcAft>
              <a:buSzPts val="1400"/>
              <a:buChar char="○"/>
            </a:pPr>
            <a:r>
              <a:rPr lang="en"/>
              <a:t>I hope to be of service to others around me, </a:t>
            </a:r>
            <a:br>
              <a:rPr lang="en"/>
            </a:br>
            <a:r>
              <a:rPr lang="en"/>
              <a:t>especially our siblings who are suffering.</a:t>
            </a:r>
            <a:endParaRPr/>
          </a:p>
          <a:p>
            <a:pPr indent="-317500" lvl="1" marL="914400" rtl="0" algn="l">
              <a:spcBef>
                <a:spcPts val="0"/>
              </a:spcBef>
              <a:spcAft>
                <a:spcPts val="0"/>
              </a:spcAft>
              <a:buSzPts val="1400"/>
              <a:buChar char="○"/>
            </a:pPr>
            <a:r>
              <a:rPr lang="en"/>
              <a:t>And to make each space I’m at more hospitable,</a:t>
            </a:r>
            <a:br>
              <a:rPr lang="en"/>
            </a:br>
            <a:r>
              <a:rPr lang="en"/>
              <a:t>especially for the next generation.</a:t>
            </a:r>
            <a:br>
              <a:rPr lang="en"/>
            </a:br>
            <a:endParaRPr/>
          </a:p>
          <a:p>
            <a:pPr indent="-342900" lvl="0" marL="457200" rtl="0" algn="l">
              <a:spcBef>
                <a:spcPts val="0"/>
              </a:spcBef>
              <a:spcAft>
                <a:spcPts val="0"/>
              </a:spcAft>
              <a:buSzPts val="1800"/>
              <a:buChar char="●"/>
            </a:pPr>
            <a:r>
              <a:rPr lang="en"/>
              <a:t>What value(s) do I hold precious?</a:t>
            </a:r>
            <a:endParaRPr/>
          </a:p>
          <a:p>
            <a:pPr indent="-317500" lvl="1" marL="914400" rtl="0" algn="l">
              <a:spcBef>
                <a:spcPts val="0"/>
              </a:spcBef>
              <a:spcAft>
                <a:spcPts val="0"/>
              </a:spcAft>
              <a:buSzPts val="1400"/>
              <a:buChar char="○"/>
            </a:pPr>
            <a:r>
              <a:rPr lang="en"/>
              <a:t>Responsibility, Mahal (Love in Tagalog), Hospitality</a:t>
            </a:r>
            <a:endParaRPr/>
          </a:p>
          <a:p>
            <a:pPr indent="0" lvl="0" marL="0" rtl="0" algn="l">
              <a:spcBef>
                <a:spcPts val="1200"/>
              </a:spcBef>
              <a:spcAft>
                <a:spcPts val="1200"/>
              </a:spcAft>
              <a:buNone/>
            </a:pPr>
            <a:r>
              <a:rPr lang="en"/>
              <a:t>NOTE: The differences in signals of power-dynamic</a:t>
            </a:r>
            <a:br>
              <a:rPr lang="en"/>
            </a:br>
            <a:r>
              <a:rPr lang="en"/>
              <a:t>p</a:t>
            </a:r>
            <a:r>
              <a:rPr lang="en"/>
              <a:t>resent even in introductory discourse</a:t>
            </a:r>
            <a:endParaRPr/>
          </a:p>
        </p:txBody>
      </p:sp>
      <p:pic>
        <p:nvPicPr>
          <p:cNvPr id="156" name="Google Shape;156;p22"/>
          <p:cNvPicPr preferRelativeResize="0"/>
          <p:nvPr/>
        </p:nvPicPr>
        <p:blipFill rotWithShape="1">
          <a:blip r:embed="rId3">
            <a:alphaModFix/>
          </a:blip>
          <a:srcRect b="7723" l="10041" r="7654" t="0"/>
          <a:stretch/>
        </p:blipFill>
        <p:spPr>
          <a:xfrm>
            <a:off x="7182388" y="1103700"/>
            <a:ext cx="1744401" cy="2607826"/>
          </a:xfrm>
          <a:prstGeom prst="rect">
            <a:avLst/>
          </a:prstGeom>
          <a:noFill/>
          <a:ln>
            <a:noFill/>
          </a:ln>
        </p:spPr>
      </p:pic>
      <p:pic>
        <p:nvPicPr>
          <p:cNvPr id="157" name="Google Shape;157;p22"/>
          <p:cNvPicPr preferRelativeResize="0"/>
          <p:nvPr/>
        </p:nvPicPr>
        <p:blipFill>
          <a:blip r:embed="rId4">
            <a:alphaModFix/>
          </a:blip>
          <a:stretch>
            <a:fillRect/>
          </a:stretch>
        </p:blipFill>
        <p:spPr>
          <a:xfrm>
            <a:off x="5859150" y="1103700"/>
            <a:ext cx="1282149" cy="1282149"/>
          </a:xfrm>
          <a:prstGeom prst="rect">
            <a:avLst/>
          </a:prstGeom>
          <a:noFill/>
          <a:ln>
            <a:noFill/>
          </a:ln>
        </p:spPr>
      </p:pic>
      <p:pic>
        <p:nvPicPr>
          <p:cNvPr id="158" name="Google Shape;158;p22"/>
          <p:cNvPicPr preferRelativeResize="0"/>
          <p:nvPr/>
        </p:nvPicPr>
        <p:blipFill>
          <a:blip r:embed="rId5">
            <a:alphaModFix/>
          </a:blip>
          <a:stretch>
            <a:fillRect/>
          </a:stretch>
        </p:blipFill>
        <p:spPr>
          <a:xfrm>
            <a:off x="7182400" y="3755050"/>
            <a:ext cx="1744401" cy="1282149"/>
          </a:xfrm>
          <a:prstGeom prst="rect">
            <a:avLst/>
          </a:prstGeom>
          <a:noFill/>
          <a:ln>
            <a:noFill/>
          </a:ln>
        </p:spPr>
      </p:pic>
      <p:pic>
        <p:nvPicPr>
          <p:cNvPr id="159" name="Google Shape;159;p22"/>
          <p:cNvPicPr preferRelativeResize="0"/>
          <p:nvPr/>
        </p:nvPicPr>
        <p:blipFill>
          <a:blip r:embed="rId6">
            <a:alphaModFix/>
          </a:blip>
          <a:stretch>
            <a:fillRect/>
          </a:stretch>
        </p:blipFill>
        <p:spPr>
          <a:xfrm>
            <a:off x="5859150" y="3755050"/>
            <a:ext cx="1282149" cy="1282149"/>
          </a:xfrm>
          <a:prstGeom prst="rect">
            <a:avLst/>
          </a:prstGeom>
          <a:noFill/>
          <a:ln>
            <a:noFill/>
          </a:ln>
        </p:spPr>
      </p:pic>
      <p:pic>
        <p:nvPicPr>
          <p:cNvPr id="160" name="Google Shape;160;p22"/>
          <p:cNvPicPr preferRelativeResize="0"/>
          <p:nvPr/>
        </p:nvPicPr>
        <p:blipFill rotWithShape="1">
          <a:blip r:embed="rId7">
            <a:alphaModFix/>
          </a:blip>
          <a:srcRect b="10748" l="0" r="13874" t="24656"/>
          <a:stretch/>
        </p:blipFill>
        <p:spPr>
          <a:xfrm>
            <a:off x="5859150" y="2429375"/>
            <a:ext cx="1282149" cy="1282150"/>
          </a:xfrm>
          <a:prstGeom prst="rect">
            <a:avLst/>
          </a:prstGeom>
          <a:noFill/>
          <a:ln>
            <a:noFill/>
          </a:ln>
        </p:spPr>
      </p:pic>
      <p:sp>
        <p:nvSpPr>
          <p:cNvPr id="161" name="Google Shape;161;p22"/>
          <p:cNvSpPr txBox="1"/>
          <p:nvPr/>
        </p:nvSpPr>
        <p:spPr>
          <a:xfrm>
            <a:off x="7458475" y="0"/>
            <a:ext cx="16857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chemeClr val="dk1"/>
                </a:solidFill>
                <a:latin typeface="Economica"/>
                <a:ea typeface="Economica"/>
                <a:cs typeface="Economica"/>
                <a:sym typeface="Economica"/>
              </a:rPr>
              <a:t>Manalili, MMC (2024)</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5">
                                            <p:txEl>
                                              <p:pRg end="0" st="0"/>
                                            </p:txEl>
                                          </p:spTgt>
                                        </p:tgtEl>
                                        <p:attrNameLst>
                                          <p:attrName>style.visibility</p:attrName>
                                        </p:attrNameLst>
                                      </p:cBhvr>
                                      <p:to>
                                        <p:strVal val="visible"/>
                                      </p:to>
                                    </p:set>
                                    <p:animEffect filter="fade" transition="in">
                                      <p:cBhvr>
                                        <p:cTn dur="1000"/>
                                        <p:tgtEl>
                                          <p:spTgt spid="15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5">
                                            <p:txEl>
                                              <p:pRg end="1" st="1"/>
                                            </p:txEl>
                                          </p:spTgt>
                                        </p:tgtEl>
                                        <p:attrNameLst>
                                          <p:attrName>style.visibility</p:attrName>
                                        </p:attrNameLst>
                                      </p:cBhvr>
                                      <p:to>
                                        <p:strVal val="visible"/>
                                      </p:to>
                                    </p:set>
                                    <p:animEffect filter="fade" transition="in">
                                      <p:cBhvr>
                                        <p:cTn dur="1000"/>
                                        <p:tgtEl>
                                          <p:spTgt spid="15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5">
                                            <p:txEl>
                                              <p:pRg end="2" st="2"/>
                                            </p:txEl>
                                          </p:spTgt>
                                        </p:tgtEl>
                                        <p:attrNameLst>
                                          <p:attrName>style.visibility</p:attrName>
                                        </p:attrNameLst>
                                      </p:cBhvr>
                                      <p:to>
                                        <p:strVal val="visible"/>
                                      </p:to>
                                    </p:set>
                                    <p:animEffect filter="fade" transition="in">
                                      <p:cBhvr>
                                        <p:cTn dur="1000"/>
                                        <p:tgtEl>
                                          <p:spTgt spid="15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5">
                                            <p:txEl>
                                              <p:pRg end="3" st="3"/>
                                            </p:txEl>
                                          </p:spTgt>
                                        </p:tgtEl>
                                        <p:attrNameLst>
                                          <p:attrName>style.visibility</p:attrName>
                                        </p:attrNameLst>
                                      </p:cBhvr>
                                      <p:to>
                                        <p:strVal val="visible"/>
                                      </p:to>
                                    </p:set>
                                    <p:animEffect filter="fade" transition="in">
                                      <p:cBhvr>
                                        <p:cTn dur="1000"/>
                                        <p:tgtEl>
                                          <p:spTgt spid="15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5">
                                            <p:txEl>
                                              <p:pRg end="4" st="4"/>
                                            </p:txEl>
                                          </p:spTgt>
                                        </p:tgtEl>
                                        <p:attrNameLst>
                                          <p:attrName>style.visibility</p:attrName>
                                        </p:attrNameLst>
                                      </p:cBhvr>
                                      <p:to>
                                        <p:strVal val="visible"/>
                                      </p:to>
                                    </p:set>
                                    <p:animEffect filter="fade" transition="in">
                                      <p:cBhvr>
                                        <p:cTn dur="1000"/>
                                        <p:tgtEl>
                                          <p:spTgt spid="155">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5">
                                            <p:txEl>
                                              <p:pRg end="5" st="5"/>
                                            </p:txEl>
                                          </p:spTgt>
                                        </p:tgtEl>
                                        <p:attrNameLst>
                                          <p:attrName>style.visibility</p:attrName>
                                        </p:attrNameLst>
                                      </p:cBhvr>
                                      <p:to>
                                        <p:strVal val="visible"/>
                                      </p:to>
                                    </p:set>
                                    <p:animEffect filter="fade" transition="in">
                                      <p:cBhvr>
                                        <p:cTn dur="1000"/>
                                        <p:tgtEl>
                                          <p:spTgt spid="155">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5">
                                            <p:txEl>
                                              <p:pRg end="6" st="6"/>
                                            </p:txEl>
                                          </p:spTgt>
                                        </p:tgtEl>
                                        <p:attrNameLst>
                                          <p:attrName>style.visibility</p:attrName>
                                        </p:attrNameLst>
                                      </p:cBhvr>
                                      <p:to>
                                        <p:strVal val="visible"/>
                                      </p:to>
                                    </p:set>
                                    <p:animEffect filter="fade" transition="in">
                                      <p:cBhvr>
                                        <p:cTn dur="1000"/>
                                        <p:tgtEl>
                                          <p:spTgt spid="155">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5">
                                            <p:txEl>
                                              <p:pRg end="7" st="7"/>
                                            </p:txEl>
                                          </p:spTgt>
                                        </p:tgtEl>
                                        <p:attrNameLst>
                                          <p:attrName>style.visibility</p:attrName>
                                        </p:attrNameLst>
                                      </p:cBhvr>
                                      <p:to>
                                        <p:strVal val="visible"/>
                                      </p:to>
                                    </p:set>
                                    <p:animEffect filter="fade" transition="in">
                                      <p:cBhvr>
                                        <p:cTn dur="1000"/>
                                        <p:tgtEl>
                                          <p:spTgt spid="155">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23"/>
          <p:cNvSpPr txBox="1"/>
          <p:nvPr>
            <p:ph type="title"/>
          </p:nvPr>
        </p:nvSpPr>
        <p:spPr>
          <a:xfrm>
            <a:off x="311700" y="315925"/>
            <a:ext cx="87060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n" sz="3750"/>
              <a:t>Introduction: </a:t>
            </a:r>
            <a:r>
              <a:rPr lang="en" sz="3250"/>
              <a:t>to Each Other!</a:t>
            </a:r>
            <a:endParaRPr sz="3250"/>
          </a:p>
        </p:txBody>
      </p:sp>
      <p:sp>
        <p:nvSpPr>
          <p:cNvPr id="167" name="Google Shape;167;p23"/>
          <p:cNvSpPr txBox="1"/>
          <p:nvPr>
            <p:ph idx="1" type="body"/>
          </p:nvPr>
        </p:nvSpPr>
        <p:spPr>
          <a:xfrm>
            <a:off x="2298375" y="1073675"/>
            <a:ext cx="6675300" cy="3918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Zoom Activity:</a:t>
            </a:r>
            <a:br>
              <a:rPr lang="en" sz="1400"/>
            </a:br>
            <a:endParaRPr sz="1400"/>
          </a:p>
          <a:p>
            <a:pPr indent="0" lvl="0" marL="0" rtl="0" algn="l">
              <a:spcBef>
                <a:spcPts val="1200"/>
              </a:spcBef>
              <a:spcAft>
                <a:spcPts val="0"/>
              </a:spcAft>
              <a:buNone/>
            </a:pPr>
            <a:r>
              <a:rPr lang="en" sz="1600"/>
              <a:t>First, take ~1-min to think about the following questions…</a:t>
            </a:r>
            <a:br>
              <a:rPr lang="en" sz="1600"/>
            </a:br>
            <a:r>
              <a:rPr lang="en" sz="1600"/>
              <a:t>Then, take 2-3min to write the following in the Zoom chat:</a:t>
            </a:r>
            <a:endParaRPr sz="1600"/>
          </a:p>
          <a:p>
            <a:pPr indent="-330200" lvl="1" marL="914400" rtl="0" algn="l">
              <a:spcBef>
                <a:spcPts val="1200"/>
              </a:spcBef>
              <a:spcAft>
                <a:spcPts val="0"/>
              </a:spcAft>
              <a:buSzPts val="1600"/>
              <a:buChar char="○"/>
            </a:pPr>
            <a:r>
              <a:rPr lang="en" sz="1600"/>
              <a:t>(1) Name. Roles. Place (Zooming from).</a:t>
            </a:r>
            <a:endParaRPr sz="1600"/>
          </a:p>
          <a:p>
            <a:pPr indent="-330200" lvl="1" marL="914400" rtl="0" algn="l">
              <a:spcBef>
                <a:spcPts val="1000"/>
              </a:spcBef>
              <a:spcAft>
                <a:spcPts val="0"/>
              </a:spcAft>
              <a:buSzPts val="1600"/>
              <a:buChar char="○"/>
            </a:pPr>
            <a:r>
              <a:rPr lang="en" sz="1600"/>
              <a:t>(2) What are you valuing in tuning into 'narrative therapy'?</a:t>
            </a:r>
            <a:endParaRPr sz="1600"/>
          </a:p>
          <a:p>
            <a:pPr indent="-330200" lvl="1" marL="914400" rtl="0" algn="l">
              <a:spcBef>
                <a:spcPts val="1000"/>
              </a:spcBef>
              <a:spcAft>
                <a:spcPts val="0"/>
              </a:spcAft>
              <a:buSzPts val="1600"/>
              <a:buChar char="○"/>
            </a:pPr>
            <a:r>
              <a:rPr lang="en" sz="1600"/>
              <a:t>(3) Which moments in your life do you enact this 'value'? </a:t>
            </a:r>
            <a:endParaRPr sz="1600"/>
          </a:p>
          <a:p>
            <a:pPr indent="-330200" lvl="1" marL="914400" rtl="0" algn="l">
              <a:spcBef>
                <a:spcPts val="1000"/>
              </a:spcBef>
              <a:spcAft>
                <a:spcPts val="0"/>
              </a:spcAft>
              <a:buSzPts val="1600"/>
              <a:buChar char="○"/>
            </a:pPr>
            <a:r>
              <a:rPr lang="en" sz="1600"/>
              <a:t>(4) Who might be </a:t>
            </a:r>
            <a:r>
              <a:rPr i="1" lang="en" sz="1600"/>
              <a:t>least </a:t>
            </a:r>
            <a:r>
              <a:rPr i="1" lang="en" sz="1600"/>
              <a:t>surprised</a:t>
            </a:r>
            <a:r>
              <a:rPr i="1" lang="en" sz="1600"/>
              <a:t> </a:t>
            </a:r>
            <a:r>
              <a:rPr lang="en" sz="1600"/>
              <a:t>that you value this?</a:t>
            </a:r>
            <a:endParaRPr sz="1600"/>
          </a:p>
          <a:p>
            <a:pPr indent="0" lvl="0" marL="0" rtl="0" algn="l">
              <a:spcBef>
                <a:spcPts val="1000"/>
              </a:spcBef>
              <a:spcAft>
                <a:spcPts val="0"/>
              </a:spcAft>
              <a:buNone/>
            </a:pPr>
            <a:r>
              <a:rPr lang="en" sz="1600"/>
              <a:t>Afterwards, we’ll </a:t>
            </a:r>
            <a:r>
              <a:rPr lang="en" sz="1600"/>
              <a:t>take few minutes to scroll up and view answers…</a:t>
            </a:r>
            <a:br>
              <a:rPr lang="en" sz="1600"/>
            </a:br>
            <a:r>
              <a:rPr lang="en" sz="1600"/>
              <a:t>And we can share about general themes that are arising herein.</a:t>
            </a:r>
            <a:endParaRPr sz="1600"/>
          </a:p>
        </p:txBody>
      </p:sp>
      <p:pic>
        <p:nvPicPr>
          <p:cNvPr id="168" name="Google Shape;168;p23"/>
          <p:cNvPicPr preferRelativeResize="0"/>
          <p:nvPr/>
        </p:nvPicPr>
        <p:blipFill rotWithShape="1">
          <a:blip r:embed="rId3">
            <a:alphaModFix/>
          </a:blip>
          <a:srcRect b="0" l="24448" r="25307" t="0"/>
          <a:stretch/>
        </p:blipFill>
        <p:spPr>
          <a:xfrm>
            <a:off x="429550" y="1225226"/>
            <a:ext cx="1835150" cy="3652326"/>
          </a:xfrm>
          <a:prstGeom prst="rect">
            <a:avLst/>
          </a:prstGeom>
          <a:noFill/>
          <a:ln>
            <a:noFill/>
          </a:ln>
        </p:spPr>
      </p:pic>
      <p:sp>
        <p:nvSpPr>
          <p:cNvPr id="169" name="Google Shape;169;p23"/>
          <p:cNvSpPr txBox="1"/>
          <p:nvPr/>
        </p:nvSpPr>
        <p:spPr>
          <a:xfrm>
            <a:off x="7458475" y="0"/>
            <a:ext cx="16857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chemeClr val="dk1"/>
                </a:solidFill>
                <a:latin typeface="Economica"/>
                <a:ea typeface="Economica"/>
                <a:cs typeface="Economica"/>
                <a:sym typeface="Economica"/>
              </a:rPr>
              <a:t>Manalili, MMC (2024)</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24"/>
          <p:cNvSpPr txBox="1"/>
          <p:nvPr>
            <p:ph type="title"/>
          </p:nvPr>
        </p:nvSpPr>
        <p:spPr>
          <a:xfrm>
            <a:off x="311700" y="315925"/>
            <a:ext cx="87060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n" sz="3750"/>
              <a:t>Lecture:</a:t>
            </a:r>
            <a:r>
              <a:rPr lang="en" sz="3750"/>
              <a:t> “Narrative Therapy” history and spaces</a:t>
            </a:r>
            <a:endParaRPr sz="3750"/>
          </a:p>
        </p:txBody>
      </p:sp>
      <p:pic>
        <p:nvPicPr>
          <p:cNvPr id="175" name="Google Shape;175;p24"/>
          <p:cNvPicPr preferRelativeResize="0"/>
          <p:nvPr/>
        </p:nvPicPr>
        <p:blipFill>
          <a:blip r:embed="rId3">
            <a:alphaModFix/>
          </a:blip>
          <a:stretch>
            <a:fillRect/>
          </a:stretch>
        </p:blipFill>
        <p:spPr>
          <a:xfrm>
            <a:off x="96740" y="3895672"/>
            <a:ext cx="2006220" cy="1098162"/>
          </a:xfrm>
          <a:prstGeom prst="rect">
            <a:avLst/>
          </a:prstGeom>
          <a:noFill/>
          <a:ln cap="flat" cmpd="sng" w="9525">
            <a:solidFill>
              <a:schemeClr val="dk1"/>
            </a:solidFill>
            <a:prstDash val="solid"/>
            <a:round/>
            <a:headEnd len="sm" w="sm" type="none"/>
            <a:tailEnd len="sm" w="sm" type="none"/>
          </a:ln>
        </p:spPr>
      </p:pic>
      <p:pic>
        <p:nvPicPr>
          <p:cNvPr id="176" name="Google Shape;176;p24"/>
          <p:cNvPicPr preferRelativeResize="0"/>
          <p:nvPr/>
        </p:nvPicPr>
        <p:blipFill>
          <a:blip r:embed="rId4">
            <a:alphaModFix/>
          </a:blip>
          <a:stretch>
            <a:fillRect/>
          </a:stretch>
        </p:blipFill>
        <p:spPr>
          <a:xfrm>
            <a:off x="2192743" y="3895676"/>
            <a:ext cx="2336016" cy="1098159"/>
          </a:xfrm>
          <a:prstGeom prst="rect">
            <a:avLst/>
          </a:prstGeom>
          <a:noFill/>
          <a:ln cap="flat" cmpd="sng" w="9525">
            <a:solidFill>
              <a:schemeClr val="dk1"/>
            </a:solidFill>
            <a:prstDash val="solid"/>
            <a:round/>
            <a:headEnd len="sm" w="sm" type="none"/>
            <a:tailEnd len="sm" w="sm" type="none"/>
          </a:ln>
        </p:spPr>
      </p:pic>
      <p:pic>
        <p:nvPicPr>
          <p:cNvPr id="177" name="Google Shape;177;p24"/>
          <p:cNvPicPr preferRelativeResize="0"/>
          <p:nvPr/>
        </p:nvPicPr>
        <p:blipFill rotWithShape="1">
          <a:blip r:embed="rId5">
            <a:alphaModFix/>
          </a:blip>
          <a:srcRect b="0" l="0" r="30483" t="0"/>
          <a:stretch/>
        </p:blipFill>
        <p:spPr>
          <a:xfrm>
            <a:off x="4618525" y="3895675"/>
            <a:ext cx="3306400" cy="1098150"/>
          </a:xfrm>
          <a:prstGeom prst="rect">
            <a:avLst/>
          </a:prstGeom>
          <a:noFill/>
          <a:ln cap="flat" cmpd="sng" w="9525">
            <a:solidFill>
              <a:schemeClr val="dk1"/>
            </a:solidFill>
            <a:prstDash val="solid"/>
            <a:round/>
            <a:headEnd len="sm" w="sm" type="none"/>
            <a:tailEnd len="sm" w="sm" type="none"/>
          </a:ln>
        </p:spPr>
      </p:pic>
      <p:pic>
        <p:nvPicPr>
          <p:cNvPr id="178" name="Google Shape;178;p24"/>
          <p:cNvPicPr preferRelativeResize="0"/>
          <p:nvPr/>
        </p:nvPicPr>
        <p:blipFill>
          <a:blip r:embed="rId6">
            <a:alphaModFix/>
          </a:blip>
          <a:stretch>
            <a:fillRect/>
          </a:stretch>
        </p:blipFill>
        <p:spPr>
          <a:xfrm>
            <a:off x="8014700" y="3895675"/>
            <a:ext cx="1032548" cy="1098150"/>
          </a:xfrm>
          <a:prstGeom prst="rect">
            <a:avLst/>
          </a:prstGeom>
          <a:noFill/>
          <a:ln cap="flat" cmpd="sng" w="9525">
            <a:solidFill>
              <a:schemeClr val="dk1"/>
            </a:solidFill>
            <a:prstDash val="solid"/>
            <a:round/>
            <a:headEnd len="sm" w="sm" type="none"/>
            <a:tailEnd len="sm" w="sm" type="none"/>
          </a:ln>
        </p:spPr>
      </p:pic>
      <p:sp>
        <p:nvSpPr>
          <p:cNvPr id="179" name="Google Shape;179;p24"/>
          <p:cNvSpPr txBox="1"/>
          <p:nvPr/>
        </p:nvSpPr>
        <p:spPr>
          <a:xfrm>
            <a:off x="311700" y="1147225"/>
            <a:ext cx="8613300" cy="1585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200">
                <a:latin typeface="Open Sans"/>
                <a:ea typeface="Open Sans"/>
                <a:cs typeface="Open Sans"/>
                <a:sym typeface="Open Sans"/>
              </a:rPr>
              <a:t>Narrative therapy </a:t>
            </a:r>
            <a:r>
              <a:rPr lang="en" sz="1200">
                <a:latin typeface="Open Sans"/>
                <a:ea typeface="Open Sans"/>
                <a:cs typeface="Open Sans"/>
                <a:sym typeface="Open Sans"/>
              </a:rPr>
              <a:t>traces itself back to 1970’s and 1980’s in Australia. As a part of the postmodern therapies, NT shares kinship (but differences) in solution-focused brief therapy, collaborative therapy, and other models built upon </a:t>
            </a:r>
            <a:r>
              <a:rPr b="1" i="1" lang="en" sz="1200">
                <a:latin typeface="Open Sans"/>
                <a:ea typeface="Open Sans"/>
                <a:cs typeface="Open Sans"/>
                <a:sym typeface="Open Sans"/>
              </a:rPr>
              <a:t>skepticism toward grand narratives</a:t>
            </a:r>
            <a:r>
              <a:rPr lang="en" sz="1200">
                <a:latin typeface="Open Sans"/>
                <a:ea typeface="Open Sans"/>
                <a:cs typeface="Open Sans"/>
                <a:sym typeface="Open Sans"/>
              </a:rPr>
              <a:t>, </a:t>
            </a:r>
            <a:r>
              <a:rPr b="1" i="1" lang="en" sz="1200">
                <a:latin typeface="Open Sans"/>
                <a:ea typeface="Open Sans"/>
                <a:cs typeface="Open Sans"/>
                <a:sym typeface="Open Sans"/>
              </a:rPr>
              <a:t>social construction of knowledge,</a:t>
            </a:r>
            <a:r>
              <a:rPr lang="en" sz="1200">
                <a:latin typeface="Open Sans"/>
                <a:ea typeface="Open Sans"/>
                <a:cs typeface="Open Sans"/>
                <a:sym typeface="Open Sans"/>
              </a:rPr>
              <a:t> and </a:t>
            </a:r>
            <a:r>
              <a:rPr b="1" i="1" lang="en" sz="1200">
                <a:latin typeface="Open Sans"/>
                <a:ea typeface="Open Sans"/>
                <a:cs typeface="Open Sans"/>
                <a:sym typeface="Open Sans"/>
              </a:rPr>
              <a:t>reflexivity/subjectivity</a:t>
            </a:r>
            <a:r>
              <a:rPr lang="en" sz="1200">
                <a:latin typeface="Open Sans"/>
                <a:ea typeface="Open Sans"/>
                <a:cs typeface="Open Sans"/>
                <a:sym typeface="Open Sans"/>
              </a:rPr>
              <a:t>.</a:t>
            </a:r>
            <a:endParaRPr sz="1200">
              <a:latin typeface="Open Sans"/>
              <a:ea typeface="Open Sans"/>
              <a:cs typeface="Open Sans"/>
              <a:sym typeface="Open Sans"/>
            </a:endParaRPr>
          </a:p>
          <a:p>
            <a:pPr indent="0" lvl="0" marL="457200" rtl="0" algn="l">
              <a:lnSpc>
                <a:spcPct val="115000"/>
              </a:lnSpc>
              <a:spcBef>
                <a:spcPts val="1200"/>
              </a:spcBef>
              <a:spcAft>
                <a:spcPts val="1200"/>
              </a:spcAft>
              <a:buNone/>
            </a:pPr>
            <a:r>
              <a:rPr b="1" lang="en" sz="1200" u="sng">
                <a:solidFill>
                  <a:schemeClr val="hlink"/>
                </a:solidFill>
                <a:latin typeface="Open Sans"/>
                <a:ea typeface="Open Sans"/>
                <a:cs typeface="Open Sans"/>
                <a:sym typeface="Open Sans"/>
                <a:hlinkClick r:id="rId7"/>
              </a:rPr>
              <a:t>Dulwich Centre</a:t>
            </a:r>
            <a:r>
              <a:rPr b="1" lang="en" sz="1200">
                <a:solidFill>
                  <a:schemeClr val="dk1"/>
                </a:solidFill>
                <a:latin typeface="Open Sans"/>
                <a:ea typeface="Open Sans"/>
                <a:cs typeface="Open Sans"/>
                <a:sym typeface="Open Sans"/>
              </a:rPr>
              <a:t> </a:t>
            </a:r>
            <a:r>
              <a:rPr lang="en" sz="1200">
                <a:solidFill>
                  <a:schemeClr val="dk1"/>
                </a:solidFill>
                <a:latin typeface="Open Sans"/>
                <a:ea typeface="Open Sans"/>
                <a:cs typeface="Open Sans"/>
                <a:sym typeface="Open Sans"/>
              </a:rPr>
              <a:t>in Adelaide, Australia (on Kaurna Land), is one of the key ‘homes’ of narrative practice. We are involved in narrative therapy, community work, training, publishing, supporting practitioners in different parts of the world, and co-hosting international conferences.</a:t>
            </a:r>
            <a:endParaRPr b="1" sz="1200">
              <a:solidFill>
                <a:schemeClr val="dk1"/>
              </a:solidFill>
              <a:latin typeface="Open Sans"/>
              <a:ea typeface="Open Sans"/>
              <a:cs typeface="Open Sans"/>
              <a:sym typeface="Open Sans"/>
            </a:endParaRPr>
          </a:p>
        </p:txBody>
      </p:sp>
      <p:sp>
        <p:nvSpPr>
          <p:cNvPr id="180" name="Google Shape;180;p24"/>
          <p:cNvSpPr txBox="1"/>
          <p:nvPr/>
        </p:nvSpPr>
        <p:spPr>
          <a:xfrm>
            <a:off x="311700" y="2732725"/>
            <a:ext cx="8865300" cy="11607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0"/>
              </a:spcAft>
              <a:buNone/>
            </a:pPr>
            <a:r>
              <a:rPr b="1" lang="en" sz="1200" u="sng">
                <a:solidFill>
                  <a:schemeClr val="accent5"/>
                </a:solidFill>
                <a:latin typeface="Open Sans"/>
                <a:ea typeface="Open Sans"/>
                <a:cs typeface="Open Sans"/>
                <a:sym typeface="Open Sans"/>
                <a:hlinkClick r:id="rId8">
                  <a:extLst>
                    <a:ext uri="{A12FA001-AC4F-418D-AE19-62706E023703}">
                      <ahyp:hlinkClr val="tx"/>
                    </a:ext>
                  </a:extLst>
                </a:hlinkClick>
              </a:rPr>
              <a:t>Narrative Therapy Initiative</a:t>
            </a:r>
            <a:r>
              <a:rPr b="1" lang="en" sz="1200">
                <a:solidFill>
                  <a:schemeClr val="dk1"/>
                </a:solidFill>
                <a:latin typeface="Open Sans"/>
                <a:ea typeface="Open Sans"/>
                <a:cs typeface="Open Sans"/>
                <a:sym typeface="Open Sans"/>
              </a:rPr>
              <a:t> </a:t>
            </a:r>
            <a:r>
              <a:rPr lang="en" sz="1200">
                <a:solidFill>
                  <a:schemeClr val="dk1"/>
                </a:solidFill>
                <a:latin typeface="Open Sans"/>
                <a:ea typeface="Open Sans"/>
                <a:cs typeface="Open Sans"/>
                <a:sym typeface="Open Sans"/>
              </a:rPr>
              <a:t>is aligned with the principle that meaning-making through stories shapes lives, relationships, and communities. Our mission supports this Narrative Worldview and associated considerations of power in all relational and helping contexts.</a:t>
            </a:r>
            <a:endParaRPr sz="1200">
              <a:solidFill>
                <a:schemeClr val="dk1"/>
              </a:solidFill>
              <a:latin typeface="Open Sans"/>
              <a:ea typeface="Open Sans"/>
              <a:cs typeface="Open Sans"/>
              <a:sym typeface="Open Sans"/>
            </a:endParaRPr>
          </a:p>
          <a:p>
            <a:pPr indent="0" lvl="0" marL="0" rtl="0" algn="l">
              <a:lnSpc>
                <a:spcPct val="115000"/>
              </a:lnSpc>
              <a:spcBef>
                <a:spcPts val="1200"/>
              </a:spcBef>
              <a:spcAft>
                <a:spcPts val="1200"/>
              </a:spcAft>
              <a:buNone/>
            </a:pPr>
            <a:r>
              <a:rPr lang="en" sz="1200">
                <a:solidFill>
                  <a:schemeClr val="dk1"/>
                </a:solidFill>
                <a:latin typeface="Open Sans"/>
                <a:ea typeface="Open Sans"/>
                <a:cs typeface="Open Sans"/>
                <a:sym typeface="Open Sans"/>
              </a:rPr>
              <a:t>Other spaces: </a:t>
            </a:r>
            <a:r>
              <a:rPr b="1" lang="en" sz="1200" u="sng">
                <a:solidFill>
                  <a:schemeClr val="accent5"/>
                </a:solidFill>
                <a:latin typeface="Open Sans"/>
                <a:ea typeface="Open Sans"/>
                <a:cs typeface="Open Sans"/>
                <a:sym typeface="Open Sans"/>
                <a:hlinkClick r:id="rId9">
                  <a:extLst>
                    <a:ext uri="{A12FA001-AC4F-418D-AE19-62706E023703}">
                      <ahyp:hlinkClr val="tx"/>
                    </a:ext>
                  </a:extLst>
                </a:hlinkClick>
              </a:rPr>
              <a:t>Evanston Family Therapy Center (Chicago)</a:t>
            </a:r>
            <a:r>
              <a:rPr b="1" lang="en" sz="1200">
                <a:solidFill>
                  <a:schemeClr val="dk1"/>
                </a:solidFill>
                <a:latin typeface="Open Sans"/>
                <a:ea typeface="Open Sans"/>
                <a:cs typeface="Open Sans"/>
                <a:sym typeface="Open Sans"/>
              </a:rPr>
              <a:t> | </a:t>
            </a:r>
            <a:r>
              <a:rPr b="1" lang="en" sz="1200" u="sng">
                <a:solidFill>
                  <a:schemeClr val="accent5"/>
                </a:solidFill>
                <a:latin typeface="Open Sans"/>
                <a:ea typeface="Open Sans"/>
                <a:cs typeface="Open Sans"/>
                <a:sym typeface="Open Sans"/>
                <a:hlinkClick r:id="rId10">
                  <a:extLst>
                    <a:ext uri="{A12FA001-AC4F-418D-AE19-62706E023703}">
                      <ahyp:hlinkClr val="tx"/>
                    </a:ext>
                  </a:extLst>
                </a:hlinkClick>
              </a:rPr>
              <a:t>Narrative Initiatives San Diego (California)</a:t>
            </a:r>
            <a:endParaRPr b="1" sz="1200">
              <a:solidFill>
                <a:schemeClr val="dk1"/>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0">
                                            <p:txEl>
                                              <p:pRg end="1" st="1"/>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25"/>
          <p:cNvSpPr txBox="1"/>
          <p:nvPr>
            <p:ph type="title"/>
          </p:nvPr>
        </p:nvSpPr>
        <p:spPr>
          <a:xfrm>
            <a:off x="311700" y="315925"/>
            <a:ext cx="87060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n" sz="3750"/>
              <a:t>Lecture:</a:t>
            </a:r>
            <a:r>
              <a:rPr lang="en" sz="3750"/>
              <a:t> “Narrative Therapy” predecessors and definition</a:t>
            </a:r>
            <a:endParaRPr sz="3750"/>
          </a:p>
        </p:txBody>
      </p:sp>
      <p:pic>
        <p:nvPicPr>
          <p:cNvPr id="186" name="Google Shape;186;p25"/>
          <p:cNvPicPr preferRelativeResize="0"/>
          <p:nvPr/>
        </p:nvPicPr>
        <p:blipFill rotWithShape="1">
          <a:blip r:embed="rId3">
            <a:alphaModFix/>
          </a:blip>
          <a:srcRect b="28183" l="0" r="0" t="5140"/>
          <a:stretch/>
        </p:blipFill>
        <p:spPr>
          <a:xfrm>
            <a:off x="1356188" y="1336313"/>
            <a:ext cx="1356402" cy="1356409"/>
          </a:xfrm>
          <a:prstGeom prst="rect">
            <a:avLst/>
          </a:prstGeom>
          <a:noFill/>
          <a:ln>
            <a:noFill/>
          </a:ln>
        </p:spPr>
      </p:pic>
      <p:pic>
        <p:nvPicPr>
          <p:cNvPr id="187" name="Google Shape;187;p25"/>
          <p:cNvPicPr preferRelativeResize="0"/>
          <p:nvPr/>
        </p:nvPicPr>
        <p:blipFill rotWithShape="1">
          <a:blip r:embed="rId4">
            <a:alphaModFix/>
          </a:blip>
          <a:srcRect b="3497" l="-70" r="-70" t="3497"/>
          <a:stretch/>
        </p:blipFill>
        <p:spPr>
          <a:xfrm>
            <a:off x="2321407" y="2010377"/>
            <a:ext cx="1356406" cy="1356412"/>
          </a:xfrm>
          <a:prstGeom prst="rect">
            <a:avLst/>
          </a:prstGeom>
          <a:noFill/>
          <a:ln>
            <a:noFill/>
          </a:ln>
        </p:spPr>
      </p:pic>
      <p:pic>
        <p:nvPicPr>
          <p:cNvPr id="188" name="Google Shape;188;p25"/>
          <p:cNvPicPr preferRelativeResize="0"/>
          <p:nvPr/>
        </p:nvPicPr>
        <p:blipFill rotWithShape="1">
          <a:blip r:embed="rId5">
            <a:alphaModFix/>
          </a:blip>
          <a:srcRect b="18791" l="0" r="0" t="0"/>
          <a:stretch/>
        </p:blipFill>
        <p:spPr>
          <a:xfrm>
            <a:off x="4238133" y="1371804"/>
            <a:ext cx="1187090" cy="1187088"/>
          </a:xfrm>
          <a:prstGeom prst="rect">
            <a:avLst/>
          </a:prstGeom>
          <a:noFill/>
          <a:ln>
            <a:noFill/>
          </a:ln>
        </p:spPr>
      </p:pic>
      <p:pic>
        <p:nvPicPr>
          <p:cNvPr id="189" name="Google Shape;189;p25"/>
          <p:cNvPicPr preferRelativeResize="0"/>
          <p:nvPr/>
        </p:nvPicPr>
        <p:blipFill rotWithShape="1">
          <a:blip r:embed="rId6">
            <a:alphaModFix/>
          </a:blip>
          <a:srcRect b="26440" l="0" r="0" t="1001"/>
          <a:stretch/>
        </p:blipFill>
        <p:spPr>
          <a:xfrm>
            <a:off x="5383049" y="1473547"/>
            <a:ext cx="1187089" cy="1187088"/>
          </a:xfrm>
          <a:prstGeom prst="rect">
            <a:avLst/>
          </a:prstGeom>
          <a:noFill/>
          <a:ln>
            <a:noFill/>
          </a:ln>
        </p:spPr>
      </p:pic>
      <p:pic>
        <p:nvPicPr>
          <p:cNvPr id="190" name="Google Shape;190;p25"/>
          <p:cNvPicPr preferRelativeResize="0"/>
          <p:nvPr/>
        </p:nvPicPr>
        <p:blipFill rotWithShape="1">
          <a:blip r:embed="rId7">
            <a:alphaModFix/>
          </a:blip>
          <a:srcRect b="0" l="13961" r="25571" t="0"/>
          <a:stretch/>
        </p:blipFill>
        <p:spPr>
          <a:xfrm>
            <a:off x="3879788" y="2519612"/>
            <a:ext cx="1187090" cy="1187087"/>
          </a:xfrm>
          <a:prstGeom prst="rect">
            <a:avLst/>
          </a:prstGeom>
          <a:noFill/>
          <a:ln>
            <a:noFill/>
          </a:ln>
        </p:spPr>
      </p:pic>
      <p:pic>
        <p:nvPicPr>
          <p:cNvPr id="191" name="Google Shape;191;p25"/>
          <p:cNvPicPr preferRelativeResize="0"/>
          <p:nvPr/>
        </p:nvPicPr>
        <p:blipFill rotWithShape="1">
          <a:blip r:embed="rId8">
            <a:alphaModFix/>
          </a:blip>
          <a:srcRect b="0" l="7606" r="7597" t="0"/>
          <a:stretch/>
        </p:blipFill>
        <p:spPr>
          <a:xfrm>
            <a:off x="6570138" y="1295775"/>
            <a:ext cx="1187090" cy="1187088"/>
          </a:xfrm>
          <a:prstGeom prst="rect">
            <a:avLst/>
          </a:prstGeom>
          <a:noFill/>
          <a:ln>
            <a:noFill/>
          </a:ln>
        </p:spPr>
      </p:pic>
      <p:pic>
        <p:nvPicPr>
          <p:cNvPr id="192" name="Google Shape;192;p25"/>
          <p:cNvPicPr preferRelativeResize="0"/>
          <p:nvPr/>
        </p:nvPicPr>
        <p:blipFill rotWithShape="1">
          <a:blip r:embed="rId9">
            <a:alphaModFix/>
          </a:blip>
          <a:srcRect b="0" l="0" r="22021" t="0"/>
          <a:stretch/>
        </p:blipFill>
        <p:spPr>
          <a:xfrm>
            <a:off x="6786121" y="2482873"/>
            <a:ext cx="1187090" cy="1187087"/>
          </a:xfrm>
          <a:prstGeom prst="rect">
            <a:avLst/>
          </a:prstGeom>
          <a:noFill/>
          <a:ln>
            <a:noFill/>
          </a:ln>
        </p:spPr>
      </p:pic>
      <p:pic>
        <p:nvPicPr>
          <p:cNvPr id="193" name="Google Shape;193;p25"/>
          <p:cNvPicPr preferRelativeResize="0"/>
          <p:nvPr/>
        </p:nvPicPr>
        <p:blipFill rotWithShape="1">
          <a:blip r:embed="rId10">
            <a:alphaModFix/>
          </a:blip>
          <a:srcRect b="0" l="19562" r="0" t="0"/>
          <a:stretch/>
        </p:blipFill>
        <p:spPr>
          <a:xfrm>
            <a:off x="5823477" y="2569779"/>
            <a:ext cx="1187090" cy="1187089"/>
          </a:xfrm>
          <a:prstGeom prst="rect">
            <a:avLst/>
          </a:prstGeom>
          <a:noFill/>
          <a:ln>
            <a:noFill/>
          </a:ln>
        </p:spPr>
      </p:pic>
      <p:sp>
        <p:nvSpPr>
          <p:cNvPr id="194" name="Google Shape;194;p25"/>
          <p:cNvSpPr txBox="1"/>
          <p:nvPr>
            <p:ph idx="1" type="body"/>
          </p:nvPr>
        </p:nvSpPr>
        <p:spPr>
          <a:xfrm>
            <a:off x="0" y="3706700"/>
            <a:ext cx="3893400" cy="1265700"/>
          </a:xfrm>
          <a:prstGeom prst="rect">
            <a:avLst/>
          </a:prstGeom>
        </p:spPr>
        <p:txBody>
          <a:bodyPr anchorCtr="0" anchor="t" bIns="91425" lIns="91425" spcFirstLastPara="1" rIns="91425" wrap="square" tIns="91425">
            <a:noAutofit/>
          </a:bodyPr>
          <a:lstStyle/>
          <a:p>
            <a:pPr indent="0" lvl="0" marL="0" rtl="0" algn="ctr">
              <a:lnSpc>
                <a:spcPct val="105000"/>
              </a:lnSpc>
              <a:spcBef>
                <a:spcPts val="0"/>
              </a:spcBef>
              <a:spcAft>
                <a:spcPts val="1200"/>
              </a:spcAft>
              <a:buSzPts val="770"/>
              <a:buNone/>
            </a:pPr>
            <a:r>
              <a:rPr lang="en" sz="1300"/>
              <a:t>“Is this work better defined as a world-view? Perhaps… but even this is not enough. Perhaps, it’s an epistemology, a philosophy, a personal commitment, a politics, an ethics, a practice, a life, and so on.” (White, 1995, p.37)</a:t>
            </a:r>
            <a:endParaRPr sz="1300"/>
          </a:p>
        </p:txBody>
      </p:sp>
      <p:sp>
        <p:nvSpPr>
          <p:cNvPr id="195" name="Google Shape;195;p25"/>
          <p:cNvSpPr txBox="1"/>
          <p:nvPr/>
        </p:nvSpPr>
        <p:spPr>
          <a:xfrm>
            <a:off x="3993300" y="3949450"/>
            <a:ext cx="5024400" cy="1075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b="1" lang="en" sz="1300">
                <a:solidFill>
                  <a:schemeClr val="dk1"/>
                </a:solidFill>
                <a:latin typeface="Open Sans"/>
                <a:ea typeface="Open Sans"/>
                <a:cs typeface="Open Sans"/>
                <a:sym typeface="Open Sans"/>
              </a:rPr>
              <a:t>Narrative therapy</a:t>
            </a:r>
            <a:r>
              <a:rPr lang="en" sz="1300">
                <a:solidFill>
                  <a:schemeClr val="dk1"/>
                </a:solidFill>
                <a:latin typeface="Open Sans"/>
                <a:ea typeface="Open Sans"/>
                <a:cs typeface="Open Sans"/>
                <a:sym typeface="Open Sans"/>
              </a:rPr>
              <a:t> is a non-pathologizing, person-centered approach - with its roots in post-structural, social construction, and literary philosophies… as well as family systems and social work practices and values. What does this actually look like?</a:t>
            </a:r>
            <a:endParaRPr/>
          </a:p>
        </p:txBody>
      </p:sp>
      <p:pic>
        <p:nvPicPr>
          <p:cNvPr id="196" name="Google Shape;196;p25"/>
          <p:cNvPicPr preferRelativeResize="0"/>
          <p:nvPr/>
        </p:nvPicPr>
        <p:blipFill rotWithShape="1">
          <a:blip r:embed="rId11">
            <a:alphaModFix/>
          </a:blip>
          <a:srcRect b="-10" l="0" r="0" t="0"/>
          <a:stretch/>
        </p:blipFill>
        <p:spPr>
          <a:xfrm>
            <a:off x="4899805" y="2660637"/>
            <a:ext cx="1187090" cy="118708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9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9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9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9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9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9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9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26"/>
          <p:cNvSpPr txBox="1"/>
          <p:nvPr>
            <p:ph type="title"/>
          </p:nvPr>
        </p:nvSpPr>
        <p:spPr>
          <a:xfrm>
            <a:off x="311700" y="315925"/>
            <a:ext cx="8520600" cy="831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3750"/>
              <a:t>Lecture:</a:t>
            </a:r>
            <a:r>
              <a:rPr lang="en" sz="3750"/>
              <a:t> Life as “events in duration”</a:t>
            </a:r>
            <a:endParaRPr sz="3750"/>
          </a:p>
        </p:txBody>
      </p:sp>
      <p:cxnSp>
        <p:nvCxnSpPr>
          <p:cNvPr id="202" name="Google Shape;202;p26"/>
          <p:cNvCxnSpPr/>
          <p:nvPr/>
        </p:nvCxnSpPr>
        <p:spPr>
          <a:xfrm>
            <a:off x="1497538" y="1427350"/>
            <a:ext cx="0" cy="2930700"/>
          </a:xfrm>
          <a:prstGeom prst="straightConnector1">
            <a:avLst/>
          </a:prstGeom>
          <a:noFill/>
          <a:ln cap="flat" cmpd="sng" w="38100">
            <a:solidFill>
              <a:schemeClr val="dk1"/>
            </a:solidFill>
            <a:prstDash val="solid"/>
            <a:round/>
            <a:headEnd len="med" w="med" type="none"/>
            <a:tailEnd len="med" w="med" type="none"/>
          </a:ln>
        </p:spPr>
      </p:cxnSp>
      <p:cxnSp>
        <p:nvCxnSpPr>
          <p:cNvPr id="203" name="Google Shape;203;p26"/>
          <p:cNvCxnSpPr/>
          <p:nvPr/>
        </p:nvCxnSpPr>
        <p:spPr>
          <a:xfrm rot="10800000">
            <a:off x="1497538" y="4358050"/>
            <a:ext cx="6156900" cy="0"/>
          </a:xfrm>
          <a:prstGeom prst="straightConnector1">
            <a:avLst/>
          </a:prstGeom>
          <a:noFill/>
          <a:ln cap="flat" cmpd="sng" w="38100">
            <a:solidFill>
              <a:schemeClr val="dk1"/>
            </a:solidFill>
            <a:prstDash val="solid"/>
            <a:round/>
            <a:headEnd len="med" w="med" type="none"/>
            <a:tailEnd len="med" w="med" type="none"/>
          </a:ln>
        </p:spPr>
      </p:cxnSp>
      <p:sp>
        <p:nvSpPr>
          <p:cNvPr id="204" name="Google Shape;204;p26"/>
          <p:cNvSpPr/>
          <p:nvPr/>
        </p:nvSpPr>
        <p:spPr>
          <a:xfrm>
            <a:off x="1429888" y="4290400"/>
            <a:ext cx="135300" cy="1353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05" name="Google Shape;205;p26"/>
          <p:cNvCxnSpPr>
            <a:stCxn id="204" idx="2"/>
          </p:cNvCxnSpPr>
          <p:nvPr/>
        </p:nvCxnSpPr>
        <p:spPr>
          <a:xfrm rot="10800000">
            <a:off x="104488" y="4358050"/>
            <a:ext cx="1325400" cy="0"/>
          </a:xfrm>
          <a:prstGeom prst="straightConnector1">
            <a:avLst/>
          </a:prstGeom>
          <a:noFill/>
          <a:ln cap="flat" cmpd="sng" w="38100">
            <a:solidFill>
              <a:schemeClr val="dk1"/>
            </a:solidFill>
            <a:prstDash val="dot"/>
            <a:round/>
            <a:headEnd len="med" w="med" type="none"/>
            <a:tailEnd len="med" w="med" type="none"/>
          </a:ln>
        </p:spPr>
      </p:cxnSp>
      <p:sp>
        <p:nvSpPr>
          <p:cNvPr id="206" name="Google Shape;206;p26"/>
          <p:cNvSpPr/>
          <p:nvPr/>
        </p:nvSpPr>
        <p:spPr>
          <a:xfrm>
            <a:off x="7578813" y="4290400"/>
            <a:ext cx="135300" cy="1353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07" name="Google Shape;207;p26"/>
          <p:cNvCxnSpPr/>
          <p:nvPr/>
        </p:nvCxnSpPr>
        <p:spPr>
          <a:xfrm rot="10800000">
            <a:off x="7714113" y="4358050"/>
            <a:ext cx="1325400" cy="0"/>
          </a:xfrm>
          <a:prstGeom prst="straightConnector1">
            <a:avLst/>
          </a:prstGeom>
          <a:noFill/>
          <a:ln cap="flat" cmpd="sng" w="38100">
            <a:solidFill>
              <a:schemeClr val="dk1"/>
            </a:solidFill>
            <a:prstDash val="dot"/>
            <a:round/>
            <a:headEnd len="med" w="med" type="none"/>
            <a:tailEnd len="med" w="med" type="none"/>
          </a:ln>
        </p:spPr>
      </p:cxnSp>
      <p:sp>
        <p:nvSpPr>
          <p:cNvPr id="208" name="Google Shape;208;p26"/>
          <p:cNvSpPr txBox="1"/>
          <p:nvPr/>
        </p:nvSpPr>
        <p:spPr>
          <a:xfrm>
            <a:off x="3495163" y="4358050"/>
            <a:ext cx="2153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Open Sans"/>
                <a:ea typeface="Open Sans"/>
                <a:cs typeface="Open Sans"/>
                <a:sym typeface="Open Sans"/>
              </a:rPr>
              <a:t>Time (Duration of Life)</a:t>
            </a:r>
            <a:endParaRPr>
              <a:latin typeface="Open Sans"/>
              <a:ea typeface="Open Sans"/>
              <a:cs typeface="Open Sans"/>
              <a:sym typeface="Open Sans"/>
            </a:endParaRPr>
          </a:p>
        </p:txBody>
      </p:sp>
      <p:sp>
        <p:nvSpPr>
          <p:cNvPr id="209" name="Google Shape;209;p26"/>
          <p:cNvSpPr txBox="1"/>
          <p:nvPr/>
        </p:nvSpPr>
        <p:spPr>
          <a:xfrm rot="-5400000">
            <a:off x="929492" y="2692600"/>
            <a:ext cx="735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Open Sans"/>
                <a:ea typeface="Open Sans"/>
                <a:cs typeface="Open Sans"/>
                <a:sym typeface="Open Sans"/>
              </a:rPr>
              <a:t>Events</a:t>
            </a:r>
            <a:endParaRPr>
              <a:latin typeface="Open Sans"/>
              <a:ea typeface="Open Sans"/>
              <a:cs typeface="Open Sans"/>
              <a:sym typeface="Open Sans"/>
            </a:endParaRPr>
          </a:p>
        </p:txBody>
      </p:sp>
      <p:grpSp>
        <p:nvGrpSpPr>
          <p:cNvPr id="210" name="Google Shape;210;p26"/>
          <p:cNvGrpSpPr/>
          <p:nvPr/>
        </p:nvGrpSpPr>
        <p:grpSpPr>
          <a:xfrm>
            <a:off x="1704800" y="1534142"/>
            <a:ext cx="5740225" cy="2691133"/>
            <a:chOff x="1704800" y="1534142"/>
            <a:chExt cx="5740225" cy="2691133"/>
          </a:xfrm>
        </p:grpSpPr>
        <p:sp>
          <p:nvSpPr>
            <p:cNvPr id="211" name="Google Shape;211;p26"/>
            <p:cNvSpPr/>
            <p:nvPr/>
          </p:nvSpPr>
          <p:spPr>
            <a:xfrm>
              <a:off x="2043875" y="1669450"/>
              <a:ext cx="540600" cy="5406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26"/>
            <p:cNvSpPr/>
            <p:nvPr/>
          </p:nvSpPr>
          <p:spPr>
            <a:xfrm>
              <a:off x="2483425" y="3613538"/>
              <a:ext cx="318000" cy="3180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26"/>
            <p:cNvSpPr/>
            <p:nvPr/>
          </p:nvSpPr>
          <p:spPr>
            <a:xfrm>
              <a:off x="1704800" y="3191638"/>
              <a:ext cx="318000" cy="3180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26"/>
            <p:cNvSpPr/>
            <p:nvPr/>
          </p:nvSpPr>
          <p:spPr>
            <a:xfrm>
              <a:off x="3978675" y="1780738"/>
              <a:ext cx="318000" cy="3180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26"/>
            <p:cNvSpPr/>
            <p:nvPr/>
          </p:nvSpPr>
          <p:spPr>
            <a:xfrm>
              <a:off x="3556775" y="2832838"/>
              <a:ext cx="318000" cy="3180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26"/>
            <p:cNvSpPr/>
            <p:nvPr/>
          </p:nvSpPr>
          <p:spPr>
            <a:xfrm>
              <a:off x="3978675" y="3509638"/>
              <a:ext cx="318000" cy="3180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26"/>
            <p:cNvSpPr/>
            <p:nvPr/>
          </p:nvSpPr>
          <p:spPr>
            <a:xfrm>
              <a:off x="5627500" y="1976825"/>
              <a:ext cx="318000" cy="3180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26"/>
            <p:cNvSpPr/>
            <p:nvPr/>
          </p:nvSpPr>
          <p:spPr>
            <a:xfrm>
              <a:off x="4824775" y="2692088"/>
              <a:ext cx="318000" cy="3180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26"/>
            <p:cNvSpPr/>
            <p:nvPr/>
          </p:nvSpPr>
          <p:spPr>
            <a:xfrm>
              <a:off x="5543050" y="2692088"/>
              <a:ext cx="318000" cy="3180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26"/>
            <p:cNvSpPr/>
            <p:nvPr/>
          </p:nvSpPr>
          <p:spPr>
            <a:xfrm>
              <a:off x="6447125" y="3509638"/>
              <a:ext cx="318000" cy="3180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26"/>
            <p:cNvSpPr/>
            <p:nvPr/>
          </p:nvSpPr>
          <p:spPr>
            <a:xfrm>
              <a:off x="2266475" y="2294813"/>
              <a:ext cx="318000" cy="3180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26"/>
            <p:cNvSpPr/>
            <p:nvPr/>
          </p:nvSpPr>
          <p:spPr>
            <a:xfrm>
              <a:off x="6530075" y="1892038"/>
              <a:ext cx="318000" cy="3180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26"/>
            <p:cNvSpPr/>
            <p:nvPr/>
          </p:nvSpPr>
          <p:spPr>
            <a:xfrm>
              <a:off x="6218325" y="2501567"/>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26"/>
            <p:cNvSpPr/>
            <p:nvPr/>
          </p:nvSpPr>
          <p:spPr>
            <a:xfrm>
              <a:off x="4044950" y="230989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26"/>
            <p:cNvSpPr/>
            <p:nvPr/>
          </p:nvSpPr>
          <p:spPr>
            <a:xfrm>
              <a:off x="6083025" y="319164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26"/>
            <p:cNvSpPr/>
            <p:nvPr/>
          </p:nvSpPr>
          <p:spPr>
            <a:xfrm>
              <a:off x="4868125" y="166944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26"/>
            <p:cNvSpPr/>
            <p:nvPr/>
          </p:nvSpPr>
          <p:spPr>
            <a:xfrm>
              <a:off x="4689475" y="224634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26"/>
            <p:cNvSpPr/>
            <p:nvPr/>
          </p:nvSpPr>
          <p:spPr>
            <a:xfrm>
              <a:off x="3421475" y="360099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26"/>
            <p:cNvSpPr/>
            <p:nvPr/>
          </p:nvSpPr>
          <p:spPr>
            <a:xfrm>
              <a:off x="2876025" y="175674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26"/>
            <p:cNvSpPr/>
            <p:nvPr/>
          </p:nvSpPr>
          <p:spPr>
            <a:xfrm>
              <a:off x="1887500" y="2461605"/>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26"/>
            <p:cNvSpPr/>
            <p:nvPr/>
          </p:nvSpPr>
          <p:spPr>
            <a:xfrm>
              <a:off x="1956175" y="391129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26"/>
            <p:cNvSpPr/>
            <p:nvPr/>
          </p:nvSpPr>
          <p:spPr>
            <a:xfrm>
              <a:off x="2967125" y="391899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26"/>
            <p:cNvSpPr/>
            <p:nvPr/>
          </p:nvSpPr>
          <p:spPr>
            <a:xfrm>
              <a:off x="5142775" y="2068167"/>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26"/>
            <p:cNvSpPr/>
            <p:nvPr/>
          </p:nvSpPr>
          <p:spPr>
            <a:xfrm>
              <a:off x="4289200" y="2684980"/>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26"/>
            <p:cNvSpPr/>
            <p:nvPr/>
          </p:nvSpPr>
          <p:spPr>
            <a:xfrm>
              <a:off x="4504350" y="315084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26"/>
            <p:cNvSpPr/>
            <p:nvPr/>
          </p:nvSpPr>
          <p:spPr>
            <a:xfrm>
              <a:off x="5530900" y="162144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26"/>
            <p:cNvSpPr/>
            <p:nvPr/>
          </p:nvSpPr>
          <p:spPr>
            <a:xfrm>
              <a:off x="5861038" y="360099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26"/>
            <p:cNvSpPr/>
            <p:nvPr/>
          </p:nvSpPr>
          <p:spPr>
            <a:xfrm>
              <a:off x="6944650" y="153414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26"/>
            <p:cNvSpPr/>
            <p:nvPr/>
          </p:nvSpPr>
          <p:spPr>
            <a:xfrm>
              <a:off x="6447125" y="2068167"/>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26"/>
            <p:cNvSpPr/>
            <p:nvPr/>
          </p:nvSpPr>
          <p:spPr>
            <a:xfrm>
              <a:off x="7164975" y="224634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26"/>
            <p:cNvSpPr/>
            <p:nvPr/>
          </p:nvSpPr>
          <p:spPr>
            <a:xfrm>
              <a:off x="6124650" y="175674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26"/>
            <p:cNvSpPr/>
            <p:nvPr/>
          </p:nvSpPr>
          <p:spPr>
            <a:xfrm>
              <a:off x="6261313" y="2502075"/>
              <a:ext cx="1082400" cy="10824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26"/>
            <p:cNvSpPr/>
            <p:nvPr/>
          </p:nvSpPr>
          <p:spPr>
            <a:xfrm>
              <a:off x="2552313" y="2364325"/>
              <a:ext cx="1082400" cy="10824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26"/>
            <p:cNvSpPr/>
            <p:nvPr/>
          </p:nvSpPr>
          <p:spPr>
            <a:xfrm>
              <a:off x="4572000" y="3142875"/>
              <a:ext cx="1082400" cy="10824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26"/>
            <p:cNvSpPr/>
            <p:nvPr/>
          </p:nvSpPr>
          <p:spPr>
            <a:xfrm>
              <a:off x="2131175" y="301009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26"/>
            <p:cNvSpPr/>
            <p:nvPr/>
          </p:nvSpPr>
          <p:spPr>
            <a:xfrm>
              <a:off x="6124650" y="377484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26"/>
            <p:cNvSpPr/>
            <p:nvPr/>
          </p:nvSpPr>
          <p:spPr>
            <a:xfrm>
              <a:off x="7309725" y="370489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26"/>
            <p:cNvSpPr/>
            <p:nvPr/>
          </p:nvSpPr>
          <p:spPr>
            <a:xfrm>
              <a:off x="2876025" y="2060530"/>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26"/>
            <p:cNvSpPr/>
            <p:nvPr/>
          </p:nvSpPr>
          <p:spPr>
            <a:xfrm>
              <a:off x="3648125" y="404659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26"/>
            <p:cNvSpPr/>
            <p:nvPr/>
          </p:nvSpPr>
          <p:spPr>
            <a:xfrm>
              <a:off x="3302875" y="2128180"/>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26"/>
            <p:cNvSpPr/>
            <p:nvPr/>
          </p:nvSpPr>
          <p:spPr>
            <a:xfrm>
              <a:off x="3122575" y="1709313"/>
              <a:ext cx="318000" cy="3180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26"/>
            <p:cNvSpPr/>
            <p:nvPr/>
          </p:nvSpPr>
          <p:spPr>
            <a:xfrm>
              <a:off x="4633575" y="1780750"/>
              <a:ext cx="540600" cy="5406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3" name="Google Shape;253;p26"/>
          <p:cNvSpPr txBox="1"/>
          <p:nvPr/>
        </p:nvSpPr>
        <p:spPr>
          <a:xfrm>
            <a:off x="7445025" y="2278225"/>
            <a:ext cx="1723200" cy="203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Open Sans"/>
                <a:ea typeface="Open Sans"/>
                <a:cs typeface="Open Sans"/>
                <a:sym typeface="Open Sans"/>
              </a:rPr>
              <a:t>Each person has with them - a unique duration of their experiences, heritages, cultures, relationships, etc - their past memories and future hopes, in each present moment.</a:t>
            </a:r>
            <a:endParaRPr sz="1200">
              <a:solidFill>
                <a:schemeClr val="dk1"/>
              </a:solidFill>
              <a:latin typeface="Open Sans"/>
              <a:ea typeface="Open Sans"/>
              <a:cs typeface="Open Sans"/>
              <a:sym typeface="Open Sans"/>
            </a:endParaRPr>
          </a:p>
        </p:txBody>
      </p:sp>
      <p:grpSp>
        <p:nvGrpSpPr>
          <p:cNvPr id="254" name="Google Shape;254;p26"/>
          <p:cNvGrpSpPr/>
          <p:nvPr/>
        </p:nvGrpSpPr>
        <p:grpSpPr>
          <a:xfrm>
            <a:off x="7751463" y="1147900"/>
            <a:ext cx="1082400" cy="1082400"/>
            <a:chOff x="7751463" y="1147900"/>
            <a:chExt cx="1082400" cy="1082400"/>
          </a:xfrm>
        </p:grpSpPr>
        <p:sp>
          <p:nvSpPr>
            <p:cNvPr id="255" name="Google Shape;255;p26"/>
            <p:cNvSpPr/>
            <p:nvPr/>
          </p:nvSpPr>
          <p:spPr>
            <a:xfrm>
              <a:off x="7751463" y="1147900"/>
              <a:ext cx="1082400" cy="10824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26"/>
            <p:cNvSpPr/>
            <p:nvPr/>
          </p:nvSpPr>
          <p:spPr>
            <a:xfrm>
              <a:off x="8082575" y="1366775"/>
              <a:ext cx="540600" cy="5406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26"/>
            <p:cNvSpPr/>
            <p:nvPr/>
          </p:nvSpPr>
          <p:spPr>
            <a:xfrm>
              <a:off x="8481825" y="1521305"/>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26"/>
            <p:cNvSpPr/>
            <p:nvPr/>
          </p:nvSpPr>
          <p:spPr>
            <a:xfrm>
              <a:off x="8481825" y="1667880"/>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26"/>
            <p:cNvSpPr/>
            <p:nvPr/>
          </p:nvSpPr>
          <p:spPr>
            <a:xfrm>
              <a:off x="8082575" y="1386005"/>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26"/>
            <p:cNvSpPr/>
            <p:nvPr/>
          </p:nvSpPr>
          <p:spPr>
            <a:xfrm>
              <a:off x="8368450" y="2035280"/>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26"/>
            <p:cNvSpPr/>
            <p:nvPr/>
          </p:nvSpPr>
          <p:spPr>
            <a:xfrm>
              <a:off x="7931450" y="1667880"/>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26"/>
            <p:cNvSpPr/>
            <p:nvPr/>
          </p:nvSpPr>
          <p:spPr>
            <a:xfrm>
              <a:off x="8562975" y="1894530"/>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26"/>
            <p:cNvSpPr/>
            <p:nvPr/>
          </p:nvSpPr>
          <p:spPr>
            <a:xfrm>
              <a:off x="7991225" y="1803175"/>
              <a:ext cx="318000" cy="3180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26"/>
            <p:cNvSpPr txBox="1"/>
            <p:nvPr/>
          </p:nvSpPr>
          <p:spPr>
            <a:xfrm>
              <a:off x="7887525" y="1528075"/>
              <a:ext cx="8103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solidFill>
                    <a:schemeClr val="dk1"/>
                  </a:solidFill>
                  <a:latin typeface="Open Sans"/>
                  <a:ea typeface="Open Sans"/>
                  <a:cs typeface="Open Sans"/>
                  <a:sym typeface="Open Sans"/>
                </a:rPr>
                <a:t>Person </a:t>
              </a:r>
              <a:endParaRPr b="1"/>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27"/>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n" sz="3750"/>
              <a:t>Lecture: </a:t>
            </a:r>
            <a:r>
              <a:rPr lang="en" sz="3750"/>
              <a:t>Problem-saturated narratives</a:t>
            </a:r>
            <a:endParaRPr sz="3750"/>
          </a:p>
        </p:txBody>
      </p:sp>
      <p:cxnSp>
        <p:nvCxnSpPr>
          <p:cNvPr id="270" name="Google Shape;270;p27"/>
          <p:cNvCxnSpPr/>
          <p:nvPr/>
        </p:nvCxnSpPr>
        <p:spPr>
          <a:xfrm>
            <a:off x="1497538" y="1427350"/>
            <a:ext cx="0" cy="2930700"/>
          </a:xfrm>
          <a:prstGeom prst="straightConnector1">
            <a:avLst/>
          </a:prstGeom>
          <a:noFill/>
          <a:ln cap="flat" cmpd="sng" w="38100">
            <a:solidFill>
              <a:schemeClr val="dk1"/>
            </a:solidFill>
            <a:prstDash val="solid"/>
            <a:round/>
            <a:headEnd len="med" w="med" type="none"/>
            <a:tailEnd len="med" w="med" type="none"/>
          </a:ln>
        </p:spPr>
      </p:cxnSp>
      <p:cxnSp>
        <p:nvCxnSpPr>
          <p:cNvPr id="271" name="Google Shape;271;p27"/>
          <p:cNvCxnSpPr/>
          <p:nvPr/>
        </p:nvCxnSpPr>
        <p:spPr>
          <a:xfrm rot="10800000">
            <a:off x="1497538" y="4358050"/>
            <a:ext cx="6156900" cy="0"/>
          </a:xfrm>
          <a:prstGeom prst="straightConnector1">
            <a:avLst/>
          </a:prstGeom>
          <a:noFill/>
          <a:ln cap="flat" cmpd="sng" w="38100">
            <a:solidFill>
              <a:schemeClr val="dk1"/>
            </a:solidFill>
            <a:prstDash val="solid"/>
            <a:round/>
            <a:headEnd len="med" w="med" type="none"/>
            <a:tailEnd len="med" w="med" type="none"/>
          </a:ln>
        </p:spPr>
      </p:cxnSp>
      <p:sp>
        <p:nvSpPr>
          <p:cNvPr id="272" name="Google Shape;272;p27"/>
          <p:cNvSpPr/>
          <p:nvPr/>
        </p:nvSpPr>
        <p:spPr>
          <a:xfrm>
            <a:off x="1429888" y="4290400"/>
            <a:ext cx="135300" cy="1353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73" name="Google Shape;273;p27"/>
          <p:cNvCxnSpPr>
            <a:stCxn id="272" idx="2"/>
          </p:cNvCxnSpPr>
          <p:nvPr/>
        </p:nvCxnSpPr>
        <p:spPr>
          <a:xfrm rot="10800000">
            <a:off x="104488" y="4358050"/>
            <a:ext cx="1325400" cy="0"/>
          </a:xfrm>
          <a:prstGeom prst="straightConnector1">
            <a:avLst/>
          </a:prstGeom>
          <a:noFill/>
          <a:ln cap="flat" cmpd="sng" w="38100">
            <a:solidFill>
              <a:schemeClr val="dk1"/>
            </a:solidFill>
            <a:prstDash val="dot"/>
            <a:round/>
            <a:headEnd len="med" w="med" type="none"/>
            <a:tailEnd len="med" w="med" type="none"/>
          </a:ln>
        </p:spPr>
      </p:cxnSp>
      <p:sp>
        <p:nvSpPr>
          <p:cNvPr id="274" name="Google Shape;274;p27"/>
          <p:cNvSpPr/>
          <p:nvPr/>
        </p:nvSpPr>
        <p:spPr>
          <a:xfrm>
            <a:off x="7578813" y="4290400"/>
            <a:ext cx="135300" cy="1353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75" name="Google Shape;275;p27"/>
          <p:cNvCxnSpPr/>
          <p:nvPr/>
        </p:nvCxnSpPr>
        <p:spPr>
          <a:xfrm rot="10800000">
            <a:off x="7714113" y="4358050"/>
            <a:ext cx="1325400" cy="0"/>
          </a:xfrm>
          <a:prstGeom prst="straightConnector1">
            <a:avLst/>
          </a:prstGeom>
          <a:noFill/>
          <a:ln cap="flat" cmpd="sng" w="38100">
            <a:solidFill>
              <a:schemeClr val="dk1"/>
            </a:solidFill>
            <a:prstDash val="dot"/>
            <a:round/>
            <a:headEnd len="med" w="med" type="none"/>
            <a:tailEnd len="med" w="med" type="none"/>
          </a:ln>
        </p:spPr>
      </p:cxnSp>
      <p:sp>
        <p:nvSpPr>
          <p:cNvPr id="276" name="Google Shape;276;p27"/>
          <p:cNvSpPr txBox="1"/>
          <p:nvPr/>
        </p:nvSpPr>
        <p:spPr>
          <a:xfrm>
            <a:off x="3495163" y="4358050"/>
            <a:ext cx="2153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Open Sans"/>
                <a:ea typeface="Open Sans"/>
                <a:cs typeface="Open Sans"/>
                <a:sym typeface="Open Sans"/>
              </a:rPr>
              <a:t>Time (Duration of Life)</a:t>
            </a:r>
            <a:endParaRPr>
              <a:latin typeface="Open Sans"/>
              <a:ea typeface="Open Sans"/>
              <a:cs typeface="Open Sans"/>
              <a:sym typeface="Open Sans"/>
            </a:endParaRPr>
          </a:p>
        </p:txBody>
      </p:sp>
      <p:sp>
        <p:nvSpPr>
          <p:cNvPr id="277" name="Google Shape;277;p27"/>
          <p:cNvSpPr txBox="1"/>
          <p:nvPr/>
        </p:nvSpPr>
        <p:spPr>
          <a:xfrm rot="-5400000">
            <a:off x="929492" y="2692600"/>
            <a:ext cx="735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Open Sans"/>
                <a:ea typeface="Open Sans"/>
                <a:cs typeface="Open Sans"/>
                <a:sym typeface="Open Sans"/>
              </a:rPr>
              <a:t>Events</a:t>
            </a:r>
            <a:endParaRPr>
              <a:latin typeface="Open Sans"/>
              <a:ea typeface="Open Sans"/>
              <a:cs typeface="Open Sans"/>
              <a:sym typeface="Open Sans"/>
            </a:endParaRPr>
          </a:p>
        </p:txBody>
      </p:sp>
      <p:sp>
        <p:nvSpPr>
          <p:cNvPr id="278" name="Google Shape;278;p27"/>
          <p:cNvSpPr/>
          <p:nvPr/>
        </p:nvSpPr>
        <p:spPr>
          <a:xfrm>
            <a:off x="2043875" y="1669450"/>
            <a:ext cx="540600" cy="5406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27"/>
          <p:cNvSpPr/>
          <p:nvPr/>
        </p:nvSpPr>
        <p:spPr>
          <a:xfrm>
            <a:off x="2483425" y="3613538"/>
            <a:ext cx="318000" cy="3180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27"/>
          <p:cNvSpPr/>
          <p:nvPr/>
        </p:nvSpPr>
        <p:spPr>
          <a:xfrm>
            <a:off x="1704800" y="3191638"/>
            <a:ext cx="318000" cy="3180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27"/>
          <p:cNvSpPr/>
          <p:nvPr/>
        </p:nvSpPr>
        <p:spPr>
          <a:xfrm>
            <a:off x="3978675" y="1780738"/>
            <a:ext cx="318000" cy="3180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27"/>
          <p:cNvSpPr/>
          <p:nvPr/>
        </p:nvSpPr>
        <p:spPr>
          <a:xfrm>
            <a:off x="3556775" y="2832838"/>
            <a:ext cx="318000" cy="3180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27"/>
          <p:cNvSpPr/>
          <p:nvPr/>
        </p:nvSpPr>
        <p:spPr>
          <a:xfrm>
            <a:off x="3978675" y="3509638"/>
            <a:ext cx="318000" cy="3180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27"/>
          <p:cNvSpPr/>
          <p:nvPr/>
        </p:nvSpPr>
        <p:spPr>
          <a:xfrm>
            <a:off x="5627500" y="1976825"/>
            <a:ext cx="318000" cy="3180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27"/>
          <p:cNvSpPr/>
          <p:nvPr/>
        </p:nvSpPr>
        <p:spPr>
          <a:xfrm>
            <a:off x="4824775" y="2692088"/>
            <a:ext cx="318000" cy="3180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27"/>
          <p:cNvSpPr/>
          <p:nvPr/>
        </p:nvSpPr>
        <p:spPr>
          <a:xfrm>
            <a:off x="5543050" y="2692088"/>
            <a:ext cx="318000" cy="3180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27"/>
          <p:cNvSpPr/>
          <p:nvPr/>
        </p:nvSpPr>
        <p:spPr>
          <a:xfrm>
            <a:off x="6447125" y="3509638"/>
            <a:ext cx="318000" cy="3180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27"/>
          <p:cNvSpPr/>
          <p:nvPr/>
        </p:nvSpPr>
        <p:spPr>
          <a:xfrm>
            <a:off x="2266475" y="2294813"/>
            <a:ext cx="318000" cy="3180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27"/>
          <p:cNvSpPr/>
          <p:nvPr/>
        </p:nvSpPr>
        <p:spPr>
          <a:xfrm>
            <a:off x="6530075" y="1892038"/>
            <a:ext cx="318000" cy="3180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27"/>
          <p:cNvSpPr/>
          <p:nvPr/>
        </p:nvSpPr>
        <p:spPr>
          <a:xfrm>
            <a:off x="6218325" y="2501567"/>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27"/>
          <p:cNvSpPr/>
          <p:nvPr/>
        </p:nvSpPr>
        <p:spPr>
          <a:xfrm>
            <a:off x="4044950" y="230989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27"/>
          <p:cNvSpPr/>
          <p:nvPr/>
        </p:nvSpPr>
        <p:spPr>
          <a:xfrm>
            <a:off x="6083025" y="319164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27"/>
          <p:cNvSpPr/>
          <p:nvPr/>
        </p:nvSpPr>
        <p:spPr>
          <a:xfrm>
            <a:off x="4868125" y="166944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27"/>
          <p:cNvSpPr/>
          <p:nvPr/>
        </p:nvSpPr>
        <p:spPr>
          <a:xfrm>
            <a:off x="4689475" y="224634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27"/>
          <p:cNvSpPr/>
          <p:nvPr/>
        </p:nvSpPr>
        <p:spPr>
          <a:xfrm>
            <a:off x="3421475" y="360099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27"/>
          <p:cNvSpPr/>
          <p:nvPr/>
        </p:nvSpPr>
        <p:spPr>
          <a:xfrm>
            <a:off x="2876025" y="175674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27"/>
          <p:cNvSpPr/>
          <p:nvPr/>
        </p:nvSpPr>
        <p:spPr>
          <a:xfrm>
            <a:off x="1887500" y="2461605"/>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27"/>
          <p:cNvSpPr/>
          <p:nvPr/>
        </p:nvSpPr>
        <p:spPr>
          <a:xfrm>
            <a:off x="1956175" y="391129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27"/>
          <p:cNvSpPr/>
          <p:nvPr/>
        </p:nvSpPr>
        <p:spPr>
          <a:xfrm>
            <a:off x="2967125" y="391899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27"/>
          <p:cNvSpPr/>
          <p:nvPr/>
        </p:nvSpPr>
        <p:spPr>
          <a:xfrm>
            <a:off x="5142775" y="2068167"/>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27"/>
          <p:cNvSpPr/>
          <p:nvPr/>
        </p:nvSpPr>
        <p:spPr>
          <a:xfrm>
            <a:off x="4289200" y="2684980"/>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27"/>
          <p:cNvSpPr/>
          <p:nvPr/>
        </p:nvSpPr>
        <p:spPr>
          <a:xfrm>
            <a:off x="4504350" y="315084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27"/>
          <p:cNvSpPr/>
          <p:nvPr/>
        </p:nvSpPr>
        <p:spPr>
          <a:xfrm>
            <a:off x="5530900" y="162144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27"/>
          <p:cNvSpPr/>
          <p:nvPr/>
        </p:nvSpPr>
        <p:spPr>
          <a:xfrm>
            <a:off x="5861038" y="360099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27"/>
          <p:cNvSpPr/>
          <p:nvPr/>
        </p:nvSpPr>
        <p:spPr>
          <a:xfrm>
            <a:off x="6944650" y="153414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27"/>
          <p:cNvSpPr/>
          <p:nvPr/>
        </p:nvSpPr>
        <p:spPr>
          <a:xfrm>
            <a:off x="6447125" y="2068167"/>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27"/>
          <p:cNvSpPr/>
          <p:nvPr/>
        </p:nvSpPr>
        <p:spPr>
          <a:xfrm>
            <a:off x="7164975" y="224634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27"/>
          <p:cNvSpPr/>
          <p:nvPr/>
        </p:nvSpPr>
        <p:spPr>
          <a:xfrm>
            <a:off x="6124650" y="175674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27"/>
          <p:cNvSpPr/>
          <p:nvPr/>
        </p:nvSpPr>
        <p:spPr>
          <a:xfrm>
            <a:off x="6261313" y="2502075"/>
            <a:ext cx="1082400" cy="10824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27"/>
          <p:cNvSpPr/>
          <p:nvPr/>
        </p:nvSpPr>
        <p:spPr>
          <a:xfrm>
            <a:off x="2552313" y="2364325"/>
            <a:ext cx="1082400" cy="10824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27"/>
          <p:cNvSpPr/>
          <p:nvPr/>
        </p:nvSpPr>
        <p:spPr>
          <a:xfrm>
            <a:off x="4572000" y="3142875"/>
            <a:ext cx="1082400" cy="10824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27"/>
          <p:cNvSpPr/>
          <p:nvPr/>
        </p:nvSpPr>
        <p:spPr>
          <a:xfrm>
            <a:off x="2131175" y="301009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27"/>
          <p:cNvSpPr/>
          <p:nvPr/>
        </p:nvSpPr>
        <p:spPr>
          <a:xfrm>
            <a:off x="6124650" y="377484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27"/>
          <p:cNvSpPr/>
          <p:nvPr/>
        </p:nvSpPr>
        <p:spPr>
          <a:xfrm>
            <a:off x="7309725" y="370489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27"/>
          <p:cNvSpPr/>
          <p:nvPr/>
        </p:nvSpPr>
        <p:spPr>
          <a:xfrm>
            <a:off x="2876025" y="2060530"/>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27"/>
          <p:cNvSpPr/>
          <p:nvPr/>
        </p:nvSpPr>
        <p:spPr>
          <a:xfrm>
            <a:off x="3648125" y="404659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27"/>
          <p:cNvSpPr/>
          <p:nvPr/>
        </p:nvSpPr>
        <p:spPr>
          <a:xfrm>
            <a:off x="3302875" y="2128180"/>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27"/>
          <p:cNvSpPr/>
          <p:nvPr/>
        </p:nvSpPr>
        <p:spPr>
          <a:xfrm>
            <a:off x="3122575" y="1709313"/>
            <a:ext cx="318000" cy="3180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27"/>
          <p:cNvSpPr/>
          <p:nvPr/>
        </p:nvSpPr>
        <p:spPr>
          <a:xfrm>
            <a:off x="4633575" y="1780750"/>
            <a:ext cx="540600" cy="5406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27"/>
          <p:cNvSpPr txBox="1"/>
          <p:nvPr/>
        </p:nvSpPr>
        <p:spPr>
          <a:xfrm>
            <a:off x="7519500" y="1191600"/>
            <a:ext cx="16245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Open Sans"/>
                <a:ea typeface="Open Sans"/>
                <a:cs typeface="Open Sans"/>
                <a:sym typeface="Open Sans"/>
              </a:rPr>
              <a:t>“I am </a:t>
            </a:r>
            <a:r>
              <a:rPr b="1" lang="en" sz="1200">
                <a:latin typeface="Open Sans"/>
                <a:ea typeface="Open Sans"/>
                <a:cs typeface="Open Sans"/>
                <a:sym typeface="Open Sans"/>
              </a:rPr>
              <a:t>[X]</a:t>
            </a:r>
            <a:r>
              <a:rPr lang="en" sz="1200">
                <a:latin typeface="Open Sans"/>
                <a:ea typeface="Open Sans"/>
                <a:cs typeface="Open Sans"/>
                <a:sym typeface="Open Sans"/>
              </a:rPr>
              <a:t> (insert a dominant, problem saturated story).”</a:t>
            </a:r>
            <a:endParaRPr sz="1200">
              <a:latin typeface="Open Sans"/>
              <a:ea typeface="Open Sans"/>
              <a:cs typeface="Open Sans"/>
              <a:sym typeface="Open Sans"/>
            </a:endParaRPr>
          </a:p>
        </p:txBody>
      </p:sp>
      <p:sp>
        <p:nvSpPr>
          <p:cNvPr id="321" name="Google Shape;321;p27"/>
          <p:cNvSpPr txBox="1"/>
          <p:nvPr/>
        </p:nvSpPr>
        <p:spPr>
          <a:xfrm>
            <a:off x="7529325" y="2029625"/>
            <a:ext cx="1624500" cy="221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Open Sans"/>
                <a:ea typeface="Open Sans"/>
                <a:cs typeface="Open Sans"/>
                <a:sym typeface="Open Sans"/>
              </a:rPr>
              <a:t>“What does </a:t>
            </a:r>
            <a:r>
              <a:rPr b="1" lang="en" sz="1200">
                <a:solidFill>
                  <a:schemeClr val="dk1"/>
                </a:solidFill>
                <a:latin typeface="Open Sans"/>
                <a:ea typeface="Open Sans"/>
                <a:cs typeface="Open Sans"/>
                <a:sym typeface="Open Sans"/>
              </a:rPr>
              <a:t>[X]</a:t>
            </a:r>
            <a:r>
              <a:rPr b="1" lang="en" sz="1200">
                <a:latin typeface="Open Sans"/>
                <a:ea typeface="Open Sans"/>
                <a:cs typeface="Open Sans"/>
                <a:sym typeface="Open Sans"/>
              </a:rPr>
              <a:t> </a:t>
            </a:r>
            <a:r>
              <a:rPr lang="en" sz="1200">
                <a:latin typeface="Open Sans"/>
                <a:ea typeface="Open Sans"/>
                <a:cs typeface="Open Sans"/>
                <a:sym typeface="Open Sans"/>
              </a:rPr>
              <a:t>have you doing?</a:t>
            </a:r>
            <a:endParaRPr sz="1200">
              <a:latin typeface="Open Sans"/>
              <a:ea typeface="Open Sans"/>
              <a:cs typeface="Open Sans"/>
              <a:sym typeface="Open Sans"/>
            </a:endParaRPr>
          </a:p>
          <a:p>
            <a:pPr indent="0" lvl="0" marL="0" rtl="0" algn="l">
              <a:spcBef>
                <a:spcPts val="0"/>
              </a:spcBef>
              <a:spcAft>
                <a:spcPts val="0"/>
              </a:spcAft>
              <a:buNone/>
            </a:pPr>
            <a:r>
              <a:t/>
            </a:r>
            <a:endParaRPr sz="1200">
              <a:latin typeface="Open Sans"/>
              <a:ea typeface="Open Sans"/>
              <a:cs typeface="Open Sans"/>
              <a:sym typeface="Open Sans"/>
            </a:endParaRPr>
          </a:p>
          <a:p>
            <a:pPr indent="0" lvl="0" marL="0" rtl="0" algn="l">
              <a:spcBef>
                <a:spcPts val="0"/>
              </a:spcBef>
              <a:spcAft>
                <a:spcPts val="0"/>
              </a:spcAft>
              <a:buNone/>
            </a:pPr>
            <a:r>
              <a:rPr lang="en" sz="1200">
                <a:latin typeface="Open Sans"/>
                <a:ea typeface="Open Sans"/>
                <a:cs typeface="Open Sans"/>
                <a:sym typeface="Open Sans"/>
              </a:rPr>
              <a:t>When did </a:t>
            </a:r>
            <a:r>
              <a:rPr b="1" lang="en" sz="1200">
                <a:solidFill>
                  <a:schemeClr val="dk1"/>
                </a:solidFill>
                <a:latin typeface="Open Sans"/>
                <a:ea typeface="Open Sans"/>
                <a:cs typeface="Open Sans"/>
                <a:sym typeface="Open Sans"/>
              </a:rPr>
              <a:t>[X] </a:t>
            </a:r>
            <a:r>
              <a:rPr lang="en" sz="1200">
                <a:solidFill>
                  <a:schemeClr val="dk1"/>
                </a:solidFill>
                <a:latin typeface="Open Sans"/>
                <a:ea typeface="Open Sans"/>
                <a:cs typeface="Open Sans"/>
                <a:sym typeface="Open Sans"/>
              </a:rPr>
              <a:t>first </a:t>
            </a:r>
            <a:r>
              <a:rPr lang="en" sz="1200">
                <a:latin typeface="Open Sans"/>
                <a:ea typeface="Open Sans"/>
                <a:cs typeface="Open Sans"/>
                <a:sym typeface="Open Sans"/>
              </a:rPr>
              <a:t>appear in your life? </a:t>
            </a:r>
            <a:endParaRPr sz="1200">
              <a:latin typeface="Open Sans"/>
              <a:ea typeface="Open Sans"/>
              <a:cs typeface="Open Sans"/>
              <a:sym typeface="Open Sans"/>
            </a:endParaRPr>
          </a:p>
          <a:p>
            <a:pPr indent="0" lvl="0" marL="0" rtl="0" algn="l">
              <a:spcBef>
                <a:spcPts val="0"/>
              </a:spcBef>
              <a:spcAft>
                <a:spcPts val="0"/>
              </a:spcAft>
              <a:buNone/>
            </a:pPr>
            <a:r>
              <a:t/>
            </a:r>
            <a:endParaRPr sz="1200">
              <a:latin typeface="Open Sans"/>
              <a:ea typeface="Open Sans"/>
              <a:cs typeface="Open Sans"/>
              <a:sym typeface="Open Sans"/>
            </a:endParaRPr>
          </a:p>
          <a:p>
            <a:pPr indent="0" lvl="0" marL="0" rtl="0" algn="l">
              <a:spcBef>
                <a:spcPts val="0"/>
              </a:spcBef>
              <a:spcAft>
                <a:spcPts val="0"/>
              </a:spcAft>
              <a:buNone/>
            </a:pPr>
            <a:r>
              <a:rPr lang="en" sz="1200">
                <a:latin typeface="Open Sans"/>
                <a:ea typeface="Open Sans"/>
                <a:cs typeface="Open Sans"/>
                <a:sym typeface="Open Sans"/>
              </a:rPr>
              <a:t>What is your position on </a:t>
            </a:r>
            <a:r>
              <a:rPr b="1" lang="en" sz="1200">
                <a:solidFill>
                  <a:schemeClr val="dk1"/>
                </a:solidFill>
                <a:latin typeface="Open Sans"/>
                <a:ea typeface="Open Sans"/>
                <a:cs typeface="Open Sans"/>
                <a:sym typeface="Open Sans"/>
              </a:rPr>
              <a:t>[X]</a:t>
            </a:r>
            <a:r>
              <a:rPr lang="en" sz="1200">
                <a:latin typeface="Open Sans"/>
                <a:ea typeface="Open Sans"/>
                <a:cs typeface="Open Sans"/>
                <a:sym typeface="Open Sans"/>
              </a:rPr>
              <a:t>’s relation to you?”</a:t>
            </a:r>
            <a:endParaRPr sz="1200">
              <a:latin typeface="Open Sans"/>
              <a:ea typeface="Open Sans"/>
              <a:cs typeface="Open Sans"/>
              <a:sym typeface="Open Sans"/>
            </a:endParaRPr>
          </a:p>
          <a:p>
            <a:pPr indent="0" lvl="0" marL="0" rtl="0" algn="l">
              <a:spcBef>
                <a:spcPts val="0"/>
              </a:spcBef>
              <a:spcAft>
                <a:spcPts val="0"/>
              </a:spcAft>
              <a:buNone/>
            </a:pPr>
            <a:br>
              <a:rPr lang="en" sz="1200">
                <a:latin typeface="Open Sans"/>
                <a:ea typeface="Open Sans"/>
                <a:cs typeface="Open Sans"/>
                <a:sym typeface="Open Sans"/>
              </a:rPr>
            </a:br>
            <a:r>
              <a:rPr lang="en" sz="1200">
                <a:latin typeface="Open Sans"/>
                <a:ea typeface="Open Sans"/>
                <a:cs typeface="Open Sans"/>
                <a:sym typeface="Open Sans"/>
              </a:rPr>
              <a:t>(Externalizing)</a:t>
            </a:r>
            <a:endParaRPr sz="1200">
              <a:latin typeface="Open Sans"/>
              <a:ea typeface="Open Sans"/>
              <a:cs typeface="Open Sans"/>
              <a:sym typeface="Open Sans"/>
            </a:endParaRPr>
          </a:p>
        </p:txBody>
      </p:sp>
      <p:sp>
        <p:nvSpPr>
          <p:cNvPr id="322" name="Google Shape;322;p27"/>
          <p:cNvSpPr/>
          <p:nvPr/>
        </p:nvSpPr>
        <p:spPr>
          <a:xfrm>
            <a:off x="2043875" y="1669450"/>
            <a:ext cx="540600" cy="5406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27"/>
          <p:cNvSpPr/>
          <p:nvPr/>
        </p:nvSpPr>
        <p:spPr>
          <a:xfrm>
            <a:off x="2483425" y="3613538"/>
            <a:ext cx="318000" cy="3180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27"/>
          <p:cNvSpPr/>
          <p:nvPr/>
        </p:nvSpPr>
        <p:spPr>
          <a:xfrm>
            <a:off x="1704800" y="3191638"/>
            <a:ext cx="318000" cy="3180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27"/>
          <p:cNvSpPr/>
          <p:nvPr/>
        </p:nvSpPr>
        <p:spPr>
          <a:xfrm>
            <a:off x="3978675" y="1780738"/>
            <a:ext cx="318000" cy="3180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27"/>
          <p:cNvSpPr/>
          <p:nvPr/>
        </p:nvSpPr>
        <p:spPr>
          <a:xfrm>
            <a:off x="3556775" y="2832838"/>
            <a:ext cx="318000" cy="3180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27"/>
          <p:cNvSpPr/>
          <p:nvPr/>
        </p:nvSpPr>
        <p:spPr>
          <a:xfrm>
            <a:off x="3978675" y="3509638"/>
            <a:ext cx="318000" cy="3180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27"/>
          <p:cNvSpPr/>
          <p:nvPr/>
        </p:nvSpPr>
        <p:spPr>
          <a:xfrm>
            <a:off x="5627500" y="1976825"/>
            <a:ext cx="318000" cy="3180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27"/>
          <p:cNvSpPr/>
          <p:nvPr/>
        </p:nvSpPr>
        <p:spPr>
          <a:xfrm>
            <a:off x="4824775" y="2692088"/>
            <a:ext cx="318000" cy="3180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27"/>
          <p:cNvSpPr/>
          <p:nvPr/>
        </p:nvSpPr>
        <p:spPr>
          <a:xfrm>
            <a:off x="5543050" y="2692088"/>
            <a:ext cx="318000" cy="3180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27"/>
          <p:cNvSpPr/>
          <p:nvPr/>
        </p:nvSpPr>
        <p:spPr>
          <a:xfrm>
            <a:off x="6447125" y="3509638"/>
            <a:ext cx="318000" cy="3180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27"/>
          <p:cNvSpPr/>
          <p:nvPr/>
        </p:nvSpPr>
        <p:spPr>
          <a:xfrm>
            <a:off x="2266475" y="2294813"/>
            <a:ext cx="318000" cy="3180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27"/>
          <p:cNvSpPr/>
          <p:nvPr/>
        </p:nvSpPr>
        <p:spPr>
          <a:xfrm>
            <a:off x="6530075" y="1892038"/>
            <a:ext cx="318000" cy="3180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27"/>
          <p:cNvSpPr/>
          <p:nvPr/>
        </p:nvSpPr>
        <p:spPr>
          <a:xfrm>
            <a:off x="6218325" y="2501567"/>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27"/>
          <p:cNvSpPr/>
          <p:nvPr/>
        </p:nvSpPr>
        <p:spPr>
          <a:xfrm>
            <a:off x="4044950" y="230989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27"/>
          <p:cNvSpPr/>
          <p:nvPr/>
        </p:nvSpPr>
        <p:spPr>
          <a:xfrm>
            <a:off x="6083025" y="319164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27"/>
          <p:cNvSpPr/>
          <p:nvPr/>
        </p:nvSpPr>
        <p:spPr>
          <a:xfrm>
            <a:off x="4868125" y="166944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27"/>
          <p:cNvSpPr/>
          <p:nvPr/>
        </p:nvSpPr>
        <p:spPr>
          <a:xfrm>
            <a:off x="4689475" y="224634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27"/>
          <p:cNvSpPr/>
          <p:nvPr/>
        </p:nvSpPr>
        <p:spPr>
          <a:xfrm>
            <a:off x="3421475" y="360099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27"/>
          <p:cNvSpPr/>
          <p:nvPr/>
        </p:nvSpPr>
        <p:spPr>
          <a:xfrm>
            <a:off x="2876025" y="175674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27"/>
          <p:cNvSpPr/>
          <p:nvPr/>
        </p:nvSpPr>
        <p:spPr>
          <a:xfrm>
            <a:off x="1887500" y="2461605"/>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27"/>
          <p:cNvSpPr/>
          <p:nvPr/>
        </p:nvSpPr>
        <p:spPr>
          <a:xfrm>
            <a:off x="1956175" y="391129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27"/>
          <p:cNvSpPr/>
          <p:nvPr/>
        </p:nvSpPr>
        <p:spPr>
          <a:xfrm>
            <a:off x="2967125" y="391899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27"/>
          <p:cNvSpPr/>
          <p:nvPr/>
        </p:nvSpPr>
        <p:spPr>
          <a:xfrm>
            <a:off x="5142775" y="2068167"/>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27"/>
          <p:cNvSpPr/>
          <p:nvPr/>
        </p:nvSpPr>
        <p:spPr>
          <a:xfrm>
            <a:off x="4289200" y="2684980"/>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27"/>
          <p:cNvSpPr/>
          <p:nvPr/>
        </p:nvSpPr>
        <p:spPr>
          <a:xfrm>
            <a:off x="4504350" y="315084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27"/>
          <p:cNvSpPr/>
          <p:nvPr/>
        </p:nvSpPr>
        <p:spPr>
          <a:xfrm>
            <a:off x="5530900" y="162144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27"/>
          <p:cNvSpPr/>
          <p:nvPr/>
        </p:nvSpPr>
        <p:spPr>
          <a:xfrm>
            <a:off x="5861038" y="360099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27"/>
          <p:cNvSpPr/>
          <p:nvPr/>
        </p:nvSpPr>
        <p:spPr>
          <a:xfrm>
            <a:off x="6944650" y="153414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27"/>
          <p:cNvSpPr/>
          <p:nvPr/>
        </p:nvSpPr>
        <p:spPr>
          <a:xfrm>
            <a:off x="6447125" y="2068167"/>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27"/>
          <p:cNvSpPr/>
          <p:nvPr/>
        </p:nvSpPr>
        <p:spPr>
          <a:xfrm>
            <a:off x="7164975" y="224634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27"/>
          <p:cNvSpPr/>
          <p:nvPr/>
        </p:nvSpPr>
        <p:spPr>
          <a:xfrm>
            <a:off x="6124650" y="175674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27"/>
          <p:cNvSpPr/>
          <p:nvPr/>
        </p:nvSpPr>
        <p:spPr>
          <a:xfrm>
            <a:off x="6261313" y="2502075"/>
            <a:ext cx="1082400" cy="10824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27"/>
          <p:cNvSpPr/>
          <p:nvPr/>
        </p:nvSpPr>
        <p:spPr>
          <a:xfrm>
            <a:off x="2552313" y="2364325"/>
            <a:ext cx="1082400" cy="10824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27"/>
          <p:cNvSpPr/>
          <p:nvPr/>
        </p:nvSpPr>
        <p:spPr>
          <a:xfrm>
            <a:off x="4572000" y="3142875"/>
            <a:ext cx="1082400" cy="10824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27"/>
          <p:cNvSpPr/>
          <p:nvPr/>
        </p:nvSpPr>
        <p:spPr>
          <a:xfrm>
            <a:off x="2131175" y="301009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27"/>
          <p:cNvSpPr/>
          <p:nvPr/>
        </p:nvSpPr>
        <p:spPr>
          <a:xfrm>
            <a:off x="6124650" y="377484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27"/>
          <p:cNvSpPr/>
          <p:nvPr/>
        </p:nvSpPr>
        <p:spPr>
          <a:xfrm>
            <a:off x="7309725" y="370489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27"/>
          <p:cNvSpPr/>
          <p:nvPr/>
        </p:nvSpPr>
        <p:spPr>
          <a:xfrm>
            <a:off x="2876025" y="2060530"/>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27"/>
          <p:cNvSpPr/>
          <p:nvPr/>
        </p:nvSpPr>
        <p:spPr>
          <a:xfrm>
            <a:off x="3648125" y="404659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27"/>
          <p:cNvSpPr/>
          <p:nvPr/>
        </p:nvSpPr>
        <p:spPr>
          <a:xfrm>
            <a:off x="3302875" y="2128180"/>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27"/>
          <p:cNvSpPr/>
          <p:nvPr/>
        </p:nvSpPr>
        <p:spPr>
          <a:xfrm>
            <a:off x="3122575" y="1709313"/>
            <a:ext cx="318000" cy="3180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27"/>
          <p:cNvSpPr/>
          <p:nvPr/>
        </p:nvSpPr>
        <p:spPr>
          <a:xfrm>
            <a:off x="4633575" y="1780750"/>
            <a:ext cx="540600" cy="5406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64" name="Google Shape;364;p27"/>
          <p:cNvGrpSpPr/>
          <p:nvPr/>
        </p:nvGrpSpPr>
        <p:grpSpPr>
          <a:xfrm>
            <a:off x="1897025" y="2844106"/>
            <a:ext cx="5436875" cy="1327257"/>
            <a:chOff x="1897025" y="2844106"/>
            <a:chExt cx="5436875" cy="1327257"/>
          </a:xfrm>
        </p:grpSpPr>
        <p:sp>
          <p:nvSpPr>
            <p:cNvPr id="365" name="Google Shape;365;p27"/>
            <p:cNvSpPr/>
            <p:nvPr/>
          </p:nvSpPr>
          <p:spPr>
            <a:xfrm>
              <a:off x="1897025" y="2844106"/>
              <a:ext cx="5436875" cy="926575"/>
            </a:xfrm>
            <a:custGeom>
              <a:rect b="b" l="l" r="r" t="t"/>
              <a:pathLst>
                <a:path extrusionOk="0" h="37063" w="217475">
                  <a:moveTo>
                    <a:pt x="0" y="21571"/>
                  </a:moveTo>
                  <a:cubicBezTo>
                    <a:pt x="4904" y="17648"/>
                    <a:pt x="7902" y="11749"/>
                    <a:pt x="12517" y="7490"/>
                  </a:cubicBezTo>
                  <a:cubicBezTo>
                    <a:pt x="18153" y="2289"/>
                    <a:pt x="26901" y="-1054"/>
                    <a:pt x="34421" y="449"/>
                  </a:cubicBezTo>
                  <a:cubicBezTo>
                    <a:pt x="42446" y="2053"/>
                    <a:pt x="42029" y="15022"/>
                    <a:pt x="46937" y="21571"/>
                  </a:cubicBezTo>
                  <a:cubicBezTo>
                    <a:pt x="53547" y="30390"/>
                    <a:pt x="65754" y="34485"/>
                    <a:pt x="76664" y="36043"/>
                  </a:cubicBezTo>
                  <a:cubicBezTo>
                    <a:pt x="94483" y="38588"/>
                    <a:pt x="112669" y="35476"/>
                    <a:pt x="130641" y="34478"/>
                  </a:cubicBezTo>
                  <a:cubicBezTo>
                    <a:pt x="141316" y="33885"/>
                    <a:pt x="152231" y="36575"/>
                    <a:pt x="162715" y="34478"/>
                  </a:cubicBezTo>
                  <a:cubicBezTo>
                    <a:pt x="174102" y="32201"/>
                    <a:pt x="182840" y="22858"/>
                    <a:pt x="193224" y="17659"/>
                  </a:cubicBezTo>
                  <a:cubicBezTo>
                    <a:pt x="202088" y="13222"/>
                    <a:pt x="207563" y="34869"/>
                    <a:pt x="217475" y="34869"/>
                  </a:cubicBezTo>
                </a:path>
              </a:pathLst>
            </a:custGeom>
            <a:noFill/>
            <a:ln cap="flat" cmpd="sng" w="38100">
              <a:solidFill>
                <a:srgbClr val="E06666"/>
              </a:solidFill>
              <a:prstDash val="solid"/>
              <a:round/>
              <a:headEnd len="med" w="med" type="none"/>
              <a:tailEnd len="med" w="med" type="none"/>
            </a:ln>
          </p:spPr>
        </p:sp>
        <p:sp>
          <p:nvSpPr>
            <p:cNvPr id="366" name="Google Shape;366;p27"/>
            <p:cNvSpPr txBox="1"/>
            <p:nvPr/>
          </p:nvSpPr>
          <p:spPr>
            <a:xfrm>
              <a:off x="3119325" y="3771163"/>
              <a:ext cx="3569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Open Sans"/>
                  <a:ea typeface="Open Sans"/>
                  <a:cs typeface="Open Sans"/>
                  <a:sym typeface="Open Sans"/>
                </a:rPr>
                <a:t>Dominant, problem-saturated narrative</a:t>
              </a:r>
              <a:endParaRPr>
                <a:latin typeface="Open Sans"/>
                <a:ea typeface="Open Sans"/>
                <a:cs typeface="Open Sans"/>
                <a:sym typeface="Open Sans"/>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1">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1">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1">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1">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28"/>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n" sz="3750"/>
              <a:t>Lecture: </a:t>
            </a:r>
            <a:r>
              <a:rPr lang="en" sz="3750"/>
              <a:t>Multiple narratives</a:t>
            </a:r>
            <a:endParaRPr sz="3750"/>
          </a:p>
        </p:txBody>
      </p:sp>
      <p:cxnSp>
        <p:nvCxnSpPr>
          <p:cNvPr id="372" name="Google Shape;372;p28"/>
          <p:cNvCxnSpPr/>
          <p:nvPr/>
        </p:nvCxnSpPr>
        <p:spPr>
          <a:xfrm>
            <a:off x="1497538" y="1427350"/>
            <a:ext cx="0" cy="2930700"/>
          </a:xfrm>
          <a:prstGeom prst="straightConnector1">
            <a:avLst/>
          </a:prstGeom>
          <a:noFill/>
          <a:ln cap="flat" cmpd="sng" w="38100">
            <a:solidFill>
              <a:schemeClr val="dk1"/>
            </a:solidFill>
            <a:prstDash val="solid"/>
            <a:round/>
            <a:headEnd len="med" w="med" type="none"/>
            <a:tailEnd len="med" w="med" type="none"/>
          </a:ln>
        </p:spPr>
      </p:cxnSp>
      <p:cxnSp>
        <p:nvCxnSpPr>
          <p:cNvPr id="373" name="Google Shape;373;p28"/>
          <p:cNvCxnSpPr/>
          <p:nvPr/>
        </p:nvCxnSpPr>
        <p:spPr>
          <a:xfrm rot="10800000">
            <a:off x="1497538" y="4358050"/>
            <a:ext cx="6156900" cy="0"/>
          </a:xfrm>
          <a:prstGeom prst="straightConnector1">
            <a:avLst/>
          </a:prstGeom>
          <a:noFill/>
          <a:ln cap="flat" cmpd="sng" w="38100">
            <a:solidFill>
              <a:schemeClr val="dk1"/>
            </a:solidFill>
            <a:prstDash val="solid"/>
            <a:round/>
            <a:headEnd len="med" w="med" type="none"/>
            <a:tailEnd len="med" w="med" type="none"/>
          </a:ln>
        </p:spPr>
      </p:cxnSp>
      <p:sp>
        <p:nvSpPr>
          <p:cNvPr id="374" name="Google Shape;374;p28"/>
          <p:cNvSpPr/>
          <p:nvPr/>
        </p:nvSpPr>
        <p:spPr>
          <a:xfrm>
            <a:off x="1429888" y="4290400"/>
            <a:ext cx="135300" cy="1353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75" name="Google Shape;375;p28"/>
          <p:cNvCxnSpPr>
            <a:stCxn id="374" idx="2"/>
          </p:cNvCxnSpPr>
          <p:nvPr/>
        </p:nvCxnSpPr>
        <p:spPr>
          <a:xfrm rot="10800000">
            <a:off x="104488" y="4358050"/>
            <a:ext cx="1325400" cy="0"/>
          </a:xfrm>
          <a:prstGeom prst="straightConnector1">
            <a:avLst/>
          </a:prstGeom>
          <a:noFill/>
          <a:ln cap="flat" cmpd="sng" w="38100">
            <a:solidFill>
              <a:schemeClr val="dk1"/>
            </a:solidFill>
            <a:prstDash val="dot"/>
            <a:round/>
            <a:headEnd len="med" w="med" type="none"/>
            <a:tailEnd len="med" w="med" type="none"/>
          </a:ln>
        </p:spPr>
      </p:cxnSp>
      <p:sp>
        <p:nvSpPr>
          <p:cNvPr id="376" name="Google Shape;376;p28"/>
          <p:cNvSpPr/>
          <p:nvPr/>
        </p:nvSpPr>
        <p:spPr>
          <a:xfrm>
            <a:off x="7578813" y="4290400"/>
            <a:ext cx="135300" cy="1353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77" name="Google Shape;377;p28"/>
          <p:cNvCxnSpPr/>
          <p:nvPr/>
        </p:nvCxnSpPr>
        <p:spPr>
          <a:xfrm rot="10800000">
            <a:off x="7714113" y="4358050"/>
            <a:ext cx="1325400" cy="0"/>
          </a:xfrm>
          <a:prstGeom prst="straightConnector1">
            <a:avLst/>
          </a:prstGeom>
          <a:noFill/>
          <a:ln cap="flat" cmpd="sng" w="38100">
            <a:solidFill>
              <a:schemeClr val="dk1"/>
            </a:solidFill>
            <a:prstDash val="dot"/>
            <a:round/>
            <a:headEnd len="med" w="med" type="none"/>
            <a:tailEnd len="med" w="med" type="none"/>
          </a:ln>
        </p:spPr>
      </p:cxnSp>
      <p:sp>
        <p:nvSpPr>
          <p:cNvPr id="378" name="Google Shape;378;p28"/>
          <p:cNvSpPr txBox="1"/>
          <p:nvPr/>
        </p:nvSpPr>
        <p:spPr>
          <a:xfrm>
            <a:off x="3495163" y="4358050"/>
            <a:ext cx="2153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Open Sans"/>
                <a:ea typeface="Open Sans"/>
                <a:cs typeface="Open Sans"/>
                <a:sym typeface="Open Sans"/>
              </a:rPr>
              <a:t>Time (Duration of Life)</a:t>
            </a:r>
            <a:endParaRPr>
              <a:latin typeface="Open Sans"/>
              <a:ea typeface="Open Sans"/>
              <a:cs typeface="Open Sans"/>
              <a:sym typeface="Open Sans"/>
            </a:endParaRPr>
          </a:p>
        </p:txBody>
      </p:sp>
      <p:sp>
        <p:nvSpPr>
          <p:cNvPr id="379" name="Google Shape;379;p28"/>
          <p:cNvSpPr txBox="1"/>
          <p:nvPr/>
        </p:nvSpPr>
        <p:spPr>
          <a:xfrm rot="-5400000">
            <a:off x="929492" y="2692600"/>
            <a:ext cx="735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Open Sans"/>
                <a:ea typeface="Open Sans"/>
                <a:cs typeface="Open Sans"/>
                <a:sym typeface="Open Sans"/>
              </a:rPr>
              <a:t>Events</a:t>
            </a:r>
            <a:endParaRPr>
              <a:latin typeface="Open Sans"/>
              <a:ea typeface="Open Sans"/>
              <a:cs typeface="Open Sans"/>
              <a:sym typeface="Open Sans"/>
            </a:endParaRPr>
          </a:p>
        </p:txBody>
      </p:sp>
      <p:sp>
        <p:nvSpPr>
          <p:cNvPr id="380" name="Google Shape;380;p28"/>
          <p:cNvSpPr/>
          <p:nvPr/>
        </p:nvSpPr>
        <p:spPr>
          <a:xfrm>
            <a:off x="2043875" y="1669450"/>
            <a:ext cx="540600" cy="5406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28"/>
          <p:cNvSpPr/>
          <p:nvPr/>
        </p:nvSpPr>
        <p:spPr>
          <a:xfrm>
            <a:off x="2483425" y="3613538"/>
            <a:ext cx="318000" cy="3180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28"/>
          <p:cNvSpPr/>
          <p:nvPr/>
        </p:nvSpPr>
        <p:spPr>
          <a:xfrm>
            <a:off x="1704800" y="3191638"/>
            <a:ext cx="318000" cy="3180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28"/>
          <p:cNvSpPr/>
          <p:nvPr/>
        </p:nvSpPr>
        <p:spPr>
          <a:xfrm>
            <a:off x="3978675" y="1780738"/>
            <a:ext cx="318000" cy="3180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28"/>
          <p:cNvSpPr/>
          <p:nvPr/>
        </p:nvSpPr>
        <p:spPr>
          <a:xfrm>
            <a:off x="3556775" y="2832838"/>
            <a:ext cx="318000" cy="3180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28"/>
          <p:cNvSpPr/>
          <p:nvPr/>
        </p:nvSpPr>
        <p:spPr>
          <a:xfrm>
            <a:off x="3978675" y="3509638"/>
            <a:ext cx="318000" cy="3180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28"/>
          <p:cNvSpPr/>
          <p:nvPr/>
        </p:nvSpPr>
        <p:spPr>
          <a:xfrm>
            <a:off x="5627500" y="1976825"/>
            <a:ext cx="318000" cy="3180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28"/>
          <p:cNvSpPr/>
          <p:nvPr/>
        </p:nvSpPr>
        <p:spPr>
          <a:xfrm>
            <a:off x="4824775" y="2692088"/>
            <a:ext cx="318000" cy="3180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28"/>
          <p:cNvSpPr/>
          <p:nvPr/>
        </p:nvSpPr>
        <p:spPr>
          <a:xfrm>
            <a:off x="5543050" y="2692088"/>
            <a:ext cx="318000" cy="3180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28"/>
          <p:cNvSpPr/>
          <p:nvPr/>
        </p:nvSpPr>
        <p:spPr>
          <a:xfrm>
            <a:off x="6447125" y="3509638"/>
            <a:ext cx="318000" cy="3180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28"/>
          <p:cNvSpPr/>
          <p:nvPr/>
        </p:nvSpPr>
        <p:spPr>
          <a:xfrm>
            <a:off x="2266475" y="2294813"/>
            <a:ext cx="318000" cy="3180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28"/>
          <p:cNvSpPr/>
          <p:nvPr/>
        </p:nvSpPr>
        <p:spPr>
          <a:xfrm>
            <a:off x="6530075" y="1892038"/>
            <a:ext cx="318000" cy="3180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28"/>
          <p:cNvSpPr/>
          <p:nvPr/>
        </p:nvSpPr>
        <p:spPr>
          <a:xfrm>
            <a:off x="6218325" y="2501567"/>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28"/>
          <p:cNvSpPr/>
          <p:nvPr/>
        </p:nvSpPr>
        <p:spPr>
          <a:xfrm>
            <a:off x="4044950" y="230989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28"/>
          <p:cNvSpPr/>
          <p:nvPr/>
        </p:nvSpPr>
        <p:spPr>
          <a:xfrm>
            <a:off x="6083025" y="319164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28"/>
          <p:cNvSpPr/>
          <p:nvPr/>
        </p:nvSpPr>
        <p:spPr>
          <a:xfrm>
            <a:off x="4868125" y="166944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28"/>
          <p:cNvSpPr/>
          <p:nvPr/>
        </p:nvSpPr>
        <p:spPr>
          <a:xfrm>
            <a:off x="4689475" y="224634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28"/>
          <p:cNvSpPr/>
          <p:nvPr/>
        </p:nvSpPr>
        <p:spPr>
          <a:xfrm>
            <a:off x="3421475" y="360099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28"/>
          <p:cNvSpPr/>
          <p:nvPr/>
        </p:nvSpPr>
        <p:spPr>
          <a:xfrm>
            <a:off x="2876025" y="175674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28"/>
          <p:cNvSpPr/>
          <p:nvPr/>
        </p:nvSpPr>
        <p:spPr>
          <a:xfrm>
            <a:off x="1887500" y="2461605"/>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28"/>
          <p:cNvSpPr/>
          <p:nvPr/>
        </p:nvSpPr>
        <p:spPr>
          <a:xfrm>
            <a:off x="1956175" y="391129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28"/>
          <p:cNvSpPr/>
          <p:nvPr/>
        </p:nvSpPr>
        <p:spPr>
          <a:xfrm>
            <a:off x="2967125" y="391899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28"/>
          <p:cNvSpPr/>
          <p:nvPr/>
        </p:nvSpPr>
        <p:spPr>
          <a:xfrm>
            <a:off x="5142775" y="2068167"/>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28"/>
          <p:cNvSpPr/>
          <p:nvPr/>
        </p:nvSpPr>
        <p:spPr>
          <a:xfrm>
            <a:off x="4289200" y="2684980"/>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28"/>
          <p:cNvSpPr/>
          <p:nvPr/>
        </p:nvSpPr>
        <p:spPr>
          <a:xfrm>
            <a:off x="4504350" y="315084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28"/>
          <p:cNvSpPr/>
          <p:nvPr/>
        </p:nvSpPr>
        <p:spPr>
          <a:xfrm>
            <a:off x="5530900" y="162144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28"/>
          <p:cNvSpPr/>
          <p:nvPr/>
        </p:nvSpPr>
        <p:spPr>
          <a:xfrm>
            <a:off x="5861038" y="360099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28"/>
          <p:cNvSpPr/>
          <p:nvPr/>
        </p:nvSpPr>
        <p:spPr>
          <a:xfrm>
            <a:off x="6944650" y="153414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28"/>
          <p:cNvSpPr/>
          <p:nvPr/>
        </p:nvSpPr>
        <p:spPr>
          <a:xfrm>
            <a:off x="6447125" y="2068167"/>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28"/>
          <p:cNvSpPr/>
          <p:nvPr/>
        </p:nvSpPr>
        <p:spPr>
          <a:xfrm>
            <a:off x="7164975" y="224634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28"/>
          <p:cNvSpPr/>
          <p:nvPr/>
        </p:nvSpPr>
        <p:spPr>
          <a:xfrm>
            <a:off x="6124650" y="175674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28"/>
          <p:cNvSpPr/>
          <p:nvPr/>
        </p:nvSpPr>
        <p:spPr>
          <a:xfrm>
            <a:off x="6261313" y="2502075"/>
            <a:ext cx="1082400" cy="10824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28"/>
          <p:cNvSpPr/>
          <p:nvPr/>
        </p:nvSpPr>
        <p:spPr>
          <a:xfrm>
            <a:off x="2552313" y="2364325"/>
            <a:ext cx="1082400" cy="10824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28"/>
          <p:cNvSpPr/>
          <p:nvPr/>
        </p:nvSpPr>
        <p:spPr>
          <a:xfrm>
            <a:off x="4572000" y="3142875"/>
            <a:ext cx="1082400" cy="10824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28"/>
          <p:cNvSpPr/>
          <p:nvPr/>
        </p:nvSpPr>
        <p:spPr>
          <a:xfrm>
            <a:off x="2131175" y="301009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28"/>
          <p:cNvSpPr/>
          <p:nvPr/>
        </p:nvSpPr>
        <p:spPr>
          <a:xfrm>
            <a:off x="6124650" y="377484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28"/>
          <p:cNvSpPr/>
          <p:nvPr/>
        </p:nvSpPr>
        <p:spPr>
          <a:xfrm>
            <a:off x="7309725" y="370489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28"/>
          <p:cNvSpPr/>
          <p:nvPr/>
        </p:nvSpPr>
        <p:spPr>
          <a:xfrm>
            <a:off x="2876025" y="2060530"/>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28"/>
          <p:cNvSpPr/>
          <p:nvPr/>
        </p:nvSpPr>
        <p:spPr>
          <a:xfrm>
            <a:off x="3648125" y="404659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28"/>
          <p:cNvSpPr/>
          <p:nvPr/>
        </p:nvSpPr>
        <p:spPr>
          <a:xfrm>
            <a:off x="3302875" y="2128180"/>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28"/>
          <p:cNvSpPr/>
          <p:nvPr/>
        </p:nvSpPr>
        <p:spPr>
          <a:xfrm>
            <a:off x="3122575" y="1709313"/>
            <a:ext cx="318000" cy="3180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28"/>
          <p:cNvSpPr/>
          <p:nvPr/>
        </p:nvSpPr>
        <p:spPr>
          <a:xfrm>
            <a:off x="4633575" y="1780750"/>
            <a:ext cx="540600" cy="5406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28"/>
          <p:cNvSpPr/>
          <p:nvPr/>
        </p:nvSpPr>
        <p:spPr>
          <a:xfrm>
            <a:off x="1897025" y="2844106"/>
            <a:ext cx="5436875" cy="926575"/>
          </a:xfrm>
          <a:custGeom>
            <a:rect b="b" l="l" r="r" t="t"/>
            <a:pathLst>
              <a:path extrusionOk="0" h="37063" w="217475">
                <a:moveTo>
                  <a:pt x="0" y="21571"/>
                </a:moveTo>
                <a:cubicBezTo>
                  <a:pt x="4904" y="17648"/>
                  <a:pt x="7902" y="11749"/>
                  <a:pt x="12517" y="7490"/>
                </a:cubicBezTo>
                <a:cubicBezTo>
                  <a:pt x="18153" y="2289"/>
                  <a:pt x="26901" y="-1054"/>
                  <a:pt x="34421" y="449"/>
                </a:cubicBezTo>
                <a:cubicBezTo>
                  <a:pt x="42446" y="2053"/>
                  <a:pt x="42029" y="15022"/>
                  <a:pt x="46937" y="21571"/>
                </a:cubicBezTo>
                <a:cubicBezTo>
                  <a:pt x="53547" y="30390"/>
                  <a:pt x="65754" y="34485"/>
                  <a:pt x="76664" y="36043"/>
                </a:cubicBezTo>
                <a:cubicBezTo>
                  <a:pt x="94483" y="38588"/>
                  <a:pt x="112669" y="35476"/>
                  <a:pt x="130641" y="34478"/>
                </a:cubicBezTo>
                <a:cubicBezTo>
                  <a:pt x="141316" y="33885"/>
                  <a:pt x="152231" y="36575"/>
                  <a:pt x="162715" y="34478"/>
                </a:cubicBezTo>
                <a:cubicBezTo>
                  <a:pt x="174102" y="32201"/>
                  <a:pt x="182840" y="22858"/>
                  <a:pt x="193224" y="17659"/>
                </a:cubicBezTo>
                <a:cubicBezTo>
                  <a:pt x="202088" y="13222"/>
                  <a:pt x="207563" y="34869"/>
                  <a:pt x="217475" y="34869"/>
                </a:cubicBezTo>
              </a:path>
            </a:pathLst>
          </a:custGeom>
          <a:noFill/>
          <a:ln cap="flat" cmpd="sng" w="38100">
            <a:solidFill>
              <a:srgbClr val="E06666"/>
            </a:solidFill>
            <a:prstDash val="solid"/>
            <a:round/>
            <a:headEnd len="med" w="med" type="none"/>
            <a:tailEnd len="med" w="med" type="none"/>
          </a:ln>
        </p:spPr>
      </p:sp>
      <p:sp>
        <p:nvSpPr>
          <p:cNvPr id="423" name="Google Shape;423;p28"/>
          <p:cNvSpPr txBox="1"/>
          <p:nvPr/>
        </p:nvSpPr>
        <p:spPr>
          <a:xfrm>
            <a:off x="3119325" y="3771163"/>
            <a:ext cx="3569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Open Sans"/>
                <a:ea typeface="Open Sans"/>
                <a:cs typeface="Open Sans"/>
                <a:sym typeface="Open Sans"/>
              </a:rPr>
              <a:t>Dominant, problem-saturated narrative</a:t>
            </a:r>
            <a:endParaRPr>
              <a:latin typeface="Open Sans"/>
              <a:ea typeface="Open Sans"/>
              <a:cs typeface="Open Sans"/>
              <a:sym typeface="Open Sans"/>
            </a:endParaRPr>
          </a:p>
        </p:txBody>
      </p:sp>
      <p:sp>
        <p:nvSpPr>
          <p:cNvPr id="424" name="Google Shape;424;p28"/>
          <p:cNvSpPr txBox="1"/>
          <p:nvPr/>
        </p:nvSpPr>
        <p:spPr>
          <a:xfrm>
            <a:off x="7654450" y="2072313"/>
            <a:ext cx="14898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Open Sans"/>
                <a:ea typeface="Open Sans"/>
                <a:cs typeface="Open Sans"/>
                <a:sym typeface="Open Sans"/>
              </a:rPr>
              <a:t>“What do you value? What do you hold precious and dear to you?”</a:t>
            </a:r>
            <a:endParaRPr sz="1200">
              <a:latin typeface="Open Sans"/>
              <a:ea typeface="Open Sans"/>
              <a:cs typeface="Open Sans"/>
              <a:sym typeface="Open Sans"/>
            </a:endParaRPr>
          </a:p>
          <a:p>
            <a:pPr indent="0" lvl="0" marL="0" rtl="0" algn="l">
              <a:spcBef>
                <a:spcPts val="0"/>
              </a:spcBef>
              <a:spcAft>
                <a:spcPts val="0"/>
              </a:spcAft>
              <a:buNone/>
            </a:pPr>
            <a:r>
              <a:t/>
            </a:r>
            <a:endParaRPr sz="1200">
              <a:latin typeface="Open Sans"/>
              <a:ea typeface="Open Sans"/>
              <a:cs typeface="Open Sans"/>
              <a:sym typeface="Open Sans"/>
            </a:endParaRPr>
          </a:p>
          <a:p>
            <a:pPr indent="0" lvl="0" marL="0" rtl="0" algn="l">
              <a:spcBef>
                <a:spcPts val="0"/>
              </a:spcBef>
              <a:spcAft>
                <a:spcPts val="0"/>
              </a:spcAft>
              <a:buNone/>
            </a:pPr>
            <a:r>
              <a:rPr lang="en" sz="1200">
                <a:latin typeface="Open Sans"/>
                <a:ea typeface="Open Sans"/>
                <a:cs typeface="Open Sans"/>
                <a:sym typeface="Open Sans"/>
              </a:rPr>
              <a:t>(Re-authoring)</a:t>
            </a:r>
            <a:endParaRPr sz="1200">
              <a:latin typeface="Open Sans"/>
              <a:ea typeface="Open Sans"/>
              <a:cs typeface="Open Sans"/>
              <a:sym typeface="Open Sans"/>
            </a:endParaRPr>
          </a:p>
        </p:txBody>
      </p:sp>
      <p:grpSp>
        <p:nvGrpSpPr>
          <p:cNvPr id="425" name="Google Shape;425;p28"/>
          <p:cNvGrpSpPr/>
          <p:nvPr/>
        </p:nvGrpSpPr>
        <p:grpSpPr>
          <a:xfrm>
            <a:off x="1877475" y="1564575"/>
            <a:ext cx="5422063" cy="2354514"/>
            <a:chOff x="1877475" y="1564575"/>
            <a:chExt cx="5422063" cy="2354514"/>
          </a:xfrm>
        </p:grpSpPr>
        <p:sp>
          <p:nvSpPr>
            <p:cNvPr id="426" name="Google Shape;426;p28"/>
            <p:cNvSpPr/>
            <p:nvPr/>
          </p:nvSpPr>
          <p:spPr>
            <a:xfrm>
              <a:off x="1877475" y="1564575"/>
              <a:ext cx="5368400" cy="1828575"/>
            </a:xfrm>
            <a:custGeom>
              <a:rect b="b" l="l" r="r" t="t"/>
              <a:pathLst>
                <a:path extrusionOk="0" h="73143" w="214736">
                  <a:moveTo>
                    <a:pt x="0" y="73143"/>
                  </a:moveTo>
                  <a:cubicBezTo>
                    <a:pt x="11820" y="63686"/>
                    <a:pt x="24068" y="51737"/>
                    <a:pt x="39114" y="50066"/>
                  </a:cubicBezTo>
                  <a:cubicBezTo>
                    <a:pt x="46283" y="49270"/>
                    <a:pt x="53873" y="49878"/>
                    <a:pt x="60627" y="52412"/>
                  </a:cubicBezTo>
                  <a:cubicBezTo>
                    <a:pt x="66290" y="54537"/>
                    <a:pt x="73490" y="57964"/>
                    <a:pt x="78619" y="54759"/>
                  </a:cubicBezTo>
                  <a:cubicBezTo>
                    <a:pt x="87023" y="49508"/>
                    <a:pt x="85792" y="34158"/>
                    <a:pt x="94656" y="29726"/>
                  </a:cubicBezTo>
                  <a:cubicBezTo>
                    <a:pt x="100254" y="26927"/>
                    <a:pt x="107360" y="31244"/>
                    <a:pt x="113431" y="29726"/>
                  </a:cubicBezTo>
                  <a:cubicBezTo>
                    <a:pt x="119831" y="28126"/>
                    <a:pt x="125660" y="24286"/>
                    <a:pt x="132206" y="23468"/>
                  </a:cubicBezTo>
                  <a:cubicBezTo>
                    <a:pt x="147757" y="21525"/>
                    <a:pt x="163627" y="28422"/>
                    <a:pt x="179142" y="26206"/>
                  </a:cubicBezTo>
                  <a:cubicBezTo>
                    <a:pt x="186315" y="25182"/>
                    <a:pt x="193898" y="21282"/>
                    <a:pt x="197917" y="15254"/>
                  </a:cubicBezTo>
                  <a:cubicBezTo>
                    <a:pt x="202115" y="8956"/>
                    <a:pt x="207167" y="0"/>
                    <a:pt x="214736" y="0"/>
                  </a:cubicBezTo>
                </a:path>
              </a:pathLst>
            </a:custGeom>
            <a:noFill/>
            <a:ln cap="flat" cmpd="sng" w="9525">
              <a:solidFill>
                <a:srgbClr val="CFE2F3"/>
              </a:solidFill>
              <a:prstDash val="solid"/>
              <a:round/>
              <a:headEnd len="med" w="med" type="none"/>
              <a:tailEnd len="med" w="med" type="none"/>
            </a:ln>
          </p:spPr>
        </p:sp>
        <p:sp>
          <p:nvSpPr>
            <p:cNvPr id="427" name="Google Shape;427;p28"/>
            <p:cNvSpPr txBox="1"/>
            <p:nvPr/>
          </p:nvSpPr>
          <p:spPr>
            <a:xfrm>
              <a:off x="3440575" y="1857225"/>
              <a:ext cx="3146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Open Sans"/>
                  <a:ea typeface="Open Sans"/>
                  <a:cs typeface="Open Sans"/>
                  <a:sym typeface="Open Sans"/>
                </a:rPr>
                <a:t>(Subordinated) value narratives</a:t>
              </a:r>
              <a:endParaRPr>
                <a:latin typeface="Open Sans"/>
                <a:ea typeface="Open Sans"/>
                <a:cs typeface="Open Sans"/>
                <a:sym typeface="Open Sans"/>
              </a:endParaRPr>
            </a:p>
          </p:txBody>
        </p:sp>
        <p:sp>
          <p:nvSpPr>
            <p:cNvPr id="428" name="Google Shape;428;p28"/>
            <p:cNvSpPr/>
            <p:nvPr/>
          </p:nvSpPr>
          <p:spPr>
            <a:xfrm>
              <a:off x="2043875" y="1919176"/>
              <a:ext cx="5255664" cy="1999912"/>
            </a:xfrm>
            <a:custGeom>
              <a:rect b="b" l="l" r="r" t="t"/>
              <a:pathLst>
                <a:path extrusionOk="0" h="73143" w="214736">
                  <a:moveTo>
                    <a:pt x="0" y="73143"/>
                  </a:moveTo>
                  <a:cubicBezTo>
                    <a:pt x="11820" y="63686"/>
                    <a:pt x="24068" y="51737"/>
                    <a:pt x="39114" y="50066"/>
                  </a:cubicBezTo>
                  <a:cubicBezTo>
                    <a:pt x="46283" y="49270"/>
                    <a:pt x="53873" y="49878"/>
                    <a:pt x="60627" y="52412"/>
                  </a:cubicBezTo>
                  <a:cubicBezTo>
                    <a:pt x="66290" y="54537"/>
                    <a:pt x="73490" y="57964"/>
                    <a:pt x="78619" y="54759"/>
                  </a:cubicBezTo>
                  <a:cubicBezTo>
                    <a:pt x="87023" y="49508"/>
                    <a:pt x="85792" y="34158"/>
                    <a:pt x="94656" y="29726"/>
                  </a:cubicBezTo>
                  <a:cubicBezTo>
                    <a:pt x="100254" y="26927"/>
                    <a:pt x="107360" y="31244"/>
                    <a:pt x="113431" y="29726"/>
                  </a:cubicBezTo>
                  <a:cubicBezTo>
                    <a:pt x="119831" y="28126"/>
                    <a:pt x="125660" y="24286"/>
                    <a:pt x="132206" y="23468"/>
                  </a:cubicBezTo>
                  <a:cubicBezTo>
                    <a:pt x="147757" y="21525"/>
                    <a:pt x="163627" y="28422"/>
                    <a:pt x="179142" y="26206"/>
                  </a:cubicBezTo>
                  <a:cubicBezTo>
                    <a:pt x="186315" y="25182"/>
                    <a:pt x="193898" y="21282"/>
                    <a:pt x="197917" y="15254"/>
                  </a:cubicBezTo>
                  <a:cubicBezTo>
                    <a:pt x="202115" y="8956"/>
                    <a:pt x="207167" y="0"/>
                    <a:pt x="214736" y="0"/>
                  </a:cubicBezTo>
                </a:path>
              </a:pathLst>
            </a:custGeom>
            <a:noFill/>
            <a:ln cap="flat" cmpd="sng" w="9525">
              <a:solidFill>
                <a:srgbClr val="CFE2F3"/>
              </a:solidFill>
              <a:prstDash val="solid"/>
              <a:round/>
              <a:headEnd len="med" w="med" type="none"/>
              <a:tailEnd len="med" w="med" type="none"/>
            </a:ln>
          </p:spPr>
        </p:sp>
        <p:sp>
          <p:nvSpPr>
            <p:cNvPr id="429" name="Google Shape;429;p28"/>
            <p:cNvSpPr/>
            <p:nvPr/>
          </p:nvSpPr>
          <p:spPr>
            <a:xfrm>
              <a:off x="1931274" y="1564575"/>
              <a:ext cx="5013549" cy="994745"/>
            </a:xfrm>
            <a:custGeom>
              <a:rect b="b" l="l" r="r" t="t"/>
              <a:pathLst>
                <a:path extrusionOk="0" h="73143" w="214736">
                  <a:moveTo>
                    <a:pt x="0" y="73143"/>
                  </a:moveTo>
                  <a:cubicBezTo>
                    <a:pt x="11820" y="63686"/>
                    <a:pt x="24068" y="51737"/>
                    <a:pt x="39114" y="50066"/>
                  </a:cubicBezTo>
                  <a:cubicBezTo>
                    <a:pt x="46283" y="49270"/>
                    <a:pt x="53873" y="49878"/>
                    <a:pt x="60627" y="52412"/>
                  </a:cubicBezTo>
                  <a:cubicBezTo>
                    <a:pt x="66290" y="54537"/>
                    <a:pt x="73490" y="57964"/>
                    <a:pt x="78619" y="54759"/>
                  </a:cubicBezTo>
                  <a:cubicBezTo>
                    <a:pt x="87023" y="49508"/>
                    <a:pt x="85792" y="34158"/>
                    <a:pt x="94656" y="29726"/>
                  </a:cubicBezTo>
                  <a:cubicBezTo>
                    <a:pt x="100254" y="26927"/>
                    <a:pt x="107360" y="31244"/>
                    <a:pt x="113431" y="29726"/>
                  </a:cubicBezTo>
                  <a:cubicBezTo>
                    <a:pt x="119831" y="28126"/>
                    <a:pt x="125660" y="24286"/>
                    <a:pt x="132206" y="23468"/>
                  </a:cubicBezTo>
                  <a:cubicBezTo>
                    <a:pt x="147757" y="21525"/>
                    <a:pt x="163627" y="28422"/>
                    <a:pt x="179142" y="26206"/>
                  </a:cubicBezTo>
                  <a:cubicBezTo>
                    <a:pt x="186315" y="25182"/>
                    <a:pt x="193898" y="21282"/>
                    <a:pt x="197917" y="15254"/>
                  </a:cubicBezTo>
                  <a:cubicBezTo>
                    <a:pt x="202115" y="8956"/>
                    <a:pt x="207167" y="0"/>
                    <a:pt x="214736" y="0"/>
                  </a:cubicBezTo>
                </a:path>
              </a:pathLst>
            </a:custGeom>
            <a:noFill/>
            <a:ln cap="flat" cmpd="sng" w="9525">
              <a:solidFill>
                <a:srgbClr val="CFE2F3"/>
              </a:solidFill>
              <a:prstDash val="solid"/>
              <a:round/>
              <a:headEnd len="med" w="med" type="none"/>
              <a:tailEnd len="med" w="med" type="none"/>
            </a:ln>
          </p:spPr>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29"/>
          <p:cNvSpPr txBox="1"/>
          <p:nvPr>
            <p:ph type="title"/>
          </p:nvPr>
        </p:nvSpPr>
        <p:spPr>
          <a:xfrm>
            <a:off x="311700" y="315925"/>
            <a:ext cx="8520600" cy="831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3750"/>
              <a:t>Lecture</a:t>
            </a:r>
            <a:r>
              <a:rPr lang="en" sz="3750"/>
              <a:t>: Thickening intentional narratives</a:t>
            </a:r>
            <a:endParaRPr sz="3750"/>
          </a:p>
        </p:txBody>
      </p:sp>
      <p:cxnSp>
        <p:nvCxnSpPr>
          <p:cNvPr id="435" name="Google Shape;435;p29"/>
          <p:cNvCxnSpPr/>
          <p:nvPr/>
        </p:nvCxnSpPr>
        <p:spPr>
          <a:xfrm>
            <a:off x="1497538" y="1427350"/>
            <a:ext cx="0" cy="2930700"/>
          </a:xfrm>
          <a:prstGeom prst="straightConnector1">
            <a:avLst/>
          </a:prstGeom>
          <a:noFill/>
          <a:ln cap="flat" cmpd="sng" w="38100">
            <a:solidFill>
              <a:schemeClr val="dk1"/>
            </a:solidFill>
            <a:prstDash val="solid"/>
            <a:round/>
            <a:headEnd len="med" w="med" type="none"/>
            <a:tailEnd len="med" w="med" type="none"/>
          </a:ln>
        </p:spPr>
      </p:cxnSp>
      <p:cxnSp>
        <p:nvCxnSpPr>
          <p:cNvPr id="436" name="Google Shape;436;p29"/>
          <p:cNvCxnSpPr/>
          <p:nvPr/>
        </p:nvCxnSpPr>
        <p:spPr>
          <a:xfrm rot="10800000">
            <a:off x="1497538" y="4358050"/>
            <a:ext cx="6156900" cy="0"/>
          </a:xfrm>
          <a:prstGeom prst="straightConnector1">
            <a:avLst/>
          </a:prstGeom>
          <a:noFill/>
          <a:ln cap="flat" cmpd="sng" w="38100">
            <a:solidFill>
              <a:schemeClr val="dk1"/>
            </a:solidFill>
            <a:prstDash val="solid"/>
            <a:round/>
            <a:headEnd len="med" w="med" type="none"/>
            <a:tailEnd len="med" w="med" type="none"/>
          </a:ln>
        </p:spPr>
      </p:cxnSp>
      <p:sp>
        <p:nvSpPr>
          <p:cNvPr id="437" name="Google Shape;437;p29"/>
          <p:cNvSpPr/>
          <p:nvPr/>
        </p:nvSpPr>
        <p:spPr>
          <a:xfrm>
            <a:off x="1429888" y="4290400"/>
            <a:ext cx="135300" cy="1353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38" name="Google Shape;438;p29"/>
          <p:cNvCxnSpPr>
            <a:stCxn id="437" idx="2"/>
          </p:cNvCxnSpPr>
          <p:nvPr/>
        </p:nvCxnSpPr>
        <p:spPr>
          <a:xfrm rot="10800000">
            <a:off x="104488" y="4358050"/>
            <a:ext cx="1325400" cy="0"/>
          </a:xfrm>
          <a:prstGeom prst="straightConnector1">
            <a:avLst/>
          </a:prstGeom>
          <a:noFill/>
          <a:ln cap="flat" cmpd="sng" w="38100">
            <a:solidFill>
              <a:schemeClr val="dk1"/>
            </a:solidFill>
            <a:prstDash val="dot"/>
            <a:round/>
            <a:headEnd len="med" w="med" type="none"/>
            <a:tailEnd len="med" w="med" type="none"/>
          </a:ln>
        </p:spPr>
      </p:cxnSp>
      <p:sp>
        <p:nvSpPr>
          <p:cNvPr id="439" name="Google Shape;439;p29"/>
          <p:cNvSpPr/>
          <p:nvPr/>
        </p:nvSpPr>
        <p:spPr>
          <a:xfrm>
            <a:off x="7578813" y="4290400"/>
            <a:ext cx="135300" cy="1353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40" name="Google Shape;440;p29"/>
          <p:cNvCxnSpPr/>
          <p:nvPr/>
        </p:nvCxnSpPr>
        <p:spPr>
          <a:xfrm rot="10800000">
            <a:off x="7714113" y="4358050"/>
            <a:ext cx="1325400" cy="0"/>
          </a:xfrm>
          <a:prstGeom prst="straightConnector1">
            <a:avLst/>
          </a:prstGeom>
          <a:noFill/>
          <a:ln cap="flat" cmpd="sng" w="38100">
            <a:solidFill>
              <a:schemeClr val="dk1"/>
            </a:solidFill>
            <a:prstDash val="dot"/>
            <a:round/>
            <a:headEnd len="med" w="med" type="none"/>
            <a:tailEnd len="med" w="med" type="none"/>
          </a:ln>
        </p:spPr>
      </p:cxnSp>
      <p:sp>
        <p:nvSpPr>
          <p:cNvPr id="441" name="Google Shape;441;p29"/>
          <p:cNvSpPr txBox="1"/>
          <p:nvPr/>
        </p:nvSpPr>
        <p:spPr>
          <a:xfrm>
            <a:off x="3495163" y="4358050"/>
            <a:ext cx="2153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Open Sans"/>
                <a:ea typeface="Open Sans"/>
                <a:cs typeface="Open Sans"/>
                <a:sym typeface="Open Sans"/>
              </a:rPr>
              <a:t>Time (Duration of Life)</a:t>
            </a:r>
            <a:endParaRPr>
              <a:latin typeface="Open Sans"/>
              <a:ea typeface="Open Sans"/>
              <a:cs typeface="Open Sans"/>
              <a:sym typeface="Open Sans"/>
            </a:endParaRPr>
          </a:p>
        </p:txBody>
      </p:sp>
      <p:sp>
        <p:nvSpPr>
          <p:cNvPr id="442" name="Google Shape;442;p29"/>
          <p:cNvSpPr txBox="1"/>
          <p:nvPr/>
        </p:nvSpPr>
        <p:spPr>
          <a:xfrm rot="-5400000">
            <a:off x="929492" y="2692600"/>
            <a:ext cx="735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Open Sans"/>
                <a:ea typeface="Open Sans"/>
                <a:cs typeface="Open Sans"/>
                <a:sym typeface="Open Sans"/>
              </a:rPr>
              <a:t>Events</a:t>
            </a:r>
            <a:endParaRPr>
              <a:latin typeface="Open Sans"/>
              <a:ea typeface="Open Sans"/>
              <a:cs typeface="Open Sans"/>
              <a:sym typeface="Open Sans"/>
            </a:endParaRPr>
          </a:p>
        </p:txBody>
      </p:sp>
      <p:sp>
        <p:nvSpPr>
          <p:cNvPr id="443" name="Google Shape;443;p29"/>
          <p:cNvSpPr/>
          <p:nvPr/>
        </p:nvSpPr>
        <p:spPr>
          <a:xfrm>
            <a:off x="2043875" y="1669450"/>
            <a:ext cx="540600" cy="5406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29"/>
          <p:cNvSpPr/>
          <p:nvPr/>
        </p:nvSpPr>
        <p:spPr>
          <a:xfrm>
            <a:off x="2483425" y="3613538"/>
            <a:ext cx="318000" cy="3180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29"/>
          <p:cNvSpPr/>
          <p:nvPr/>
        </p:nvSpPr>
        <p:spPr>
          <a:xfrm>
            <a:off x="1704800" y="3191638"/>
            <a:ext cx="318000" cy="3180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29"/>
          <p:cNvSpPr/>
          <p:nvPr/>
        </p:nvSpPr>
        <p:spPr>
          <a:xfrm>
            <a:off x="3978675" y="1780738"/>
            <a:ext cx="318000" cy="3180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29"/>
          <p:cNvSpPr/>
          <p:nvPr/>
        </p:nvSpPr>
        <p:spPr>
          <a:xfrm>
            <a:off x="3556775" y="2832838"/>
            <a:ext cx="318000" cy="3180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29"/>
          <p:cNvSpPr/>
          <p:nvPr/>
        </p:nvSpPr>
        <p:spPr>
          <a:xfrm>
            <a:off x="3978675" y="3509638"/>
            <a:ext cx="318000" cy="3180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29"/>
          <p:cNvSpPr/>
          <p:nvPr/>
        </p:nvSpPr>
        <p:spPr>
          <a:xfrm>
            <a:off x="5627500" y="1976825"/>
            <a:ext cx="318000" cy="3180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29"/>
          <p:cNvSpPr/>
          <p:nvPr/>
        </p:nvSpPr>
        <p:spPr>
          <a:xfrm>
            <a:off x="4824775" y="2692088"/>
            <a:ext cx="318000" cy="3180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29"/>
          <p:cNvSpPr/>
          <p:nvPr/>
        </p:nvSpPr>
        <p:spPr>
          <a:xfrm>
            <a:off x="5543050" y="2692088"/>
            <a:ext cx="318000" cy="3180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29"/>
          <p:cNvSpPr/>
          <p:nvPr/>
        </p:nvSpPr>
        <p:spPr>
          <a:xfrm>
            <a:off x="6447125" y="3509638"/>
            <a:ext cx="318000" cy="3180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29"/>
          <p:cNvSpPr/>
          <p:nvPr/>
        </p:nvSpPr>
        <p:spPr>
          <a:xfrm>
            <a:off x="2266475" y="2294813"/>
            <a:ext cx="318000" cy="3180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29"/>
          <p:cNvSpPr/>
          <p:nvPr/>
        </p:nvSpPr>
        <p:spPr>
          <a:xfrm>
            <a:off x="6530075" y="1892038"/>
            <a:ext cx="318000" cy="3180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29"/>
          <p:cNvSpPr/>
          <p:nvPr/>
        </p:nvSpPr>
        <p:spPr>
          <a:xfrm>
            <a:off x="6218325" y="2501567"/>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29"/>
          <p:cNvSpPr/>
          <p:nvPr/>
        </p:nvSpPr>
        <p:spPr>
          <a:xfrm>
            <a:off x="4044950" y="230989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29"/>
          <p:cNvSpPr/>
          <p:nvPr/>
        </p:nvSpPr>
        <p:spPr>
          <a:xfrm>
            <a:off x="6083025" y="319164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29"/>
          <p:cNvSpPr/>
          <p:nvPr/>
        </p:nvSpPr>
        <p:spPr>
          <a:xfrm>
            <a:off x="4868125" y="166944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29"/>
          <p:cNvSpPr/>
          <p:nvPr/>
        </p:nvSpPr>
        <p:spPr>
          <a:xfrm>
            <a:off x="4689475" y="224634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29"/>
          <p:cNvSpPr/>
          <p:nvPr/>
        </p:nvSpPr>
        <p:spPr>
          <a:xfrm>
            <a:off x="3421475" y="360099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29"/>
          <p:cNvSpPr/>
          <p:nvPr/>
        </p:nvSpPr>
        <p:spPr>
          <a:xfrm>
            <a:off x="2876025" y="175674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29"/>
          <p:cNvSpPr/>
          <p:nvPr/>
        </p:nvSpPr>
        <p:spPr>
          <a:xfrm>
            <a:off x="1887500" y="2461605"/>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29"/>
          <p:cNvSpPr/>
          <p:nvPr/>
        </p:nvSpPr>
        <p:spPr>
          <a:xfrm>
            <a:off x="1956175" y="391129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29"/>
          <p:cNvSpPr/>
          <p:nvPr/>
        </p:nvSpPr>
        <p:spPr>
          <a:xfrm>
            <a:off x="2967125" y="391899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29"/>
          <p:cNvSpPr/>
          <p:nvPr/>
        </p:nvSpPr>
        <p:spPr>
          <a:xfrm>
            <a:off x="5142775" y="2068167"/>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29"/>
          <p:cNvSpPr/>
          <p:nvPr/>
        </p:nvSpPr>
        <p:spPr>
          <a:xfrm>
            <a:off x="4289200" y="2684980"/>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29"/>
          <p:cNvSpPr/>
          <p:nvPr/>
        </p:nvSpPr>
        <p:spPr>
          <a:xfrm>
            <a:off x="4504350" y="315084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29"/>
          <p:cNvSpPr/>
          <p:nvPr/>
        </p:nvSpPr>
        <p:spPr>
          <a:xfrm>
            <a:off x="5530900" y="162144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29"/>
          <p:cNvSpPr/>
          <p:nvPr/>
        </p:nvSpPr>
        <p:spPr>
          <a:xfrm>
            <a:off x="5861038" y="360099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29"/>
          <p:cNvSpPr/>
          <p:nvPr/>
        </p:nvSpPr>
        <p:spPr>
          <a:xfrm>
            <a:off x="6944650" y="153414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29"/>
          <p:cNvSpPr/>
          <p:nvPr/>
        </p:nvSpPr>
        <p:spPr>
          <a:xfrm>
            <a:off x="6447125" y="2068167"/>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29"/>
          <p:cNvSpPr/>
          <p:nvPr/>
        </p:nvSpPr>
        <p:spPr>
          <a:xfrm>
            <a:off x="7164975" y="224634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29"/>
          <p:cNvSpPr/>
          <p:nvPr/>
        </p:nvSpPr>
        <p:spPr>
          <a:xfrm>
            <a:off x="6124650" y="175674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29"/>
          <p:cNvSpPr/>
          <p:nvPr/>
        </p:nvSpPr>
        <p:spPr>
          <a:xfrm>
            <a:off x="6261313" y="2502075"/>
            <a:ext cx="1082400" cy="10824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29"/>
          <p:cNvSpPr/>
          <p:nvPr/>
        </p:nvSpPr>
        <p:spPr>
          <a:xfrm>
            <a:off x="2552313" y="2364325"/>
            <a:ext cx="1082400" cy="10824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29"/>
          <p:cNvSpPr/>
          <p:nvPr/>
        </p:nvSpPr>
        <p:spPr>
          <a:xfrm>
            <a:off x="4572000" y="3142875"/>
            <a:ext cx="1082400" cy="10824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29"/>
          <p:cNvSpPr/>
          <p:nvPr/>
        </p:nvSpPr>
        <p:spPr>
          <a:xfrm>
            <a:off x="2131175" y="301009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29"/>
          <p:cNvSpPr/>
          <p:nvPr/>
        </p:nvSpPr>
        <p:spPr>
          <a:xfrm>
            <a:off x="6124650" y="377484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29"/>
          <p:cNvSpPr/>
          <p:nvPr/>
        </p:nvSpPr>
        <p:spPr>
          <a:xfrm>
            <a:off x="7309725" y="370489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29"/>
          <p:cNvSpPr/>
          <p:nvPr/>
        </p:nvSpPr>
        <p:spPr>
          <a:xfrm>
            <a:off x="2876025" y="2060530"/>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29"/>
          <p:cNvSpPr/>
          <p:nvPr/>
        </p:nvSpPr>
        <p:spPr>
          <a:xfrm>
            <a:off x="3648125" y="404659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29"/>
          <p:cNvSpPr/>
          <p:nvPr/>
        </p:nvSpPr>
        <p:spPr>
          <a:xfrm>
            <a:off x="3302875" y="2128180"/>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29"/>
          <p:cNvSpPr/>
          <p:nvPr/>
        </p:nvSpPr>
        <p:spPr>
          <a:xfrm>
            <a:off x="3122575" y="1709313"/>
            <a:ext cx="318000" cy="3180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29"/>
          <p:cNvSpPr/>
          <p:nvPr/>
        </p:nvSpPr>
        <p:spPr>
          <a:xfrm>
            <a:off x="4633575" y="1780750"/>
            <a:ext cx="540600" cy="5406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29"/>
          <p:cNvSpPr/>
          <p:nvPr/>
        </p:nvSpPr>
        <p:spPr>
          <a:xfrm>
            <a:off x="1897025" y="2844106"/>
            <a:ext cx="5436875" cy="926575"/>
          </a:xfrm>
          <a:custGeom>
            <a:rect b="b" l="l" r="r" t="t"/>
            <a:pathLst>
              <a:path extrusionOk="0" h="37063" w="217475">
                <a:moveTo>
                  <a:pt x="0" y="21571"/>
                </a:moveTo>
                <a:cubicBezTo>
                  <a:pt x="4904" y="17648"/>
                  <a:pt x="7902" y="11749"/>
                  <a:pt x="12517" y="7490"/>
                </a:cubicBezTo>
                <a:cubicBezTo>
                  <a:pt x="18153" y="2289"/>
                  <a:pt x="26901" y="-1054"/>
                  <a:pt x="34421" y="449"/>
                </a:cubicBezTo>
                <a:cubicBezTo>
                  <a:pt x="42446" y="2053"/>
                  <a:pt x="42029" y="15022"/>
                  <a:pt x="46937" y="21571"/>
                </a:cubicBezTo>
                <a:cubicBezTo>
                  <a:pt x="53547" y="30390"/>
                  <a:pt x="65754" y="34485"/>
                  <a:pt x="76664" y="36043"/>
                </a:cubicBezTo>
                <a:cubicBezTo>
                  <a:pt x="94483" y="38588"/>
                  <a:pt x="112669" y="35476"/>
                  <a:pt x="130641" y="34478"/>
                </a:cubicBezTo>
                <a:cubicBezTo>
                  <a:pt x="141316" y="33885"/>
                  <a:pt x="152231" y="36575"/>
                  <a:pt x="162715" y="34478"/>
                </a:cubicBezTo>
                <a:cubicBezTo>
                  <a:pt x="174102" y="32201"/>
                  <a:pt x="182840" y="22858"/>
                  <a:pt x="193224" y="17659"/>
                </a:cubicBezTo>
                <a:cubicBezTo>
                  <a:pt x="202088" y="13222"/>
                  <a:pt x="207563" y="34869"/>
                  <a:pt x="217475" y="34869"/>
                </a:cubicBezTo>
              </a:path>
            </a:pathLst>
          </a:custGeom>
          <a:noFill/>
          <a:ln cap="flat" cmpd="sng" w="38100">
            <a:solidFill>
              <a:srgbClr val="E06666"/>
            </a:solidFill>
            <a:prstDash val="solid"/>
            <a:round/>
            <a:headEnd len="med" w="med" type="none"/>
            <a:tailEnd len="med" w="med" type="none"/>
          </a:ln>
        </p:spPr>
      </p:sp>
      <p:sp>
        <p:nvSpPr>
          <p:cNvPr id="486" name="Google Shape;486;p29"/>
          <p:cNvSpPr txBox="1"/>
          <p:nvPr/>
        </p:nvSpPr>
        <p:spPr>
          <a:xfrm>
            <a:off x="3119325" y="3771163"/>
            <a:ext cx="3569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Open Sans"/>
                <a:ea typeface="Open Sans"/>
                <a:cs typeface="Open Sans"/>
                <a:sym typeface="Open Sans"/>
              </a:rPr>
              <a:t>Dominant, problem-saturated narrative</a:t>
            </a:r>
            <a:endParaRPr>
              <a:latin typeface="Open Sans"/>
              <a:ea typeface="Open Sans"/>
              <a:cs typeface="Open Sans"/>
              <a:sym typeface="Open Sans"/>
            </a:endParaRPr>
          </a:p>
        </p:txBody>
      </p:sp>
      <p:sp>
        <p:nvSpPr>
          <p:cNvPr id="487" name="Google Shape;487;p29"/>
          <p:cNvSpPr txBox="1"/>
          <p:nvPr/>
        </p:nvSpPr>
        <p:spPr>
          <a:xfrm>
            <a:off x="7451925" y="3277025"/>
            <a:ext cx="16722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Open Sans"/>
                <a:ea typeface="Open Sans"/>
                <a:cs typeface="Open Sans"/>
                <a:sym typeface="Open Sans"/>
              </a:rPr>
              <a:t>or in group… “Where are you transported to in witnessing?” </a:t>
            </a:r>
            <a:br>
              <a:rPr lang="en" sz="1200">
                <a:latin typeface="Open Sans"/>
                <a:ea typeface="Open Sans"/>
                <a:cs typeface="Open Sans"/>
                <a:sym typeface="Open Sans"/>
              </a:rPr>
            </a:br>
            <a:r>
              <a:rPr lang="en" sz="1200">
                <a:latin typeface="Open Sans"/>
                <a:ea typeface="Open Sans"/>
                <a:cs typeface="Open Sans"/>
                <a:sym typeface="Open Sans"/>
              </a:rPr>
              <a:t>(Outsider Witness)</a:t>
            </a:r>
            <a:endParaRPr sz="1200">
              <a:latin typeface="Open Sans"/>
              <a:ea typeface="Open Sans"/>
              <a:cs typeface="Open Sans"/>
              <a:sym typeface="Open Sans"/>
            </a:endParaRPr>
          </a:p>
        </p:txBody>
      </p:sp>
      <p:sp>
        <p:nvSpPr>
          <p:cNvPr id="488" name="Google Shape;488;p29"/>
          <p:cNvSpPr txBox="1"/>
          <p:nvPr/>
        </p:nvSpPr>
        <p:spPr>
          <a:xfrm>
            <a:off x="7451925" y="1434763"/>
            <a:ext cx="16920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Open Sans"/>
                <a:ea typeface="Open Sans"/>
                <a:cs typeface="Open Sans"/>
                <a:sym typeface="Open Sans"/>
              </a:rPr>
              <a:t>or… “Who in your life might care to know you value this?” (Re-membering)</a:t>
            </a:r>
            <a:endParaRPr sz="1200">
              <a:latin typeface="Open Sans"/>
              <a:ea typeface="Open Sans"/>
              <a:cs typeface="Open Sans"/>
              <a:sym typeface="Open Sans"/>
            </a:endParaRPr>
          </a:p>
        </p:txBody>
      </p:sp>
      <p:sp>
        <p:nvSpPr>
          <p:cNvPr id="489" name="Google Shape;489;p29"/>
          <p:cNvSpPr txBox="1"/>
          <p:nvPr/>
        </p:nvSpPr>
        <p:spPr>
          <a:xfrm>
            <a:off x="7445025" y="2448150"/>
            <a:ext cx="16722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Open Sans"/>
                <a:ea typeface="Open Sans"/>
                <a:cs typeface="Open Sans"/>
                <a:sym typeface="Open Sans"/>
              </a:rPr>
              <a:t>or… “How might you put this into action?”</a:t>
            </a:r>
            <a:br>
              <a:rPr lang="en" sz="1200">
                <a:latin typeface="Open Sans"/>
                <a:ea typeface="Open Sans"/>
                <a:cs typeface="Open Sans"/>
                <a:sym typeface="Open Sans"/>
              </a:rPr>
            </a:br>
            <a:r>
              <a:rPr lang="en" sz="1200">
                <a:latin typeface="Open Sans"/>
                <a:ea typeface="Open Sans"/>
                <a:cs typeface="Open Sans"/>
                <a:sym typeface="Open Sans"/>
              </a:rPr>
              <a:t>(Scaffolding)</a:t>
            </a:r>
            <a:endParaRPr sz="1200">
              <a:latin typeface="Open Sans"/>
              <a:ea typeface="Open Sans"/>
              <a:cs typeface="Open Sans"/>
              <a:sym typeface="Open Sans"/>
            </a:endParaRPr>
          </a:p>
        </p:txBody>
      </p:sp>
      <p:grpSp>
        <p:nvGrpSpPr>
          <p:cNvPr id="490" name="Google Shape;490;p29"/>
          <p:cNvGrpSpPr/>
          <p:nvPr/>
        </p:nvGrpSpPr>
        <p:grpSpPr>
          <a:xfrm>
            <a:off x="1877475" y="1564575"/>
            <a:ext cx="5368400" cy="1828575"/>
            <a:chOff x="1877475" y="1564575"/>
            <a:chExt cx="5368400" cy="1828575"/>
          </a:xfrm>
        </p:grpSpPr>
        <p:sp>
          <p:nvSpPr>
            <p:cNvPr id="491" name="Google Shape;491;p29"/>
            <p:cNvSpPr/>
            <p:nvPr/>
          </p:nvSpPr>
          <p:spPr>
            <a:xfrm>
              <a:off x="1877475" y="1564575"/>
              <a:ext cx="5368400" cy="1828575"/>
            </a:xfrm>
            <a:custGeom>
              <a:rect b="b" l="l" r="r" t="t"/>
              <a:pathLst>
                <a:path extrusionOk="0" h="73143" w="214736">
                  <a:moveTo>
                    <a:pt x="0" y="73143"/>
                  </a:moveTo>
                  <a:cubicBezTo>
                    <a:pt x="11820" y="63686"/>
                    <a:pt x="24068" y="51737"/>
                    <a:pt x="39114" y="50066"/>
                  </a:cubicBezTo>
                  <a:cubicBezTo>
                    <a:pt x="46283" y="49270"/>
                    <a:pt x="53873" y="49878"/>
                    <a:pt x="60627" y="52412"/>
                  </a:cubicBezTo>
                  <a:cubicBezTo>
                    <a:pt x="66290" y="54537"/>
                    <a:pt x="73490" y="57964"/>
                    <a:pt x="78619" y="54759"/>
                  </a:cubicBezTo>
                  <a:cubicBezTo>
                    <a:pt x="87023" y="49508"/>
                    <a:pt x="85792" y="34158"/>
                    <a:pt x="94656" y="29726"/>
                  </a:cubicBezTo>
                  <a:cubicBezTo>
                    <a:pt x="100254" y="26927"/>
                    <a:pt x="107360" y="31244"/>
                    <a:pt x="113431" y="29726"/>
                  </a:cubicBezTo>
                  <a:cubicBezTo>
                    <a:pt x="119831" y="28126"/>
                    <a:pt x="125660" y="24286"/>
                    <a:pt x="132206" y="23468"/>
                  </a:cubicBezTo>
                  <a:cubicBezTo>
                    <a:pt x="147757" y="21525"/>
                    <a:pt x="163627" y="28422"/>
                    <a:pt x="179142" y="26206"/>
                  </a:cubicBezTo>
                  <a:cubicBezTo>
                    <a:pt x="186315" y="25182"/>
                    <a:pt x="193898" y="21282"/>
                    <a:pt x="197917" y="15254"/>
                  </a:cubicBezTo>
                  <a:cubicBezTo>
                    <a:pt x="202115" y="8956"/>
                    <a:pt x="207167" y="0"/>
                    <a:pt x="214736" y="0"/>
                  </a:cubicBezTo>
                </a:path>
              </a:pathLst>
            </a:custGeom>
            <a:noFill/>
            <a:ln cap="flat" cmpd="sng" w="114300">
              <a:solidFill>
                <a:srgbClr val="CFE2F3"/>
              </a:solidFill>
              <a:prstDash val="solid"/>
              <a:round/>
              <a:headEnd len="med" w="med" type="none"/>
              <a:tailEnd len="med" w="med" type="none"/>
            </a:ln>
          </p:spPr>
        </p:sp>
        <p:sp>
          <p:nvSpPr>
            <p:cNvPr id="492" name="Google Shape;492;p29"/>
            <p:cNvSpPr txBox="1"/>
            <p:nvPr/>
          </p:nvSpPr>
          <p:spPr>
            <a:xfrm>
              <a:off x="3440575" y="1857225"/>
              <a:ext cx="3146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Open Sans"/>
                  <a:ea typeface="Open Sans"/>
                  <a:cs typeface="Open Sans"/>
                  <a:sym typeface="Open Sans"/>
                </a:rPr>
                <a:t>Thickened value-based narrative</a:t>
              </a:r>
              <a:endParaRPr>
                <a:latin typeface="Open Sans"/>
                <a:ea typeface="Open Sans"/>
                <a:cs typeface="Open Sans"/>
                <a:sym typeface="Open Sans"/>
              </a:endParaRPr>
            </a:p>
          </p:txBody>
        </p:sp>
      </p:grpSp>
      <p:sp>
        <p:nvSpPr>
          <p:cNvPr id="493" name="Google Shape;493;p29"/>
          <p:cNvSpPr/>
          <p:nvPr/>
        </p:nvSpPr>
        <p:spPr>
          <a:xfrm>
            <a:off x="1877475" y="1564575"/>
            <a:ext cx="5368400" cy="1828575"/>
          </a:xfrm>
          <a:custGeom>
            <a:rect b="b" l="l" r="r" t="t"/>
            <a:pathLst>
              <a:path extrusionOk="0" h="73143" w="214736">
                <a:moveTo>
                  <a:pt x="0" y="73143"/>
                </a:moveTo>
                <a:cubicBezTo>
                  <a:pt x="11820" y="63686"/>
                  <a:pt x="24068" y="51737"/>
                  <a:pt x="39114" y="50066"/>
                </a:cubicBezTo>
                <a:cubicBezTo>
                  <a:pt x="46283" y="49270"/>
                  <a:pt x="53873" y="49878"/>
                  <a:pt x="60627" y="52412"/>
                </a:cubicBezTo>
                <a:cubicBezTo>
                  <a:pt x="66290" y="54537"/>
                  <a:pt x="73490" y="57964"/>
                  <a:pt x="78619" y="54759"/>
                </a:cubicBezTo>
                <a:cubicBezTo>
                  <a:pt x="87023" y="49508"/>
                  <a:pt x="85792" y="34158"/>
                  <a:pt x="94656" y="29726"/>
                </a:cubicBezTo>
                <a:cubicBezTo>
                  <a:pt x="100254" y="26927"/>
                  <a:pt x="107360" y="31244"/>
                  <a:pt x="113431" y="29726"/>
                </a:cubicBezTo>
                <a:cubicBezTo>
                  <a:pt x="119831" y="28126"/>
                  <a:pt x="125660" y="24286"/>
                  <a:pt x="132206" y="23468"/>
                </a:cubicBezTo>
                <a:cubicBezTo>
                  <a:pt x="147757" y="21525"/>
                  <a:pt x="163627" y="28422"/>
                  <a:pt x="179142" y="26206"/>
                </a:cubicBezTo>
                <a:cubicBezTo>
                  <a:pt x="186315" y="25182"/>
                  <a:pt x="193898" y="21282"/>
                  <a:pt x="197917" y="15254"/>
                </a:cubicBezTo>
                <a:cubicBezTo>
                  <a:pt x="202115" y="8956"/>
                  <a:pt x="207167" y="0"/>
                  <a:pt x="214736" y="0"/>
                </a:cubicBezTo>
              </a:path>
            </a:pathLst>
          </a:custGeom>
          <a:noFill/>
          <a:ln cap="flat" cmpd="sng" w="9525">
            <a:solidFill>
              <a:srgbClr val="CFE2F3"/>
            </a:solidFill>
            <a:prstDash val="solid"/>
            <a:round/>
            <a:headEnd len="med" w="med" type="none"/>
            <a:tailEnd len="med" w="med" type="none"/>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sp>
        <p:nvSpPr>
          <p:cNvPr id="498" name="Google Shape;498;p30"/>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n" sz="3750"/>
              <a:t>Lecture:</a:t>
            </a:r>
            <a:r>
              <a:rPr lang="en" sz="3750"/>
              <a:t> Towards future possibilities</a:t>
            </a:r>
            <a:endParaRPr sz="3750"/>
          </a:p>
        </p:txBody>
      </p:sp>
      <p:cxnSp>
        <p:nvCxnSpPr>
          <p:cNvPr id="499" name="Google Shape;499;p30"/>
          <p:cNvCxnSpPr/>
          <p:nvPr/>
        </p:nvCxnSpPr>
        <p:spPr>
          <a:xfrm>
            <a:off x="1497538" y="1427350"/>
            <a:ext cx="0" cy="2930700"/>
          </a:xfrm>
          <a:prstGeom prst="straightConnector1">
            <a:avLst/>
          </a:prstGeom>
          <a:noFill/>
          <a:ln cap="flat" cmpd="sng" w="38100">
            <a:solidFill>
              <a:schemeClr val="dk1"/>
            </a:solidFill>
            <a:prstDash val="solid"/>
            <a:round/>
            <a:headEnd len="med" w="med" type="none"/>
            <a:tailEnd len="med" w="med" type="none"/>
          </a:ln>
        </p:spPr>
      </p:cxnSp>
      <p:cxnSp>
        <p:nvCxnSpPr>
          <p:cNvPr id="500" name="Google Shape;500;p30"/>
          <p:cNvCxnSpPr/>
          <p:nvPr/>
        </p:nvCxnSpPr>
        <p:spPr>
          <a:xfrm rot="10800000">
            <a:off x="1497538" y="4358050"/>
            <a:ext cx="6156900" cy="0"/>
          </a:xfrm>
          <a:prstGeom prst="straightConnector1">
            <a:avLst/>
          </a:prstGeom>
          <a:noFill/>
          <a:ln cap="flat" cmpd="sng" w="38100">
            <a:solidFill>
              <a:schemeClr val="dk1"/>
            </a:solidFill>
            <a:prstDash val="solid"/>
            <a:round/>
            <a:headEnd len="med" w="med" type="none"/>
            <a:tailEnd len="med" w="med" type="none"/>
          </a:ln>
        </p:spPr>
      </p:cxnSp>
      <p:sp>
        <p:nvSpPr>
          <p:cNvPr id="501" name="Google Shape;501;p30"/>
          <p:cNvSpPr/>
          <p:nvPr/>
        </p:nvSpPr>
        <p:spPr>
          <a:xfrm>
            <a:off x="1429888" y="4290400"/>
            <a:ext cx="135300" cy="1353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02" name="Google Shape;502;p30"/>
          <p:cNvCxnSpPr>
            <a:stCxn id="501" idx="2"/>
          </p:cNvCxnSpPr>
          <p:nvPr/>
        </p:nvCxnSpPr>
        <p:spPr>
          <a:xfrm rot="10800000">
            <a:off x="104488" y="4358050"/>
            <a:ext cx="1325400" cy="0"/>
          </a:xfrm>
          <a:prstGeom prst="straightConnector1">
            <a:avLst/>
          </a:prstGeom>
          <a:noFill/>
          <a:ln cap="flat" cmpd="sng" w="38100">
            <a:solidFill>
              <a:schemeClr val="dk1"/>
            </a:solidFill>
            <a:prstDash val="dot"/>
            <a:round/>
            <a:headEnd len="med" w="med" type="none"/>
            <a:tailEnd len="med" w="med" type="none"/>
          </a:ln>
        </p:spPr>
      </p:cxnSp>
      <p:sp>
        <p:nvSpPr>
          <p:cNvPr id="503" name="Google Shape;503;p30"/>
          <p:cNvSpPr/>
          <p:nvPr/>
        </p:nvSpPr>
        <p:spPr>
          <a:xfrm>
            <a:off x="7578813" y="4290400"/>
            <a:ext cx="135300" cy="1353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04" name="Google Shape;504;p30"/>
          <p:cNvCxnSpPr/>
          <p:nvPr/>
        </p:nvCxnSpPr>
        <p:spPr>
          <a:xfrm rot="10800000">
            <a:off x="7714113" y="4358050"/>
            <a:ext cx="1325400" cy="0"/>
          </a:xfrm>
          <a:prstGeom prst="straightConnector1">
            <a:avLst/>
          </a:prstGeom>
          <a:noFill/>
          <a:ln cap="flat" cmpd="sng" w="38100">
            <a:solidFill>
              <a:schemeClr val="dk1"/>
            </a:solidFill>
            <a:prstDash val="dot"/>
            <a:round/>
            <a:headEnd len="med" w="med" type="none"/>
            <a:tailEnd len="med" w="med" type="none"/>
          </a:ln>
        </p:spPr>
      </p:cxnSp>
      <p:sp>
        <p:nvSpPr>
          <p:cNvPr id="505" name="Google Shape;505;p30"/>
          <p:cNvSpPr txBox="1"/>
          <p:nvPr/>
        </p:nvSpPr>
        <p:spPr>
          <a:xfrm>
            <a:off x="3495163" y="4358050"/>
            <a:ext cx="2153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Open Sans"/>
                <a:ea typeface="Open Sans"/>
                <a:cs typeface="Open Sans"/>
                <a:sym typeface="Open Sans"/>
              </a:rPr>
              <a:t>Time (Duration of Life)</a:t>
            </a:r>
            <a:endParaRPr>
              <a:latin typeface="Open Sans"/>
              <a:ea typeface="Open Sans"/>
              <a:cs typeface="Open Sans"/>
              <a:sym typeface="Open Sans"/>
            </a:endParaRPr>
          </a:p>
        </p:txBody>
      </p:sp>
      <p:sp>
        <p:nvSpPr>
          <p:cNvPr id="506" name="Google Shape;506;p30"/>
          <p:cNvSpPr txBox="1"/>
          <p:nvPr/>
        </p:nvSpPr>
        <p:spPr>
          <a:xfrm rot="-5400000">
            <a:off x="929492" y="2692600"/>
            <a:ext cx="735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Open Sans"/>
                <a:ea typeface="Open Sans"/>
                <a:cs typeface="Open Sans"/>
                <a:sym typeface="Open Sans"/>
              </a:rPr>
              <a:t>Events</a:t>
            </a:r>
            <a:endParaRPr>
              <a:latin typeface="Open Sans"/>
              <a:ea typeface="Open Sans"/>
              <a:cs typeface="Open Sans"/>
              <a:sym typeface="Open Sans"/>
            </a:endParaRPr>
          </a:p>
        </p:txBody>
      </p:sp>
      <p:sp>
        <p:nvSpPr>
          <p:cNvPr id="507" name="Google Shape;507;p30"/>
          <p:cNvSpPr/>
          <p:nvPr/>
        </p:nvSpPr>
        <p:spPr>
          <a:xfrm>
            <a:off x="2043875" y="1669450"/>
            <a:ext cx="540600" cy="5406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30"/>
          <p:cNvSpPr/>
          <p:nvPr/>
        </p:nvSpPr>
        <p:spPr>
          <a:xfrm>
            <a:off x="2483425" y="3613538"/>
            <a:ext cx="318000" cy="3180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30"/>
          <p:cNvSpPr/>
          <p:nvPr/>
        </p:nvSpPr>
        <p:spPr>
          <a:xfrm>
            <a:off x="1704800" y="3191638"/>
            <a:ext cx="318000" cy="3180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30"/>
          <p:cNvSpPr/>
          <p:nvPr/>
        </p:nvSpPr>
        <p:spPr>
          <a:xfrm>
            <a:off x="3978675" y="1780738"/>
            <a:ext cx="318000" cy="3180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30"/>
          <p:cNvSpPr/>
          <p:nvPr/>
        </p:nvSpPr>
        <p:spPr>
          <a:xfrm>
            <a:off x="3556775" y="2832838"/>
            <a:ext cx="318000" cy="3180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30"/>
          <p:cNvSpPr/>
          <p:nvPr/>
        </p:nvSpPr>
        <p:spPr>
          <a:xfrm>
            <a:off x="3978675" y="3509638"/>
            <a:ext cx="318000" cy="3180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30"/>
          <p:cNvSpPr/>
          <p:nvPr/>
        </p:nvSpPr>
        <p:spPr>
          <a:xfrm>
            <a:off x="5627500" y="1976825"/>
            <a:ext cx="318000" cy="3180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30"/>
          <p:cNvSpPr/>
          <p:nvPr/>
        </p:nvSpPr>
        <p:spPr>
          <a:xfrm>
            <a:off x="4824775" y="2692088"/>
            <a:ext cx="318000" cy="3180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30"/>
          <p:cNvSpPr/>
          <p:nvPr/>
        </p:nvSpPr>
        <p:spPr>
          <a:xfrm>
            <a:off x="5543050" y="2692088"/>
            <a:ext cx="318000" cy="3180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30"/>
          <p:cNvSpPr/>
          <p:nvPr/>
        </p:nvSpPr>
        <p:spPr>
          <a:xfrm>
            <a:off x="6447125" y="3509638"/>
            <a:ext cx="318000" cy="3180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30"/>
          <p:cNvSpPr/>
          <p:nvPr/>
        </p:nvSpPr>
        <p:spPr>
          <a:xfrm>
            <a:off x="2266475" y="2294813"/>
            <a:ext cx="318000" cy="3180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30"/>
          <p:cNvSpPr/>
          <p:nvPr/>
        </p:nvSpPr>
        <p:spPr>
          <a:xfrm>
            <a:off x="6530075" y="1892038"/>
            <a:ext cx="318000" cy="3180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30"/>
          <p:cNvSpPr/>
          <p:nvPr/>
        </p:nvSpPr>
        <p:spPr>
          <a:xfrm>
            <a:off x="6218325" y="2501567"/>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30"/>
          <p:cNvSpPr/>
          <p:nvPr/>
        </p:nvSpPr>
        <p:spPr>
          <a:xfrm>
            <a:off x="4044950" y="230989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30"/>
          <p:cNvSpPr/>
          <p:nvPr/>
        </p:nvSpPr>
        <p:spPr>
          <a:xfrm>
            <a:off x="6083025" y="319164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30"/>
          <p:cNvSpPr/>
          <p:nvPr/>
        </p:nvSpPr>
        <p:spPr>
          <a:xfrm>
            <a:off x="4868125" y="166944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30"/>
          <p:cNvSpPr/>
          <p:nvPr/>
        </p:nvSpPr>
        <p:spPr>
          <a:xfrm>
            <a:off x="4689475" y="224634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30"/>
          <p:cNvSpPr/>
          <p:nvPr/>
        </p:nvSpPr>
        <p:spPr>
          <a:xfrm>
            <a:off x="3421475" y="360099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30"/>
          <p:cNvSpPr/>
          <p:nvPr/>
        </p:nvSpPr>
        <p:spPr>
          <a:xfrm>
            <a:off x="2876025" y="175674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30"/>
          <p:cNvSpPr/>
          <p:nvPr/>
        </p:nvSpPr>
        <p:spPr>
          <a:xfrm>
            <a:off x="1887500" y="2461605"/>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30"/>
          <p:cNvSpPr/>
          <p:nvPr/>
        </p:nvSpPr>
        <p:spPr>
          <a:xfrm>
            <a:off x="1956175" y="391129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30"/>
          <p:cNvSpPr/>
          <p:nvPr/>
        </p:nvSpPr>
        <p:spPr>
          <a:xfrm>
            <a:off x="2967125" y="391899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30"/>
          <p:cNvSpPr/>
          <p:nvPr/>
        </p:nvSpPr>
        <p:spPr>
          <a:xfrm>
            <a:off x="5142775" y="2068167"/>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30"/>
          <p:cNvSpPr/>
          <p:nvPr/>
        </p:nvSpPr>
        <p:spPr>
          <a:xfrm>
            <a:off x="4289200" y="2684980"/>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30"/>
          <p:cNvSpPr/>
          <p:nvPr/>
        </p:nvSpPr>
        <p:spPr>
          <a:xfrm>
            <a:off x="4504350" y="315084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30"/>
          <p:cNvSpPr/>
          <p:nvPr/>
        </p:nvSpPr>
        <p:spPr>
          <a:xfrm>
            <a:off x="5530900" y="162144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30"/>
          <p:cNvSpPr/>
          <p:nvPr/>
        </p:nvSpPr>
        <p:spPr>
          <a:xfrm>
            <a:off x="5861038" y="360099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30"/>
          <p:cNvSpPr/>
          <p:nvPr/>
        </p:nvSpPr>
        <p:spPr>
          <a:xfrm>
            <a:off x="6944650" y="153414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30"/>
          <p:cNvSpPr/>
          <p:nvPr/>
        </p:nvSpPr>
        <p:spPr>
          <a:xfrm>
            <a:off x="6447125" y="2068167"/>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30"/>
          <p:cNvSpPr/>
          <p:nvPr/>
        </p:nvSpPr>
        <p:spPr>
          <a:xfrm>
            <a:off x="7164975" y="224634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30"/>
          <p:cNvSpPr/>
          <p:nvPr/>
        </p:nvSpPr>
        <p:spPr>
          <a:xfrm>
            <a:off x="6124650" y="175674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30"/>
          <p:cNvSpPr/>
          <p:nvPr/>
        </p:nvSpPr>
        <p:spPr>
          <a:xfrm>
            <a:off x="6261313" y="2502075"/>
            <a:ext cx="1082400" cy="10824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30"/>
          <p:cNvSpPr/>
          <p:nvPr/>
        </p:nvSpPr>
        <p:spPr>
          <a:xfrm>
            <a:off x="2552313" y="2364325"/>
            <a:ext cx="1082400" cy="10824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30"/>
          <p:cNvSpPr/>
          <p:nvPr/>
        </p:nvSpPr>
        <p:spPr>
          <a:xfrm>
            <a:off x="4572000" y="3142875"/>
            <a:ext cx="1082400" cy="10824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30"/>
          <p:cNvSpPr/>
          <p:nvPr/>
        </p:nvSpPr>
        <p:spPr>
          <a:xfrm>
            <a:off x="2131175" y="301009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30"/>
          <p:cNvSpPr/>
          <p:nvPr/>
        </p:nvSpPr>
        <p:spPr>
          <a:xfrm>
            <a:off x="6124650" y="377484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30"/>
          <p:cNvSpPr/>
          <p:nvPr/>
        </p:nvSpPr>
        <p:spPr>
          <a:xfrm>
            <a:off x="7309725" y="370489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30"/>
          <p:cNvSpPr/>
          <p:nvPr/>
        </p:nvSpPr>
        <p:spPr>
          <a:xfrm>
            <a:off x="2876025" y="2060530"/>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30"/>
          <p:cNvSpPr/>
          <p:nvPr/>
        </p:nvSpPr>
        <p:spPr>
          <a:xfrm>
            <a:off x="3648125" y="404659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30"/>
          <p:cNvSpPr/>
          <p:nvPr/>
        </p:nvSpPr>
        <p:spPr>
          <a:xfrm>
            <a:off x="3302875" y="2128180"/>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30"/>
          <p:cNvSpPr/>
          <p:nvPr/>
        </p:nvSpPr>
        <p:spPr>
          <a:xfrm>
            <a:off x="3122575" y="1709313"/>
            <a:ext cx="318000" cy="3180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30"/>
          <p:cNvSpPr/>
          <p:nvPr/>
        </p:nvSpPr>
        <p:spPr>
          <a:xfrm>
            <a:off x="4633575" y="1780750"/>
            <a:ext cx="540600" cy="5406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30"/>
          <p:cNvSpPr/>
          <p:nvPr/>
        </p:nvSpPr>
        <p:spPr>
          <a:xfrm>
            <a:off x="1897025" y="2844106"/>
            <a:ext cx="5436875" cy="926575"/>
          </a:xfrm>
          <a:custGeom>
            <a:rect b="b" l="l" r="r" t="t"/>
            <a:pathLst>
              <a:path extrusionOk="0" h="37063" w="217475">
                <a:moveTo>
                  <a:pt x="0" y="21571"/>
                </a:moveTo>
                <a:cubicBezTo>
                  <a:pt x="4904" y="17648"/>
                  <a:pt x="7902" y="11749"/>
                  <a:pt x="12517" y="7490"/>
                </a:cubicBezTo>
                <a:cubicBezTo>
                  <a:pt x="18153" y="2289"/>
                  <a:pt x="26901" y="-1054"/>
                  <a:pt x="34421" y="449"/>
                </a:cubicBezTo>
                <a:cubicBezTo>
                  <a:pt x="42446" y="2053"/>
                  <a:pt x="42029" y="15022"/>
                  <a:pt x="46937" y="21571"/>
                </a:cubicBezTo>
                <a:cubicBezTo>
                  <a:pt x="53547" y="30390"/>
                  <a:pt x="65754" y="34485"/>
                  <a:pt x="76664" y="36043"/>
                </a:cubicBezTo>
                <a:cubicBezTo>
                  <a:pt x="94483" y="38588"/>
                  <a:pt x="112669" y="35476"/>
                  <a:pt x="130641" y="34478"/>
                </a:cubicBezTo>
                <a:cubicBezTo>
                  <a:pt x="141316" y="33885"/>
                  <a:pt x="152231" y="36575"/>
                  <a:pt x="162715" y="34478"/>
                </a:cubicBezTo>
                <a:cubicBezTo>
                  <a:pt x="174102" y="32201"/>
                  <a:pt x="182840" y="22858"/>
                  <a:pt x="193224" y="17659"/>
                </a:cubicBezTo>
                <a:cubicBezTo>
                  <a:pt x="202088" y="13222"/>
                  <a:pt x="207563" y="34869"/>
                  <a:pt x="217475" y="34869"/>
                </a:cubicBezTo>
              </a:path>
            </a:pathLst>
          </a:custGeom>
          <a:noFill/>
          <a:ln cap="flat" cmpd="sng" w="9525">
            <a:solidFill>
              <a:srgbClr val="E06666"/>
            </a:solidFill>
            <a:prstDash val="solid"/>
            <a:round/>
            <a:headEnd len="med" w="med" type="none"/>
            <a:tailEnd len="med" w="med" type="none"/>
          </a:ln>
        </p:spPr>
      </p:sp>
      <p:sp>
        <p:nvSpPr>
          <p:cNvPr id="550" name="Google Shape;550;p30"/>
          <p:cNvSpPr txBox="1"/>
          <p:nvPr/>
        </p:nvSpPr>
        <p:spPr>
          <a:xfrm>
            <a:off x="3119325" y="3771163"/>
            <a:ext cx="3569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Open Sans"/>
                <a:ea typeface="Open Sans"/>
                <a:cs typeface="Open Sans"/>
                <a:sym typeface="Open Sans"/>
              </a:rPr>
              <a:t>Dominant, problem-saturated narrative</a:t>
            </a:r>
            <a:endParaRPr>
              <a:latin typeface="Open Sans"/>
              <a:ea typeface="Open Sans"/>
              <a:cs typeface="Open Sans"/>
              <a:sym typeface="Open Sans"/>
            </a:endParaRPr>
          </a:p>
        </p:txBody>
      </p:sp>
      <p:sp>
        <p:nvSpPr>
          <p:cNvPr id="551" name="Google Shape;551;p30"/>
          <p:cNvSpPr/>
          <p:nvPr/>
        </p:nvSpPr>
        <p:spPr>
          <a:xfrm>
            <a:off x="1877475" y="1564575"/>
            <a:ext cx="5368400" cy="1828575"/>
          </a:xfrm>
          <a:custGeom>
            <a:rect b="b" l="l" r="r" t="t"/>
            <a:pathLst>
              <a:path extrusionOk="0" h="73143" w="214736">
                <a:moveTo>
                  <a:pt x="0" y="73143"/>
                </a:moveTo>
                <a:cubicBezTo>
                  <a:pt x="11820" y="63686"/>
                  <a:pt x="24068" y="51737"/>
                  <a:pt x="39114" y="50066"/>
                </a:cubicBezTo>
                <a:cubicBezTo>
                  <a:pt x="46283" y="49270"/>
                  <a:pt x="53873" y="49878"/>
                  <a:pt x="60627" y="52412"/>
                </a:cubicBezTo>
                <a:cubicBezTo>
                  <a:pt x="66290" y="54537"/>
                  <a:pt x="73490" y="57964"/>
                  <a:pt x="78619" y="54759"/>
                </a:cubicBezTo>
                <a:cubicBezTo>
                  <a:pt x="87023" y="49508"/>
                  <a:pt x="85792" y="34158"/>
                  <a:pt x="94656" y="29726"/>
                </a:cubicBezTo>
                <a:cubicBezTo>
                  <a:pt x="100254" y="26927"/>
                  <a:pt x="107360" y="31244"/>
                  <a:pt x="113431" y="29726"/>
                </a:cubicBezTo>
                <a:cubicBezTo>
                  <a:pt x="119831" y="28126"/>
                  <a:pt x="125660" y="24286"/>
                  <a:pt x="132206" y="23468"/>
                </a:cubicBezTo>
                <a:cubicBezTo>
                  <a:pt x="147757" y="21525"/>
                  <a:pt x="163627" y="28422"/>
                  <a:pt x="179142" y="26206"/>
                </a:cubicBezTo>
                <a:cubicBezTo>
                  <a:pt x="186315" y="25182"/>
                  <a:pt x="193898" y="21282"/>
                  <a:pt x="197917" y="15254"/>
                </a:cubicBezTo>
                <a:cubicBezTo>
                  <a:pt x="202115" y="8956"/>
                  <a:pt x="207167" y="0"/>
                  <a:pt x="214736" y="0"/>
                </a:cubicBezTo>
              </a:path>
            </a:pathLst>
          </a:custGeom>
          <a:noFill/>
          <a:ln cap="flat" cmpd="sng" w="114300">
            <a:solidFill>
              <a:srgbClr val="CFE2F3"/>
            </a:solidFill>
            <a:prstDash val="solid"/>
            <a:round/>
            <a:headEnd len="med" w="med" type="none"/>
            <a:tailEnd len="med" w="med" type="none"/>
          </a:ln>
        </p:spPr>
      </p:sp>
      <p:grpSp>
        <p:nvGrpSpPr>
          <p:cNvPr id="552" name="Google Shape;552;p30"/>
          <p:cNvGrpSpPr/>
          <p:nvPr/>
        </p:nvGrpSpPr>
        <p:grpSpPr>
          <a:xfrm>
            <a:off x="7245876" y="1147900"/>
            <a:ext cx="1428337" cy="1963030"/>
            <a:chOff x="7245876" y="1147900"/>
            <a:chExt cx="1428337" cy="1963030"/>
          </a:xfrm>
        </p:grpSpPr>
        <p:sp>
          <p:nvSpPr>
            <p:cNvPr id="553" name="Google Shape;553;p30"/>
            <p:cNvSpPr/>
            <p:nvPr/>
          </p:nvSpPr>
          <p:spPr>
            <a:xfrm>
              <a:off x="7946650" y="2975630"/>
              <a:ext cx="135300" cy="135300"/>
            </a:xfrm>
            <a:prstGeom prst="ellipse">
              <a:avLst/>
            </a:prstGeom>
            <a:solidFill>
              <a:schemeClr val="lt1"/>
            </a:solid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54" name="Google Shape;554;p30"/>
            <p:cNvGrpSpPr/>
            <p:nvPr/>
          </p:nvGrpSpPr>
          <p:grpSpPr>
            <a:xfrm>
              <a:off x="7245876" y="1147900"/>
              <a:ext cx="1428337" cy="1082400"/>
              <a:chOff x="7245876" y="1147900"/>
              <a:chExt cx="1428337" cy="1082400"/>
            </a:xfrm>
          </p:grpSpPr>
          <p:sp>
            <p:nvSpPr>
              <p:cNvPr id="555" name="Google Shape;555;p30"/>
              <p:cNvSpPr/>
              <p:nvPr/>
            </p:nvSpPr>
            <p:spPr>
              <a:xfrm>
                <a:off x="7591813" y="1147900"/>
                <a:ext cx="1082400" cy="1082400"/>
              </a:xfrm>
              <a:prstGeom prst="ellipse">
                <a:avLst/>
              </a:prstGeom>
              <a:solidFill>
                <a:schemeClr val="lt1"/>
              </a:solid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30"/>
              <p:cNvSpPr/>
              <p:nvPr/>
            </p:nvSpPr>
            <p:spPr>
              <a:xfrm rot="-384">
                <a:off x="7245876" y="1534192"/>
                <a:ext cx="805704" cy="50388"/>
              </a:xfrm>
              <a:custGeom>
                <a:rect b="b" l="l" r="r" t="t"/>
                <a:pathLst>
                  <a:path extrusionOk="0" h="1174" w="35985">
                    <a:moveTo>
                      <a:pt x="0" y="1174"/>
                    </a:moveTo>
                    <a:cubicBezTo>
                      <a:pt x="12001" y="1174"/>
                      <a:pt x="23984" y="0"/>
                      <a:pt x="35985" y="0"/>
                    </a:cubicBezTo>
                  </a:path>
                </a:pathLst>
              </a:custGeom>
              <a:noFill/>
              <a:ln cap="flat" cmpd="sng" w="28575">
                <a:solidFill>
                  <a:srgbClr val="C9DAF8"/>
                </a:solidFill>
                <a:prstDash val="dot"/>
                <a:round/>
                <a:headEnd len="med" w="med" type="none"/>
                <a:tailEnd len="med" w="med" type="none"/>
              </a:ln>
            </p:spPr>
          </p:sp>
        </p:grpSp>
        <p:sp>
          <p:nvSpPr>
            <p:cNvPr id="557" name="Google Shape;557;p30"/>
            <p:cNvSpPr/>
            <p:nvPr/>
          </p:nvSpPr>
          <p:spPr>
            <a:xfrm>
              <a:off x="7850388" y="2531225"/>
              <a:ext cx="318000" cy="318000"/>
            </a:xfrm>
            <a:prstGeom prst="ellipse">
              <a:avLst/>
            </a:prstGeom>
            <a:solidFill>
              <a:schemeClr val="lt1"/>
            </a:solid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30"/>
            <p:cNvSpPr/>
            <p:nvPr/>
          </p:nvSpPr>
          <p:spPr>
            <a:xfrm>
              <a:off x="8309175" y="2504105"/>
              <a:ext cx="135300" cy="135300"/>
            </a:xfrm>
            <a:prstGeom prst="ellipse">
              <a:avLst/>
            </a:prstGeom>
            <a:solidFill>
              <a:schemeClr val="lt1"/>
            </a:solid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9" name="Google Shape;559;p30"/>
          <p:cNvGrpSpPr/>
          <p:nvPr/>
        </p:nvGrpSpPr>
        <p:grpSpPr>
          <a:xfrm>
            <a:off x="7324203" y="3464188"/>
            <a:ext cx="1025910" cy="809063"/>
            <a:chOff x="7324203" y="3464188"/>
            <a:chExt cx="1025910" cy="809063"/>
          </a:xfrm>
        </p:grpSpPr>
        <p:sp>
          <p:nvSpPr>
            <p:cNvPr id="560" name="Google Shape;560;p30"/>
            <p:cNvSpPr/>
            <p:nvPr/>
          </p:nvSpPr>
          <p:spPr>
            <a:xfrm>
              <a:off x="7557850" y="3464188"/>
              <a:ext cx="540600" cy="540600"/>
            </a:xfrm>
            <a:prstGeom prst="ellipse">
              <a:avLst/>
            </a:prstGeom>
            <a:solidFill>
              <a:schemeClr val="lt1"/>
            </a:solid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30"/>
            <p:cNvSpPr/>
            <p:nvPr/>
          </p:nvSpPr>
          <p:spPr>
            <a:xfrm>
              <a:off x="8032113" y="3955250"/>
              <a:ext cx="318000" cy="318000"/>
            </a:xfrm>
            <a:prstGeom prst="ellipse">
              <a:avLst/>
            </a:prstGeom>
            <a:solidFill>
              <a:schemeClr val="lt1"/>
            </a:solid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30"/>
            <p:cNvSpPr/>
            <p:nvPr/>
          </p:nvSpPr>
          <p:spPr>
            <a:xfrm rot="710693">
              <a:off x="7320770" y="3769376"/>
              <a:ext cx="812571" cy="50814"/>
            </a:xfrm>
            <a:custGeom>
              <a:rect b="b" l="l" r="r" t="t"/>
              <a:pathLst>
                <a:path extrusionOk="0" h="1174" w="35985">
                  <a:moveTo>
                    <a:pt x="0" y="1174"/>
                  </a:moveTo>
                  <a:cubicBezTo>
                    <a:pt x="12001" y="1174"/>
                    <a:pt x="23984" y="0"/>
                    <a:pt x="35985" y="0"/>
                  </a:cubicBezTo>
                </a:path>
              </a:pathLst>
            </a:custGeom>
            <a:noFill/>
            <a:ln cap="flat" cmpd="sng" w="28575">
              <a:solidFill>
                <a:srgbClr val="F4CCCC"/>
              </a:solidFill>
              <a:prstDash val="dot"/>
              <a:round/>
              <a:headEnd len="med" w="med" type="none"/>
              <a:tailEnd len="med" w="med" type="none"/>
            </a:ln>
          </p:spPr>
        </p:sp>
      </p:grpSp>
      <p:sp>
        <p:nvSpPr>
          <p:cNvPr id="563" name="Google Shape;563;p30"/>
          <p:cNvSpPr txBox="1"/>
          <p:nvPr/>
        </p:nvSpPr>
        <p:spPr>
          <a:xfrm>
            <a:off x="7557838" y="2202550"/>
            <a:ext cx="1541400" cy="203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Open Sans"/>
                <a:ea typeface="Open Sans"/>
                <a:cs typeface="Open Sans"/>
                <a:sym typeface="Open Sans"/>
              </a:rPr>
              <a:t>A person’s unique outcomes and future possibilities are opened up for consideration -- through thickening value-based intentional (or alternative) narratives.</a:t>
            </a:r>
            <a:endParaRPr sz="1200">
              <a:latin typeface="Open Sans"/>
              <a:ea typeface="Open Sans"/>
              <a:cs typeface="Open Sans"/>
              <a:sym typeface="Open Sans"/>
            </a:endParaRPr>
          </a:p>
        </p:txBody>
      </p:sp>
      <p:sp>
        <p:nvSpPr>
          <p:cNvPr id="564" name="Google Shape;564;p30"/>
          <p:cNvSpPr txBox="1"/>
          <p:nvPr/>
        </p:nvSpPr>
        <p:spPr>
          <a:xfrm>
            <a:off x="3440575" y="1857225"/>
            <a:ext cx="3146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Open Sans"/>
                <a:ea typeface="Open Sans"/>
                <a:cs typeface="Open Sans"/>
                <a:sym typeface="Open Sans"/>
              </a:rPr>
              <a:t>Thickened value-based narrative</a:t>
            </a:r>
            <a:endParaRPr>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3">
                                            <p:txEl>
                                              <p:pRg end="0" st="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sp>
        <p:nvSpPr>
          <p:cNvPr id="569" name="Google Shape;569;p31"/>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b="1" lang="en" sz="3750"/>
              <a:t>Part 2</a:t>
            </a:r>
            <a:r>
              <a:rPr b="1" lang="en" sz="3750"/>
              <a:t>: Externalizing</a:t>
            </a:r>
            <a:endParaRPr b="1" sz="3750"/>
          </a:p>
        </p:txBody>
      </p:sp>
      <p:sp>
        <p:nvSpPr>
          <p:cNvPr id="570" name="Google Shape;570;p31"/>
          <p:cNvSpPr txBox="1"/>
          <p:nvPr>
            <p:ph idx="1" type="body"/>
          </p:nvPr>
        </p:nvSpPr>
        <p:spPr>
          <a:xfrm>
            <a:off x="1990500" y="1147225"/>
            <a:ext cx="5163000" cy="11028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lang="en" sz="1600"/>
              <a:t>Philosophy of “Power/Knowledge” and “Internalizing”</a:t>
            </a:r>
            <a:br>
              <a:rPr lang="en" sz="1600"/>
            </a:br>
            <a:r>
              <a:rPr lang="en" sz="1600"/>
              <a:t>Externalizing - Statement of Position Map </a:t>
            </a:r>
            <a:endParaRPr sz="1600"/>
          </a:p>
        </p:txBody>
      </p:sp>
      <p:grpSp>
        <p:nvGrpSpPr>
          <p:cNvPr id="571" name="Google Shape;571;p31"/>
          <p:cNvGrpSpPr/>
          <p:nvPr/>
        </p:nvGrpSpPr>
        <p:grpSpPr>
          <a:xfrm>
            <a:off x="2595895" y="2539307"/>
            <a:ext cx="3952217" cy="2126753"/>
            <a:chOff x="2595895" y="2428682"/>
            <a:chExt cx="3952217" cy="2126753"/>
          </a:xfrm>
        </p:grpSpPr>
        <p:grpSp>
          <p:nvGrpSpPr>
            <p:cNvPr id="572" name="Google Shape;572;p31"/>
            <p:cNvGrpSpPr/>
            <p:nvPr/>
          </p:nvGrpSpPr>
          <p:grpSpPr>
            <a:xfrm>
              <a:off x="5107955" y="2617120"/>
              <a:ext cx="1271237" cy="1267293"/>
              <a:chOff x="3445512" y="1253926"/>
              <a:chExt cx="3577925" cy="3566824"/>
            </a:xfrm>
          </p:grpSpPr>
          <p:pic>
            <p:nvPicPr>
              <p:cNvPr id="573" name="Google Shape;573;p31"/>
              <p:cNvPicPr preferRelativeResize="0"/>
              <p:nvPr/>
            </p:nvPicPr>
            <p:blipFill>
              <a:blip r:embed="rId3">
                <a:alphaModFix amt="27000"/>
              </a:blip>
              <a:stretch>
                <a:fillRect/>
              </a:stretch>
            </p:blipFill>
            <p:spPr>
              <a:xfrm>
                <a:off x="3469223" y="1254641"/>
                <a:ext cx="1136156" cy="1137312"/>
              </a:xfrm>
              <a:prstGeom prst="rect">
                <a:avLst/>
              </a:prstGeom>
              <a:noFill/>
              <a:ln>
                <a:noFill/>
              </a:ln>
            </p:spPr>
          </p:pic>
          <p:pic>
            <p:nvPicPr>
              <p:cNvPr id="574" name="Google Shape;574;p31"/>
              <p:cNvPicPr preferRelativeResize="0"/>
              <p:nvPr/>
            </p:nvPicPr>
            <p:blipFill>
              <a:blip r:embed="rId4">
                <a:alphaModFix amt="27000"/>
              </a:blip>
              <a:stretch>
                <a:fillRect/>
              </a:stretch>
            </p:blipFill>
            <p:spPr>
              <a:xfrm>
                <a:off x="5911548" y="1253926"/>
                <a:ext cx="1099515" cy="1137328"/>
              </a:xfrm>
              <a:prstGeom prst="rect">
                <a:avLst/>
              </a:prstGeom>
              <a:noFill/>
              <a:ln>
                <a:noFill/>
              </a:ln>
            </p:spPr>
          </p:pic>
          <p:pic>
            <p:nvPicPr>
              <p:cNvPr id="575" name="Google Shape;575;p31"/>
              <p:cNvPicPr preferRelativeResize="0"/>
              <p:nvPr/>
            </p:nvPicPr>
            <p:blipFill>
              <a:blip r:embed="rId5">
                <a:alphaModFix amt="27000"/>
              </a:blip>
              <a:stretch>
                <a:fillRect/>
              </a:stretch>
            </p:blipFill>
            <p:spPr>
              <a:xfrm>
                <a:off x="3469822" y="2468970"/>
                <a:ext cx="1136183" cy="1137312"/>
              </a:xfrm>
              <a:prstGeom prst="rect">
                <a:avLst/>
              </a:prstGeom>
              <a:noFill/>
              <a:ln>
                <a:noFill/>
              </a:ln>
            </p:spPr>
          </p:pic>
          <p:pic>
            <p:nvPicPr>
              <p:cNvPr id="576" name="Google Shape;576;p31"/>
              <p:cNvPicPr preferRelativeResize="0"/>
              <p:nvPr/>
            </p:nvPicPr>
            <p:blipFill>
              <a:blip r:embed="rId6">
                <a:alphaModFix amt="27000"/>
              </a:blip>
              <a:stretch>
                <a:fillRect/>
              </a:stretch>
            </p:blipFill>
            <p:spPr>
              <a:xfrm>
                <a:off x="4690067" y="1254641"/>
                <a:ext cx="1136182" cy="1137364"/>
              </a:xfrm>
              <a:prstGeom prst="rect">
                <a:avLst/>
              </a:prstGeom>
              <a:noFill/>
              <a:ln>
                <a:noFill/>
              </a:ln>
            </p:spPr>
          </p:pic>
          <p:pic>
            <p:nvPicPr>
              <p:cNvPr id="577" name="Google Shape;577;p31"/>
              <p:cNvPicPr preferRelativeResize="0"/>
              <p:nvPr/>
            </p:nvPicPr>
            <p:blipFill>
              <a:blip r:embed="rId7">
                <a:alphaModFix amt="27000"/>
              </a:blip>
              <a:stretch>
                <a:fillRect/>
              </a:stretch>
            </p:blipFill>
            <p:spPr>
              <a:xfrm>
                <a:off x="4690691" y="2469046"/>
                <a:ext cx="1136183" cy="1137312"/>
              </a:xfrm>
              <a:prstGeom prst="rect">
                <a:avLst/>
              </a:prstGeom>
              <a:noFill/>
              <a:ln>
                <a:noFill/>
              </a:ln>
            </p:spPr>
          </p:pic>
          <p:pic>
            <p:nvPicPr>
              <p:cNvPr id="578" name="Google Shape;578;p31"/>
              <p:cNvPicPr preferRelativeResize="0"/>
              <p:nvPr/>
            </p:nvPicPr>
            <p:blipFill>
              <a:blip r:embed="rId8">
                <a:alphaModFix amt="27000"/>
              </a:blip>
              <a:stretch>
                <a:fillRect/>
              </a:stretch>
            </p:blipFill>
            <p:spPr>
              <a:xfrm>
                <a:off x="5912139" y="2469046"/>
                <a:ext cx="1099534" cy="1137313"/>
              </a:xfrm>
              <a:prstGeom prst="rect">
                <a:avLst/>
              </a:prstGeom>
              <a:noFill/>
              <a:ln>
                <a:noFill/>
              </a:ln>
            </p:spPr>
          </p:pic>
          <p:pic>
            <p:nvPicPr>
              <p:cNvPr id="579" name="Google Shape;579;p31"/>
              <p:cNvPicPr preferRelativeResize="0"/>
              <p:nvPr/>
            </p:nvPicPr>
            <p:blipFill>
              <a:blip r:embed="rId9">
                <a:alphaModFix amt="27000"/>
              </a:blip>
              <a:stretch>
                <a:fillRect/>
              </a:stretch>
            </p:blipFill>
            <p:spPr>
              <a:xfrm>
                <a:off x="3445512" y="3683285"/>
                <a:ext cx="1184774" cy="1137363"/>
              </a:xfrm>
              <a:prstGeom prst="rect">
                <a:avLst/>
              </a:prstGeom>
              <a:noFill/>
              <a:ln>
                <a:noFill/>
              </a:ln>
            </p:spPr>
          </p:pic>
          <p:pic>
            <p:nvPicPr>
              <p:cNvPr id="580" name="Google Shape;580;p31"/>
              <p:cNvPicPr preferRelativeResize="0"/>
              <p:nvPr/>
            </p:nvPicPr>
            <p:blipFill>
              <a:blip r:embed="rId10">
                <a:alphaModFix amt="27000"/>
              </a:blip>
              <a:stretch>
                <a:fillRect/>
              </a:stretch>
            </p:blipFill>
            <p:spPr>
              <a:xfrm>
                <a:off x="4690691" y="3683387"/>
                <a:ext cx="1136181" cy="1137363"/>
              </a:xfrm>
              <a:prstGeom prst="rect">
                <a:avLst/>
              </a:prstGeom>
              <a:noFill/>
              <a:ln>
                <a:noFill/>
              </a:ln>
            </p:spPr>
          </p:pic>
          <p:pic>
            <p:nvPicPr>
              <p:cNvPr id="581" name="Google Shape;581;p31"/>
              <p:cNvPicPr preferRelativeResize="0"/>
              <p:nvPr/>
            </p:nvPicPr>
            <p:blipFill>
              <a:blip r:embed="rId11">
                <a:alphaModFix amt="27000"/>
              </a:blip>
              <a:stretch>
                <a:fillRect/>
              </a:stretch>
            </p:blipFill>
            <p:spPr>
              <a:xfrm>
                <a:off x="5887264" y="3684138"/>
                <a:ext cx="1136174" cy="1136158"/>
              </a:xfrm>
              <a:prstGeom prst="rect">
                <a:avLst/>
              </a:prstGeom>
              <a:noFill/>
              <a:ln>
                <a:noFill/>
              </a:ln>
            </p:spPr>
          </p:pic>
        </p:grpSp>
        <p:sp>
          <p:nvSpPr>
            <p:cNvPr id="582" name="Google Shape;582;p31"/>
            <p:cNvSpPr/>
            <p:nvPr/>
          </p:nvSpPr>
          <p:spPr>
            <a:xfrm>
              <a:off x="2626552" y="2428682"/>
              <a:ext cx="1644000" cy="1644300"/>
            </a:xfrm>
            <a:prstGeom prst="ellipse">
              <a:avLst/>
            </a:prstGeom>
            <a:solidFill>
              <a:srgbClr val="7F6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31"/>
            <p:cNvSpPr/>
            <p:nvPr/>
          </p:nvSpPr>
          <p:spPr>
            <a:xfrm>
              <a:off x="3129304" y="2761028"/>
              <a:ext cx="819900" cy="819900"/>
            </a:xfrm>
            <a:prstGeom prst="ellipse">
              <a:avLst/>
            </a:prstGeom>
            <a:solidFill>
              <a:srgbClr val="7F6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31"/>
            <p:cNvSpPr/>
            <p:nvPr/>
          </p:nvSpPr>
          <p:spPr>
            <a:xfrm>
              <a:off x="3735514" y="2995671"/>
              <a:ext cx="205200" cy="205200"/>
            </a:xfrm>
            <a:prstGeom prst="ellipse">
              <a:avLst/>
            </a:prstGeom>
            <a:solidFill>
              <a:srgbClr val="7F6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31"/>
            <p:cNvSpPr/>
            <p:nvPr/>
          </p:nvSpPr>
          <p:spPr>
            <a:xfrm>
              <a:off x="3735514" y="3218234"/>
              <a:ext cx="205200" cy="205200"/>
            </a:xfrm>
            <a:prstGeom prst="ellipse">
              <a:avLst/>
            </a:prstGeom>
            <a:solidFill>
              <a:srgbClr val="7F6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31"/>
            <p:cNvSpPr/>
            <p:nvPr/>
          </p:nvSpPr>
          <p:spPr>
            <a:xfrm>
              <a:off x="3129304" y="2790227"/>
              <a:ext cx="205200" cy="205200"/>
            </a:xfrm>
            <a:prstGeom prst="ellipse">
              <a:avLst/>
            </a:prstGeom>
            <a:solidFill>
              <a:srgbClr val="7F6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31"/>
            <p:cNvSpPr/>
            <p:nvPr/>
          </p:nvSpPr>
          <p:spPr>
            <a:xfrm>
              <a:off x="3563369" y="3776105"/>
              <a:ext cx="205200" cy="205200"/>
            </a:xfrm>
            <a:prstGeom prst="ellipse">
              <a:avLst/>
            </a:prstGeom>
            <a:solidFill>
              <a:srgbClr val="7F6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31"/>
            <p:cNvSpPr/>
            <p:nvPr/>
          </p:nvSpPr>
          <p:spPr>
            <a:xfrm>
              <a:off x="3083791" y="3614455"/>
              <a:ext cx="205200" cy="205200"/>
            </a:xfrm>
            <a:prstGeom prst="ellipse">
              <a:avLst/>
            </a:prstGeom>
            <a:solidFill>
              <a:srgbClr val="7F6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31"/>
            <p:cNvSpPr/>
            <p:nvPr/>
          </p:nvSpPr>
          <p:spPr>
            <a:xfrm>
              <a:off x="3858730" y="3562386"/>
              <a:ext cx="205200" cy="205200"/>
            </a:xfrm>
            <a:prstGeom prst="ellipse">
              <a:avLst/>
            </a:prstGeom>
            <a:solidFill>
              <a:srgbClr val="7F6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31"/>
            <p:cNvSpPr/>
            <p:nvPr/>
          </p:nvSpPr>
          <p:spPr>
            <a:xfrm>
              <a:off x="2990601" y="3423671"/>
              <a:ext cx="483000" cy="483000"/>
            </a:xfrm>
            <a:prstGeom prst="ellipse">
              <a:avLst/>
            </a:prstGeom>
            <a:solidFill>
              <a:srgbClr val="7F6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31"/>
            <p:cNvSpPr txBox="1"/>
            <p:nvPr/>
          </p:nvSpPr>
          <p:spPr>
            <a:xfrm>
              <a:off x="2595895" y="4062835"/>
              <a:ext cx="1887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 sz="1000">
                  <a:solidFill>
                    <a:schemeClr val="dk1"/>
                  </a:solidFill>
                  <a:latin typeface="Open Sans"/>
                  <a:ea typeface="Open Sans"/>
                  <a:cs typeface="Open Sans"/>
                  <a:sym typeface="Open Sans"/>
                </a:rPr>
                <a:t>Person </a:t>
              </a:r>
              <a:br>
                <a:rPr b="1" lang="en" sz="1000">
                  <a:solidFill>
                    <a:schemeClr val="dk1"/>
                  </a:solidFill>
                  <a:latin typeface="Open Sans"/>
                  <a:ea typeface="Open Sans"/>
                  <a:cs typeface="Open Sans"/>
                  <a:sym typeface="Open Sans"/>
                </a:rPr>
              </a:br>
              <a:r>
                <a:rPr b="1" lang="en" sz="1000">
                  <a:solidFill>
                    <a:schemeClr val="dk1"/>
                  </a:solidFill>
                  <a:latin typeface="Open Sans"/>
                  <a:ea typeface="Open Sans"/>
                  <a:cs typeface="Open Sans"/>
                  <a:sym typeface="Open Sans"/>
                </a:rPr>
                <a:t>(not a problem)</a:t>
              </a:r>
              <a:endParaRPr sz="1000">
                <a:latin typeface="Open Sans"/>
                <a:ea typeface="Open Sans"/>
                <a:cs typeface="Open Sans"/>
                <a:sym typeface="Open Sans"/>
              </a:endParaRPr>
            </a:p>
          </p:txBody>
        </p:sp>
        <p:sp>
          <p:nvSpPr>
            <p:cNvPr id="592" name="Google Shape;592;p31"/>
            <p:cNvSpPr/>
            <p:nvPr/>
          </p:nvSpPr>
          <p:spPr>
            <a:xfrm>
              <a:off x="5228368" y="2500540"/>
              <a:ext cx="1030298" cy="1500430"/>
            </a:xfrm>
            <a:custGeom>
              <a:rect b="b" l="l" r="r" t="t"/>
              <a:pathLst>
                <a:path extrusionOk="0" h="28266" w="29728">
                  <a:moveTo>
                    <a:pt x="2348" y="15567"/>
                  </a:moveTo>
                  <a:cubicBezTo>
                    <a:pt x="5556" y="10223"/>
                    <a:pt x="8825" y="-3191"/>
                    <a:pt x="13692" y="703"/>
                  </a:cubicBezTo>
                  <a:cubicBezTo>
                    <a:pt x="15941" y="2502"/>
                    <a:pt x="15305" y="7710"/>
                    <a:pt x="12909" y="9308"/>
                  </a:cubicBezTo>
                  <a:cubicBezTo>
                    <a:pt x="8917" y="11970"/>
                    <a:pt x="1668" y="14338"/>
                    <a:pt x="2348" y="19087"/>
                  </a:cubicBezTo>
                  <a:cubicBezTo>
                    <a:pt x="2736" y="21800"/>
                    <a:pt x="7587" y="24252"/>
                    <a:pt x="9780" y="22607"/>
                  </a:cubicBezTo>
                  <a:cubicBezTo>
                    <a:pt x="13699" y="19667"/>
                    <a:pt x="20019" y="12523"/>
                    <a:pt x="23079" y="16349"/>
                  </a:cubicBezTo>
                  <a:cubicBezTo>
                    <a:pt x="24384" y="17981"/>
                    <a:pt x="24724" y="20935"/>
                    <a:pt x="23470" y="22607"/>
                  </a:cubicBezTo>
                  <a:cubicBezTo>
                    <a:pt x="20228" y="26929"/>
                    <a:pt x="11255" y="28773"/>
                    <a:pt x="7433" y="24954"/>
                  </a:cubicBezTo>
                  <a:cubicBezTo>
                    <a:pt x="3889" y="21413"/>
                    <a:pt x="15626" y="19109"/>
                    <a:pt x="19168" y="15567"/>
                  </a:cubicBezTo>
                  <a:cubicBezTo>
                    <a:pt x="21842" y="12893"/>
                    <a:pt x="21266" y="7369"/>
                    <a:pt x="19168" y="4223"/>
                  </a:cubicBezTo>
                  <a:cubicBezTo>
                    <a:pt x="17429" y="1615"/>
                    <a:pt x="8936" y="4080"/>
                    <a:pt x="10171" y="6961"/>
                  </a:cubicBezTo>
                  <a:cubicBezTo>
                    <a:pt x="12787" y="13062"/>
                    <a:pt x="25553" y="14534"/>
                    <a:pt x="24252" y="21043"/>
                  </a:cubicBezTo>
                  <a:cubicBezTo>
                    <a:pt x="22697" y="28820"/>
                    <a:pt x="6392" y="30562"/>
                    <a:pt x="784" y="24954"/>
                  </a:cubicBezTo>
                  <a:cubicBezTo>
                    <a:pt x="-938" y="23232"/>
                    <a:pt x="611" y="19096"/>
                    <a:pt x="2740" y="17913"/>
                  </a:cubicBezTo>
                  <a:cubicBezTo>
                    <a:pt x="7480" y="15279"/>
                    <a:pt x="13792" y="17312"/>
                    <a:pt x="18776" y="15175"/>
                  </a:cubicBezTo>
                  <a:cubicBezTo>
                    <a:pt x="22701" y="13492"/>
                    <a:pt x="28094" y="7558"/>
                    <a:pt x="25426" y="4223"/>
                  </a:cubicBezTo>
                  <a:cubicBezTo>
                    <a:pt x="21522" y="-656"/>
                    <a:pt x="4467" y="6656"/>
                    <a:pt x="8216" y="11655"/>
                  </a:cubicBezTo>
                  <a:cubicBezTo>
                    <a:pt x="12975" y="18000"/>
                    <a:pt x="29728" y="13893"/>
                    <a:pt x="29728" y="21825"/>
                  </a:cubicBezTo>
                </a:path>
              </a:pathLst>
            </a:custGeom>
            <a:noFill/>
            <a:ln cap="flat" cmpd="sng" w="28575">
              <a:solidFill>
                <a:srgbClr val="980000"/>
              </a:solidFill>
              <a:prstDash val="solid"/>
              <a:round/>
              <a:headEnd len="med" w="med" type="none"/>
              <a:tailEnd len="med" w="med" type="none"/>
            </a:ln>
          </p:spPr>
        </p:sp>
        <p:sp>
          <p:nvSpPr>
            <p:cNvPr id="593" name="Google Shape;593;p31"/>
            <p:cNvSpPr txBox="1"/>
            <p:nvPr/>
          </p:nvSpPr>
          <p:spPr>
            <a:xfrm>
              <a:off x="4661112" y="4062835"/>
              <a:ext cx="1887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 sz="1000">
                  <a:solidFill>
                    <a:schemeClr val="dk1"/>
                  </a:solidFill>
                  <a:latin typeface="Open Sans"/>
                  <a:ea typeface="Open Sans"/>
                  <a:cs typeface="Open Sans"/>
                  <a:sym typeface="Open Sans"/>
                </a:rPr>
                <a:t>Problem</a:t>
              </a:r>
              <a:br>
                <a:rPr b="1" lang="en" sz="1000">
                  <a:solidFill>
                    <a:schemeClr val="dk1"/>
                  </a:solidFill>
                  <a:latin typeface="Open Sans"/>
                  <a:ea typeface="Open Sans"/>
                  <a:cs typeface="Open Sans"/>
                  <a:sym typeface="Open Sans"/>
                </a:rPr>
              </a:br>
              <a:r>
                <a:rPr b="1" lang="en" sz="1000">
                  <a:solidFill>
                    <a:schemeClr val="dk1"/>
                  </a:solidFill>
                  <a:latin typeface="Open Sans"/>
                  <a:ea typeface="Open Sans"/>
                  <a:cs typeface="Open Sans"/>
                  <a:sym typeface="Open Sans"/>
                </a:rPr>
                <a:t>Narrative</a:t>
              </a:r>
              <a:endParaRPr sz="1000">
                <a:latin typeface="Open Sans"/>
                <a:ea typeface="Open Sans"/>
                <a:cs typeface="Open Sans"/>
                <a:sym typeface="Open Sans"/>
              </a:endParaRPr>
            </a:p>
          </p:txBody>
        </p:sp>
        <p:sp>
          <p:nvSpPr>
            <p:cNvPr id="594" name="Google Shape;594;p31"/>
            <p:cNvSpPr txBox="1"/>
            <p:nvPr/>
          </p:nvSpPr>
          <p:spPr>
            <a:xfrm>
              <a:off x="4270449" y="2935245"/>
              <a:ext cx="10305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 sz="1800">
                  <a:solidFill>
                    <a:schemeClr val="dk1"/>
                  </a:solidFill>
                  <a:latin typeface="Open Sans"/>
                  <a:ea typeface="Open Sans"/>
                  <a:cs typeface="Open Sans"/>
                  <a:sym typeface="Open Sans"/>
                </a:rPr>
                <a:t>==&gt;</a:t>
              </a:r>
              <a:endParaRPr sz="1800">
                <a:latin typeface="Open Sans"/>
                <a:ea typeface="Open Sans"/>
                <a:cs typeface="Open Sans"/>
                <a:sym typeface="Open Sans"/>
              </a:endParaRPr>
            </a:p>
          </p:txBody>
        </p:sp>
      </p:grpSp>
      <p:sp>
        <p:nvSpPr>
          <p:cNvPr id="595" name="Google Shape;595;p31"/>
          <p:cNvSpPr txBox="1"/>
          <p:nvPr/>
        </p:nvSpPr>
        <p:spPr>
          <a:xfrm>
            <a:off x="7458475" y="0"/>
            <a:ext cx="16857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chemeClr val="dk1"/>
                </a:solidFill>
                <a:latin typeface="Economica"/>
                <a:ea typeface="Economica"/>
                <a:cs typeface="Economica"/>
                <a:sym typeface="Economica"/>
              </a:rPr>
              <a:t>Manalili, MMC (2024)</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pic>
        <p:nvPicPr>
          <p:cNvPr id="67" name="Google Shape;67;p14"/>
          <p:cNvPicPr preferRelativeResize="0"/>
          <p:nvPr/>
        </p:nvPicPr>
        <p:blipFill>
          <a:blip r:embed="rId3">
            <a:alphaModFix/>
          </a:blip>
          <a:stretch>
            <a:fillRect/>
          </a:stretch>
        </p:blipFill>
        <p:spPr>
          <a:xfrm>
            <a:off x="277038" y="152400"/>
            <a:ext cx="8589915" cy="48387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sp>
        <p:nvSpPr>
          <p:cNvPr id="600" name="Google Shape;600;p32"/>
          <p:cNvSpPr txBox="1"/>
          <p:nvPr>
            <p:ph type="title"/>
          </p:nvPr>
        </p:nvSpPr>
        <p:spPr>
          <a:xfrm>
            <a:off x="311700" y="315925"/>
            <a:ext cx="8706000" cy="831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3750"/>
              <a:t>Externalizing</a:t>
            </a:r>
            <a:r>
              <a:rPr lang="en" sz="3750"/>
              <a:t>: </a:t>
            </a:r>
            <a:r>
              <a:rPr lang="en" sz="3200"/>
              <a:t>“Power/Knowledge” - Inseparable + constitutive</a:t>
            </a:r>
            <a:endParaRPr sz="3200"/>
          </a:p>
        </p:txBody>
      </p:sp>
      <p:sp>
        <p:nvSpPr>
          <p:cNvPr id="601" name="Google Shape;601;p32"/>
          <p:cNvSpPr txBox="1"/>
          <p:nvPr>
            <p:ph idx="1" type="body"/>
          </p:nvPr>
        </p:nvSpPr>
        <p:spPr>
          <a:xfrm>
            <a:off x="4105625" y="1266625"/>
            <a:ext cx="5038500" cy="3876900"/>
          </a:xfrm>
          <a:prstGeom prst="rect">
            <a:avLst/>
          </a:prstGeom>
        </p:spPr>
        <p:txBody>
          <a:bodyPr anchorCtr="0" anchor="t" bIns="91425" lIns="91425" spcFirstLastPara="1" rIns="91425" wrap="square" tIns="91425">
            <a:normAutofit lnSpcReduction="20000"/>
          </a:bodyPr>
          <a:lstStyle/>
          <a:p>
            <a:pPr indent="-304800" lvl="0" marL="457200" rtl="0" algn="l">
              <a:spcBef>
                <a:spcPts val="0"/>
              </a:spcBef>
              <a:spcAft>
                <a:spcPts val="0"/>
              </a:spcAft>
              <a:buSzPts val="1200"/>
              <a:buChar char="●"/>
            </a:pPr>
            <a:r>
              <a:rPr lang="en" sz="1200"/>
              <a:t>Paul-Michel </a:t>
            </a:r>
            <a:r>
              <a:rPr b="1" lang="en" sz="1200"/>
              <a:t>Foucault</a:t>
            </a:r>
            <a:r>
              <a:rPr lang="en" sz="1200"/>
              <a:t> (1926-1984) is a French philosopher, “historian”, and critic of social structures, sciences, etc.</a:t>
            </a:r>
            <a:br>
              <a:rPr lang="en" sz="1200"/>
            </a:br>
            <a:endParaRPr b="1" sz="1200"/>
          </a:p>
          <a:p>
            <a:pPr indent="-304800" lvl="0" marL="457200" rtl="0" algn="l">
              <a:spcBef>
                <a:spcPts val="0"/>
              </a:spcBef>
              <a:spcAft>
                <a:spcPts val="0"/>
              </a:spcAft>
              <a:buSzPts val="1200"/>
              <a:buChar char="●"/>
            </a:pPr>
            <a:r>
              <a:rPr b="1" lang="en" sz="1200"/>
              <a:t>Etymology</a:t>
            </a:r>
            <a:r>
              <a:rPr lang="en" sz="1200"/>
              <a:t>: savoir/pouvoir - knowledge/power</a:t>
            </a:r>
            <a:endParaRPr sz="1200"/>
          </a:p>
          <a:p>
            <a:pPr indent="-304800" lvl="1" marL="914400" rtl="0" algn="l">
              <a:spcBef>
                <a:spcPts val="0"/>
              </a:spcBef>
              <a:spcAft>
                <a:spcPts val="0"/>
              </a:spcAft>
              <a:buSzPts val="1200"/>
              <a:buChar char="○"/>
            </a:pPr>
            <a:r>
              <a:rPr lang="en" sz="1200"/>
              <a:t>Roots: sapiens, gnosis - to know; posse - to be able to</a:t>
            </a:r>
            <a:endParaRPr sz="1200"/>
          </a:p>
          <a:p>
            <a:pPr indent="-304800" lvl="1" marL="914400" rtl="0" algn="l">
              <a:spcBef>
                <a:spcPts val="0"/>
              </a:spcBef>
              <a:spcAft>
                <a:spcPts val="0"/>
              </a:spcAft>
              <a:buSzPts val="1200"/>
              <a:buChar char="○"/>
            </a:pPr>
            <a:r>
              <a:rPr lang="en" sz="1200"/>
              <a:t>Metaphor of power as “electricity” rather than “force”</a:t>
            </a:r>
            <a:br>
              <a:rPr lang="en" sz="1200"/>
            </a:br>
            <a:endParaRPr sz="1200"/>
          </a:p>
          <a:p>
            <a:pPr indent="-304800" lvl="0" marL="457200" rtl="0" algn="l">
              <a:spcBef>
                <a:spcPts val="0"/>
              </a:spcBef>
              <a:spcAft>
                <a:spcPts val="0"/>
              </a:spcAft>
              <a:buSzPts val="1200"/>
              <a:buChar char="●"/>
            </a:pPr>
            <a:r>
              <a:rPr lang="en" sz="1200"/>
              <a:t>To create a simple contrast (Gaddis, 2016, p.10):</a:t>
            </a:r>
            <a:endParaRPr sz="1200"/>
          </a:p>
          <a:p>
            <a:pPr indent="-298450" lvl="1" marL="914400" rtl="0" algn="l">
              <a:spcBef>
                <a:spcPts val="0"/>
              </a:spcBef>
              <a:spcAft>
                <a:spcPts val="0"/>
              </a:spcAft>
              <a:buSzPts val="1100"/>
              <a:buChar char="○"/>
            </a:pPr>
            <a:r>
              <a:rPr b="1" lang="en" sz="1100"/>
              <a:t>power/force</a:t>
            </a:r>
            <a:r>
              <a:rPr lang="en" sz="1100"/>
              <a:t> represses action through the threat of harm</a:t>
            </a:r>
            <a:endParaRPr sz="1100"/>
          </a:p>
          <a:p>
            <a:pPr indent="-304800" lvl="1" marL="914400" rtl="0" algn="l">
              <a:spcBef>
                <a:spcPts val="0"/>
              </a:spcBef>
              <a:spcAft>
                <a:spcPts val="0"/>
              </a:spcAft>
              <a:buSzPts val="1200"/>
              <a:buChar char="○"/>
            </a:pPr>
            <a:r>
              <a:rPr b="1" lang="en" sz="1100"/>
              <a:t>power/knowledge </a:t>
            </a:r>
            <a:r>
              <a:rPr lang="en" sz="1100"/>
              <a:t>produces “reality” through truth claims</a:t>
            </a:r>
            <a:br>
              <a:rPr lang="en" sz="1200"/>
            </a:br>
            <a:endParaRPr sz="1200"/>
          </a:p>
          <a:p>
            <a:pPr indent="-304800" lvl="0" marL="457200" rtl="0" algn="l">
              <a:spcBef>
                <a:spcPts val="0"/>
              </a:spcBef>
              <a:spcAft>
                <a:spcPts val="0"/>
              </a:spcAft>
              <a:buSzPts val="1200"/>
              <a:buChar char="●"/>
            </a:pPr>
            <a:r>
              <a:rPr lang="en" sz="1200"/>
              <a:t>“There can be no possible exercise of power without a certain economy of </a:t>
            </a:r>
            <a:r>
              <a:rPr b="1" lang="en" sz="1200"/>
              <a:t>discourse of truth</a:t>
            </a:r>
            <a:r>
              <a:rPr lang="en" sz="1200"/>
              <a:t>, which operates through and on the basis of this association” (Foucault, 1980, p.93)</a:t>
            </a:r>
            <a:br>
              <a:rPr lang="en" sz="1200"/>
            </a:br>
            <a:endParaRPr sz="1200"/>
          </a:p>
          <a:p>
            <a:pPr indent="-304800" lvl="0" marL="457200" rtl="0" algn="l">
              <a:spcBef>
                <a:spcPts val="0"/>
              </a:spcBef>
              <a:spcAft>
                <a:spcPts val="0"/>
              </a:spcAft>
              <a:buSzPts val="1200"/>
              <a:buChar char="●"/>
            </a:pPr>
            <a:r>
              <a:rPr lang="en" sz="1200"/>
              <a:t>Foucault is “referring to [power] in the sense that power is constitutive or shaping of persons’ lives…. These “truths” are “normalizing” in the sense that they </a:t>
            </a:r>
            <a:r>
              <a:rPr b="1" lang="en" sz="1200"/>
              <a:t>construct [social] norms around which persons are incited to shape and constitute their lives</a:t>
            </a:r>
            <a:r>
              <a:rPr lang="en" sz="1200"/>
              <a:t>”</a:t>
            </a:r>
            <a:r>
              <a:rPr b="1" lang="en" sz="1200"/>
              <a:t> </a:t>
            </a:r>
            <a:r>
              <a:rPr lang="en" sz="1200"/>
              <a:t>(White &amp; Epston, 1990, p.20)</a:t>
            </a:r>
            <a:endParaRPr sz="1200"/>
          </a:p>
        </p:txBody>
      </p:sp>
      <p:pic>
        <p:nvPicPr>
          <p:cNvPr id="602" name="Google Shape;602;p32"/>
          <p:cNvPicPr preferRelativeResize="0"/>
          <p:nvPr/>
        </p:nvPicPr>
        <p:blipFill rotWithShape="1">
          <a:blip r:embed="rId3">
            <a:alphaModFix/>
          </a:blip>
          <a:srcRect b="18791" l="0" r="0" t="0"/>
          <a:stretch/>
        </p:blipFill>
        <p:spPr>
          <a:xfrm>
            <a:off x="210650" y="1266625"/>
            <a:ext cx="1364356" cy="1364356"/>
          </a:xfrm>
          <a:prstGeom prst="rect">
            <a:avLst/>
          </a:prstGeom>
          <a:noFill/>
          <a:ln>
            <a:noFill/>
          </a:ln>
        </p:spPr>
      </p:pic>
      <p:pic>
        <p:nvPicPr>
          <p:cNvPr id="603" name="Google Shape;603;p32"/>
          <p:cNvPicPr preferRelativeResize="0"/>
          <p:nvPr/>
        </p:nvPicPr>
        <p:blipFill>
          <a:blip r:embed="rId4">
            <a:alphaModFix/>
          </a:blip>
          <a:stretch>
            <a:fillRect/>
          </a:stretch>
        </p:blipFill>
        <p:spPr>
          <a:xfrm>
            <a:off x="210650" y="2704450"/>
            <a:ext cx="1364350" cy="2135180"/>
          </a:xfrm>
          <a:prstGeom prst="rect">
            <a:avLst/>
          </a:prstGeom>
          <a:noFill/>
          <a:ln>
            <a:noFill/>
          </a:ln>
        </p:spPr>
      </p:pic>
      <p:pic>
        <p:nvPicPr>
          <p:cNvPr id="604" name="Google Shape;604;p32"/>
          <p:cNvPicPr preferRelativeResize="0"/>
          <p:nvPr/>
        </p:nvPicPr>
        <p:blipFill>
          <a:blip r:embed="rId5">
            <a:alphaModFix/>
          </a:blip>
          <a:stretch>
            <a:fillRect/>
          </a:stretch>
        </p:blipFill>
        <p:spPr>
          <a:xfrm>
            <a:off x="1626350" y="1266626"/>
            <a:ext cx="2552726" cy="1700750"/>
          </a:xfrm>
          <a:prstGeom prst="rect">
            <a:avLst/>
          </a:prstGeom>
          <a:noFill/>
          <a:ln>
            <a:noFill/>
          </a:ln>
        </p:spPr>
      </p:pic>
      <p:pic>
        <p:nvPicPr>
          <p:cNvPr id="605" name="Google Shape;605;p32"/>
          <p:cNvPicPr preferRelativeResize="0"/>
          <p:nvPr/>
        </p:nvPicPr>
        <p:blipFill rotWithShape="1">
          <a:blip r:embed="rId6">
            <a:alphaModFix/>
          </a:blip>
          <a:srcRect b="0" l="22659" r="22659" t="0"/>
          <a:stretch/>
        </p:blipFill>
        <p:spPr>
          <a:xfrm>
            <a:off x="1626350" y="3010900"/>
            <a:ext cx="1364352" cy="1871324"/>
          </a:xfrm>
          <a:prstGeom prst="rect">
            <a:avLst/>
          </a:prstGeom>
          <a:noFill/>
          <a:ln>
            <a:noFill/>
          </a:ln>
        </p:spPr>
      </p:pic>
      <p:pic>
        <p:nvPicPr>
          <p:cNvPr id="606" name="Google Shape;606;p32"/>
          <p:cNvPicPr preferRelativeResize="0"/>
          <p:nvPr/>
        </p:nvPicPr>
        <p:blipFill rotWithShape="1">
          <a:blip r:embed="rId7">
            <a:alphaModFix/>
          </a:blip>
          <a:srcRect b="0" l="28929" r="30655" t="0"/>
          <a:stretch/>
        </p:blipFill>
        <p:spPr>
          <a:xfrm>
            <a:off x="3036225" y="3010900"/>
            <a:ext cx="1142856" cy="1871325"/>
          </a:xfrm>
          <a:prstGeom prst="rect">
            <a:avLst/>
          </a:prstGeom>
          <a:noFill/>
          <a:ln>
            <a:noFill/>
          </a:ln>
        </p:spPr>
      </p:pic>
      <p:sp>
        <p:nvSpPr>
          <p:cNvPr id="607" name="Google Shape;607;p32"/>
          <p:cNvSpPr txBox="1"/>
          <p:nvPr/>
        </p:nvSpPr>
        <p:spPr>
          <a:xfrm>
            <a:off x="7458475" y="0"/>
            <a:ext cx="16857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chemeClr val="dk1"/>
                </a:solidFill>
                <a:latin typeface="Economica"/>
                <a:ea typeface="Economica"/>
                <a:cs typeface="Economica"/>
                <a:sym typeface="Economica"/>
              </a:rPr>
              <a:t>Manalili, MMC (2024)</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1">
                                            <p:txEl>
                                              <p:pRg end="0" st="0"/>
                                            </p:txEl>
                                          </p:spTgt>
                                        </p:tgtEl>
                                        <p:attrNameLst>
                                          <p:attrName>style.visibility</p:attrName>
                                        </p:attrNameLst>
                                      </p:cBhvr>
                                      <p:to>
                                        <p:strVal val="visible"/>
                                      </p:to>
                                    </p:set>
                                    <p:animEffect filter="fade" transition="in">
                                      <p:cBhvr>
                                        <p:cTn dur="1000"/>
                                        <p:tgtEl>
                                          <p:spTgt spid="60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1">
                                            <p:txEl>
                                              <p:pRg end="1" st="1"/>
                                            </p:txEl>
                                          </p:spTgt>
                                        </p:tgtEl>
                                        <p:attrNameLst>
                                          <p:attrName>style.visibility</p:attrName>
                                        </p:attrNameLst>
                                      </p:cBhvr>
                                      <p:to>
                                        <p:strVal val="visible"/>
                                      </p:to>
                                    </p:set>
                                    <p:animEffect filter="fade" transition="in">
                                      <p:cBhvr>
                                        <p:cTn dur="1000"/>
                                        <p:tgtEl>
                                          <p:spTgt spid="60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1">
                                            <p:txEl>
                                              <p:pRg end="2" st="2"/>
                                            </p:txEl>
                                          </p:spTgt>
                                        </p:tgtEl>
                                        <p:attrNameLst>
                                          <p:attrName>style.visibility</p:attrName>
                                        </p:attrNameLst>
                                      </p:cBhvr>
                                      <p:to>
                                        <p:strVal val="visible"/>
                                      </p:to>
                                    </p:set>
                                    <p:animEffect filter="fade" transition="in">
                                      <p:cBhvr>
                                        <p:cTn dur="1000"/>
                                        <p:tgtEl>
                                          <p:spTgt spid="60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1">
                                            <p:txEl>
                                              <p:pRg end="3" st="3"/>
                                            </p:txEl>
                                          </p:spTgt>
                                        </p:tgtEl>
                                        <p:attrNameLst>
                                          <p:attrName>style.visibility</p:attrName>
                                        </p:attrNameLst>
                                      </p:cBhvr>
                                      <p:to>
                                        <p:strVal val="visible"/>
                                      </p:to>
                                    </p:set>
                                    <p:animEffect filter="fade" transition="in">
                                      <p:cBhvr>
                                        <p:cTn dur="1000"/>
                                        <p:tgtEl>
                                          <p:spTgt spid="60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1">
                                            <p:txEl>
                                              <p:pRg end="4" st="4"/>
                                            </p:txEl>
                                          </p:spTgt>
                                        </p:tgtEl>
                                        <p:attrNameLst>
                                          <p:attrName>style.visibility</p:attrName>
                                        </p:attrNameLst>
                                      </p:cBhvr>
                                      <p:to>
                                        <p:strVal val="visible"/>
                                      </p:to>
                                    </p:set>
                                    <p:animEffect filter="fade" transition="in">
                                      <p:cBhvr>
                                        <p:cTn dur="1000"/>
                                        <p:tgtEl>
                                          <p:spTgt spid="601">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1">
                                            <p:txEl>
                                              <p:pRg end="5" st="5"/>
                                            </p:txEl>
                                          </p:spTgt>
                                        </p:tgtEl>
                                        <p:attrNameLst>
                                          <p:attrName>style.visibility</p:attrName>
                                        </p:attrNameLst>
                                      </p:cBhvr>
                                      <p:to>
                                        <p:strVal val="visible"/>
                                      </p:to>
                                    </p:set>
                                    <p:animEffect filter="fade" transition="in">
                                      <p:cBhvr>
                                        <p:cTn dur="1000"/>
                                        <p:tgtEl>
                                          <p:spTgt spid="601">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1">
                                            <p:txEl>
                                              <p:pRg end="6" st="6"/>
                                            </p:txEl>
                                          </p:spTgt>
                                        </p:tgtEl>
                                        <p:attrNameLst>
                                          <p:attrName>style.visibility</p:attrName>
                                        </p:attrNameLst>
                                      </p:cBhvr>
                                      <p:to>
                                        <p:strVal val="visible"/>
                                      </p:to>
                                    </p:set>
                                    <p:animEffect filter="fade" transition="in">
                                      <p:cBhvr>
                                        <p:cTn dur="1000"/>
                                        <p:tgtEl>
                                          <p:spTgt spid="601">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1">
                                            <p:txEl>
                                              <p:pRg end="7" st="7"/>
                                            </p:txEl>
                                          </p:spTgt>
                                        </p:tgtEl>
                                        <p:attrNameLst>
                                          <p:attrName>style.visibility</p:attrName>
                                        </p:attrNameLst>
                                      </p:cBhvr>
                                      <p:to>
                                        <p:strVal val="visible"/>
                                      </p:to>
                                    </p:set>
                                    <p:animEffect filter="fade" transition="in">
                                      <p:cBhvr>
                                        <p:cTn dur="1000"/>
                                        <p:tgtEl>
                                          <p:spTgt spid="601">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1">
                                            <p:txEl>
                                              <p:pRg end="8" st="8"/>
                                            </p:txEl>
                                          </p:spTgt>
                                        </p:tgtEl>
                                        <p:attrNameLst>
                                          <p:attrName>style.visibility</p:attrName>
                                        </p:attrNameLst>
                                      </p:cBhvr>
                                      <p:to>
                                        <p:strVal val="visible"/>
                                      </p:to>
                                    </p:set>
                                    <p:animEffect filter="fade" transition="in">
                                      <p:cBhvr>
                                        <p:cTn dur="1000"/>
                                        <p:tgtEl>
                                          <p:spTgt spid="601">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sp>
        <p:nvSpPr>
          <p:cNvPr id="612" name="Google Shape;612;p33"/>
          <p:cNvSpPr txBox="1"/>
          <p:nvPr>
            <p:ph type="title"/>
          </p:nvPr>
        </p:nvSpPr>
        <p:spPr>
          <a:xfrm>
            <a:off x="311700" y="315925"/>
            <a:ext cx="8520600" cy="831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3750"/>
              <a:t>Externalizing</a:t>
            </a:r>
            <a:r>
              <a:rPr lang="en" sz="3750"/>
              <a:t>: </a:t>
            </a:r>
            <a:r>
              <a:rPr lang="en" sz="3200"/>
              <a:t>“Internalizing” - Panopticonism in our Society</a:t>
            </a:r>
            <a:endParaRPr sz="3200"/>
          </a:p>
        </p:txBody>
      </p:sp>
      <p:sp>
        <p:nvSpPr>
          <p:cNvPr id="613" name="Google Shape;613;p33"/>
          <p:cNvSpPr txBox="1"/>
          <p:nvPr>
            <p:ph idx="1" type="body"/>
          </p:nvPr>
        </p:nvSpPr>
        <p:spPr>
          <a:xfrm>
            <a:off x="3042850" y="1003650"/>
            <a:ext cx="6101400" cy="4072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100"/>
              <a:t>Our social structures (i.e. cultures, religions, healthcare, politics, schools) have their own normalizing discourses. For better or worse, they each have “truths” - which change. The </a:t>
            </a:r>
            <a:r>
              <a:rPr b="1" lang="en" sz="1100"/>
              <a:t>p</a:t>
            </a:r>
            <a:r>
              <a:rPr b="1" lang="en" sz="1100"/>
              <a:t>anopticon </a:t>
            </a:r>
            <a:r>
              <a:rPr lang="en" sz="1100"/>
              <a:t>can be seen as </a:t>
            </a:r>
            <a:r>
              <a:rPr b="1" lang="en" sz="1100"/>
              <a:t>metaphor </a:t>
            </a:r>
            <a:r>
              <a:rPr lang="en" sz="1100"/>
              <a:t>for this effect - on the folks that we work with:  </a:t>
            </a:r>
            <a:endParaRPr sz="1100"/>
          </a:p>
          <a:p>
            <a:pPr indent="-298450" lvl="0" marL="457200" rtl="0" algn="l">
              <a:spcBef>
                <a:spcPts val="1200"/>
              </a:spcBef>
              <a:spcAft>
                <a:spcPts val="0"/>
              </a:spcAft>
              <a:buSzPts val="1100"/>
              <a:buChar char="●"/>
            </a:pPr>
            <a:r>
              <a:rPr b="1" lang="en" sz="1100"/>
              <a:t>Panopticon:  </a:t>
            </a:r>
            <a:r>
              <a:rPr lang="en" sz="1100"/>
              <a:t>“The Building circular – an iron cage, glazed – a glass lantern about the size of Ranelagh – The Prisoners in their Cells, occupying the Circumference – The Officers, the Centre. By Blinds, and other contrivances, the Inspectors concealed from the observation of the Prisoners: hence the sentiment of a sort of invisible omnipresence. – The whole circuit reviewable with little, or, if necessary, without any, change of place.” (Bentham, 1791)</a:t>
            </a:r>
            <a:br>
              <a:rPr lang="en" sz="1100"/>
            </a:br>
            <a:endParaRPr sz="1100"/>
          </a:p>
          <a:p>
            <a:pPr indent="-298450" lvl="0" marL="457200" rtl="0" algn="l">
              <a:spcBef>
                <a:spcPts val="0"/>
              </a:spcBef>
              <a:spcAft>
                <a:spcPts val="0"/>
              </a:spcAft>
              <a:buSzPts val="1100"/>
              <a:buChar char="●"/>
            </a:pPr>
            <a:r>
              <a:rPr b="1" lang="en" sz="1100"/>
              <a:t>Interalization: </a:t>
            </a:r>
            <a:r>
              <a:rPr lang="en" sz="1100"/>
              <a:t>“He (sic) who is subjected to a field of visibility, and knows it… he inscribes himself in the power relation in which he simultaneously plays both roles [as jailor and as subject]; he becomes the principle of his own subjugation” (Foucault, 1979, p.202).</a:t>
            </a:r>
            <a:br>
              <a:rPr lang="en" sz="1100"/>
            </a:br>
            <a:endParaRPr sz="1100"/>
          </a:p>
          <a:p>
            <a:pPr indent="-298450" lvl="0" marL="457200" rtl="0" algn="l">
              <a:spcBef>
                <a:spcPts val="0"/>
              </a:spcBef>
              <a:spcAft>
                <a:spcPts val="0"/>
              </a:spcAft>
              <a:buSzPts val="1100"/>
              <a:buChar char="●"/>
            </a:pPr>
            <a:r>
              <a:rPr b="1" lang="en" sz="1100"/>
              <a:t>Power/Knowledge: </a:t>
            </a:r>
            <a:r>
              <a:rPr lang="en" sz="1100"/>
              <a:t>“In fact power produces; it produces reality; it produces domains of objects and rituals of truth. The individual and the knowledge that may be gained from him[/her/their] belong to this production.” (Foucault, 1979, p.194)</a:t>
            </a:r>
            <a:r>
              <a:rPr lang="en" sz="1100"/>
              <a:t>.</a:t>
            </a:r>
            <a:endParaRPr sz="1100"/>
          </a:p>
          <a:p>
            <a:pPr indent="0" lvl="0" marL="0" rtl="0" algn="l">
              <a:spcBef>
                <a:spcPts val="1200"/>
              </a:spcBef>
              <a:spcAft>
                <a:spcPts val="1200"/>
              </a:spcAft>
              <a:buNone/>
            </a:pPr>
            <a:r>
              <a:rPr lang="en" sz="1100"/>
              <a:t>For now… how might we investigate effects of internalized narratives?</a:t>
            </a:r>
            <a:endParaRPr sz="1100"/>
          </a:p>
        </p:txBody>
      </p:sp>
      <p:pic>
        <p:nvPicPr>
          <p:cNvPr id="614" name="Google Shape;614;p33"/>
          <p:cNvPicPr preferRelativeResize="0"/>
          <p:nvPr/>
        </p:nvPicPr>
        <p:blipFill>
          <a:blip r:embed="rId3">
            <a:alphaModFix/>
          </a:blip>
          <a:stretch>
            <a:fillRect/>
          </a:stretch>
        </p:blipFill>
        <p:spPr>
          <a:xfrm>
            <a:off x="311700" y="3247025"/>
            <a:ext cx="1203001" cy="1690875"/>
          </a:xfrm>
          <a:prstGeom prst="rect">
            <a:avLst/>
          </a:prstGeom>
          <a:noFill/>
          <a:ln>
            <a:noFill/>
          </a:ln>
        </p:spPr>
      </p:pic>
      <p:grpSp>
        <p:nvGrpSpPr>
          <p:cNvPr id="615" name="Google Shape;615;p33"/>
          <p:cNvGrpSpPr/>
          <p:nvPr/>
        </p:nvGrpSpPr>
        <p:grpSpPr>
          <a:xfrm>
            <a:off x="1603495" y="3247026"/>
            <a:ext cx="1203000" cy="1203000"/>
            <a:chOff x="1069120" y="3546476"/>
            <a:chExt cx="1203000" cy="1203000"/>
          </a:xfrm>
        </p:grpSpPr>
        <p:sp>
          <p:nvSpPr>
            <p:cNvPr id="616" name="Google Shape;616;p33"/>
            <p:cNvSpPr/>
            <p:nvPr/>
          </p:nvSpPr>
          <p:spPr>
            <a:xfrm>
              <a:off x="1069120" y="3546476"/>
              <a:ext cx="1203000" cy="1203000"/>
            </a:xfrm>
            <a:prstGeom prst="ellipse">
              <a:avLst/>
            </a:prstGeom>
            <a:solidFill>
              <a:srgbClr val="7F6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33"/>
            <p:cNvSpPr/>
            <p:nvPr/>
          </p:nvSpPr>
          <p:spPr>
            <a:xfrm>
              <a:off x="1436991" y="3789652"/>
              <a:ext cx="600000" cy="600000"/>
            </a:xfrm>
            <a:prstGeom prst="ellipse">
              <a:avLst/>
            </a:prstGeom>
            <a:solidFill>
              <a:srgbClr val="7F6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33"/>
            <p:cNvSpPr/>
            <p:nvPr/>
          </p:nvSpPr>
          <p:spPr>
            <a:xfrm>
              <a:off x="1880564" y="3961338"/>
              <a:ext cx="150300" cy="150300"/>
            </a:xfrm>
            <a:prstGeom prst="ellipse">
              <a:avLst/>
            </a:prstGeom>
            <a:solidFill>
              <a:srgbClr val="7F6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33"/>
            <p:cNvSpPr/>
            <p:nvPr/>
          </p:nvSpPr>
          <p:spPr>
            <a:xfrm>
              <a:off x="1880564" y="4124186"/>
              <a:ext cx="150300" cy="150300"/>
            </a:xfrm>
            <a:prstGeom prst="ellipse">
              <a:avLst/>
            </a:prstGeom>
            <a:solidFill>
              <a:srgbClr val="7F6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33"/>
            <p:cNvSpPr/>
            <p:nvPr/>
          </p:nvSpPr>
          <p:spPr>
            <a:xfrm>
              <a:off x="1436991" y="3811016"/>
              <a:ext cx="150300" cy="150300"/>
            </a:xfrm>
            <a:prstGeom prst="ellipse">
              <a:avLst/>
            </a:prstGeom>
            <a:solidFill>
              <a:srgbClr val="7F6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33"/>
            <p:cNvSpPr/>
            <p:nvPr/>
          </p:nvSpPr>
          <p:spPr>
            <a:xfrm>
              <a:off x="1754603" y="4532377"/>
              <a:ext cx="150300" cy="150300"/>
            </a:xfrm>
            <a:prstGeom prst="ellipse">
              <a:avLst/>
            </a:prstGeom>
            <a:solidFill>
              <a:srgbClr val="7F6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33"/>
            <p:cNvSpPr/>
            <p:nvPr/>
          </p:nvSpPr>
          <p:spPr>
            <a:xfrm>
              <a:off x="1403689" y="4414099"/>
              <a:ext cx="150300" cy="150300"/>
            </a:xfrm>
            <a:prstGeom prst="ellipse">
              <a:avLst/>
            </a:prstGeom>
            <a:solidFill>
              <a:srgbClr val="7F6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33"/>
            <p:cNvSpPr/>
            <p:nvPr/>
          </p:nvSpPr>
          <p:spPr>
            <a:xfrm>
              <a:off x="1970723" y="4376000"/>
              <a:ext cx="150300" cy="150300"/>
            </a:xfrm>
            <a:prstGeom prst="ellipse">
              <a:avLst/>
            </a:prstGeom>
            <a:solidFill>
              <a:srgbClr val="7F6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33"/>
            <p:cNvSpPr/>
            <p:nvPr/>
          </p:nvSpPr>
          <p:spPr>
            <a:xfrm>
              <a:off x="1335500" y="4274503"/>
              <a:ext cx="353400" cy="353400"/>
            </a:xfrm>
            <a:prstGeom prst="ellipse">
              <a:avLst/>
            </a:prstGeom>
            <a:solidFill>
              <a:srgbClr val="7F6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25" name="Google Shape;625;p33"/>
          <p:cNvSpPr/>
          <p:nvPr/>
        </p:nvSpPr>
        <p:spPr>
          <a:xfrm>
            <a:off x="1867133" y="3299604"/>
            <a:ext cx="753902" cy="1097851"/>
          </a:xfrm>
          <a:custGeom>
            <a:rect b="b" l="l" r="r" t="t"/>
            <a:pathLst>
              <a:path extrusionOk="0" h="28266" w="29728">
                <a:moveTo>
                  <a:pt x="2348" y="15567"/>
                </a:moveTo>
                <a:cubicBezTo>
                  <a:pt x="5556" y="10223"/>
                  <a:pt x="8825" y="-3191"/>
                  <a:pt x="13692" y="703"/>
                </a:cubicBezTo>
                <a:cubicBezTo>
                  <a:pt x="15941" y="2502"/>
                  <a:pt x="15305" y="7710"/>
                  <a:pt x="12909" y="9308"/>
                </a:cubicBezTo>
                <a:cubicBezTo>
                  <a:pt x="8917" y="11970"/>
                  <a:pt x="1668" y="14338"/>
                  <a:pt x="2348" y="19087"/>
                </a:cubicBezTo>
                <a:cubicBezTo>
                  <a:pt x="2736" y="21800"/>
                  <a:pt x="7587" y="24252"/>
                  <a:pt x="9780" y="22607"/>
                </a:cubicBezTo>
                <a:cubicBezTo>
                  <a:pt x="13699" y="19667"/>
                  <a:pt x="20019" y="12523"/>
                  <a:pt x="23079" y="16349"/>
                </a:cubicBezTo>
                <a:cubicBezTo>
                  <a:pt x="24384" y="17981"/>
                  <a:pt x="24724" y="20935"/>
                  <a:pt x="23470" y="22607"/>
                </a:cubicBezTo>
                <a:cubicBezTo>
                  <a:pt x="20228" y="26929"/>
                  <a:pt x="11255" y="28773"/>
                  <a:pt x="7433" y="24954"/>
                </a:cubicBezTo>
                <a:cubicBezTo>
                  <a:pt x="3889" y="21413"/>
                  <a:pt x="15626" y="19109"/>
                  <a:pt x="19168" y="15567"/>
                </a:cubicBezTo>
                <a:cubicBezTo>
                  <a:pt x="21842" y="12893"/>
                  <a:pt x="21266" y="7369"/>
                  <a:pt x="19168" y="4223"/>
                </a:cubicBezTo>
                <a:cubicBezTo>
                  <a:pt x="17429" y="1615"/>
                  <a:pt x="8936" y="4080"/>
                  <a:pt x="10171" y="6961"/>
                </a:cubicBezTo>
                <a:cubicBezTo>
                  <a:pt x="12787" y="13062"/>
                  <a:pt x="25553" y="14534"/>
                  <a:pt x="24252" y="21043"/>
                </a:cubicBezTo>
                <a:cubicBezTo>
                  <a:pt x="22697" y="28820"/>
                  <a:pt x="6392" y="30562"/>
                  <a:pt x="784" y="24954"/>
                </a:cubicBezTo>
                <a:cubicBezTo>
                  <a:pt x="-938" y="23232"/>
                  <a:pt x="611" y="19096"/>
                  <a:pt x="2740" y="17913"/>
                </a:cubicBezTo>
                <a:cubicBezTo>
                  <a:pt x="7480" y="15279"/>
                  <a:pt x="13792" y="17312"/>
                  <a:pt x="18776" y="15175"/>
                </a:cubicBezTo>
                <a:cubicBezTo>
                  <a:pt x="22701" y="13492"/>
                  <a:pt x="28094" y="7558"/>
                  <a:pt x="25426" y="4223"/>
                </a:cubicBezTo>
                <a:cubicBezTo>
                  <a:pt x="21522" y="-656"/>
                  <a:pt x="4467" y="6656"/>
                  <a:pt x="8216" y="11655"/>
                </a:cubicBezTo>
                <a:cubicBezTo>
                  <a:pt x="12975" y="18000"/>
                  <a:pt x="29728" y="13893"/>
                  <a:pt x="29728" y="21825"/>
                </a:cubicBezTo>
              </a:path>
            </a:pathLst>
          </a:custGeom>
          <a:noFill/>
          <a:ln cap="flat" cmpd="sng" w="28575">
            <a:solidFill>
              <a:srgbClr val="980000"/>
            </a:solidFill>
            <a:prstDash val="solid"/>
            <a:round/>
            <a:headEnd len="med" w="med" type="none"/>
            <a:tailEnd len="med" w="med" type="none"/>
          </a:ln>
        </p:spPr>
      </p:sp>
      <p:sp>
        <p:nvSpPr>
          <p:cNvPr id="626" name="Google Shape;626;p33"/>
          <p:cNvSpPr txBox="1"/>
          <p:nvPr/>
        </p:nvSpPr>
        <p:spPr>
          <a:xfrm>
            <a:off x="1514688" y="4397450"/>
            <a:ext cx="13806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 sz="1200">
                <a:solidFill>
                  <a:schemeClr val="dk1"/>
                </a:solidFill>
                <a:latin typeface="Open Sans"/>
                <a:ea typeface="Open Sans"/>
                <a:cs typeface="Open Sans"/>
                <a:sym typeface="Open Sans"/>
              </a:rPr>
              <a:t>Person </a:t>
            </a:r>
            <a:br>
              <a:rPr b="1" lang="en" sz="1200">
                <a:solidFill>
                  <a:schemeClr val="dk1"/>
                </a:solidFill>
                <a:latin typeface="Open Sans"/>
                <a:ea typeface="Open Sans"/>
                <a:cs typeface="Open Sans"/>
                <a:sym typeface="Open Sans"/>
              </a:rPr>
            </a:br>
            <a:r>
              <a:rPr b="1" lang="en" sz="1200">
                <a:solidFill>
                  <a:schemeClr val="dk1"/>
                </a:solidFill>
                <a:latin typeface="Open Sans"/>
                <a:ea typeface="Open Sans"/>
                <a:cs typeface="Open Sans"/>
                <a:sym typeface="Open Sans"/>
              </a:rPr>
              <a:t>as a problem</a:t>
            </a:r>
            <a:endParaRPr sz="1200">
              <a:latin typeface="Open Sans"/>
              <a:ea typeface="Open Sans"/>
              <a:cs typeface="Open Sans"/>
              <a:sym typeface="Open Sans"/>
            </a:endParaRPr>
          </a:p>
        </p:txBody>
      </p:sp>
      <p:pic>
        <p:nvPicPr>
          <p:cNvPr id="627" name="Google Shape;627;p33"/>
          <p:cNvPicPr preferRelativeResize="0"/>
          <p:nvPr/>
        </p:nvPicPr>
        <p:blipFill>
          <a:blip r:embed="rId4">
            <a:alphaModFix/>
          </a:blip>
          <a:stretch>
            <a:fillRect/>
          </a:stretch>
        </p:blipFill>
        <p:spPr>
          <a:xfrm>
            <a:off x="165000" y="1147225"/>
            <a:ext cx="1513624" cy="1036846"/>
          </a:xfrm>
          <a:prstGeom prst="rect">
            <a:avLst/>
          </a:prstGeom>
          <a:noFill/>
          <a:ln>
            <a:noFill/>
          </a:ln>
        </p:spPr>
      </p:pic>
      <p:pic>
        <p:nvPicPr>
          <p:cNvPr id="628" name="Google Shape;628;p33"/>
          <p:cNvPicPr preferRelativeResize="0"/>
          <p:nvPr/>
        </p:nvPicPr>
        <p:blipFill>
          <a:blip r:embed="rId5">
            <a:alphaModFix/>
          </a:blip>
          <a:stretch>
            <a:fillRect/>
          </a:stretch>
        </p:blipFill>
        <p:spPr>
          <a:xfrm>
            <a:off x="1777475" y="1162696"/>
            <a:ext cx="1265375" cy="1005886"/>
          </a:xfrm>
          <a:prstGeom prst="rect">
            <a:avLst/>
          </a:prstGeom>
          <a:noFill/>
          <a:ln>
            <a:noFill/>
          </a:ln>
        </p:spPr>
      </p:pic>
      <p:pic>
        <p:nvPicPr>
          <p:cNvPr id="629" name="Google Shape;629;p33"/>
          <p:cNvPicPr preferRelativeResize="0"/>
          <p:nvPr/>
        </p:nvPicPr>
        <p:blipFill>
          <a:blip r:embed="rId6">
            <a:alphaModFix/>
          </a:blip>
          <a:stretch>
            <a:fillRect/>
          </a:stretch>
        </p:blipFill>
        <p:spPr>
          <a:xfrm>
            <a:off x="561914" y="1977955"/>
            <a:ext cx="1806552" cy="1165221"/>
          </a:xfrm>
          <a:prstGeom prst="rect">
            <a:avLst/>
          </a:prstGeom>
          <a:noFill/>
          <a:ln>
            <a:noFill/>
          </a:ln>
        </p:spPr>
      </p:pic>
      <p:sp>
        <p:nvSpPr>
          <p:cNvPr id="630" name="Google Shape;630;p33"/>
          <p:cNvSpPr txBox="1"/>
          <p:nvPr/>
        </p:nvSpPr>
        <p:spPr>
          <a:xfrm>
            <a:off x="7458475" y="0"/>
            <a:ext cx="16857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chemeClr val="dk1"/>
                </a:solidFill>
                <a:latin typeface="Economica"/>
                <a:ea typeface="Economica"/>
                <a:cs typeface="Economica"/>
                <a:sym typeface="Economica"/>
              </a:rPr>
              <a:t>Manalili, MMC (2024)</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3">
                                            <p:txEl>
                                              <p:pRg end="0" st="0"/>
                                            </p:txEl>
                                          </p:spTgt>
                                        </p:tgtEl>
                                        <p:attrNameLst>
                                          <p:attrName>style.visibility</p:attrName>
                                        </p:attrNameLst>
                                      </p:cBhvr>
                                      <p:to>
                                        <p:strVal val="visible"/>
                                      </p:to>
                                    </p:set>
                                    <p:animEffect filter="fade" transition="in">
                                      <p:cBhvr>
                                        <p:cTn dur="1000"/>
                                        <p:tgtEl>
                                          <p:spTgt spid="61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3">
                                            <p:txEl>
                                              <p:pRg end="1" st="1"/>
                                            </p:txEl>
                                          </p:spTgt>
                                        </p:tgtEl>
                                        <p:attrNameLst>
                                          <p:attrName>style.visibility</p:attrName>
                                        </p:attrNameLst>
                                      </p:cBhvr>
                                      <p:to>
                                        <p:strVal val="visible"/>
                                      </p:to>
                                    </p:set>
                                    <p:animEffect filter="fade" transition="in">
                                      <p:cBhvr>
                                        <p:cTn dur="1000"/>
                                        <p:tgtEl>
                                          <p:spTgt spid="61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3">
                                            <p:txEl>
                                              <p:pRg end="2" st="2"/>
                                            </p:txEl>
                                          </p:spTgt>
                                        </p:tgtEl>
                                        <p:attrNameLst>
                                          <p:attrName>style.visibility</p:attrName>
                                        </p:attrNameLst>
                                      </p:cBhvr>
                                      <p:to>
                                        <p:strVal val="visible"/>
                                      </p:to>
                                    </p:set>
                                    <p:animEffect filter="fade" transition="in">
                                      <p:cBhvr>
                                        <p:cTn dur="1000"/>
                                        <p:tgtEl>
                                          <p:spTgt spid="61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3">
                                            <p:txEl>
                                              <p:pRg end="3" st="3"/>
                                            </p:txEl>
                                          </p:spTgt>
                                        </p:tgtEl>
                                        <p:attrNameLst>
                                          <p:attrName>style.visibility</p:attrName>
                                        </p:attrNameLst>
                                      </p:cBhvr>
                                      <p:to>
                                        <p:strVal val="visible"/>
                                      </p:to>
                                    </p:set>
                                    <p:animEffect filter="fade" transition="in">
                                      <p:cBhvr>
                                        <p:cTn dur="1000"/>
                                        <p:tgtEl>
                                          <p:spTgt spid="61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3">
                                            <p:txEl>
                                              <p:pRg end="4" st="4"/>
                                            </p:txEl>
                                          </p:spTgt>
                                        </p:tgtEl>
                                        <p:attrNameLst>
                                          <p:attrName>style.visibility</p:attrName>
                                        </p:attrNameLst>
                                      </p:cBhvr>
                                      <p:to>
                                        <p:strVal val="visible"/>
                                      </p:to>
                                    </p:set>
                                    <p:animEffect filter="fade" transition="in">
                                      <p:cBhvr>
                                        <p:cTn dur="1000"/>
                                        <p:tgtEl>
                                          <p:spTgt spid="613">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4" name="Shape 634"/>
        <p:cNvGrpSpPr/>
        <p:nvPr/>
      </p:nvGrpSpPr>
      <p:grpSpPr>
        <a:xfrm>
          <a:off x="0" y="0"/>
          <a:ext cx="0" cy="0"/>
          <a:chOff x="0" y="0"/>
          <a:chExt cx="0" cy="0"/>
        </a:xfrm>
      </p:grpSpPr>
      <p:grpSp>
        <p:nvGrpSpPr>
          <p:cNvPr id="635" name="Google Shape;635;p34"/>
          <p:cNvGrpSpPr/>
          <p:nvPr/>
        </p:nvGrpSpPr>
        <p:grpSpPr>
          <a:xfrm>
            <a:off x="1770595" y="233426"/>
            <a:ext cx="5602811" cy="4210994"/>
            <a:chOff x="1383875" y="175600"/>
            <a:chExt cx="6376250" cy="4792300"/>
          </a:xfrm>
        </p:grpSpPr>
        <p:pic>
          <p:nvPicPr>
            <p:cNvPr id="636" name="Google Shape;636;p34"/>
            <p:cNvPicPr preferRelativeResize="0"/>
            <p:nvPr/>
          </p:nvPicPr>
          <p:blipFill>
            <a:blip r:embed="rId3">
              <a:alphaModFix/>
            </a:blip>
            <a:stretch>
              <a:fillRect/>
            </a:stretch>
          </p:blipFill>
          <p:spPr>
            <a:xfrm>
              <a:off x="1383875" y="175600"/>
              <a:ext cx="6376250" cy="4792300"/>
            </a:xfrm>
            <a:prstGeom prst="rect">
              <a:avLst/>
            </a:prstGeom>
            <a:noFill/>
            <a:ln>
              <a:noFill/>
            </a:ln>
          </p:spPr>
        </p:pic>
        <p:sp>
          <p:nvSpPr>
            <p:cNvPr id="637" name="Google Shape;637;p34"/>
            <p:cNvSpPr/>
            <p:nvPr/>
          </p:nvSpPr>
          <p:spPr>
            <a:xfrm>
              <a:off x="2028465" y="1383999"/>
              <a:ext cx="735600" cy="735600"/>
            </a:xfrm>
            <a:prstGeom prst="ellipse">
              <a:avLst/>
            </a:prstGeom>
            <a:solidFill>
              <a:srgbClr val="7F6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34"/>
            <p:cNvSpPr/>
            <p:nvPr/>
          </p:nvSpPr>
          <p:spPr>
            <a:xfrm>
              <a:off x="2253449" y="1532721"/>
              <a:ext cx="367200" cy="367200"/>
            </a:xfrm>
            <a:prstGeom prst="ellipse">
              <a:avLst/>
            </a:prstGeom>
            <a:solidFill>
              <a:srgbClr val="7F6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34"/>
            <p:cNvSpPr/>
            <p:nvPr/>
          </p:nvSpPr>
          <p:spPr>
            <a:xfrm>
              <a:off x="2447696" y="1986962"/>
              <a:ext cx="91800" cy="91800"/>
            </a:xfrm>
            <a:prstGeom prst="ellipse">
              <a:avLst/>
            </a:prstGeom>
            <a:solidFill>
              <a:srgbClr val="7F6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34"/>
            <p:cNvSpPr/>
            <p:nvPr/>
          </p:nvSpPr>
          <p:spPr>
            <a:xfrm>
              <a:off x="2579872" y="1891324"/>
              <a:ext cx="91800" cy="91800"/>
            </a:xfrm>
            <a:prstGeom prst="ellipse">
              <a:avLst/>
            </a:prstGeom>
            <a:solidFill>
              <a:srgbClr val="7F6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34"/>
            <p:cNvSpPr/>
            <p:nvPr/>
          </p:nvSpPr>
          <p:spPr>
            <a:xfrm>
              <a:off x="2191379" y="1829250"/>
              <a:ext cx="216000" cy="216000"/>
            </a:xfrm>
            <a:prstGeom prst="ellipse">
              <a:avLst/>
            </a:prstGeom>
            <a:solidFill>
              <a:srgbClr val="7F6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34"/>
            <p:cNvSpPr txBox="1"/>
            <p:nvPr/>
          </p:nvSpPr>
          <p:spPr>
            <a:xfrm>
              <a:off x="1918075" y="2165775"/>
              <a:ext cx="956400" cy="560400"/>
            </a:xfrm>
            <a:prstGeom prst="rect">
              <a:avLst/>
            </a:prstGeom>
            <a:solidFill>
              <a:srgbClr val="7F6000"/>
            </a:solid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 sz="1000">
                  <a:solidFill>
                    <a:schemeClr val="dk1"/>
                  </a:solidFill>
                  <a:latin typeface="Open Sans"/>
                  <a:ea typeface="Open Sans"/>
                  <a:cs typeface="Open Sans"/>
                  <a:sym typeface="Open Sans"/>
                </a:rPr>
                <a:t>Person or...</a:t>
              </a:r>
              <a:endParaRPr sz="1000">
                <a:latin typeface="Open Sans"/>
                <a:ea typeface="Open Sans"/>
                <a:cs typeface="Open Sans"/>
                <a:sym typeface="Open Sans"/>
              </a:endParaRPr>
            </a:p>
          </p:txBody>
        </p:sp>
      </p:grpSp>
      <p:sp>
        <p:nvSpPr>
          <p:cNvPr id="643" name="Google Shape;643;p34"/>
          <p:cNvSpPr txBox="1"/>
          <p:nvPr/>
        </p:nvSpPr>
        <p:spPr>
          <a:xfrm>
            <a:off x="0" y="4444425"/>
            <a:ext cx="9144000" cy="581700"/>
          </a:xfrm>
          <a:prstGeom prst="rect">
            <a:avLst/>
          </a:prstGeom>
          <a:noFill/>
          <a:ln>
            <a:noFill/>
          </a:ln>
        </p:spPr>
        <p:txBody>
          <a:bodyPr anchorCtr="0" anchor="t" bIns="91425" lIns="91425" spcFirstLastPara="1" rIns="91425" wrap="square" tIns="91425">
            <a:spAutoFit/>
          </a:bodyPr>
          <a:lstStyle/>
          <a:p>
            <a:pPr indent="-304800" lvl="0" marL="457200" rtl="0" algn="l">
              <a:lnSpc>
                <a:spcPct val="115000"/>
              </a:lnSpc>
              <a:spcBef>
                <a:spcPts val="0"/>
              </a:spcBef>
              <a:spcAft>
                <a:spcPts val="0"/>
              </a:spcAft>
              <a:buClr>
                <a:schemeClr val="dk1"/>
              </a:buClr>
              <a:buSzPts val="1200"/>
              <a:buFont typeface="Open Sans"/>
              <a:buChar char="●"/>
            </a:pPr>
            <a:r>
              <a:rPr lang="en" sz="1200">
                <a:solidFill>
                  <a:schemeClr val="dk1"/>
                </a:solidFill>
                <a:latin typeface="Open Sans"/>
                <a:ea typeface="Open Sans"/>
                <a:cs typeface="Open Sans"/>
                <a:sym typeface="Open Sans"/>
              </a:rPr>
              <a:t>What does normality (i.e. “Norm”) have us believe about the world and human persons (i.e. our patients)?</a:t>
            </a:r>
            <a:endParaRPr sz="1200">
              <a:solidFill>
                <a:schemeClr val="dk1"/>
              </a:solidFill>
              <a:latin typeface="Open Sans"/>
              <a:ea typeface="Open Sans"/>
              <a:cs typeface="Open Sans"/>
              <a:sym typeface="Open Sans"/>
            </a:endParaRPr>
          </a:p>
          <a:p>
            <a:pPr indent="-304800" lvl="0" marL="457200" rtl="0" algn="l">
              <a:lnSpc>
                <a:spcPct val="115000"/>
              </a:lnSpc>
              <a:spcBef>
                <a:spcPts val="0"/>
              </a:spcBef>
              <a:spcAft>
                <a:spcPts val="0"/>
              </a:spcAft>
              <a:buClr>
                <a:schemeClr val="dk1"/>
              </a:buClr>
              <a:buSzPts val="1200"/>
              <a:buFont typeface="Open Sans"/>
              <a:buChar char="●"/>
            </a:pPr>
            <a:r>
              <a:rPr lang="en" sz="1200">
                <a:solidFill>
                  <a:schemeClr val="dk1"/>
                </a:solidFill>
                <a:latin typeface="Open Sans"/>
                <a:ea typeface="Open Sans"/>
                <a:cs typeface="Open Sans"/>
                <a:sym typeface="Open Sans"/>
              </a:rPr>
              <a:t>When do we wield this type of discourse? What’s helpful/harmful about this?</a:t>
            </a:r>
            <a:endParaRPr sz="12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3">
                                            <p:txEl>
                                              <p:pRg end="1" st="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7" name="Shape 647"/>
        <p:cNvGrpSpPr/>
        <p:nvPr/>
      </p:nvGrpSpPr>
      <p:grpSpPr>
        <a:xfrm>
          <a:off x="0" y="0"/>
          <a:ext cx="0" cy="0"/>
          <a:chOff x="0" y="0"/>
          <a:chExt cx="0" cy="0"/>
        </a:xfrm>
      </p:grpSpPr>
      <p:sp>
        <p:nvSpPr>
          <p:cNvPr id="648" name="Google Shape;648;p35"/>
          <p:cNvSpPr txBox="1"/>
          <p:nvPr>
            <p:ph type="title"/>
          </p:nvPr>
        </p:nvSpPr>
        <p:spPr>
          <a:xfrm>
            <a:off x="311700" y="315925"/>
            <a:ext cx="87060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n" sz="3750"/>
              <a:t>Externalizing: </a:t>
            </a:r>
            <a:r>
              <a:rPr lang="en" sz="3250"/>
              <a:t>Statement of Position Map </a:t>
            </a:r>
            <a:endParaRPr sz="3250"/>
          </a:p>
        </p:txBody>
      </p:sp>
      <p:sp>
        <p:nvSpPr>
          <p:cNvPr id="649" name="Google Shape;649;p35"/>
          <p:cNvSpPr txBox="1"/>
          <p:nvPr>
            <p:ph idx="1" type="body"/>
          </p:nvPr>
        </p:nvSpPr>
        <p:spPr>
          <a:xfrm>
            <a:off x="557100" y="4120375"/>
            <a:ext cx="8029800" cy="7764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lang="en"/>
              <a:t>Next, let’s investigate the </a:t>
            </a:r>
            <a:r>
              <a:rPr b="1" lang="en"/>
              <a:t>statement of position</a:t>
            </a:r>
            <a:r>
              <a:rPr lang="en"/>
              <a:t> map (White, 2007) -</a:t>
            </a:r>
            <a:br>
              <a:rPr lang="en"/>
            </a:br>
            <a:r>
              <a:rPr lang="en"/>
              <a:t>One of way to have externalizing / deconstructing conversations!  </a:t>
            </a:r>
            <a:endParaRPr/>
          </a:p>
        </p:txBody>
      </p:sp>
      <p:grpSp>
        <p:nvGrpSpPr>
          <p:cNvPr id="650" name="Google Shape;650;p35"/>
          <p:cNvGrpSpPr/>
          <p:nvPr/>
        </p:nvGrpSpPr>
        <p:grpSpPr>
          <a:xfrm>
            <a:off x="1517266" y="2523797"/>
            <a:ext cx="2355241" cy="1020665"/>
            <a:chOff x="6326793" y="1683574"/>
            <a:chExt cx="2533880" cy="1222500"/>
          </a:xfrm>
        </p:grpSpPr>
        <p:grpSp>
          <p:nvGrpSpPr>
            <p:cNvPr id="651" name="Google Shape;651;p35"/>
            <p:cNvGrpSpPr/>
            <p:nvPr/>
          </p:nvGrpSpPr>
          <p:grpSpPr>
            <a:xfrm>
              <a:off x="8025100" y="1881878"/>
              <a:ext cx="811831" cy="809312"/>
              <a:chOff x="3445512" y="1253926"/>
              <a:chExt cx="3577925" cy="3566824"/>
            </a:xfrm>
          </p:grpSpPr>
          <p:pic>
            <p:nvPicPr>
              <p:cNvPr id="652" name="Google Shape;652;p35"/>
              <p:cNvPicPr preferRelativeResize="0"/>
              <p:nvPr/>
            </p:nvPicPr>
            <p:blipFill>
              <a:blip r:embed="rId3">
                <a:alphaModFix amt="29000"/>
              </a:blip>
              <a:stretch>
                <a:fillRect/>
              </a:stretch>
            </p:blipFill>
            <p:spPr>
              <a:xfrm>
                <a:off x="3469223" y="1254641"/>
                <a:ext cx="1136156" cy="1137312"/>
              </a:xfrm>
              <a:prstGeom prst="rect">
                <a:avLst/>
              </a:prstGeom>
              <a:noFill/>
              <a:ln>
                <a:noFill/>
              </a:ln>
            </p:spPr>
          </p:pic>
          <p:pic>
            <p:nvPicPr>
              <p:cNvPr id="653" name="Google Shape;653;p35"/>
              <p:cNvPicPr preferRelativeResize="0"/>
              <p:nvPr/>
            </p:nvPicPr>
            <p:blipFill>
              <a:blip r:embed="rId4">
                <a:alphaModFix amt="29000"/>
              </a:blip>
              <a:stretch>
                <a:fillRect/>
              </a:stretch>
            </p:blipFill>
            <p:spPr>
              <a:xfrm>
                <a:off x="5911548" y="1253926"/>
                <a:ext cx="1099515" cy="1137328"/>
              </a:xfrm>
              <a:prstGeom prst="rect">
                <a:avLst/>
              </a:prstGeom>
              <a:noFill/>
              <a:ln>
                <a:noFill/>
              </a:ln>
            </p:spPr>
          </p:pic>
          <p:pic>
            <p:nvPicPr>
              <p:cNvPr id="654" name="Google Shape;654;p35"/>
              <p:cNvPicPr preferRelativeResize="0"/>
              <p:nvPr/>
            </p:nvPicPr>
            <p:blipFill>
              <a:blip r:embed="rId5">
                <a:alphaModFix amt="29000"/>
              </a:blip>
              <a:stretch>
                <a:fillRect/>
              </a:stretch>
            </p:blipFill>
            <p:spPr>
              <a:xfrm>
                <a:off x="3469822" y="2468970"/>
                <a:ext cx="1136183" cy="1137312"/>
              </a:xfrm>
              <a:prstGeom prst="rect">
                <a:avLst/>
              </a:prstGeom>
              <a:noFill/>
              <a:ln>
                <a:noFill/>
              </a:ln>
            </p:spPr>
          </p:pic>
          <p:pic>
            <p:nvPicPr>
              <p:cNvPr id="655" name="Google Shape;655;p35"/>
              <p:cNvPicPr preferRelativeResize="0"/>
              <p:nvPr/>
            </p:nvPicPr>
            <p:blipFill>
              <a:blip r:embed="rId6">
                <a:alphaModFix amt="29000"/>
              </a:blip>
              <a:stretch>
                <a:fillRect/>
              </a:stretch>
            </p:blipFill>
            <p:spPr>
              <a:xfrm>
                <a:off x="4690067" y="1254641"/>
                <a:ext cx="1136182" cy="1137364"/>
              </a:xfrm>
              <a:prstGeom prst="rect">
                <a:avLst/>
              </a:prstGeom>
              <a:noFill/>
              <a:ln>
                <a:noFill/>
              </a:ln>
            </p:spPr>
          </p:pic>
          <p:pic>
            <p:nvPicPr>
              <p:cNvPr id="656" name="Google Shape;656;p35"/>
              <p:cNvPicPr preferRelativeResize="0"/>
              <p:nvPr/>
            </p:nvPicPr>
            <p:blipFill>
              <a:blip r:embed="rId7">
                <a:alphaModFix amt="29000"/>
              </a:blip>
              <a:stretch>
                <a:fillRect/>
              </a:stretch>
            </p:blipFill>
            <p:spPr>
              <a:xfrm>
                <a:off x="4690691" y="2469046"/>
                <a:ext cx="1136183" cy="1137312"/>
              </a:xfrm>
              <a:prstGeom prst="rect">
                <a:avLst/>
              </a:prstGeom>
              <a:noFill/>
              <a:ln>
                <a:noFill/>
              </a:ln>
            </p:spPr>
          </p:pic>
          <p:pic>
            <p:nvPicPr>
              <p:cNvPr id="657" name="Google Shape;657;p35"/>
              <p:cNvPicPr preferRelativeResize="0"/>
              <p:nvPr/>
            </p:nvPicPr>
            <p:blipFill>
              <a:blip r:embed="rId8">
                <a:alphaModFix amt="29000"/>
              </a:blip>
              <a:stretch>
                <a:fillRect/>
              </a:stretch>
            </p:blipFill>
            <p:spPr>
              <a:xfrm>
                <a:off x="5912139" y="2469046"/>
                <a:ext cx="1099534" cy="1137313"/>
              </a:xfrm>
              <a:prstGeom prst="rect">
                <a:avLst/>
              </a:prstGeom>
              <a:noFill/>
              <a:ln>
                <a:noFill/>
              </a:ln>
            </p:spPr>
          </p:pic>
          <p:pic>
            <p:nvPicPr>
              <p:cNvPr id="658" name="Google Shape;658;p35"/>
              <p:cNvPicPr preferRelativeResize="0"/>
              <p:nvPr/>
            </p:nvPicPr>
            <p:blipFill>
              <a:blip r:embed="rId9">
                <a:alphaModFix amt="29000"/>
              </a:blip>
              <a:stretch>
                <a:fillRect/>
              </a:stretch>
            </p:blipFill>
            <p:spPr>
              <a:xfrm>
                <a:off x="3445512" y="3683285"/>
                <a:ext cx="1184774" cy="1137363"/>
              </a:xfrm>
              <a:prstGeom prst="rect">
                <a:avLst/>
              </a:prstGeom>
              <a:noFill/>
              <a:ln>
                <a:noFill/>
              </a:ln>
            </p:spPr>
          </p:pic>
          <p:pic>
            <p:nvPicPr>
              <p:cNvPr id="659" name="Google Shape;659;p35"/>
              <p:cNvPicPr preferRelativeResize="0"/>
              <p:nvPr/>
            </p:nvPicPr>
            <p:blipFill>
              <a:blip r:embed="rId10">
                <a:alphaModFix amt="29000"/>
              </a:blip>
              <a:stretch>
                <a:fillRect/>
              </a:stretch>
            </p:blipFill>
            <p:spPr>
              <a:xfrm>
                <a:off x="4690691" y="3683387"/>
                <a:ext cx="1136181" cy="1137363"/>
              </a:xfrm>
              <a:prstGeom prst="rect">
                <a:avLst/>
              </a:prstGeom>
              <a:noFill/>
              <a:ln>
                <a:noFill/>
              </a:ln>
            </p:spPr>
          </p:pic>
          <p:pic>
            <p:nvPicPr>
              <p:cNvPr id="660" name="Google Shape;660;p35"/>
              <p:cNvPicPr preferRelativeResize="0"/>
              <p:nvPr/>
            </p:nvPicPr>
            <p:blipFill>
              <a:blip r:embed="rId11">
                <a:alphaModFix amt="29000"/>
              </a:blip>
              <a:stretch>
                <a:fillRect/>
              </a:stretch>
            </p:blipFill>
            <p:spPr>
              <a:xfrm>
                <a:off x="5887264" y="3684138"/>
                <a:ext cx="1136174" cy="1136158"/>
              </a:xfrm>
              <a:prstGeom prst="rect">
                <a:avLst/>
              </a:prstGeom>
              <a:noFill/>
              <a:ln>
                <a:noFill/>
              </a:ln>
            </p:spPr>
          </p:pic>
        </p:grpSp>
        <p:sp>
          <p:nvSpPr>
            <p:cNvPr id="661" name="Google Shape;661;p35"/>
            <p:cNvSpPr/>
            <p:nvPr/>
          </p:nvSpPr>
          <p:spPr>
            <a:xfrm>
              <a:off x="6326793" y="1683574"/>
              <a:ext cx="1222500" cy="1222500"/>
            </a:xfrm>
            <a:prstGeom prst="ellipse">
              <a:avLst/>
            </a:prstGeom>
            <a:solidFill>
              <a:srgbClr val="7F6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35"/>
            <p:cNvSpPr/>
            <p:nvPr/>
          </p:nvSpPr>
          <p:spPr>
            <a:xfrm>
              <a:off x="6700669" y="1930719"/>
              <a:ext cx="609900" cy="609900"/>
            </a:xfrm>
            <a:prstGeom prst="ellipse">
              <a:avLst/>
            </a:prstGeom>
            <a:solidFill>
              <a:srgbClr val="7F6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35"/>
            <p:cNvSpPr/>
            <p:nvPr/>
          </p:nvSpPr>
          <p:spPr>
            <a:xfrm>
              <a:off x="7151482" y="2105207"/>
              <a:ext cx="152700" cy="152700"/>
            </a:xfrm>
            <a:prstGeom prst="ellipse">
              <a:avLst/>
            </a:prstGeom>
            <a:solidFill>
              <a:srgbClr val="7F6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35"/>
            <p:cNvSpPr/>
            <p:nvPr/>
          </p:nvSpPr>
          <p:spPr>
            <a:xfrm>
              <a:off x="7151482" y="2270713"/>
              <a:ext cx="152700" cy="152700"/>
            </a:xfrm>
            <a:prstGeom prst="ellipse">
              <a:avLst/>
            </a:prstGeom>
            <a:solidFill>
              <a:srgbClr val="7F6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35"/>
            <p:cNvSpPr/>
            <p:nvPr/>
          </p:nvSpPr>
          <p:spPr>
            <a:xfrm>
              <a:off x="6700669" y="1952432"/>
              <a:ext cx="152700" cy="152700"/>
            </a:xfrm>
            <a:prstGeom prst="ellipse">
              <a:avLst/>
            </a:prstGeom>
            <a:solidFill>
              <a:srgbClr val="7F6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35"/>
            <p:cNvSpPr/>
            <p:nvPr/>
          </p:nvSpPr>
          <p:spPr>
            <a:xfrm>
              <a:off x="7023465" y="2685566"/>
              <a:ext cx="152700" cy="152700"/>
            </a:xfrm>
            <a:prstGeom prst="ellipse">
              <a:avLst/>
            </a:prstGeom>
            <a:solidFill>
              <a:srgbClr val="7F6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35"/>
            <p:cNvSpPr/>
            <p:nvPr/>
          </p:nvSpPr>
          <p:spPr>
            <a:xfrm>
              <a:off x="6666823" y="2565358"/>
              <a:ext cx="152700" cy="152700"/>
            </a:xfrm>
            <a:prstGeom prst="ellipse">
              <a:avLst/>
            </a:prstGeom>
            <a:solidFill>
              <a:srgbClr val="7F6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35"/>
            <p:cNvSpPr/>
            <p:nvPr/>
          </p:nvSpPr>
          <p:spPr>
            <a:xfrm>
              <a:off x="7243113" y="2526637"/>
              <a:ext cx="152700" cy="152700"/>
            </a:xfrm>
            <a:prstGeom prst="ellipse">
              <a:avLst/>
            </a:prstGeom>
            <a:solidFill>
              <a:srgbClr val="7F6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35"/>
            <p:cNvSpPr/>
            <p:nvPr/>
          </p:nvSpPr>
          <p:spPr>
            <a:xfrm>
              <a:off x="6597521" y="2423483"/>
              <a:ext cx="359100" cy="359100"/>
            </a:xfrm>
            <a:prstGeom prst="ellipse">
              <a:avLst/>
            </a:prstGeom>
            <a:solidFill>
              <a:srgbClr val="7F6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35"/>
            <p:cNvSpPr/>
            <p:nvPr/>
          </p:nvSpPr>
          <p:spPr>
            <a:xfrm>
              <a:off x="8094433" y="1728778"/>
              <a:ext cx="766239" cy="1115800"/>
            </a:xfrm>
            <a:custGeom>
              <a:rect b="b" l="l" r="r" t="t"/>
              <a:pathLst>
                <a:path extrusionOk="0" h="28266" w="29728">
                  <a:moveTo>
                    <a:pt x="2348" y="15567"/>
                  </a:moveTo>
                  <a:cubicBezTo>
                    <a:pt x="5556" y="10223"/>
                    <a:pt x="8825" y="-3191"/>
                    <a:pt x="13692" y="703"/>
                  </a:cubicBezTo>
                  <a:cubicBezTo>
                    <a:pt x="15941" y="2502"/>
                    <a:pt x="15305" y="7710"/>
                    <a:pt x="12909" y="9308"/>
                  </a:cubicBezTo>
                  <a:cubicBezTo>
                    <a:pt x="8917" y="11970"/>
                    <a:pt x="1668" y="14338"/>
                    <a:pt x="2348" y="19087"/>
                  </a:cubicBezTo>
                  <a:cubicBezTo>
                    <a:pt x="2736" y="21800"/>
                    <a:pt x="7587" y="24252"/>
                    <a:pt x="9780" y="22607"/>
                  </a:cubicBezTo>
                  <a:cubicBezTo>
                    <a:pt x="13699" y="19667"/>
                    <a:pt x="20019" y="12523"/>
                    <a:pt x="23079" y="16349"/>
                  </a:cubicBezTo>
                  <a:cubicBezTo>
                    <a:pt x="24384" y="17981"/>
                    <a:pt x="24724" y="20935"/>
                    <a:pt x="23470" y="22607"/>
                  </a:cubicBezTo>
                  <a:cubicBezTo>
                    <a:pt x="20228" y="26929"/>
                    <a:pt x="11255" y="28773"/>
                    <a:pt x="7433" y="24954"/>
                  </a:cubicBezTo>
                  <a:cubicBezTo>
                    <a:pt x="3889" y="21413"/>
                    <a:pt x="15626" y="19109"/>
                    <a:pt x="19168" y="15567"/>
                  </a:cubicBezTo>
                  <a:cubicBezTo>
                    <a:pt x="21842" y="12893"/>
                    <a:pt x="21266" y="7369"/>
                    <a:pt x="19168" y="4223"/>
                  </a:cubicBezTo>
                  <a:cubicBezTo>
                    <a:pt x="17429" y="1615"/>
                    <a:pt x="8936" y="4080"/>
                    <a:pt x="10171" y="6961"/>
                  </a:cubicBezTo>
                  <a:cubicBezTo>
                    <a:pt x="12787" y="13062"/>
                    <a:pt x="25553" y="14534"/>
                    <a:pt x="24252" y="21043"/>
                  </a:cubicBezTo>
                  <a:cubicBezTo>
                    <a:pt x="22697" y="28820"/>
                    <a:pt x="6392" y="30562"/>
                    <a:pt x="784" y="24954"/>
                  </a:cubicBezTo>
                  <a:cubicBezTo>
                    <a:pt x="-938" y="23232"/>
                    <a:pt x="611" y="19096"/>
                    <a:pt x="2740" y="17913"/>
                  </a:cubicBezTo>
                  <a:cubicBezTo>
                    <a:pt x="7480" y="15279"/>
                    <a:pt x="13792" y="17312"/>
                    <a:pt x="18776" y="15175"/>
                  </a:cubicBezTo>
                  <a:cubicBezTo>
                    <a:pt x="22701" y="13492"/>
                    <a:pt x="28094" y="7558"/>
                    <a:pt x="25426" y="4223"/>
                  </a:cubicBezTo>
                  <a:cubicBezTo>
                    <a:pt x="21522" y="-656"/>
                    <a:pt x="4467" y="6656"/>
                    <a:pt x="8216" y="11655"/>
                  </a:cubicBezTo>
                  <a:cubicBezTo>
                    <a:pt x="12975" y="18000"/>
                    <a:pt x="29728" y="13893"/>
                    <a:pt x="29728" y="21825"/>
                  </a:cubicBezTo>
                </a:path>
              </a:pathLst>
            </a:custGeom>
            <a:noFill/>
            <a:ln cap="flat" cmpd="sng" w="28575">
              <a:solidFill>
                <a:srgbClr val="980000"/>
              </a:solidFill>
              <a:prstDash val="solid"/>
              <a:round/>
              <a:headEnd len="med" w="med" type="none"/>
              <a:tailEnd len="med" w="med" type="none"/>
            </a:ln>
          </p:spPr>
        </p:sp>
        <p:sp>
          <p:nvSpPr>
            <p:cNvPr id="671" name="Google Shape;671;p35"/>
            <p:cNvSpPr txBox="1"/>
            <p:nvPr/>
          </p:nvSpPr>
          <p:spPr>
            <a:xfrm>
              <a:off x="7504834" y="2071286"/>
              <a:ext cx="658200" cy="38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==&gt;</a:t>
              </a:r>
              <a:endParaRPr sz="900">
                <a:latin typeface="Open Sans"/>
                <a:ea typeface="Open Sans"/>
                <a:cs typeface="Open Sans"/>
                <a:sym typeface="Open Sans"/>
              </a:endParaRPr>
            </a:p>
          </p:txBody>
        </p:sp>
      </p:grpSp>
      <p:cxnSp>
        <p:nvCxnSpPr>
          <p:cNvPr id="672" name="Google Shape;672;p35"/>
          <p:cNvCxnSpPr/>
          <p:nvPr/>
        </p:nvCxnSpPr>
        <p:spPr>
          <a:xfrm>
            <a:off x="4459986" y="1266725"/>
            <a:ext cx="0" cy="2394900"/>
          </a:xfrm>
          <a:prstGeom prst="straightConnector1">
            <a:avLst/>
          </a:prstGeom>
          <a:noFill/>
          <a:ln cap="flat" cmpd="sng" w="76200">
            <a:solidFill>
              <a:schemeClr val="dk1"/>
            </a:solidFill>
            <a:prstDash val="solid"/>
            <a:round/>
            <a:headEnd len="med" w="med" type="none"/>
            <a:tailEnd len="med" w="med" type="none"/>
          </a:ln>
        </p:spPr>
      </p:cxnSp>
      <p:grpSp>
        <p:nvGrpSpPr>
          <p:cNvPr id="673" name="Google Shape;673;p35"/>
          <p:cNvGrpSpPr/>
          <p:nvPr/>
        </p:nvGrpSpPr>
        <p:grpSpPr>
          <a:xfrm>
            <a:off x="1129182" y="1383888"/>
            <a:ext cx="2973421" cy="1020670"/>
            <a:chOff x="413086" y="1762528"/>
            <a:chExt cx="3865602" cy="1417991"/>
          </a:xfrm>
        </p:grpSpPr>
        <p:cxnSp>
          <p:nvCxnSpPr>
            <p:cNvPr id="674" name="Google Shape;674;p35"/>
            <p:cNvCxnSpPr/>
            <p:nvPr/>
          </p:nvCxnSpPr>
          <p:spPr>
            <a:xfrm>
              <a:off x="1015952" y="1883422"/>
              <a:ext cx="0" cy="1268100"/>
            </a:xfrm>
            <a:prstGeom prst="straightConnector1">
              <a:avLst/>
            </a:prstGeom>
            <a:noFill/>
            <a:ln cap="flat" cmpd="sng" w="38100">
              <a:solidFill>
                <a:srgbClr val="000000"/>
              </a:solidFill>
              <a:prstDash val="solid"/>
              <a:round/>
              <a:headEnd len="med" w="med" type="none"/>
              <a:tailEnd len="med" w="med" type="none"/>
            </a:ln>
          </p:spPr>
        </p:cxnSp>
        <p:cxnSp>
          <p:nvCxnSpPr>
            <p:cNvPr id="675" name="Google Shape;675;p35"/>
            <p:cNvCxnSpPr/>
            <p:nvPr/>
          </p:nvCxnSpPr>
          <p:spPr>
            <a:xfrm rot="10800000">
              <a:off x="1015491" y="3151286"/>
              <a:ext cx="2664000" cy="0"/>
            </a:xfrm>
            <a:prstGeom prst="straightConnector1">
              <a:avLst/>
            </a:prstGeom>
            <a:noFill/>
            <a:ln cap="flat" cmpd="sng" w="38100">
              <a:solidFill>
                <a:srgbClr val="000000"/>
              </a:solidFill>
              <a:prstDash val="solid"/>
              <a:round/>
              <a:headEnd len="med" w="med" type="none"/>
              <a:tailEnd len="med" w="med" type="none"/>
            </a:ln>
          </p:spPr>
        </p:cxnSp>
        <p:sp>
          <p:nvSpPr>
            <p:cNvPr id="676" name="Google Shape;676;p35"/>
            <p:cNvSpPr/>
            <p:nvPr/>
          </p:nvSpPr>
          <p:spPr>
            <a:xfrm>
              <a:off x="986686" y="3122019"/>
              <a:ext cx="58500" cy="58500"/>
            </a:xfrm>
            <a:prstGeom prst="ellipse">
              <a:avLst/>
            </a:prstGeom>
            <a:solidFill>
              <a:srgbClr val="CCA67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77" name="Google Shape;677;p35"/>
            <p:cNvCxnSpPr>
              <a:stCxn id="676" idx="2"/>
            </p:cNvCxnSpPr>
            <p:nvPr/>
          </p:nvCxnSpPr>
          <p:spPr>
            <a:xfrm rot="10800000">
              <a:off x="413086" y="3151269"/>
              <a:ext cx="573600" cy="0"/>
            </a:xfrm>
            <a:prstGeom prst="straightConnector1">
              <a:avLst/>
            </a:prstGeom>
            <a:noFill/>
            <a:ln cap="flat" cmpd="sng" w="38100">
              <a:solidFill>
                <a:srgbClr val="000000"/>
              </a:solidFill>
              <a:prstDash val="dot"/>
              <a:round/>
              <a:headEnd len="med" w="med" type="none"/>
              <a:tailEnd len="med" w="med" type="none"/>
            </a:ln>
          </p:spPr>
        </p:cxnSp>
        <p:sp>
          <p:nvSpPr>
            <p:cNvPr id="678" name="Google Shape;678;p35"/>
            <p:cNvSpPr/>
            <p:nvPr/>
          </p:nvSpPr>
          <p:spPr>
            <a:xfrm>
              <a:off x="3646774" y="3122019"/>
              <a:ext cx="58500" cy="58500"/>
            </a:xfrm>
            <a:prstGeom prst="ellipse">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79" name="Google Shape;679;p35"/>
            <p:cNvCxnSpPr/>
            <p:nvPr/>
          </p:nvCxnSpPr>
          <p:spPr>
            <a:xfrm rot="10800000">
              <a:off x="3705088" y="3151286"/>
              <a:ext cx="573600" cy="0"/>
            </a:xfrm>
            <a:prstGeom prst="straightConnector1">
              <a:avLst/>
            </a:prstGeom>
            <a:noFill/>
            <a:ln cap="flat" cmpd="sng" w="38100">
              <a:solidFill>
                <a:srgbClr val="000000"/>
              </a:solidFill>
              <a:prstDash val="dot"/>
              <a:round/>
              <a:headEnd len="med" w="med" type="none"/>
              <a:tailEnd len="med" w="med" type="none"/>
            </a:ln>
          </p:spPr>
        </p:cxnSp>
        <p:sp>
          <p:nvSpPr>
            <p:cNvPr id="680" name="Google Shape;680;p35"/>
            <p:cNvSpPr/>
            <p:nvPr/>
          </p:nvSpPr>
          <p:spPr>
            <a:xfrm>
              <a:off x="1252304" y="1988158"/>
              <a:ext cx="234000" cy="2340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35"/>
            <p:cNvSpPr/>
            <p:nvPr/>
          </p:nvSpPr>
          <p:spPr>
            <a:xfrm>
              <a:off x="1442457" y="2829199"/>
              <a:ext cx="137400" cy="1374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35"/>
            <p:cNvSpPr/>
            <p:nvPr/>
          </p:nvSpPr>
          <p:spPr>
            <a:xfrm>
              <a:off x="1105616" y="2646679"/>
              <a:ext cx="137400" cy="1374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35"/>
            <p:cNvSpPr/>
            <p:nvPr/>
          </p:nvSpPr>
          <p:spPr>
            <a:xfrm>
              <a:off x="2089318" y="2036303"/>
              <a:ext cx="137400" cy="1374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35"/>
            <p:cNvSpPr/>
            <p:nvPr/>
          </p:nvSpPr>
          <p:spPr>
            <a:xfrm>
              <a:off x="1906800" y="2491457"/>
              <a:ext cx="137400" cy="1374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35"/>
            <p:cNvSpPr/>
            <p:nvPr/>
          </p:nvSpPr>
          <p:spPr>
            <a:xfrm>
              <a:off x="2089318" y="2784250"/>
              <a:ext cx="137400" cy="1374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35"/>
            <p:cNvSpPr/>
            <p:nvPr/>
          </p:nvSpPr>
          <p:spPr>
            <a:xfrm>
              <a:off x="2802617" y="2121133"/>
              <a:ext cx="137400" cy="1374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35"/>
            <p:cNvSpPr/>
            <p:nvPr/>
          </p:nvSpPr>
          <p:spPr>
            <a:xfrm>
              <a:off x="2455349" y="2430566"/>
              <a:ext cx="137400" cy="1374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35"/>
            <p:cNvSpPr/>
            <p:nvPr/>
          </p:nvSpPr>
          <p:spPr>
            <a:xfrm>
              <a:off x="2766083" y="2430566"/>
              <a:ext cx="137400" cy="1374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35"/>
            <p:cNvSpPr/>
            <p:nvPr/>
          </p:nvSpPr>
          <p:spPr>
            <a:xfrm>
              <a:off x="3157195" y="2784250"/>
              <a:ext cx="137400" cy="1374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35"/>
            <p:cNvSpPr/>
            <p:nvPr/>
          </p:nvSpPr>
          <p:spPr>
            <a:xfrm>
              <a:off x="1348603" y="2258699"/>
              <a:ext cx="137400" cy="1374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35"/>
            <p:cNvSpPr/>
            <p:nvPr/>
          </p:nvSpPr>
          <p:spPr>
            <a:xfrm>
              <a:off x="3193080" y="2084453"/>
              <a:ext cx="137400" cy="1374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35"/>
            <p:cNvSpPr/>
            <p:nvPr/>
          </p:nvSpPr>
          <p:spPr>
            <a:xfrm>
              <a:off x="3058214" y="2348144"/>
              <a:ext cx="58500" cy="585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35"/>
            <p:cNvSpPr/>
            <p:nvPr/>
          </p:nvSpPr>
          <p:spPr>
            <a:xfrm>
              <a:off x="2117989" y="2265223"/>
              <a:ext cx="58500" cy="585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35"/>
            <p:cNvSpPr/>
            <p:nvPr/>
          </p:nvSpPr>
          <p:spPr>
            <a:xfrm>
              <a:off x="2999681" y="2646681"/>
              <a:ext cx="58500" cy="585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35"/>
            <p:cNvSpPr/>
            <p:nvPr/>
          </p:nvSpPr>
          <p:spPr>
            <a:xfrm>
              <a:off x="2474103" y="1988155"/>
              <a:ext cx="58500" cy="585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35"/>
            <p:cNvSpPr/>
            <p:nvPr/>
          </p:nvSpPr>
          <p:spPr>
            <a:xfrm>
              <a:off x="2396817" y="2237730"/>
              <a:ext cx="58500" cy="585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35"/>
            <p:cNvSpPr/>
            <p:nvPr/>
          </p:nvSpPr>
          <p:spPr>
            <a:xfrm>
              <a:off x="1848267" y="2823771"/>
              <a:ext cx="58500" cy="585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35"/>
            <p:cNvSpPr/>
            <p:nvPr/>
          </p:nvSpPr>
          <p:spPr>
            <a:xfrm>
              <a:off x="1612300" y="2025922"/>
              <a:ext cx="58500" cy="585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35"/>
            <p:cNvSpPr/>
            <p:nvPr/>
          </p:nvSpPr>
          <p:spPr>
            <a:xfrm>
              <a:off x="1184654" y="2330856"/>
              <a:ext cx="58500" cy="585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35"/>
            <p:cNvSpPr/>
            <p:nvPr/>
          </p:nvSpPr>
          <p:spPr>
            <a:xfrm>
              <a:off x="1214364" y="2958012"/>
              <a:ext cx="58500" cy="585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35"/>
            <p:cNvSpPr/>
            <p:nvPr/>
          </p:nvSpPr>
          <p:spPr>
            <a:xfrm>
              <a:off x="1651711" y="2961343"/>
              <a:ext cx="58500" cy="585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35"/>
            <p:cNvSpPr/>
            <p:nvPr/>
          </p:nvSpPr>
          <p:spPr>
            <a:xfrm>
              <a:off x="2592920" y="2160649"/>
              <a:ext cx="58500" cy="585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35"/>
            <p:cNvSpPr/>
            <p:nvPr/>
          </p:nvSpPr>
          <p:spPr>
            <a:xfrm>
              <a:off x="2223654" y="2427491"/>
              <a:ext cx="58500" cy="585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35"/>
            <p:cNvSpPr/>
            <p:nvPr/>
          </p:nvSpPr>
          <p:spPr>
            <a:xfrm>
              <a:off x="2316730" y="2629030"/>
              <a:ext cx="58500" cy="585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35"/>
            <p:cNvSpPr/>
            <p:nvPr/>
          </p:nvSpPr>
          <p:spPr>
            <a:xfrm>
              <a:off x="2760826" y="1967389"/>
              <a:ext cx="58500" cy="585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35"/>
            <p:cNvSpPr/>
            <p:nvPr/>
          </p:nvSpPr>
          <p:spPr>
            <a:xfrm>
              <a:off x="2903647" y="2823771"/>
              <a:ext cx="58500" cy="585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35"/>
            <p:cNvSpPr/>
            <p:nvPr/>
          </p:nvSpPr>
          <p:spPr>
            <a:xfrm>
              <a:off x="3372429" y="1929622"/>
              <a:ext cx="58500" cy="585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35"/>
            <p:cNvSpPr/>
            <p:nvPr/>
          </p:nvSpPr>
          <p:spPr>
            <a:xfrm>
              <a:off x="3157195" y="2160649"/>
              <a:ext cx="58500" cy="585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35"/>
            <p:cNvSpPr/>
            <p:nvPr/>
          </p:nvSpPr>
          <p:spPr>
            <a:xfrm>
              <a:off x="3467744" y="2237730"/>
              <a:ext cx="58500" cy="585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35"/>
            <p:cNvSpPr/>
            <p:nvPr/>
          </p:nvSpPr>
          <p:spPr>
            <a:xfrm>
              <a:off x="3017689" y="2025922"/>
              <a:ext cx="58500" cy="585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35"/>
            <p:cNvSpPr/>
            <p:nvPr/>
          </p:nvSpPr>
          <p:spPr>
            <a:xfrm>
              <a:off x="3076810" y="2348364"/>
              <a:ext cx="468300" cy="4683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35"/>
            <p:cNvSpPr/>
            <p:nvPr/>
          </p:nvSpPr>
          <p:spPr>
            <a:xfrm>
              <a:off x="1472259" y="2288771"/>
              <a:ext cx="468300" cy="4683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35"/>
            <p:cNvSpPr/>
            <p:nvPr/>
          </p:nvSpPr>
          <p:spPr>
            <a:xfrm>
              <a:off x="2345996" y="2625583"/>
              <a:ext cx="468300" cy="4683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35"/>
            <p:cNvSpPr/>
            <p:nvPr/>
          </p:nvSpPr>
          <p:spPr>
            <a:xfrm>
              <a:off x="1290070" y="2568139"/>
              <a:ext cx="58500" cy="585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35"/>
            <p:cNvSpPr/>
            <p:nvPr/>
          </p:nvSpPr>
          <p:spPr>
            <a:xfrm>
              <a:off x="3017689" y="2898981"/>
              <a:ext cx="58500" cy="585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35"/>
            <p:cNvSpPr/>
            <p:nvPr/>
          </p:nvSpPr>
          <p:spPr>
            <a:xfrm>
              <a:off x="3530364" y="2868720"/>
              <a:ext cx="58500" cy="585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35"/>
            <p:cNvSpPr/>
            <p:nvPr/>
          </p:nvSpPr>
          <p:spPr>
            <a:xfrm>
              <a:off x="1612300" y="2157345"/>
              <a:ext cx="58500" cy="585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35"/>
            <p:cNvSpPr/>
            <p:nvPr/>
          </p:nvSpPr>
          <p:spPr>
            <a:xfrm>
              <a:off x="1946319" y="3016544"/>
              <a:ext cx="58500" cy="585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35"/>
            <p:cNvSpPr/>
            <p:nvPr/>
          </p:nvSpPr>
          <p:spPr>
            <a:xfrm>
              <a:off x="1796960" y="2186611"/>
              <a:ext cx="58500" cy="585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35"/>
            <p:cNvSpPr/>
            <p:nvPr/>
          </p:nvSpPr>
          <p:spPr>
            <a:xfrm>
              <a:off x="1718960" y="2005403"/>
              <a:ext cx="137400" cy="1374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35"/>
            <p:cNvSpPr/>
            <p:nvPr/>
          </p:nvSpPr>
          <p:spPr>
            <a:xfrm>
              <a:off x="2372634" y="2036308"/>
              <a:ext cx="234000" cy="2340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35"/>
            <p:cNvSpPr/>
            <p:nvPr/>
          </p:nvSpPr>
          <p:spPr>
            <a:xfrm>
              <a:off x="1188775" y="2496331"/>
              <a:ext cx="2351448" cy="400744"/>
            </a:xfrm>
            <a:custGeom>
              <a:rect b="b" l="l" r="r" t="t"/>
              <a:pathLst>
                <a:path extrusionOk="0" h="37063" w="217475">
                  <a:moveTo>
                    <a:pt x="0" y="21571"/>
                  </a:moveTo>
                  <a:cubicBezTo>
                    <a:pt x="4904" y="17648"/>
                    <a:pt x="7902" y="11749"/>
                    <a:pt x="12517" y="7490"/>
                  </a:cubicBezTo>
                  <a:cubicBezTo>
                    <a:pt x="18153" y="2289"/>
                    <a:pt x="26901" y="-1054"/>
                    <a:pt x="34421" y="449"/>
                  </a:cubicBezTo>
                  <a:cubicBezTo>
                    <a:pt x="42446" y="2053"/>
                    <a:pt x="42029" y="15022"/>
                    <a:pt x="46937" y="21571"/>
                  </a:cubicBezTo>
                  <a:cubicBezTo>
                    <a:pt x="53547" y="30390"/>
                    <a:pt x="65754" y="34485"/>
                    <a:pt x="76664" y="36043"/>
                  </a:cubicBezTo>
                  <a:cubicBezTo>
                    <a:pt x="94483" y="38588"/>
                    <a:pt x="112669" y="35476"/>
                    <a:pt x="130641" y="34478"/>
                  </a:cubicBezTo>
                  <a:cubicBezTo>
                    <a:pt x="141316" y="33885"/>
                    <a:pt x="152231" y="36575"/>
                    <a:pt x="162715" y="34478"/>
                  </a:cubicBezTo>
                  <a:cubicBezTo>
                    <a:pt x="174102" y="32201"/>
                    <a:pt x="182840" y="22858"/>
                    <a:pt x="193224" y="17659"/>
                  </a:cubicBezTo>
                  <a:cubicBezTo>
                    <a:pt x="202088" y="13222"/>
                    <a:pt x="207563" y="34869"/>
                    <a:pt x="217475" y="34869"/>
                  </a:cubicBezTo>
                </a:path>
              </a:pathLst>
            </a:custGeom>
            <a:noFill/>
            <a:ln cap="flat" cmpd="sng" w="38100">
              <a:solidFill>
                <a:srgbClr val="980000"/>
              </a:solidFill>
              <a:prstDash val="solid"/>
              <a:round/>
              <a:headEnd len="med" w="med" type="none"/>
              <a:tailEnd len="med" w="med" type="none"/>
            </a:ln>
          </p:spPr>
        </p:sp>
        <p:sp>
          <p:nvSpPr>
            <p:cNvPr id="723" name="Google Shape;723;p35"/>
            <p:cNvSpPr/>
            <p:nvPr/>
          </p:nvSpPr>
          <p:spPr>
            <a:xfrm>
              <a:off x="3805905" y="2553230"/>
              <a:ext cx="58500" cy="58500"/>
            </a:xfrm>
            <a:prstGeom prst="ellipse">
              <a:avLst/>
            </a:prstGeom>
            <a:solidFill>
              <a:srgbClr val="CCA677"/>
            </a:solidFill>
            <a:ln cap="flat" cmpd="sng" w="9525">
              <a:solidFill>
                <a:srgbClr val="B7B7B7"/>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35"/>
            <p:cNvSpPr/>
            <p:nvPr/>
          </p:nvSpPr>
          <p:spPr>
            <a:xfrm>
              <a:off x="3652398" y="1762528"/>
              <a:ext cx="468300" cy="468300"/>
            </a:xfrm>
            <a:prstGeom prst="ellipse">
              <a:avLst/>
            </a:prstGeom>
            <a:solidFill>
              <a:srgbClr val="CCA677"/>
            </a:solidFill>
            <a:ln cap="flat" cmpd="sng" w="9525">
              <a:solidFill>
                <a:srgbClr val="B7B7B7"/>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35"/>
            <p:cNvSpPr/>
            <p:nvPr/>
          </p:nvSpPr>
          <p:spPr>
            <a:xfrm>
              <a:off x="3637706" y="2764588"/>
              <a:ext cx="234000" cy="234000"/>
            </a:xfrm>
            <a:prstGeom prst="ellipse">
              <a:avLst/>
            </a:prstGeom>
            <a:solidFill>
              <a:srgbClr val="CCA677"/>
            </a:solidFill>
            <a:ln cap="flat" cmpd="sng" w="9525">
              <a:solidFill>
                <a:srgbClr val="B7B7B7"/>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35"/>
            <p:cNvSpPr/>
            <p:nvPr/>
          </p:nvSpPr>
          <p:spPr>
            <a:xfrm>
              <a:off x="3764261" y="2360975"/>
              <a:ext cx="137400" cy="137400"/>
            </a:xfrm>
            <a:prstGeom prst="ellipse">
              <a:avLst/>
            </a:prstGeom>
            <a:solidFill>
              <a:srgbClr val="CCA677"/>
            </a:solidFill>
            <a:ln cap="flat" cmpd="sng" w="9525">
              <a:solidFill>
                <a:srgbClr val="B7B7B7"/>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35"/>
            <p:cNvSpPr/>
            <p:nvPr/>
          </p:nvSpPr>
          <p:spPr>
            <a:xfrm>
              <a:off x="3962737" y="2349242"/>
              <a:ext cx="58500" cy="58500"/>
            </a:xfrm>
            <a:prstGeom prst="ellipse">
              <a:avLst/>
            </a:prstGeom>
            <a:solidFill>
              <a:srgbClr val="CCA677"/>
            </a:solidFill>
            <a:ln cap="flat" cmpd="sng" w="9525">
              <a:solidFill>
                <a:srgbClr val="B7B7B7"/>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35"/>
            <p:cNvSpPr/>
            <p:nvPr/>
          </p:nvSpPr>
          <p:spPr>
            <a:xfrm>
              <a:off x="3842877" y="2977028"/>
              <a:ext cx="137400" cy="137400"/>
            </a:xfrm>
            <a:prstGeom prst="ellipse">
              <a:avLst/>
            </a:prstGeom>
            <a:solidFill>
              <a:srgbClr val="CCA677"/>
            </a:solidFill>
            <a:ln cap="flat" cmpd="sng" w="9525">
              <a:solidFill>
                <a:srgbClr val="B7B7B7"/>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35"/>
            <p:cNvSpPr/>
            <p:nvPr/>
          </p:nvSpPr>
          <p:spPr>
            <a:xfrm rot="709830">
              <a:off x="3535153" y="2896569"/>
              <a:ext cx="351483" cy="21979"/>
            </a:xfrm>
            <a:custGeom>
              <a:rect b="b" l="l" r="r" t="t"/>
              <a:pathLst>
                <a:path extrusionOk="0" h="1174" w="35985">
                  <a:moveTo>
                    <a:pt x="0" y="1174"/>
                  </a:moveTo>
                  <a:cubicBezTo>
                    <a:pt x="12001" y="1174"/>
                    <a:pt x="23984" y="0"/>
                    <a:pt x="35985" y="0"/>
                  </a:cubicBezTo>
                </a:path>
              </a:pathLst>
            </a:custGeom>
            <a:noFill/>
            <a:ln cap="flat" cmpd="sng" w="38100">
              <a:solidFill>
                <a:srgbClr val="980000"/>
              </a:solidFill>
              <a:prstDash val="dot"/>
              <a:round/>
              <a:headEnd len="med" w="med" type="none"/>
              <a:tailEnd len="med" w="med" type="none"/>
            </a:ln>
          </p:spPr>
        </p:sp>
      </p:grpSp>
      <p:sp>
        <p:nvSpPr>
          <p:cNvPr id="730" name="Google Shape;730;p35"/>
          <p:cNvSpPr txBox="1"/>
          <p:nvPr/>
        </p:nvSpPr>
        <p:spPr>
          <a:xfrm>
            <a:off x="3793463" y="3236650"/>
            <a:ext cx="3036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latin typeface="Open Sans"/>
                <a:ea typeface="Open Sans"/>
                <a:cs typeface="Open Sans"/>
                <a:sym typeface="Open Sans"/>
              </a:rPr>
              <a:t>(1)</a:t>
            </a:r>
            <a:endParaRPr sz="800">
              <a:latin typeface="Open Sans"/>
              <a:ea typeface="Open Sans"/>
              <a:cs typeface="Open Sans"/>
              <a:sym typeface="Open Sans"/>
            </a:endParaRPr>
          </a:p>
        </p:txBody>
      </p:sp>
      <p:sp>
        <p:nvSpPr>
          <p:cNvPr id="731" name="Google Shape;731;p35"/>
          <p:cNvSpPr txBox="1"/>
          <p:nvPr/>
        </p:nvSpPr>
        <p:spPr>
          <a:xfrm>
            <a:off x="3793463" y="2512625"/>
            <a:ext cx="3036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latin typeface="Open Sans"/>
                <a:ea typeface="Open Sans"/>
                <a:cs typeface="Open Sans"/>
                <a:sym typeface="Open Sans"/>
              </a:rPr>
              <a:t>(2)</a:t>
            </a:r>
            <a:endParaRPr sz="800">
              <a:latin typeface="Open Sans"/>
              <a:ea typeface="Open Sans"/>
              <a:cs typeface="Open Sans"/>
              <a:sym typeface="Open Sans"/>
            </a:endParaRPr>
          </a:p>
        </p:txBody>
      </p:sp>
      <p:sp>
        <p:nvSpPr>
          <p:cNvPr id="732" name="Google Shape;732;p35"/>
          <p:cNvSpPr txBox="1"/>
          <p:nvPr/>
        </p:nvSpPr>
        <p:spPr>
          <a:xfrm>
            <a:off x="2744538" y="2703625"/>
            <a:ext cx="3036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latin typeface="Open Sans"/>
                <a:ea typeface="Open Sans"/>
                <a:cs typeface="Open Sans"/>
                <a:sym typeface="Open Sans"/>
              </a:rPr>
              <a:t>(3)</a:t>
            </a:r>
            <a:endParaRPr sz="800">
              <a:latin typeface="Open Sans"/>
              <a:ea typeface="Open Sans"/>
              <a:cs typeface="Open Sans"/>
              <a:sym typeface="Open Sans"/>
            </a:endParaRPr>
          </a:p>
        </p:txBody>
      </p:sp>
      <p:sp>
        <p:nvSpPr>
          <p:cNvPr id="733" name="Google Shape;733;p35"/>
          <p:cNvSpPr txBox="1"/>
          <p:nvPr/>
        </p:nvSpPr>
        <p:spPr>
          <a:xfrm>
            <a:off x="1387163" y="2479900"/>
            <a:ext cx="3036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latin typeface="Open Sans"/>
                <a:ea typeface="Open Sans"/>
                <a:cs typeface="Open Sans"/>
                <a:sym typeface="Open Sans"/>
              </a:rPr>
              <a:t>(4)</a:t>
            </a:r>
            <a:endParaRPr sz="800">
              <a:latin typeface="Open Sans"/>
              <a:ea typeface="Open Sans"/>
              <a:cs typeface="Open Sans"/>
              <a:sym typeface="Open Sans"/>
            </a:endParaRPr>
          </a:p>
        </p:txBody>
      </p:sp>
      <p:grpSp>
        <p:nvGrpSpPr>
          <p:cNvPr id="734" name="Google Shape;734;p35"/>
          <p:cNvGrpSpPr/>
          <p:nvPr/>
        </p:nvGrpSpPr>
        <p:grpSpPr>
          <a:xfrm>
            <a:off x="4438538" y="1461375"/>
            <a:ext cx="3590651" cy="2190125"/>
            <a:chOff x="4438538" y="1461375"/>
            <a:chExt cx="3590651" cy="2190125"/>
          </a:xfrm>
        </p:grpSpPr>
        <p:cxnSp>
          <p:nvCxnSpPr>
            <p:cNvPr id="735" name="Google Shape;735;p35"/>
            <p:cNvCxnSpPr/>
            <p:nvPr/>
          </p:nvCxnSpPr>
          <p:spPr>
            <a:xfrm>
              <a:off x="5517571" y="1522141"/>
              <a:ext cx="0" cy="1760400"/>
            </a:xfrm>
            <a:prstGeom prst="straightConnector1">
              <a:avLst/>
            </a:prstGeom>
            <a:noFill/>
            <a:ln cap="flat" cmpd="sng" w="38100">
              <a:solidFill>
                <a:srgbClr val="000000"/>
              </a:solidFill>
              <a:prstDash val="solid"/>
              <a:round/>
              <a:headEnd len="med" w="med" type="none"/>
              <a:tailEnd len="med" w="med" type="none"/>
            </a:ln>
          </p:spPr>
        </p:cxnSp>
        <p:cxnSp>
          <p:nvCxnSpPr>
            <p:cNvPr id="736" name="Google Shape;736;p35"/>
            <p:cNvCxnSpPr/>
            <p:nvPr/>
          </p:nvCxnSpPr>
          <p:spPr>
            <a:xfrm rot="10800000">
              <a:off x="5517266" y="3282202"/>
              <a:ext cx="2340600" cy="0"/>
            </a:xfrm>
            <a:prstGeom prst="straightConnector1">
              <a:avLst/>
            </a:prstGeom>
            <a:noFill/>
            <a:ln cap="flat" cmpd="sng" w="38100">
              <a:solidFill>
                <a:srgbClr val="000000"/>
              </a:solidFill>
              <a:prstDash val="solid"/>
              <a:round/>
              <a:headEnd len="med" w="med" type="none"/>
              <a:tailEnd len="med" w="med" type="none"/>
            </a:ln>
          </p:spPr>
        </p:cxnSp>
        <p:sp>
          <p:nvSpPr>
            <p:cNvPr id="737" name="Google Shape;737;p35"/>
            <p:cNvSpPr/>
            <p:nvPr/>
          </p:nvSpPr>
          <p:spPr>
            <a:xfrm>
              <a:off x="5491838" y="1461375"/>
              <a:ext cx="59700" cy="72900"/>
            </a:xfrm>
            <a:prstGeom prst="ellipse">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35"/>
            <p:cNvSpPr/>
            <p:nvPr/>
          </p:nvSpPr>
          <p:spPr>
            <a:xfrm>
              <a:off x="5495462" y="3245775"/>
              <a:ext cx="59700" cy="72900"/>
            </a:xfrm>
            <a:prstGeom prst="ellipse">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35"/>
            <p:cNvSpPr/>
            <p:nvPr/>
          </p:nvSpPr>
          <p:spPr>
            <a:xfrm>
              <a:off x="7820818" y="3245775"/>
              <a:ext cx="59700" cy="72900"/>
            </a:xfrm>
            <a:prstGeom prst="ellipse">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35"/>
            <p:cNvSpPr txBox="1"/>
            <p:nvPr/>
          </p:nvSpPr>
          <p:spPr>
            <a:xfrm>
              <a:off x="4438538" y="2767275"/>
              <a:ext cx="10533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solidFill>
                    <a:schemeClr val="dk1"/>
                  </a:solidFill>
                  <a:latin typeface="Open Sans"/>
                  <a:ea typeface="Open Sans"/>
                  <a:cs typeface="Open Sans"/>
                  <a:sym typeface="Open Sans"/>
                </a:rPr>
                <a:t>(1) Problem</a:t>
              </a:r>
              <a:endParaRPr/>
            </a:p>
          </p:txBody>
        </p:sp>
        <p:sp>
          <p:nvSpPr>
            <p:cNvPr id="741" name="Google Shape;741;p35"/>
            <p:cNvSpPr txBox="1"/>
            <p:nvPr/>
          </p:nvSpPr>
          <p:spPr>
            <a:xfrm>
              <a:off x="4438538" y="2406950"/>
              <a:ext cx="10533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solidFill>
                    <a:schemeClr val="dk1"/>
                  </a:solidFill>
                  <a:latin typeface="Open Sans"/>
                  <a:ea typeface="Open Sans"/>
                  <a:cs typeface="Open Sans"/>
                  <a:sym typeface="Open Sans"/>
                </a:rPr>
                <a:t>(2) Effects</a:t>
              </a:r>
              <a:endParaRPr/>
            </a:p>
          </p:txBody>
        </p:sp>
        <p:sp>
          <p:nvSpPr>
            <p:cNvPr id="742" name="Google Shape;742;p35"/>
            <p:cNvSpPr txBox="1"/>
            <p:nvPr/>
          </p:nvSpPr>
          <p:spPr>
            <a:xfrm>
              <a:off x="4490750" y="2039350"/>
              <a:ext cx="10017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solidFill>
                    <a:schemeClr val="dk1"/>
                  </a:solidFill>
                  <a:latin typeface="Open Sans"/>
                  <a:ea typeface="Open Sans"/>
                  <a:cs typeface="Open Sans"/>
                  <a:sym typeface="Open Sans"/>
                </a:rPr>
                <a:t>(3) Evaluate</a:t>
              </a:r>
              <a:endParaRPr/>
            </a:p>
          </p:txBody>
        </p:sp>
        <p:sp>
          <p:nvSpPr>
            <p:cNvPr id="743" name="Google Shape;743;p35"/>
            <p:cNvSpPr txBox="1"/>
            <p:nvPr/>
          </p:nvSpPr>
          <p:spPr>
            <a:xfrm>
              <a:off x="4490738" y="1668075"/>
              <a:ext cx="10017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solidFill>
                    <a:schemeClr val="dk1"/>
                  </a:solidFill>
                  <a:latin typeface="Open Sans"/>
                  <a:ea typeface="Open Sans"/>
                  <a:cs typeface="Open Sans"/>
                  <a:sym typeface="Open Sans"/>
                </a:rPr>
                <a:t>(4) Justify</a:t>
              </a:r>
              <a:endParaRPr/>
            </a:p>
          </p:txBody>
        </p:sp>
        <p:sp>
          <p:nvSpPr>
            <p:cNvPr id="744" name="Google Shape;744;p35"/>
            <p:cNvSpPr txBox="1"/>
            <p:nvPr/>
          </p:nvSpPr>
          <p:spPr>
            <a:xfrm>
              <a:off x="6003488" y="3282200"/>
              <a:ext cx="13314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chemeClr val="dk1"/>
                  </a:solidFill>
                  <a:latin typeface="Open Sans"/>
                  <a:ea typeface="Open Sans"/>
                  <a:cs typeface="Open Sans"/>
                  <a:sym typeface="Open Sans"/>
                </a:rPr>
                <a:t>Time in Session</a:t>
              </a:r>
              <a:endParaRPr/>
            </a:p>
          </p:txBody>
        </p:sp>
        <p:grpSp>
          <p:nvGrpSpPr>
            <p:cNvPr id="745" name="Google Shape;745;p35"/>
            <p:cNvGrpSpPr/>
            <p:nvPr/>
          </p:nvGrpSpPr>
          <p:grpSpPr>
            <a:xfrm>
              <a:off x="5542711" y="1814684"/>
              <a:ext cx="2486477" cy="1150678"/>
              <a:chOff x="6121211" y="1831497"/>
              <a:chExt cx="2486477" cy="1150678"/>
            </a:xfrm>
          </p:grpSpPr>
          <p:sp>
            <p:nvSpPr>
              <p:cNvPr id="746" name="Google Shape;746;p35"/>
              <p:cNvSpPr/>
              <p:nvPr/>
            </p:nvSpPr>
            <p:spPr>
              <a:xfrm>
                <a:off x="6121211" y="1831497"/>
                <a:ext cx="2486477" cy="1141705"/>
              </a:xfrm>
              <a:custGeom>
                <a:rect b="b" l="l" r="r" t="t"/>
                <a:pathLst>
                  <a:path extrusionOk="0" h="43448" w="121262">
                    <a:moveTo>
                      <a:pt x="0" y="43448"/>
                    </a:moveTo>
                    <a:lnTo>
                      <a:pt x="17774" y="43448"/>
                    </a:lnTo>
                    <a:lnTo>
                      <a:pt x="17774" y="26859"/>
                    </a:lnTo>
                    <a:lnTo>
                      <a:pt x="38709" y="26859"/>
                    </a:lnTo>
                    <a:lnTo>
                      <a:pt x="38709" y="12244"/>
                    </a:lnTo>
                    <a:lnTo>
                      <a:pt x="72678" y="12244"/>
                    </a:lnTo>
                    <a:lnTo>
                      <a:pt x="72678" y="26859"/>
                    </a:lnTo>
                    <a:lnTo>
                      <a:pt x="95192" y="26859"/>
                    </a:lnTo>
                    <a:lnTo>
                      <a:pt x="95192" y="0"/>
                    </a:lnTo>
                    <a:lnTo>
                      <a:pt x="121262" y="0"/>
                    </a:lnTo>
                    <a:close/>
                  </a:path>
                </a:pathLst>
              </a:custGeom>
              <a:noFill/>
              <a:ln cap="flat" cmpd="sng" w="28575">
                <a:solidFill>
                  <a:schemeClr val="dk2"/>
                </a:solidFill>
                <a:prstDash val="solid"/>
                <a:round/>
                <a:headEnd len="med" w="med" type="none"/>
                <a:tailEnd len="med" w="med" type="none"/>
              </a:ln>
            </p:spPr>
          </p:sp>
          <p:cxnSp>
            <p:nvCxnSpPr>
              <p:cNvPr id="747" name="Google Shape;747;p35"/>
              <p:cNvCxnSpPr/>
              <p:nvPr/>
            </p:nvCxnSpPr>
            <p:spPr>
              <a:xfrm flipH="1" rot="10800000">
                <a:off x="6122325" y="1836775"/>
                <a:ext cx="2481600" cy="1145400"/>
              </a:xfrm>
              <a:prstGeom prst="straightConnector1">
                <a:avLst/>
              </a:prstGeom>
              <a:noFill/>
              <a:ln cap="flat" cmpd="sng" w="28575">
                <a:solidFill>
                  <a:schemeClr val="lt1"/>
                </a:solidFill>
                <a:prstDash val="solid"/>
                <a:round/>
                <a:headEnd len="med" w="med" type="none"/>
                <a:tailEnd len="med" w="med" type="none"/>
              </a:ln>
            </p:spPr>
          </p:cxnSp>
        </p:grpSp>
      </p:grpSp>
      <p:sp>
        <p:nvSpPr>
          <p:cNvPr id="748" name="Google Shape;748;p35"/>
          <p:cNvSpPr txBox="1"/>
          <p:nvPr/>
        </p:nvSpPr>
        <p:spPr>
          <a:xfrm>
            <a:off x="7458475" y="0"/>
            <a:ext cx="16857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chemeClr val="dk1"/>
                </a:solidFill>
                <a:latin typeface="Economica"/>
                <a:ea typeface="Economica"/>
                <a:cs typeface="Economica"/>
                <a:sym typeface="Economica"/>
              </a:rPr>
              <a:t>Manalili, MMC (2024)</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2" name="Shape 752"/>
        <p:cNvGrpSpPr/>
        <p:nvPr/>
      </p:nvGrpSpPr>
      <p:grpSpPr>
        <a:xfrm>
          <a:off x="0" y="0"/>
          <a:ext cx="0" cy="0"/>
          <a:chOff x="0" y="0"/>
          <a:chExt cx="0" cy="0"/>
        </a:xfrm>
      </p:grpSpPr>
      <p:sp>
        <p:nvSpPr>
          <p:cNvPr id="753" name="Google Shape;753;p36"/>
          <p:cNvSpPr txBox="1"/>
          <p:nvPr>
            <p:ph type="title"/>
          </p:nvPr>
        </p:nvSpPr>
        <p:spPr>
          <a:xfrm>
            <a:off x="311700" y="315925"/>
            <a:ext cx="8520600" cy="831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3750"/>
              <a:t>Externalizing:</a:t>
            </a:r>
            <a:r>
              <a:rPr lang="en" sz="3750"/>
              <a:t> </a:t>
            </a:r>
            <a:r>
              <a:rPr lang="en" sz="3250"/>
              <a:t>SOP Step 1 (Problem)</a:t>
            </a:r>
            <a:endParaRPr sz="3250"/>
          </a:p>
        </p:txBody>
      </p:sp>
      <p:grpSp>
        <p:nvGrpSpPr>
          <p:cNvPr id="754" name="Google Shape;754;p36"/>
          <p:cNvGrpSpPr/>
          <p:nvPr/>
        </p:nvGrpSpPr>
        <p:grpSpPr>
          <a:xfrm>
            <a:off x="311711" y="1147217"/>
            <a:ext cx="3993522" cy="2394483"/>
            <a:chOff x="4438538" y="1461375"/>
            <a:chExt cx="3590651" cy="2152925"/>
          </a:xfrm>
        </p:grpSpPr>
        <p:cxnSp>
          <p:nvCxnSpPr>
            <p:cNvPr id="755" name="Google Shape;755;p36"/>
            <p:cNvCxnSpPr/>
            <p:nvPr/>
          </p:nvCxnSpPr>
          <p:spPr>
            <a:xfrm>
              <a:off x="5517571" y="1522141"/>
              <a:ext cx="0" cy="1760400"/>
            </a:xfrm>
            <a:prstGeom prst="straightConnector1">
              <a:avLst/>
            </a:prstGeom>
            <a:noFill/>
            <a:ln cap="flat" cmpd="sng" w="38100">
              <a:solidFill>
                <a:srgbClr val="000000"/>
              </a:solidFill>
              <a:prstDash val="solid"/>
              <a:round/>
              <a:headEnd len="med" w="med" type="none"/>
              <a:tailEnd len="med" w="med" type="none"/>
            </a:ln>
          </p:spPr>
        </p:cxnSp>
        <p:cxnSp>
          <p:nvCxnSpPr>
            <p:cNvPr id="756" name="Google Shape;756;p36"/>
            <p:cNvCxnSpPr/>
            <p:nvPr/>
          </p:nvCxnSpPr>
          <p:spPr>
            <a:xfrm rot="10800000">
              <a:off x="5517266" y="3282202"/>
              <a:ext cx="2340600" cy="0"/>
            </a:xfrm>
            <a:prstGeom prst="straightConnector1">
              <a:avLst/>
            </a:prstGeom>
            <a:noFill/>
            <a:ln cap="flat" cmpd="sng" w="38100">
              <a:solidFill>
                <a:srgbClr val="000000"/>
              </a:solidFill>
              <a:prstDash val="solid"/>
              <a:round/>
              <a:headEnd len="med" w="med" type="none"/>
              <a:tailEnd len="med" w="med" type="none"/>
            </a:ln>
          </p:spPr>
        </p:cxnSp>
        <p:sp>
          <p:nvSpPr>
            <p:cNvPr id="757" name="Google Shape;757;p36"/>
            <p:cNvSpPr/>
            <p:nvPr/>
          </p:nvSpPr>
          <p:spPr>
            <a:xfrm>
              <a:off x="5491838" y="1461375"/>
              <a:ext cx="59700" cy="72900"/>
            </a:xfrm>
            <a:prstGeom prst="ellipse">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36"/>
            <p:cNvSpPr/>
            <p:nvPr/>
          </p:nvSpPr>
          <p:spPr>
            <a:xfrm>
              <a:off x="5495462" y="3245775"/>
              <a:ext cx="59700" cy="72900"/>
            </a:xfrm>
            <a:prstGeom prst="ellipse">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36"/>
            <p:cNvSpPr/>
            <p:nvPr/>
          </p:nvSpPr>
          <p:spPr>
            <a:xfrm>
              <a:off x="7820818" y="3245775"/>
              <a:ext cx="59700" cy="72900"/>
            </a:xfrm>
            <a:prstGeom prst="ellipse">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36"/>
            <p:cNvSpPr txBox="1"/>
            <p:nvPr/>
          </p:nvSpPr>
          <p:spPr>
            <a:xfrm>
              <a:off x="4438538" y="2767275"/>
              <a:ext cx="1053300" cy="332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solidFill>
                    <a:schemeClr val="dk1"/>
                  </a:solidFill>
                  <a:latin typeface="Open Sans"/>
                  <a:ea typeface="Open Sans"/>
                  <a:cs typeface="Open Sans"/>
                  <a:sym typeface="Open Sans"/>
                </a:rPr>
                <a:t>(1) Problem</a:t>
              </a:r>
              <a:endParaRPr/>
            </a:p>
          </p:txBody>
        </p:sp>
        <p:sp>
          <p:nvSpPr>
            <p:cNvPr id="761" name="Google Shape;761;p36"/>
            <p:cNvSpPr txBox="1"/>
            <p:nvPr/>
          </p:nvSpPr>
          <p:spPr>
            <a:xfrm>
              <a:off x="4438538" y="2406950"/>
              <a:ext cx="1053300" cy="332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solidFill>
                    <a:schemeClr val="dk1"/>
                  </a:solidFill>
                  <a:latin typeface="Open Sans"/>
                  <a:ea typeface="Open Sans"/>
                  <a:cs typeface="Open Sans"/>
                  <a:sym typeface="Open Sans"/>
                </a:rPr>
                <a:t>(2) Effects</a:t>
              </a:r>
              <a:endParaRPr/>
            </a:p>
          </p:txBody>
        </p:sp>
        <p:sp>
          <p:nvSpPr>
            <p:cNvPr id="762" name="Google Shape;762;p36"/>
            <p:cNvSpPr txBox="1"/>
            <p:nvPr/>
          </p:nvSpPr>
          <p:spPr>
            <a:xfrm>
              <a:off x="4490750" y="2039350"/>
              <a:ext cx="1001700" cy="332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solidFill>
                    <a:schemeClr val="dk1"/>
                  </a:solidFill>
                  <a:latin typeface="Open Sans"/>
                  <a:ea typeface="Open Sans"/>
                  <a:cs typeface="Open Sans"/>
                  <a:sym typeface="Open Sans"/>
                </a:rPr>
                <a:t>(3) Evaluate</a:t>
              </a:r>
              <a:endParaRPr/>
            </a:p>
          </p:txBody>
        </p:sp>
        <p:sp>
          <p:nvSpPr>
            <p:cNvPr id="763" name="Google Shape;763;p36"/>
            <p:cNvSpPr txBox="1"/>
            <p:nvPr/>
          </p:nvSpPr>
          <p:spPr>
            <a:xfrm>
              <a:off x="4490738" y="1668075"/>
              <a:ext cx="1001700" cy="332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solidFill>
                    <a:schemeClr val="dk1"/>
                  </a:solidFill>
                  <a:latin typeface="Open Sans"/>
                  <a:ea typeface="Open Sans"/>
                  <a:cs typeface="Open Sans"/>
                  <a:sym typeface="Open Sans"/>
                </a:rPr>
                <a:t>(4) Justify</a:t>
              </a:r>
              <a:endParaRPr/>
            </a:p>
          </p:txBody>
        </p:sp>
        <p:sp>
          <p:nvSpPr>
            <p:cNvPr id="764" name="Google Shape;764;p36"/>
            <p:cNvSpPr txBox="1"/>
            <p:nvPr/>
          </p:nvSpPr>
          <p:spPr>
            <a:xfrm>
              <a:off x="6003488" y="3282200"/>
              <a:ext cx="1331400" cy="332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chemeClr val="dk1"/>
                  </a:solidFill>
                  <a:latin typeface="Open Sans"/>
                  <a:ea typeface="Open Sans"/>
                  <a:cs typeface="Open Sans"/>
                  <a:sym typeface="Open Sans"/>
                </a:rPr>
                <a:t>Time in Session</a:t>
              </a:r>
              <a:endParaRPr/>
            </a:p>
          </p:txBody>
        </p:sp>
        <p:grpSp>
          <p:nvGrpSpPr>
            <p:cNvPr id="765" name="Google Shape;765;p36"/>
            <p:cNvGrpSpPr/>
            <p:nvPr/>
          </p:nvGrpSpPr>
          <p:grpSpPr>
            <a:xfrm>
              <a:off x="5542711" y="1814684"/>
              <a:ext cx="2486477" cy="1150678"/>
              <a:chOff x="6121211" y="1831497"/>
              <a:chExt cx="2486477" cy="1150678"/>
            </a:xfrm>
          </p:grpSpPr>
          <p:sp>
            <p:nvSpPr>
              <p:cNvPr id="766" name="Google Shape;766;p36"/>
              <p:cNvSpPr/>
              <p:nvPr/>
            </p:nvSpPr>
            <p:spPr>
              <a:xfrm>
                <a:off x="6121211" y="1831497"/>
                <a:ext cx="2486477" cy="1141705"/>
              </a:xfrm>
              <a:custGeom>
                <a:rect b="b" l="l" r="r" t="t"/>
                <a:pathLst>
                  <a:path extrusionOk="0" h="43448" w="121262">
                    <a:moveTo>
                      <a:pt x="0" y="43448"/>
                    </a:moveTo>
                    <a:lnTo>
                      <a:pt x="17774" y="43448"/>
                    </a:lnTo>
                    <a:lnTo>
                      <a:pt x="17774" y="26859"/>
                    </a:lnTo>
                    <a:lnTo>
                      <a:pt x="38709" y="26859"/>
                    </a:lnTo>
                    <a:lnTo>
                      <a:pt x="38709" y="12244"/>
                    </a:lnTo>
                    <a:lnTo>
                      <a:pt x="72678" y="12244"/>
                    </a:lnTo>
                    <a:lnTo>
                      <a:pt x="72678" y="26859"/>
                    </a:lnTo>
                    <a:lnTo>
                      <a:pt x="95192" y="26859"/>
                    </a:lnTo>
                    <a:lnTo>
                      <a:pt x="95192" y="0"/>
                    </a:lnTo>
                    <a:lnTo>
                      <a:pt x="121262" y="0"/>
                    </a:lnTo>
                    <a:close/>
                  </a:path>
                </a:pathLst>
              </a:custGeom>
              <a:noFill/>
              <a:ln cap="flat" cmpd="sng" w="28575">
                <a:solidFill>
                  <a:schemeClr val="dk2"/>
                </a:solidFill>
                <a:prstDash val="solid"/>
                <a:round/>
                <a:headEnd len="med" w="med" type="none"/>
                <a:tailEnd len="med" w="med" type="none"/>
              </a:ln>
            </p:spPr>
          </p:sp>
          <p:cxnSp>
            <p:nvCxnSpPr>
              <p:cNvPr id="767" name="Google Shape;767;p36"/>
              <p:cNvCxnSpPr/>
              <p:nvPr/>
            </p:nvCxnSpPr>
            <p:spPr>
              <a:xfrm flipH="1" rot="10800000">
                <a:off x="6122325" y="1836775"/>
                <a:ext cx="2481600" cy="1145400"/>
              </a:xfrm>
              <a:prstGeom prst="straightConnector1">
                <a:avLst/>
              </a:prstGeom>
              <a:noFill/>
              <a:ln cap="flat" cmpd="sng" w="28575">
                <a:solidFill>
                  <a:schemeClr val="lt1"/>
                </a:solidFill>
                <a:prstDash val="solid"/>
                <a:round/>
                <a:headEnd len="med" w="med" type="none"/>
                <a:tailEnd len="med" w="med" type="none"/>
              </a:ln>
            </p:spPr>
          </p:cxnSp>
        </p:grpSp>
      </p:grpSp>
      <p:sp>
        <p:nvSpPr>
          <p:cNvPr id="768" name="Google Shape;768;p36"/>
          <p:cNvSpPr txBox="1"/>
          <p:nvPr>
            <p:ph idx="1" type="body"/>
          </p:nvPr>
        </p:nvSpPr>
        <p:spPr>
          <a:xfrm>
            <a:off x="4572000" y="1147225"/>
            <a:ext cx="4572000" cy="3878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a:t>Inquiry Category 1: </a:t>
            </a:r>
            <a:endParaRPr b="1" sz="1400"/>
          </a:p>
          <a:p>
            <a:pPr indent="0" lvl="0" marL="0" rtl="0" algn="l">
              <a:spcBef>
                <a:spcPts val="1200"/>
              </a:spcBef>
              <a:spcAft>
                <a:spcPts val="0"/>
              </a:spcAft>
              <a:buNone/>
            </a:pPr>
            <a:r>
              <a:rPr lang="en" sz="1400"/>
              <a:t>Negotiating a Particular, Experience-Near Definition of the </a:t>
            </a:r>
            <a:r>
              <a:rPr b="1" lang="en" sz="1400"/>
              <a:t>Problem</a:t>
            </a:r>
            <a:endParaRPr b="1" sz="1400"/>
          </a:p>
          <a:p>
            <a:pPr indent="0" lvl="0" marL="0" rtl="0" algn="l">
              <a:spcBef>
                <a:spcPts val="1200"/>
              </a:spcBef>
              <a:spcAft>
                <a:spcPts val="0"/>
              </a:spcAft>
              <a:buNone/>
            </a:pPr>
            <a:r>
              <a:rPr lang="en" sz="1400"/>
              <a:t>“In this first stage, the therapist supports people in the negotiation of the definition of the predicaments and problems for which they are seeking therapy” (White, 2007, p.40)</a:t>
            </a:r>
            <a:endParaRPr sz="1400"/>
          </a:p>
          <a:p>
            <a:pPr indent="-317500" lvl="0" marL="457200" rtl="0" algn="l">
              <a:spcBef>
                <a:spcPts val="1200"/>
              </a:spcBef>
              <a:spcAft>
                <a:spcPts val="0"/>
              </a:spcAft>
              <a:buSzPts val="1400"/>
              <a:buChar char="●"/>
            </a:pPr>
            <a:r>
              <a:rPr lang="en" sz="1400"/>
              <a:t>Would it be okay to call it [problem]?</a:t>
            </a:r>
            <a:endParaRPr sz="1400"/>
          </a:p>
          <a:p>
            <a:pPr indent="-317500" lvl="0" marL="457200" rtl="0" algn="l">
              <a:spcBef>
                <a:spcPts val="0"/>
              </a:spcBef>
              <a:spcAft>
                <a:spcPts val="0"/>
              </a:spcAft>
              <a:buSzPts val="1400"/>
              <a:buChar char="●"/>
            </a:pPr>
            <a:r>
              <a:rPr lang="en" sz="1400"/>
              <a:t>Would it be okay to explore [problem]?</a:t>
            </a:r>
            <a:endParaRPr sz="1400"/>
          </a:p>
          <a:p>
            <a:pPr indent="-317500" lvl="0" marL="457200" rtl="0" algn="l">
              <a:spcBef>
                <a:spcPts val="0"/>
              </a:spcBef>
              <a:spcAft>
                <a:spcPts val="0"/>
              </a:spcAft>
              <a:buSzPts val="1400"/>
              <a:buChar char="●"/>
            </a:pPr>
            <a:r>
              <a:rPr lang="en" sz="1400"/>
              <a:t>What does the [problem]...?</a:t>
            </a:r>
            <a:endParaRPr sz="1400"/>
          </a:p>
          <a:p>
            <a:pPr indent="0" lvl="0" marL="0" rtl="0" algn="l">
              <a:spcBef>
                <a:spcPts val="1200"/>
              </a:spcBef>
              <a:spcAft>
                <a:spcPts val="1200"/>
              </a:spcAft>
              <a:buNone/>
            </a:pPr>
            <a:br>
              <a:rPr lang="en" sz="1400"/>
            </a:br>
            <a:r>
              <a:rPr b="1" lang="en" sz="1400"/>
              <a:t>Think</a:t>
            </a:r>
            <a:r>
              <a:rPr lang="en" sz="1400"/>
              <a:t>: Naming the problem, experience-near descriptions, initial externalizing, etc etc</a:t>
            </a:r>
            <a:endParaRPr sz="1400"/>
          </a:p>
        </p:txBody>
      </p:sp>
      <p:grpSp>
        <p:nvGrpSpPr>
          <p:cNvPr id="769" name="Google Shape;769;p36"/>
          <p:cNvGrpSpPr/>
          <p:nvPr/>
        </p:nvGrpSpPr>
        <p:grpSpPr>
          <a:xfrm>
            <a:off x="790825" y="3602944"/>
            <a:ext cx="2918016" cy="1422379"/>
            <a:chOff x="6326793" y="1683574"/>
            <a:chExt cx="2533880" cy="1222500"/>
          </a:xfrm>
        </p:grpSpPr>
        <p:grpSp>
          <p:nvGrpSpPr>
            <p:cNvPr id="770" name="Google Shape;770;p36"/>
            <p:cNvGrpSpPr/>
            <p:nvPr/>
          </p:nvGrpSpPr>
          <p:grpSpPr>
            <a:xfrm>
              <a:off x="8025100" y="1881878"/>
              <a:ext cx="811831" cy="809312"/>
              <a:chOff x="3445512" y="1253926"/>
              <a:chExt cx="3577925" cy="3566824"/>
            </a:xfrm>
          </p:grpSpPr>
          <p:pic>
            <p:nvPicPr>
              <p:cNvPr id="771" name="Google Shape;771;p36"/>
              <p:cNvPicPr preferRelativeResize="0"/>
              <p:nvPr/>
            </p:nvPicPr>
            <p:blipFill>
              <a:blip r:embed="rId3">
                <a:alphaModFix amt="29000"/>
              </a:blip>
              <a:stretch>
                <a:fillRect/>
              </a:stretch>
            </p:blipFill>
            <p:spPr>
              <a:xfrm>
                <a:off x="3469223" y="1254641"/>
                <a:ext cx="1136156" cy="1137312"/>
              </a:xfrm>
              <a:prstGeom prst="rect">
                <a:avLst/>
              </a:prstGeom>
              <a:noFill/>
              <a:ln>
                <a:noFill/>
              </a:ln>
            </p:spPr>
          </p:pic>
          <p:pic>
            <p:nvPicPr>
              <p:cNvPr id="772" name="Google Shape;772;p36"/>
              <p:cNvPicPr preferRelativeResize="0"/>
              <p:nvPr/>
            </p:nvPicPr>
            <p:blipFill>
              <a:blip r:embed="rId4">
                <a:alphaModFix amt="29000"/>
              </a:blip>
              <a:stretch>
                <a:fillRect/>
              </a:stretch>
            </p:blipFill>
            <p:spPr>
              <a:xfrm>
                <a:off x="5911548" y="1253926"/>
                <a:ext cx="1099515" cy="1137328"/>
              </a:xfrm>
              <a:prstGeom prst="rect">
                <a:avLst/>
              </a:prstGeom>
              <a:noFill/>
              <a:ln>
                <a:noFill/>
              </a:ln>
            </p:spPr>
          </p:pic>
          <p:pic>
            <p:nvPicPr>
              <p:cNvPr id="773" name="Google Shape;773;p36"/>
              <p:cNvPicPr preferRelativeResize="0"/>
              <p:nvPr/>
            </p:nvPicPr>
            <p:blipFill>
              <a:blip r:embed="rId5">
                <a:alphaModFix amt="29000"/>
              </a:blip>
              <a:stretch>
                <a:fillRect/>
              </a:stretch>
            </p:blipFill>
            <p:spPr>
              <a:xfrm>
                <a:off x="3469822" y="2468970"/>
                <a:ext cx="1136183" cy="1137312"/>
              </a:xfrm>
              <a:prstGeom prst="rect">
                <a:avLst/>
              </a:prstGeom>
              <a:noFill/>
              <a:ln>
                <a:noFill/>
              </a:ln>
            </p:spPr>
          </p:pic>
          <p:pic>
            <p:nvPicPr>
              <p:cNvPr id="774" name="Google Shape;774;p36"/>
              <p:cNvPicPr preferRelativeResize="0"/>
              <p:nvPr/>
            </p:nvPicPr>
            <p:blipFill>
              <a:blip r:embed="rId6">
                <a:alphaModFix amt="29000"/>
              </a:blip>
              <a:stretch>
                <a:fillRect/>
              </a:stretch>
            </p:blipFill>
            <p:spPr>
              <a:xfrm>
                <a:off x="4690067" y="1254641"/>
                <a:ext cx="1136182" cy="1137364"/>
              </a:xfrm>
              <a:prstGeom prst="rect">
                <a:avLst/>
              </a:prstGeom>
              <a:noFill/>
              <a:ln>
                <a:noFill/>
              </a:ln>
            </p:spPr>
          </p:pic>
          <p:pic>
            <p:nvPicPr>
              <p:cNvPr id="775" name="Google Shape;775;p36"/>
              <p:cNvPicPr preferRelativeResize="0"/>
              <p:nvPr/>
            </p:nvPicPr>
            <p:blipFill>
              <a:blip r:embed="rId7">
                <a:alphaModFix amt="29000"/>
              </a:blip>
              <a:stretch>
                <a:fillRect/>
              </a:stretch>
            </p:blipFill>
            <p:spPr>
              <a:xfrm>
                <a:off x="4690691" y="2469046"/>
                <a:ext cx="1136183" cy="1137312"/>
              </a:xfrm>
              <a:prstGeom prst="rect">
                <a:avLst/>
              </a:prstGeom>
              <a:noFill/>
              <a:ln>
                <a:noFill/>
              </a:ln>
            </p:spPr>
          </p:pic>
          <p:pic>
            <p:nvPicPr>
              <p:cNvPr id="776" name="Google Shape;776;p36"/>
              <p:cNvPicPr preferRelativeResize="0"/>
              <p:nvPr/>
            </p:nvPicPr>
            <p:blipFill>
              <a:blip r:embed="rId8">
                <a:alphaModFix amt="29000"/>
              </a:blip>
              <a:stretch>
                <a:fillRect/>
              </a:stretch>
            </p:blipFill>
            <p:spPr>
              <a:xfrm>
                <a:off x="5912139" y="2469046"/>
                <a:ext cx="1099534" cy="1137313"/>
              </a:xfrm>
              <a:prstGeom prst="rect">
                <a:avLst/>
              </a:prstGeom>
              <a:noFill/>
              <a:ln>
                <a:noFill/>
              </a:ln>
            </p:spPr>
          </p:pic>
          <p:pic>
            <p:nvPicPr>
              <p:cNvPr id="777" name="Google Shape;777;p36"/>
              <p:cNvPicPr preferRelativeResize="0"/>
              <p:nvPr/>
            </p:nvPicPr>
            <p:blipFill>
              <a:blip r:embed="rId9">
                <a:alphaModFix amt="29000"/>
              </a:blip>
              <a:stretch>
                <a:fillRect/>
              </a:stretch>
            </p:blipFill>
            <p:spPr>
              <a:xfrm>
                <a:off x="3445512" y="3683285"/>
                <a:ext cx="1184774" cy="1137363"/>
              </a:xfrm>
              <a:prstGeom prst="rect">
                <a:avLst/>
              </a:prstGeom>
              <a:noFill/>
              <a:ln>
                <a:noFill/>
              </a:ln>
            </p:spPr>
          </p:pic>
          <p:pic>
            <p:nvPicPr>
              <p:cNvPr id="778" name="Google Shape;778;p36"/>
              <p:cNvPicPr preferRelativeResize="0"/>
              <p:nvPr/>
            </p:nvPicPr>
            <p:blipFill>
              <a:blip r:embed="rId10">
                <a:alphaModFix amt="29000"/>
              </a:blip>
              <a:stretch>
                <a:fillRect/>
              </a:stretch>
            </p:blipFill>
            <p:spPr>
              <a:xfrm>
                <a:off x="4690691" y="3683387"/>
                <a:ext cx="1136181" cy="1137363"/>
              </a:xfrm>
              <a:prstGeom prst="rect">
                <a:avLst/>
              </a:prstGeom>
              <a:noFill/>
              <a:ln>
                <a:noFill/>
              </a:ln>
            </p:spPr>
          </p:pic>
          <p:pic>
            <p:nvPicPr>
              <p:cNvPr id="779" name="Google Shape;779;p36"/>
              <p:cNvPicPr preferRelativeResize="0"/>
              <p:nvPr/>
            </p:nvPicPr>
            <p:blipFill>
              <a:blip r:embed="rId11">
                <a:alphaModFix amt="29000"/>
              </a:blip>
              <a:stretch>
                <a:fillRect/>
              </a:stretch>
            </p:blipFill>
            <p:spPr>
              <a:xfrm>
                <a:off x="5887264" y="3684138"/>
                <a:ext cx="1136174" cy="1136158"/>
              </a:xfrm>
              <a:prstGeom prst="rect">
                <a:avLst/>
              </a:prstGeom>
              <a:noFill/>
              <a:ln>
                <a:noFill/>
              </a:ln>
            </p:spPr>
          </p:pic>
        </p:grpSp>
        <p:sp>
          <p:nvSpPr>
            <p:cNvPr id="780" name="Google Shape;780;p36"/>
            <p:cNvSpPr/>
            <p:nvPr/>
          </p:nvSpPr>
          <p:spPr>
            <a:xfrm>
              <a:off x="6326793" y="1683574"/>
              <a:ext cx="1222500" cy="1222500"/>
            </a:xfrm>
            <a:prstGeom prst="ellipse">
              <a:avLst/>
            </a:prstGeom>
            <a:solidFill>
              <a:srgbClr val="7F6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36"/>
            <p:cNvSpPr/>
            <p:nvPr/>
          </p:nvSpPr>
          <p:spPr>
            <a:xfrm>
              <a:off x="6700669" y="1930719"/>
              <a:ext cx="609900" cy="609900"/>
            </a:xfrm>
            <a:prstGeom prst="ellipse">
              <a:avLst/>
            </a:prstGeom>
            <a:solidFill>
              <a:srgbClr val="7F6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36"/>
            <p:cNvSpPr/>
            <p:nvPr/>
          </p:nvSpPr>
          <p:spPr>
            <a:xfrm>
              <a:off x="7151482" y="2105207"/>
              <a:ext cx="152700" cy="152700"/>
            </a:xfrm>
            <a:prstGeom prst="ellipse">
              <a:avLst/>
            </a:prstGeom>
            <a:solidFill>
              <a:srgbClr val="7F6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36"/>
            <p:cNvSpPr/>
            <p:nvPr/>
          </p:nvSpPr>
          <p:spPr>
            <a:xfrm>
              <a:off x="7151482" y="2270713"/>
              <a:ext cx="152700" cy="152700"/>
            </a:xfrm>
            <a:prstGeom prst="ellipse">
              <a:avLst/>
            </a:prstGeom>
            <a:solidFill>
              <a:srgbClr val="7F6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36"/>
            <p:cNvSpPr/>
            <p:nvPr/>
          </p:nvSpPr>
          <p:spPr>
            <a:xfrm>
              <a:off x="6700669" y="1952432"/>
              <a:ext cx="152700" cy="152700"/>
            </a:xfrm>
            <a:prstGeom prst="ellipse">
              <a:avLst/>
            </a:prstGeom>
            <a:solidFill>
              <a:srgbClr val="7F6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36"/>
            <p:cNvSpPr/>
            <p:nvPr/>
          </p:nvSpPr>
          <p:spPr>
            <a:xfrm>
              <a:off x="7023465" y="2685566"/>
              <a:ext cx="152700" cy="152700"/>
            </a:xfrm>
            <a:prstGeom prst="ellipse">
              <a:avLst/>
            </a:prstGeom>
            <a:solidFill>
              <a:srgbClr val="7F6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36"/>
            <p:cNvSpPr/>
            <p:nvPr/>
          </p:nvSpPr>
          <p:spPr>
            <a:xfrm>
              <a:off x="6666823" y="2565358"/>
              <a:ext cx="152700" cy="152700"/>
            </a:xfrm>
            <a:prstGeom prst="ellipse">
              <a:avLst/>
            </a:prstGeom>
            <a:solidFill>
              <a:srgbClr val="7F6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36"/>
            <p:cNvSpPr/>
            <p:nvPr/>
          </p:nvSpPr>
          <p:spPr>
            <a:xfrm>
              <a:off x="7243113" y="2526637"/>
              <a:ext cx="152700" cy="152700"/>
            </a:xfrm>
            <a:prstGeom prst="ellipse">
              <a:avLst/>
            </a:prstGeom>
            <a:solidFill>
              <a:srgbClr val="7F6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36"/>
            <p:cNvSpPr/>
            <p:nvPr/>
          </p:nvSpPr>
          <p:spPr>
            <a:xfrm>
              <a:off x="6597521" y="2423483"/>
              <a:ext cx="359100" cy="359100"/>
            </a:xfrm>
            <a:prstGeom prst="ellipse">
              <a:avLst/>
            </a:prstGeom>
            <a:solidFill>
              <a:srgbClr val="7F6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36"/>
            <p:cNvSpPr/>
            <p:nvPr/>
          </p:nvSpPr>
          <p:spPr>
            <a:xfrm>
              <a:off x="8094433" y="1728778"/>
              <a:ext cx="766239" cy="1115800"/>
            </a:xfrm>
            <a:custGeom>
              <a:rect b="b" l="l" r="r" t="t"/>
              <a:pathLst>
                <a:path extrusionOk="0" h="28266" w="29728">
                  <a:moveTo>
                    <a:pt x="2348" y="15567"/>
                  </a:moveTo>
                  <a:cubicBezTo>
                    <a:pt x="5556" y="10223"/>
                    <a:pt x="8825" y="-3191"/>
                    <a:pt x="13692" y="703"/>
                  </a:cubicBezTo>
                  <a:cubicBezTo>
                    <a:pt x="15941" y="2502"/>
                    <a:pt x="15305" y="7710"/>
                    <a:pt x="12909" y="9308"/>
                  </a:cubicBezTo>
                  <a:cubicBezTo>
                    <a:pt x="8917" y="11970"/>
                    <a:pt x="1668" y="14338"/>
                    <a:pt x="2348" y="19087"/>
                  </a:cubicBezTo>
                  <a:cubicBezTo>
                    <a:pt x="2736" y="21800"/>
                    <a:pt x="7587" y="24252"/>
                    <a:pt x="9780" y="22607"/>
                  </a:cubicBezTo>
                  <a:cubicBezTo>
                    <a:pt x="13699" y="19667"/>
                    <a:pt x="20019" y="12523"/>
                    <a:pt x="23079" y="16349"/>
                  </a:cubicBezTo>
                  <a:cubicBezTo>
                    <a:pt x="24384" y="17981"/>
                    <a:pt x="24724" y="20935"/>
                    <a:pt x="23470" y="22607"/>
                  </a:cubicBezTo>
                  <a:cubicBezTo>
                    <a:pt x="20228" y="26929"/>
                    <a:pt x="11255" y="28773"/>
                    <a:pt x="7433" y="24954"/>
                  </a:cubicBezTo>
                  <a:cubicBezTo>
                    <a:pt x="3889" y="21413"/>
                    <a:pt x="15626" y="19109"/>
                    <a:pt x="19168" y="15567"/>
                  </a:cubicBezTo>
                  <a:cubicBezTo>
                    <a:pt x="21842" y="12893"/>
                    <a:pt x="21266" y="7369"/>
                    <a:pt x="19168" y="4223"/>
                  </a:cubicBezTo>
                  <a:cubicBezTo>
                    <a:pt x="17429" y="1615"/>
                    <a:pt x="8936" y="4080"/>
                    <a:pt x="10171" y="6961"/>
                  </a:cubicBezTo>
                  <a:cubicBezTo>
                    <a:pt x="12787" y="13062"/>
                    <a:pt x="25553" y="14534"/>
                    <a:pt x="24252" y="21043"/>
                  </a:cubicBezTo>
                  <a:cubicBezTo>
                    <a:pt x="22697" y="28820"/>
                    <a:pt x="6392" y="30562"/>
                    <a:pt x="784" y="24954"/>
                  </a:cubicBezTo>
                  <a:cubicBezTo>
                    <a:pt x="-938" y="23232"/>
                    <a:pt x="611" y="19096"/>
                    <a:pt x="2740" y="17913"/>
                  </a:cubicBezTo>
                  <a:cubicBezTo>
                    <a:pt x="7480" y="15279"/>
                    <a:pt x="13792" y="17312"/>
                    <a:pt x="18776" y="15175"/>
                  </a:cubicBezTo>
                  <a:cubicBezTo>
                    <a:pt x="22701" y="13492"/>
                    <a:pt x="28094" y="7558"/>
                    <a:pt x="25426" y="4223"/>
                  </a:cubicBezTo>
                  <a:cubicBezTo>
                    <a:pt x="21522" y="-656"/>
                    <a:pt x="4467" y="6656"/>
                    <a:pt x="8216" y="11655"/>
                  </a:cubicBezTo>
                  <a:cubicBezTo>
                    <a:pt x="12975" y="18000"/>
                    <a:pt x="29728" y="13893"/>
                    <a:pt x="29728" y="21825"/>
                  </a:cubicBezTo>
                </a:path>
              </a:pathLst>
            </a:custGeom>
            <a:noFill/>
            <a:ln cap="flat" cmpd="sng" w="28575">
              <a:solidFill>
                <a:srgbClr val="980000"/>
              </a:solidFill>
              <a:prstDash val="solid"/>
              <a:round/>
              <a:headEnd len="med" w="med" type="none"/>
              <a:tailEnd len="med" w="med" type="none"/>
            </a:ln>
          </p:spPr>
        </p:sp>
        <p:sp>
          <p:nvSpPr>
            <p:cNvPr id="790" name="Google Shape;790;p36"/>
            <p:cNvSpPr txBox="1"/>
            <p:nvPr/>
          </p:nvSpPr>
          <p:spPr>
            <a:xfrm>
              <a:off x="7504834" y="2071286"/>
              <a:ext cx="658200" cy="27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==&gt;</a:t>
              </a:r>
              <a:endParaRPr sz="900">
                <a:latin typeface="Open Sans"/>
                <a:ea typeface="Open Sans"/>
                <a:cs typeface="Open Sans"/>
                <a:sym typeface="Open Sans"/>
              </a:endParaRPr>
            </a:p>
          </p:txBody>
        </p:sp>
      </p:grpSp>
      <p:sp>
        <p:nvSpPr>
          <p:cNvPr id="791" name="Google Shape;791;p36"/>
          <p:cNvSpPr txBox="1"/>
          <p:nvPr/>
        </p:nvSpPr>
        <p:spPr>
          <a:xfrm>
            <a:off x="3611021" y="4596251"/>
            <a:ext cx="3762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Open Sans"/>
                <a:ea typeface="Open Sans"/>
                <a:cs typeface="Open Sans"/>
                <a:sym typeface="Open Sans"/>
              </a:rPr>
              <a:t>(1)</a:t>
            </a:r>
            <a:endParaRPr sz="1000">
              <a:latin typeface="Open Sans"/>
              <a:ea typeface="Open Sans"/>
              <a:cs typeface="Open Sans"/>
              <a:sym typeface="Open Sans"/>
            </a:endParaRPr>
          </a:p>
        </p:txBody>
      </p:sp>
      <p:sp>
        <p:nvSpPr>
          <p:cNvPr id="792" name="Google Shape;792;p36"/>
          <p:cNvSpPr txBox="1"/>
          <p:nvPr/>
        </p:nvSpPr>
        <p:spPr>
          <a:xfrm>
            <a:off x="3611021" y="3587302"/>
            <a:ext cx="3762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Open Sans"/>
                <a:ea typeface="Open Sans"/>
                <a:cs typeface="Open Sans"/>
                <a:sym typeface="Open Sans"/>
              </a:rPr>
              <a:t>(2)</a:t>
            </a:r>
            <a:endParaRPr sz="1000">
              <a:latin typeface="Open Sans"/>
              <a:ea typeface="Open Sans"/>
              <a:cs typeface="Open Sans"/>
              <a:sym typeface="Open Sans"/>
            </a:endParaRPr>
          </a:p>
        </p:txBody>
      </p:sp>
      <p:sp>
        <p:nvSpPr>
          <p:cNvPr id="793" name="Google Shape;793;p36"/>
          <p:cNvSpPr txBox="1"/>
          <p:nvPr/>
        </p:nvSpPr>
        <p:spPr>
          <a:xfrm>
            <a:off x="2311446" y="3853466"/>
            <a:ext cx="3762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Open Sans"/>
                <a:ea typeface="Open Sans"/>
                <a:cs typeface="Open Sans"/>
                <a:sym typeface="Open Sans"/>
              </a:rPr>
              <a:t>(3)</a:t>
            </a:r>
            <a:endParaRPr sz="1000">
              <a:latin typeface="Open Sans"/>
              <a:ea typeface="Open Sans"/>
              <a:cs typeface="Open Sans"/>
              <a:sym typeface="Open Sans"/>
            </a:endParaRPr>
          </a:p>
        </p:txBody>
      </p:sp>
      <p:sp>
        <p:nvSpPr>
          <p:cNvPr id="794" name="Google Shape;794;p36"/>
          <p:cNvSpPr txBox="1"/>
          <p:nvPr/>
        </p:nvSpPr>
        <p:spPr>
          <a:xfrm>
            <a:off x="629713" y="3541699"/>
            <a:ext cx="3762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Open Sans"/>
                <a:ea typeface="Open Sans"/>
                <a:cs typeface="Open Sans"/>
                <a:sym typeface="Open Sans"/>
              </a:rPr>
              <a:t>(4)</a:t>
            </a:r>
            <a:endParaRPr sz="1000">
              <a:latin typeface="Open Sans"/>
              <a:ea typeface="Open Sans"/>
              <a:cs typeface="Open Sans"/>
              <a:sym typeface="Open Sans"/>
            </a:endParaRPr>
          </a:p>
        </p:txBody>
      </p:sp>
      <p:sp>
        <p:nvSpPr>
          <p:cNvPr id="795" name="Google Shape;795;p36"/>
          <p:cNvSpPr/>
          <p:nvPr/>
        </p:nvSpPr>
        <p:spPr>
          <a:xfrm>
            <a:off x="479575" y="2631000"/>
            <a:ext cx="981900" cy="338700"/>
          </a:xfrm>
          <a:prstGeom prst="ellipse">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36"/>
          <p:cNvSpPr/>
          <p:nvPr/>
        </p:nvSpPr>
        <p:spPr>
          <a:xfrm>
            <a:off x="3655875" y="4622512"/>
            <a:ext cx="286500" cy="286200"/>
          </a:xfrm>
          <a:prstGeom prst="ellipse">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36"/>
          <p:cNvSpPr txBox="1"/>
          <p:nvPr/>
        </p:nvSpPr>
        <p:spPr>
          <a:xfrm>
            <a:off x="7458475" y="0"/>
            <a:ext cx="16857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chemeClr val="dk1"/>
                </a:solidFill>
                <a:latin typeface="Economica"/>
                <a:ea typeface="Economica"/>
                <a:cs typeface="Economica"/>
                <a:sym typeface="Economica"/>
              </a:rPr>
              <a:t>Manalili, MMC (2024)</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8">
                                            <p:txEl>
                                              <p:pRg end="0" st="0"/>
                                            </p:txEl>
                                          </p:spTgt>
                                        </p:tgtEl>
                                        <p:attrNameLst>
                                          <p:attrName>style.visibility</p:attrName>
                                        </p:attrNameLst>
                                      </p:cBhvr>
                                      <p:to>
                                        <p:strVal val="visible"/>
                                      </p:to>
                                    </p:set>
                                    <p:animEffect filter="fade" transition="in">
                                      <p:cBhvr>
                                        <p:cTn dur="1000"/>
                                        <p:tgtEl>
                                          <p:spTgt spid="76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8">
                                            <p:txEl>
                                              <p:pRg end="1" st="1"/>
                                            </p:txEl>
                                          </p:spTgt>
                                        </p:tgtEl>
                                        <p:attrNameLst>
                                          <p:attrName>style.visibility</p:attrName>
                                        </p:attrNameLst>
                                      </p:cBhvr>
                                      <p:to>
                                        <p:strVal val="visible"/>
                                      </p:to>
                                    </p:set>
                                    <p:animEffect filter="fade" transition="in">
                                      <p:cBhvr>
                                        <p:cTn dur="1000"/>
                                        <p:tgtEl>
                                          <p:spTgt spid="76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8">
                                            <p:txEl>
                                              <p:pRg end="2" st="2"/>
                                            </p:txEl>
                                          </p:spTgt>
                                        </p:tgtEl>
                                        <p:attrNameLst>
                                          <p:attrName>style.visibility</p:attrName>
                                        </p:attrNameLst>
                                      </p:cBhvr>
                                      <p:to>
                                        <p:strVal val="visible"/>
                                      </p:to>
                                    </p:set>
                                    <p:animEffect filter="fade" transition="in">
                                      <p:cBhvr>
                                        <p:cTn dur="1000"/>
                                        <p:tgtEl>
                                          <p:spTgt spid="76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8">
                                            <p:txEl>
                                              <p:pRg end="3" st="3"/>
                                            </p:txEl>
                                          </p:spTgt>
                                        </p:tgtEl>
                                        <p:attrNameLst>
                                          <p:attrName>style.visibility</p:attrName>
                                        </p:attrNameLst>
                                      </p:cBhvr>
                                      <p:to>
                                        <p:strVal val="visible"/>
                                      </p:to>
                                    </p:set>
                                    <p:animEffect filter="fade" transition="in">
                                      <p:cBhvr>
                                        <p:cTn dur="1000"/>
                                        <p:tgtEl>
                                          <p:spTgt spid="76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8">
                                            <p:txEl>
                                              <p:pRg end="4" st="4"/>
                                            </p:txEl>
                                          </p:spTgt>
                                        </p:tgtEl>
                                        <p:attrNameLst>
                                          <p:attrName>style.visibility</p:attrName>
                                        </p:attrNameLst>
                                      </p:cBhvr>
                                      <p:to>
                                        <p:strVal val="visible"/>
                                      </p:to>
                                    </p:set>
                                    <p:animEffect filter="fade" transition="in">
                                      <p:cBhvr>
                                        <p:cTn dur="1000"/>
                                        <p:tgtEl>
                                          <p:spTgt spid="768">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8">
                                            <p:txEl>
                                              <p:pRg end="5" st="5"/>
                                            </p:txEl>
                                          </p:spTgt>
                                        </p:tgtEl>
                                        <p:attrNameLst>
                                          <p:attrName>style.visibility</p:attrName>
                                        </p:attrNameLst>
                                      </p:cBhvr>
                                      <p:to>
                                        <p:strVal val="visible"/>
                                      </p:to>
                                    </p:set>
                                    <p:animEffect filter="fade" transition="in">
                                      <p:cBhvr>
                                        <p:cTn dur="1000"/>
                                        <p:tgtEl>
                                          <p:spTgt spid="768">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8">
                                            <p:txEl>
                                              <p:pRg end="6" st="6"/>
                                            </p:txEl>
                                          </p:spTgt>
                                        </p:tgtEl>
                                        <p:attrNameLst>
                                          <p:attrName>style.visibility</p:attrName>
                                        </p:attrNameLst>
                                      </p:cBhvr>
                                      <p:to>
                                        <p:strVal val="visible"/>
                                      </p:to>
                                    </p:set>
                                    <p:animEffect filter="fade" transition="in">
                                      <p:cBhvr>
                                        <p:cTn dur="1000"/>
                                        <p:tgtEl>
                                          <p:spTgt spid="768">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1" name="Shape 801"/>
        <p:cNvGrpSpPr/>
        <p:nvPr/>
      </p:nvGrpSpPr>
      <p:grpSpPr>
        <a:xfrm>
          <a:off x="0" y="0"/>
          <a:ext cx="0" cy="0"/>
          <a:chOff x="0" y="0"/>
          <a:chExt cx="0" cy="0"/>
        </a:xfrm>
      </p:grpSpPr>
      <p:sp>
        <p:nvSpPr>
          <p:cNvPr id="802" name="Google Shape;802;p37"/>
          <p:cNvSpPr txBox="1"/>
          <p:nvPr>
            <p:ph type="title"/>
          </p:nvPr>
        </p:nvSpPr>
        <p:spPr>
          <a:xfrm>
            <a:off x="311700" y="315925"/>
            <a:ext cx="8520600" cy="831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3750"/>
              <a:t>Externalizing:</a:t>
            </a:r>
            <a:r>
              <a:rPr lang="en" sz="3750"/>
              <a:t> </a:t>
            </a:r>
            <a:r>
              <a:rPr lang="en" sz="3250"/>
              <a:t>SOP Step 2 (Effects)</a:t>
            </a:r>
            <a:endParaRPr sz="3250"/>
          </a:p>
        </p:txBody>
      </p:sp>
      <p:grpSp>
        <p:nvGrpSpPr>
          <p:cNvPr id="803" name="Google Shape;803;p37"/>
          <p:cNvGrpSpPr/>
          <p:nvPr/>
        </p:nvGrpSpPr>
        <p:grpSpPr>
          <a:xfrm>
            <a:off x="311711" y="1147217"/>
            <a:ext cx="3993522" cy="2394483"/>
            <a:chOff x="4438538" y="1461375"/>
            <a:chExt cx="3590651" cy="2152925"/>
          </a:xfrm>
        </p:grpSpPr>
        <p:cxnSp>
          <p:nvCxnSpPr>
            <p:cNvPr id="804" name="Google Shape;804;p37"/>
            <p:cNvCxnSpPr/>
            <p:nvPr/>
          </p:nvCxnSpPr>
          <p:spPr>
            <a:xfrm>
              <a:off x="5517571" y="1522141"/>
              <a:ext cx="0" cy="1760400"/>
            </a:xfrm>
            <a:prstGeom prst="straightConnector1">
              <a:avLst/>
            </a:prstGeom>
            <a:noFill/>
            <a:ln cap="flat" cmpd="sng" w="38100">
              <a:solidFill>
                <a:srgbClr val="000000"/>
              </a:solidFill>
              <a:prstDash val="solid"/>
              <a:round/>
              <a:headEnd len="med" w="med" type="none"/>
              <a:tailEnd len="med" w="med" type="none"/>
            </a:ln>
          </p:spPr>
        </p:cxnSp>
        <p:cxnSp>
          <p:nvCxnSpPr>
            <p:cNvPr id="805" name="Google Shape;805;p37"/>
            <p:cNvCxnSpPr/>
            <p:nvPr/>
          </p:nvCxnSpPr>
          <p:spPr>
            <a:xfrm rot="10800000">
              <a:off x="5517266" y="3282202"/>
              <a:ext cx="2340600" cy="0"/>
            </a:xfrm>
            <a:prstGeom prst="straightConnector1">
              <a:avLst/>
            </a:prstGeom>
            <a:noFill/>
            <a:ln cap="flat" cmpd="sng" w="38100">
              <a:solidFill>
                <a:srgbClr val="000000"/>
              </a:solidFill>
              <a:prstDash val="solid"/>
              <a:round/>
              <a:headEnd len="med" w="med" type="none"/>
              <a:tailEnd len="med" w="med" type="none"/>
            </a:ln>
          </p:spPr>
        </p:cxnSp>
        <p:sp>
          <p:nvSpPr>
            <p:cNvPr id="806" name="Google Shape;806;p37"/>
            <p:cNvSpPr/>
            <p:nvPr/>
          </p:nvSpPr>
          <p:spPr>
            <a:xfrm>
              <a:off x="5491838" y="1461375"/>
              <a:ext cx="59700" cy="72900"/>
            </a:xfrm>
            <a:prstGeom prst="ellipse">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37"/>
            <p:cNvSpPr/>
            <p:nvPr/>
          </p:nvSpPr>
          <p:spPr>
            <a:xfrm>
              <a:off x="5495462" y="3245775"/>
              <a:ext cx="59700" cy="72900"/>
            </a:xfrm>
            <a:prstGeom prst="ellipse">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37"/>
            <p:cNvSpPr/>
            <p:nvPr/>
          </p:nvSpPr>
          <p:spPr>
            <a:xfrm>
              <a:off x="7820818" y="3245775"/>
              <a:ext cx="59700" cy="72900"/>
            </a:xfrm>
            <a:prstGeom prst="ellipse">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37"/>
            <p:cNvSpPr txBox="1"/>
            <p:nvPr/>
          </p:nvSpPr>
          <p:spPr>
            <a:xfrm>
              <a:off x="4438538" y="2767275"/>
              <a:ext cx="1053300" cy="332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solidFill>
                    <a:schemeClr val="dk1"/>
                  </a:solidFill>
                  <a:latin typeface="Open Sans"/>
                  <a:ea typeface="Open Sans"/>
                  <a:cs typeface="Open Sans"/>
                  <a:sym typeface="Open Sans"/>
                </a:rPr>
                <a:t>(1) Problem</a:t>
              </a:r>
              <a:endParaRPr/>
            </a:p>
          </p:txBody>
        </p:sp>
        <p:sp>
          <p:nvSpPr>
            <p:cNvPr id="810" name="Google Shape;810;p37"/>
            <p:cNvSpPr txBox="1"/>
            <p:nvPr/>
          </p:nvSpPr>
          <p:spPr>
            <a:xfrm>
              <a:off x="4438538" y="2406950"/>
              <a:ext cx="1053300" cy="332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solidFill>
                    <a:schemeClr val="dk1"/>
                  </a:solidFill>
                  <a:latin typeface="Open Sans"/>
                  <a:ea typeface="Open Sans"/>
                  <a:cs typeface="Open Sans"/>
                  <a:sym typeface="Open Sans"/>
                </a:rPr>
                <a:t>(2) Effects</a:t>
              </a:r>
              <a:endParaRPr/>
            </a:p>
          </p:txBody>
        </p:sp>
        <p:sp>
          <p:nvSpPr>
            <p:cNvPr id="811" name="Google Shape;811;p37"/>
            <p:cNvSpPr txBox="1"/>
            <p:nvPr/>
          </p:nvSpPr>
          <p:spPr>
            <a:xfrm>
              <a:off x="4490750" y="2039350"/>
              <a:ext cx="1001700" cy="332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solidFill>
                    <a:schemeClr val="dk1"/>
                  </a:solidFill>
                  <a:latin typeface="Open Sans"/>
                  <a:ea typeface="Open Sans"/>
                  <a:cs typeface="Open Sans"/>
                  <a:sym typeface="Open Sans"/>
                </a:rPr>
                <a:t>(3) Evaluate</a:t>
              </a:r>
              <a:endParaRPr/>
            </a:p>
          </p:txBody>
        </p:sp>
        <p:sp>
          <p:nvSpPr>
            <p:cNvPr id="812" name="Google Shape;812;p37"/>
            <p:cNvSpPr txBox="1"/>
            <p:nvPr/>
          </p:nvSpPr>
          <p:spPr>
            <a:xfrm>
              <a:off x="4490738" y="1668075"/>
              <a:ext cx="1001700" cy="332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solidFill>
                    <a:schemeClr val="dk1"/>
                  </a:solidFill>
                  <a:latin typeface="Open Sans"/>
                  <a:ea typeface="Open Sans"/>
                  <a:cs typeface="Open Sans"/>
                  <a:sym typeface="Open Sans"/>
                </a:rPr>
                <a:t>(4) Justify</a:t>
              </a:r>
              <a:endParaRPr/>
            </a:p>
          </p:txBody>
        </p:sp>
        <p:sp>
          <p:nvSpPr>
            <p:cNvPr id="813" name="Google Shape;813;p37"/>
            <p:cNvSpPr txBox="1"/>
            <p:nvPr/>
          </p:nvSpPr>
          <p:spPr>
            <a:xfrm>
              <a:off x="6003488" y="3282200"/>
              <a:ext cx="1331400" cy="332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chemeClr val="dk1"/>
                  </a:solidFill>
                  <a:latin typeface="Open Sans"/>
                  <a:ea typeface="Open Sans"/>
                  <a:cs typeface="Open Sans"/>
                  <a:sym typeface="Open Sans"/>
                </a:rPr>
                <a:t>Time in Session</a:t>
              </a:r>
              <a:endParaRPr/>
            </a:p>
          </p:txBody>
        </p:sp>
        <p:grpSp>
          <p:nvGrpSpPr>
            <p:cNvPr id="814" name="Google Shape;814;p37"/>
            <p:cNvGrpSpPr/>
            <p:nvPr/>
          </p:nvGrpSpPr>
          <p:grpSpPr>
            <a:xfrm>
              <a:off x="5542711" y="1814684"/>
              <a:ext cx="2486477" cy="1150678"/>
              <a:chOff x="6121211" y="1831497"/>
              <a:chExt cx="2486477" cy="1150678"/>
            </a:xfrm>
          </p:grpSpPr>
          <p:sp>
            <p:nvSpPr>
              <p:cNvPr id="815" name="Google Shape;815;p37"/>
              <p:cNvSpPr/>
              <p:nvPr/>
            </p:nvSpPr>
            <p:spPr>
              <a:xfrm>
                <a:off x="6121211" y="1831497"/>
                <a:ext cx="2486477" cy="1141705"/>
              </a:xfrm>
              <a:custGeom>
                <a:rect b="b" l="l" r="r" t="t"/>
                <a:pathLst>
                  <a:path extrusionOk="0" h="43448" w="121262">
                    <a:moveTo>
                      <a:pt x="0" y="43448"/>
                    </a:moveTo>
                    <a:lnTo>
                      <a:pt x="17774" y="43448"/>
                    </a:lnTo>
                    <a:lnTo>
                      <a:pt x="17774" y="26859"/>
                    </a:lnTo>
                    <a:lnTo>
                      <a:pt x="38709" y="26859"/>
                    </a:lnTo>
                    <a:lnTo>
                      <a:pt x="38709" y="12244"/>
                    </a:lnTo>
                    <a:lnTo>
                      <a:pt x="72678" y="12244"/>
                    </a:lnTo>
                    <a:lnTo>
                      <a:pt x="72678" y="26859"/>
                    </a:lnTo>
                    <a:lnTo>
                      <a:pt x="95192" y="26859"/>
                    </a:lnTo>
                    <a:lnTo>
                      <a:pt x="95192" y="0"/>
                    </a:lnTo>
                    <a:lnTo>
                      <a:pt x="121262" y="0"/>
                    </a:lnTo>
                    <a:close/>
                  </a:path>
                </a:pathLst>
              </a:custGeom>
              <a:noFill/>
              <a:ln cap="flat" cmpd="sng" w="28575">
                <a:solidFill>
                  <a:schemeClr val="dk2"/>
                </a:solidFill>
                <a:prstDash val="solid"/>
                <a:round/>
                <a:headEnd len="med" w="med" type="none"/>
                <a:tailEnd len="med" w="med" type="none"/>
              </a:ln>
            </p:spPr>
          </p:sp>
          <p:cxnSp>
            <p:nvCxnSpPr>
              <p:cNvPr id="816" name="Google Shape;816;p37"/>
              <p:cNvCxnSpPr/>
              <p:nvPr/>
            </p:nvCxnSpPr>
            <p:spPr>
              <a:xfrm flipH="1" rot="10800000">
                <a:off x="6122325" y="1836775"/>
                <a:ext cx="2481600" cy="1145400"/>
              </a:xfrm>
              <a:prstGeom prst="straightConnector1">
                <a:avLst/>
              </a:prstGeom>
              <a:noFill/>
              <a:ln cap="flat" cmpd="sng" w="28575">
                <a:solidFill>
                  <a:schemeClr val="lt1"/>
                </a:solidFill>
                <a:prstDash val="solid"/>
                <a:round/>
                <a:headEnd len="med" w="med" type="none"/>
                <a:tailEnd len="med" w="med" type="none"/>
              </a:ln>
            </p:spPr>
          </p:cxnSp>
        </p:grpSp>
      </p:grpSp>
      <p:sp>
        <p:nvSpPr>
          <p:cNvPr id="817" name="Google Shape;817;p37"/>
          <p:cNvSpPr txBox="1"/>
          <p:nvPr>
            <p:ph idx="1" type="body"/>
          </p:nvPr>
        </p:nvSpPr>
        <p:spPr>
          <a:xfrm>
            <a:off x="4572000" y="1147225"/>
            <a:ext cx="4572000" cy="3878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a:t>Inquiry Category 2:</a:t>
            </a:r>
            <a:endParaRPr b="1" sz="1400"/>
          </a:p>
          <a:p>
            <a:pPr indent="0" lvl="0" marL="0" rtl="0" algn="l">
              <a:spcBef>
                <a:spcPts val="1200"/>
              </a:spcBef>
              <a:spcAft>
                <a:spcPts val="0"/>
              </a:spcAft>
              <a:buNone/>
            </a:pPr>
            <a:r>
              <a:rPr lang="en" sz="1400"/>
              <a:t>Mapping the </a:t>
            </a:r>
            <a:r>
              <a:rPr b="1" lang="en" sz="1400"/>
              <a:t>Effects </a:t>
            </a:r>
            <a:r>
              <a:rPr lang="en" sz="1400"/>
              <a:t>of the Problem</a:t>
            </a:r>
            <a:endParaRPr sz="1400"/>
          </a:p>
          <a:p>
            <a:pPr indent="0" lvl="0" marL="0" rtl="0" algn="l">
              <a:spcBef>
                <a:spcPts val="1200"/>
              </a:spcBef>
              <a:spcAft>
                <a:spcPts val="0"/>
              </a:spcAft>
              <a:buNone/>
            </a:pPr>
            <a:r>
              <a:rPr lang="en" sz="1400"/>
              <a:t>“Externalizing conversations features an inquiry into the effects/influence of the problem in the various domains of living in which complications are identified. This can include…” (Ibid, p.43)</a:t>
            </a:r>
            <a:endParaRPr sz="1400"/>
          </a:p>
          <a:p>
            <a:pPr indent="-317500" lvl="0" marL="457200" rtl="0" algn="l">
              <a:spcBef>
                <a:spcPts val="1200"/>
              </a:spcBef>
              <a:spcAft>
                <a:spcPts val="0"/>
              </a:spcAft>
              <a:buSzPts val="1400"/>
              <a:buChar char="●"/>
            </a:pPr>
            <a:r>
              <a:rPr lang="en" sz="1400"/>
              <a:t>Home, workplace, school, peer contexts</a:t>
            </a:r>
            <a:endParaRPr sz="1400"/>
          </a:p>
          <a:p>
            <a:pPr indent="-317500" lvl="0" marL="457200" rtl="0" algn="l">
              <a:spcBef>
                <a:spcPts val="0"/>
              </a:spcBef>
              <a:spcAft>
                <a:spcPts val="0"/>
              </a:spcAft>
              <a:buSzPts val="1400"/>
              <a:buChar char="●"/>
            </a:pPr>
            <a:r>
              <a:rPr lang="en" sz="1400"/>
              <a:t>Relationships with self, family, friends</a:t>
            </a:r>
            <a:endParaRPr sz="1400"/>
          </a:p>
          <a:p>
            <a:pPr indent="-317500" lvl="0" marL="457200" rtl="0" algn="l">
              <a:spcBef>
                <a:spcPts val="0"/>
              </a:spcBef>
              <a:spcAft>
                <a:spcPts val="0"/>
              </a:spcAft>
              <a:buSzPts val="1400"/>
              <a:buChar char="●"/>
            </a:pPr>
            <a:r>
              <a:rPr lang="en" sz="1400"/>
              <a:t>Identity - including effects on one’s purpose, hopes, dreams, aspirations, values, futures</a:t>
            </a:r>
            <a:endParaRPr sz="1400"/>
          </a:p>
          <a:p>
            <a:pPr indent="0" lvl="0" marL="0" rtl="0" algn="l">
              <a:spcBef>
                <a:spcPts val="1200"/>
              </a:spcBef>
              <a:spcAft>
                <a:spcPts val="1200"/>
              </a:spcAft>
              <a:buNone/>
            </a:pPr>
            <a:br>
              <a:rPr lang="en" sz="1400"/>
            </a:br>
            <a:r>
              <a:rPr b="1" lang="en" sz="1400"/>
              <a:t>Think</a:t>
            </a:r>
            <a:r>
              <a:rPr lang="en" sz="1400"/>
              <a:t>: History of the problem, Deconstructing conversations, effects on ‘ecomaps’, etc etc</a:t>
            </a:r>
            <a:endParaRPr sz="1400"/>
          </a:p>
        </p:txBody>
      </p:sp>
      <p:grpSp>
        <p:nvGrpSpPr>
          <p:cNvPr id="818" name="Google Shape;818;p37"/>
          <p:cNvGrpSpPr/>
          <p:nvPr/>
        </p:nvGrpSpPr>
        <p:grpSpPr>
          <a:xfrm>
            <a:off x="790825" y="3602944"/>
            <a:ext cx="2918016" cy="1422379"/>
            <a:chOff x="6326793" y="1683574"/>
            <a:chExt cx="2533880" cy="1222500"/>
          </a:xfrm>
        </p:grpSpPr>
        <p:grpSp>
          <p:nvGrpSpPr>
            <p:cNvPr id="819" name="Google Shape;819;p37"/>
            <p:cNvGrpSpPr/>
            <p:nvPr/>
          </p:nvGrpSpPr>
          <p:grpSpPr>
            <a:xfrm>
              <a:off x="8025100" y="1881878"/>
              <a:ext cx="811831" cy="809312"/>
              <a:chOff x="3445512" y="1253926"/>
              <a:chExt cx="3577925" cy="3566824"/>
            </a:xfrm>
          </p:grpSpPr>
          <p:pic>
            <p:nvPicPr>
              <p:cNvPr id="820" name="Google Shape;820;p37"/>
              <p:cNvPicPr preferRelativeResize="0"/>
              <p:nvPr/>
            </p:nvPicPr>
            <p:blipFill>
              <a:blip r:embed="rId3">
                <a:alphaModFix amt="29000"/>
              </a:blip>
              <a:stretch>
                <a:fillRect/>
              </a:stretch>
            </p:blipFill>
            <p:spPr>
              <a:xfrm>
                <a:off x="3469223" y="1254641"/>
                <a:ext cx="1136156" cy="1137312"/>
              </a:xfrm>
              <a:prstGeom prst="rect">
                <a:avLst/>
              </a:prstGeom>
              <a:noFill/>
              <a:ln>
                <a:noFill/>
              </a:ln>
            </p:spPr>
          </p:pic>
          <p:pic>
            <p:nvPicPr>
              <p:cNvPr id="821" name="Google Shape;821;p37"/>
              <p:cNvPicPr preferRelativeResize="0"/>
              <p:nvPr/>
            </p:nvPicPr>
            <p:blipFill>
              <a:blip r:embed="rId4">
                <a:alphaModFix amt="29000"/>
              </a:blip>
              <a:stretch>
                <a:fillRect/>
              </a:stretch>
            </p:blipFill>
            <p:spPr>
              <a:xfrm>
                <a:off x="5911548" y="1253926"/>
                <a:ext cx="1099515" cy="1137328"/>
              </a:xfrm>
              <a:prstGeom prst="rect">
                <a:avLst/>
              </a:prstGeom>
              <a:noFill/>
              <a:ln>
                <a:noFill/>
              </a:ln>
            </p:spPr>
          </p:pic>
          <p:pic>
            <p:nvPicPr>
              <p:cNvPr id="822" name="Google Shape;822;p37"/>
              <p:cNvPicPr preferRelativeResize="0"/>
              <p:nvPr/>
            </p:nvPicPr>
            <p:blipFill>
              <a:blip r:embed="rId5">
                <a:alphaModFix amt="29000"/>
              </a:blip>
              <a:stretch>
                <a:fillRect/>
              </a:stretch>
            </p:blipFill>
            <p:spPr>
              <a:xfrm>
                <a:off x="3469822" y="2468970"/>
                <a:ext cx="1136183" cy="1137312"/>
              </a:xfrm>
              <a:prstGeom prst="rect">
                <a:avLst/>
              </a:prstGeom>
              <a:noFill/>
              <a:ln>
                <a:noFill/>
              </a:ln>
            </p:spPr>
          </p:pic>
          <p:pic>
            <p:nvPicPr>
              <p:cNvPr id="823" name="Google Shape;823;p37"/>
              <p:cNvPicPr preferRelativeResize="0"/>
              <p:nvPr/>
            </p:nvPicPr>
            <p:blipFill>
              <a:blip r:embed="rId6">
                <a:alphaModFix amt="29000"/>
              </a:blip>
              <a:stretch>
                <a:fillRect/>
              </a:stretch>
            </p:blipFill>
            <p:spPr>
              <a:xfrm>
                <a:off x="4690067" y="1254641"/>
                <a:ext cx="1136182" cy="1137364"/>
              </a:xfrm>
              <a:prstGeom prst="rect">
                <a:avLst/>
              </a:prstGeom>
              <a:noFill/>
              <a:ln>
                <a:noFill/>
              </a:ln>
            </p:spPr>
          </p:pic>
          <p:pic>
            <p:nvPicPr>
              <p:cNvPr id="824" name="Google Shape;824;p37"/>
              <p:cNvPicPr preferRelativeResize="0"/>
              <p:nvPr/>
            </p:nvPicPr>
            <p:blipFill>
              <a:blip r:embed="rId7">
                <a:alphaModFix amt="29000"/>
              </a:blip>
              <a:stretch>
                <a:fillRect/>
              </a:stretch>
            </p:blipFill>
            <p:spPr>
              <a:xfrm>
                <a:off x="4690691" y="2469046"/>
                <a:ext cx="1136183" cy="1137312"/>
              </a:xfrm>
              <a:prstGeom prst="rect">
                <a:avLst/>
              </a:prstGeom>
              <a:noFill/>
              <a:ln>
                <a:noFill/>
              </a:ln>
            </p:spPr>
          </p:pic>
          <p:pic>
            <p:nvPicPr>
              <p:cNvPr id="825" name="Google Shape;825;p37"/>
              <p:cNvPicPr preferRelativeResize="0"/>
              <p:nvPr/>
            </p:nvPicPr>
            <p:blipFill>
              <a:blip r:embed="rId8">
                <a:alphaModFix amt="29000"/>
              </a:blip>
              <a:stretch>
                <a:fillRect/>
              </a:stretch>
            </p:blipFill>
            <p:spPr>
              <a:xfrm>
                <a:off x="5912139" y="2469046"/>
                <a:ext cx="1099534" cy="1137313"/>
              </a:xfrm>
              <a:prstGeom prst="rect">
                <a:avLst/>
              </a:prstGeom>
              <a:noFill/>
              <a:ln>
                <a:noFill/>
              </a:ln>
            </p:spPr>
          </p:pic>
          <p:pic>
            <p:nvPicPr>
              <p:cNvPr id="826" name="Google Shape;826;p37"/>
              <p:cNvPicPr preferRelativeResize="0"/>
              <p:nvPr/>
            </p:nvPicPr>
            <p:blipFill>
              <a:blip r:embed="rId9">
                <a:alphaModFix amt="29000"/>
              </a:blip>
              <a:stretch>
                <a:fillRect/>
              </a:stretch>
            </p:blipFill>
            <p:spPr>
              <a:xfrm>
                <a:off x="3445512" y="3683285"/>
                <a:ext cx="1184774" cy="1137363"/>
              </a:xfrm>
              <a:prstGeom prst="rect">
                <a:avLst/>
              </a:prstGeom>
              <a:noFill/>
              <a:ln>
                <a:noFill/>
              </a:ln>
            </p:spPr>
          </p:pic>
          <p:pic>
            <p:nvPicPr>
              <p:cNvPr id="827" name="Google Shape;827;p37"/>
              <p:cNvPicPr preferRelativeResize="0"/>
              <p:nvPr/>
            </p:nvPicPr>
            <p:blipFill>
              <a:blip r:embed="rId10">
                <a:alphaModFix amt="29000"/>
              </a:blip>
              <a:stretch>
                <a:fillRect/>
              </a:stretch>
            </p:blipFill>
            <p:spPr>
              <a:xfrm>
                <a:off x="4690691" y="3683387"/>
                <a:ext cx="1136181" cy="1137363"/>
              </a:xfrm>
              <a:prstGeom prst="rect">
                <a:avLst/>
              </a:prstGeom>
              <a:noFill/>
              <a:ln>
                <a:noFill/>
              </a:ln>
            </p:spPr>
          </p:pic>
          <p:pic>
            <p:nvPicPr>
              <p:cNvPr id="828" name="Google Shape;828;p37"/>
              <p:cNvPicPr preferRelativeResize="0"/>
              <p:nvPr/>
            </p:nvPicPr>
            <p:blipFill>
              <a:blip r:embed="rId11">
                <a:alphaModFix amt="29000"/>
              </a:blip>
              <a:stretch>
                <a:fillRect/>
              </a:stretch>
            </p:blipFill>
            <p:spPr>
              <a:xfrm>
                <a:off x="5887264" y="3684138"/>
                <a:ext cx="1136174" cy="1136158"/>
              </a:xfrm>
              <a:prstGeom prst="rect">
                <a:avLst/>
              </a:prstGeom>
              <a:noFill/>
              <a:ln>
                <a:noFill/>
              </a:ln>
            </p:spPr>
          </p:pic>
        </p:grpSp>
        <p:sp>
          <p:nvSpPr>
            <p:cNvPr id="829" name="Google Shape;829;p37"/>
            <p:cNvSpPr/>
            <p:nvPr/>
          </p:nvSpPr>
          <p:spPr>
            <a:xfrm>
              <a:off x="6326793" y="1683574"/>
              <a:ext cx="1222500" cy="1222500"/>
            </a:xfrm>
            <a:prstGeom prst="ellipse">
              <a:avLst/>
            </a:prstGeom>
            <a:solidFill>
              <a:srgbClr val="7F6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37"/>
            <p:cNvSpPr/>
            <p:nvPr/>
          </p:nvSpPr>
          <p:spPr>
            <a:xfrm>
              <a:off x="6700669" y="1930719"/>
              <a:ext cx="609900" cy="609900"/>
            </a:xfrm>
            <a:prstGeom prst="ellipse">
              <a:avLst/>
            </a:prstGeom>
            <a:solidFill>
              <a:srgbClr val="7F6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37"/>
            <p:cNvSpPr/>
            <p:nvPr/>
          </p:nvSpPr>
          <p:spPr>
            <a:xfrm>
              <a:off x="7151482" y="2105207"/>
              <a:ext cx="152700" cy="152700"/>
            </a:xfrm>
            <a:prstGeom prst="ellipse">
              <a:avLst/>
            </a:prstGeom>
            <a:solidFill>
              <a:srgbClr val="7F6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37"/>
            <p:cNvSpPr/>
            <p:nvPr/>
          </p:nvSpPr>
          <p:spPr>
            <a:xfrm>
              <a:off x="7151482" y="2270713"/>
              <a:ext cx="152700" cy="152700"/>
            </a:xfrm>
            <a:prstGeom prst="ellipse">
              <a:avLst/>
            </a:prstGeom>
            <a:solidFill>
              <a:srgbClr val="7F6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37"/>
            <p:cNvSpPr/>
            <p:nvPr/>
          </p:nvSpPr>
          <p:spPr>
            <a:xfrm>
              <a:off x="6700669" y="1952432"/>
              <a:ext cx="152700" cy="152700"/>
            </a:xfrm>
            <a:prstGeom prst="ellipse">
              <a:avLst/>
            </a:prstGeom>
            <a:solidFill>
              <a:srgbClr val="7F6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37"/>
            <p:cNvSpPr/>
            <p:nvPr/>
          </p:nvSpPr>
          <p:spPr>
            <a:xfrm>
              <a:off x="7023465" y="2685566"/>
              <a:ext cx="152700" cy="152700"/>
            </a:xfrm>
            <a:prstGeom prst="ellipse">
              <a:avLst/>
            </a:prstGeom>
            <a:solidFill>
              <a:srgbClr val="7F6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37"/>
            <p:cNvSpPr/>
            <p:nvPr/>
          </p:nvSpPr>
          <p:spPr>
            <a:xfrm>
              <a:off x="6666823" y="2565358"/>
              <a:ext cx="152700" cy="152700"/>
            </a:xfrm>
            <a:prstGeom prst="ellipse">
              <a:avLst/>
            </a:prstGeom>
            <a:solidFill>
              <a:srgbClr val="7F6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37"/>
            <p:cNvSpPr/>
            <p:nvPr/>
          </p:nvSpPr>
          <p:spPr>
            <a:xfrm>
              <a:off x="7243113" y="2526637"/>
              <a:ext cx="152700" cy="152700"/>
            </a:xfrm>
            <a:prstGeom prst="ellipse">
              <a:avLst/>
            </a:prstGeom>
            <a:solidFill>
              <a:srgbClr val="7F6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37"/>
            <p:cNvSpPr/>
            <p:nvPr/>
          </p:nvSpPr>
          <p:spPr>
            <a:xfrm>
              <a:off x="6597521" y="2423483"/>
              <a:ext cx="359100" cy="359100"/>
            </a:xfrm>
            <a:prstGeom prst="ellipse">
              <a:avLst/>
            </a:prstGeom>
            <a:solidFill>
              <a:srgbClr val="7F6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37"/>
            <p:cNvSpPr/>
            <p:nvPr/>
          </p:nvSpPr>
          <p:spPr>
            <a:xfrm>
              <a:off x="8094433" y="1728778"/>
              <a:ext cx="766239" cy="1115800"/>
            </a:xfrm>
            <a:custGeom>
              <a:rect b="b" l="l" r="r" t="t"/>
              <a:pathLst>
                <a:path extrusionOk="0" h="28266" w="29728">
                  <a:moveTo>
                    <a:pt x="2348" y="15567"/>
                  </a:moveTo>
                  <a:cubicBezTo>
                    <a:pt x="5556" y="10223"/>
                    <a:pt x="8825" y="-3191"/>
                    <a:pt x="13692" y="703"/>
                  </a:cubicBezTo>
                  <a:cubicBezTo>
                    <a:pt x="15941" y="2502"/>
                    <a:pt x="15305" y="7710"/>
                    <a:pt x="12909" y="9308"/>
                  </a:cubicBezTo>
                  <a:cubicBezTo>
                    <a:pt x="8917" y="11970"/>
                    <a:pt x="1668" y="14338"/>
                    <a:pt x="2348" y="19087"/>
                  </a:cubicBezTo>
                  <a:cubicBezTo>
                    <a:pt x="2736" y="21800"/>
                    <a:pt x="7587" y="24252"/>
                    <a:pt x="9780" y="22607"/>
                  </a:cubicBezTo>
                  <a:cubicBezTo>
                    <a:pt x="13699" y="19667"/>
                    <a:pt x="20019" y="12523"/>
                    <a:pt x="23079" y="16349"/>
                  </a:cubicBezTo>
                  <a:cubicBezTo>
                    <a:pt x="24384" y="17981"/>
                    <a:pt x="24724" y="20935"/>
                    <a:pt x="23470" y="22607"/>
                  </a:cubicBezTo>
                  <a:cubicBezTo>
                    <a:pt x="20228" y="26929"/>
                    <a:pt x="11255" y="28773"/>
                    <a:pt x="7433" y="24954"/>
                  </a:cubicBezTo>
                  <a:cubicBezTo>
                    <a:pt x="3889" y="21413"/>
                    <a:pt x="15626" y="19109"/>
                    <a:pt x="19168" y="15567"/>
                  </a:cubicBezTo>
                  <a:cubicBezTo>
                    <a:pt x="21842" y="12893"/>
                    <a:pt x="21266" y="7369"/>
                    <a:pt x="19168" y="4223"/>
                  </a:cubicBezTo>
                  <a:cubicBezTo>
                    <a:pt x="17429" y="1615"/>
                    <a:pt x="8936" y="4080"/>
                    <a:pt x="10171" y="6961"/>
                  </a:cubicBezTo>
                  <a:cubicBezTo>
                    <a:pt x="12787" y="13062"/>
                    <a:pt x="25553" y="14534"/>
                    <a:pt x="24252" y="21043"/>
                  </a:cubicBezTo>
                  <a:cubicBezTo>
                    <a:pt x="22697" y="28820"/>
                    <a:pt x="6392" y="30562"/>
                    <a:pt x="784" y="24954"/>
                  </a:cubicBezTo>
                  <a:cubicBezTo>
                    <a:pt x="-938" y="23232"/>
                    <a:pt x="611" y="19096"/>
                    <a:pt x="2740" y="17913"/>
                  </a:cubicBezTo>
                  <a:cubicBezTo>
                    <a:pt x="7480" y="15279"/>
                    <a:pt x="13792" y="17312"/>
                    <a:pt x="18776" y="15175"/>
                  </a:cubicBezTo>
                  <a:cubicBezTo>
                    <a:pt x="22701" y="13492"/>
                    <a:pt x="28094" y="7558"/>
                    <a:pt x="25426" y="4223"/>
                  </a:cubicBezTo>
                  <a:cubicBezTo>
                    <a:pt x="21522" y="-656"/>
                    <a:pt x="4467" y="6656"/>
                    <a:pt x="8216" y="11655"/>
                  </a:cubicBezTo>
                  <a:cubicBezTo>
                    <a:pt x="12975" y="18000"/>
                    <a:pt x="29728" y="13893"/>
                    <a:pt x="29728" y="21825"/>
                  </a:cubicBezTo>
                </a:path>
              </a:pathLst>
            </a:custGeom>
            <a:noFill/>
            <a:ln cap="flat" cmpd="sng" w="28575">
              <a:solidFill>
                <a:srgbClr val="980000"/>
              </a:solidFill>
              <a:prstDash val="solid"/>
              <a:round/>
              <a:headEnd len="med" w="med" type="none"/>
              <a:tailEnd len="med" w="med" type="none"/>
            </a:ln>
          </p:spPr>
        </p:sp>
        <p:sp>
          <p:nvSpPr>
            <p:cNvPr id="839" name="Google Shape;839;p37"/>
            <p:cNvSpPr txBox="1"/>
            <p:nvPr/>
          </p:nvSpPr>
          <p:spPr>
            <a:xfrm>
              <a:off x="7504834" y="2071286"/>
              <a:ext cx="658200" cy="27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==&gt;</a:t>
              </a:r>
              <a:endParaRPr sz="900">
                <a:latin typeface="Open Sans"/>
                <a:ea typeface="Open Sans"/>
                <a:cs typeface="Open Sans"/>
                <a:sym typeface="Open Sans"/>
              </a:endParaRPr>
            </a:p>
          </p:txBody>
        </p:sp>
      </p:grpSp>
      <p:sp>
        <p:nvSpPr>
          <p:cNvPr id="840" name="Google Shape;840;p37"/>
          <p:cNvSpPr txBox="1"/>
          <p:nvPr/>
        </p:nvSpPr>
        <p:spPr>
          <a:xfrm>
            <a:off x="3611021" y="4596251"/>
            <a:ext cx="3762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Open Sans"/>
                <a:ea typeface="Open Sans"/>
                <a:cs typeface="Open Sans"/>
                <a:sym typeface="Open Sans"/>
              </a:rPr>
              <a:t>(1)</a:t>
            </a:r>
            <a:endParaRPr sz="1000">
              <a:latin typeface="Open Sans"/>
              <a:ea typeface="Open Sans"/>
              <a:cs typeface="Open Sans"/>
              <a:sym typeface="Open Sans"/>
            </a:endParaRPr>
          </a:p>
        </p:txBody>
      </p:sp>
      <p:sp>
        <p:nvSpPr>
          <p:cNvPr id="841" name="Google Shape;841;p37"/>
          <p:cNvSpPr txBox="1"/>
          <p:nvPr/>
        </p:nvSpPr>
        <p:spPr>
          <a:xfrm>
            <a:off x="3611021" y="3587302"/>
            <a:ext cx="3762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Open Sans"/>
                <a:ea typeface="Open Sans"/>
                <a:cs typeface="Open Sans"/>
                <a:sym typeface="Open Sans"/>
              </a:rPr>
              <a:t>(2)</a:t>
            </a:r>
            <a:endParaRPr sz="1000">
              <a:latin typeface="Open Sans"/>
              <a:ea typeface="Open Sans"/>
              <a:cs typeface="Open Sans"/>
              <a:sym typeface="Open Sans"/>
            </a:endParaRPr>
          </a:p>
        </p:txBody>
      </p:sp>
      <p:sp>
        <p:nvSpPr>
          <p:cNvPr id="842" name="Google Shape;842;p37"/>
          <p:cNvSpPr txBox="1"/>
          <p:nvPr/>
        </p:nvSpPr>
        <p:spPr>
          <a:xfrm>
            <a:off x="2311446" y="3853466"/>
            <a:ext cx="3762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Open Sans"/>
                <a:ea typeface="Open Sans"/>
                <a:cs typeface="Open Sans"/>
                <a:sym typeface="Open Sans"/>
              </a:rPr>
              <a:t>(3)</a:t>
            </a:r>
            <a:endParaRPr sz="1000">
              <a:latin typeface="Open Sans"/>
              <a:ea typeface="Open Sans"/>
              <a:cs typeface="Open Sans"/>
              <a:sym typeface="Open Sans"/>
            </a:endParaRPr>
          </a:p>
        </p:txBody>
      </p:sp>
      <p:sp>
        <p:nvSpPr>
          <p:cNvPr id="843" name="Google Shape;843;p37"/>
          <p:cNvSpPr txBox="1"/>
          <p:nvPr/>
        </p:nvSpPr>
        <p:spPr>
          <a:xfrm>
            <a:off x="629713" y="3541699"/>
            <a:ext cx="3762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Open Sans"/>
                <a:ea typeface="Open Sans"/>
                <a:cs typeface="Open Sans"/>
                <a:sym typeface="Open Sans"/>
              </a:rPr>
              <a:t>(4)</a:t>
            </a:r>
            <a:endParaRPr sz="1000">
              <a:latin typeface="Open Sans"/>
              <a:ea typeface="Open Sans"/>
              <a:cs typeface="Open Sans"/>
              <a:sym typeface="Open Sans"/>
            </a:endParaRPr>
          </a:p>
        </p:txBody>
      </p:sp>
      <p:sp>
        <p:nvSpPr>
          <p:cNvPr id="844" name="Google Shape;844;p37"/>
          <p:cNvSpPr/>
          <p:nvPr/>
        </p:nvSpPr>
        <p:spPr>
          <a:xfrm>
            <a:off x="479575" y="2205738"/>
            <a:ext cx="981900" cy="338700"/>
          </a:xfrm>
          <a:prstGeom prst="ellipse">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37"/>
          <p:cNvSpPr/>
          <p:nvPr/>
        </p:nvSpPr>
        <p:spPr>
          <a:xfrm>
            <a:off x="3655875" y="3613562"/>
            <a:ext cx="286500" cy="286200"/>
          </a:xfrm>
          <a:prstGeom prst="ellipse">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37"/>
          <p:cNvSpPr txBox="1"/>
          <p:nvPr/>
        </p:nvSpPr>
        <p:spPr>
          <a:xfrm>
            <a:off x="7458475" y="0"/>
            <a:ext cx="16857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chemeClr val="dk1"/>
                </a:solidFill>
                <a:latin typeface="Economica"/>
                <a:ea typeface="Economica"/>
                <a:cs typeface="Economica"/>
                <a:sym typeface="Economica"/>
              </a:rPr>
              <a:t>Manalili, MMC (2024)</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7">
                                            <p:txEl>
                                              <p:pRg end="0" st="0"/>
                                            </p:txEl>
                                          </p:spTgt>
                                        </p:tgtEl>
                                        <p:attrNameLst>
                                          <p:attrName>style.visibility</p:attrName>
                                        </p:attrNameLst>
                                      </p:cBhvr>
                                      <p:to>
                                        <p:strVal val="visible"/>
                                      </p:to>
                                    </p:set>
                                    <p:animEffect filter="fade" transition="in">
                                      <p:cBhvr>
                                        <p:cTn dur="1000"/>
                                        <p:tgtEl>
                                          <p:spTgt spid="81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7">
                                            <p:txEl>
                                              <p:pRg end="1" st="1"/>
                                            </p:txEl>
                                          </p:spTgt>
                                        </p:tgtEl>
                                        <p:attrNameLst>
                                          <p:attrName>style.visibility</p:attrName>
                                        </p:attrNameLst>
                                      </p:cBhvr>
                                      <p:to>
                                        <p:strVal val="visible"/>
                                      </p:to>
                                    </p:set>
                                    <p:animEffect filter="fade" transition="in">
                                      <p:cBhvr>
                                        <p:cTn dur="1000"/>
                                        <p:tgtEl>
                                          <p:spTgt spid="81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7">
                                            <p:txEl>
                                              <p:pRg end="2" st="2"/>
                                            </p:txEl>
                                          </p:spTgt>
                                        </p:tgtEl>
                                        <p:attrNameLst>
                                          <p:attrName>style.visibility</p:attrName>
                                        </p:attrNameLst>
                                      </p:cBhvr>
                                      <p:to>
                                        <p:strVal val="visible"/>
                                      </p:to>
                                    </p:set>
                                    <p:animEffect filter="fade" transition="in">
                                      <p:cBhvr>
                                        <p:cTn dur="1000"/>
                                        <p:tgtEl>
                                          <p:spTgt spid="81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7">
                                            <p:txEl>
                                              <p:pRg end="3" st="3"/>
                                            </p:txEl>
                                          </p:spTgt>
                                        </p:tgtEl>
                                        <p:attrNameLst>
                                          <p:attrName>style.visibility</p:attrName>
                                        </p:attrNameLst>
                                      </p:cBhvr>
                                      <p:to>
                                        <p:strVal val="visible"/>
                                      </p:to>
                                    </p:set>
                                    <p:animEffect filter="fade" transition="in">
                                      <p:cBhvr>
                                        <p:cTn dur="1000"/>
                                        <p:tgtEl>
                                          <p:spTgt spid="81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7">
                                            <p:txEl>
                                              <p:pRg end="4" st="4"/>
                                            </p:txEl>
                                          </p:spTgt>
                                        </p:tgtEl>
                                        <p:attrNameLst>
                                          <p:attrName>style.visibility</p:attrName>
                                        </p:attrNameLst>
                                      </p:cBhvr>
                                      <p:to>
                                        <p:strVal val="visible"/>
                                      </p:to>
                                    </p:set>
                                    <p:animEffect filter="fade" transition="in">
                                      <p:cBhvr>
                                        <p:cTn dur="1000"/>
                                        <p:tgtEl>
                                          <p:spTgt spid="817">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7">
                                            <p:txEl>
                                              <p:pRg end="5" st="5"/>
                                            </p:txEl>
                                          </p:spTgt>
                                        </p:tgtEl>
                                        <p:attrNameLst>
                                          <p:attrName>style.visibility</p:attrName>
                                        </p:attrNameLst>
                                      </p:cBhvr>
                                      <p:to>
                                        <p:strVal val="visible"/>
                                      </p:to>
                                    </p:set>
                                    <p:animEffect filter="fade" transition="in">
                                      <p:cBhvr>
                                        <p:cTn dur="1000"/>
                                        <p:tgtEl>
                                          <p:spTgt spid="817">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7">
                                            <p:txEl>
                                              <p:pRg end="6" st="6"/>
                                            </p:txEl>
                                          </p:spTgt>
                                        </p:tgtEl>
                                        <p:attrNameLst>
                                          <p:attrName>style.visibility</p:attrName>
                                        </p:attrNameLst>
                                      </p:cBhvr>
                                      <p:to>
                                        <p:strVal val="visible"/>
                                      </p:to>
                                    </p:set>
                                    <p:animEffect filter="fade" transition="in">
                                      <p:cBhvr>
                                        <p:cTn dur="1000"/>
                                        <p:tgtEl>
                                          <p:spTgt spid="817">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0" name="Shape 850"/>
        <p:cNvGrpSpPr/>
        <p:nvPr/>
      </p:nvGrpSpPr>
      <p:grpSpPr>
        <a:xfrm>
          <a:off x="0" y="0"/>
          <a:ext cx="0" cy="0"/>
          <a:chOff x="0" y="0"/>
          <a:chExt cx="0" cy="0"/>
        </a:xfrm>
      </p:grpSpPr>
      <p:sp>
        <p:nvSpPr>
          <p:cNvPr id="851" name="Google Shape;851;p38"/>
          <p:cNvSpPr txBox="1"/>
          <p:nvPr>
            <p:ph type="title"/>
          </p:nvPr>
        </p:nvSpPr>
        <p:spPr>
          <a:xfrm>
            <a:off x="311700" y="315925"/>
            <a:ext cx="8520600" cy="831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3750"/>
              <a:t>Externalizing:</a:t>
            </a:r>
            <a:r>
              <a:rPr lang="en" sz="3750"/>
              <a:t> </a:t>
            </a:r>
            <a:r>
              <a:rPr lang="en" sz="3250"/>
              <a:t>SOP Step 3 (Evaluation)</a:t>
            </a:r>
            <a:endParaRPr sz="3250"/>
          </a:p>
        </p:txBody>
      </p:sp>
      <p:grpSp>
        <p:nvGrpSpPr>
          <p:cNvPr id="852" name="Google Shape;852;p38"/>
          <p:cNvGrpSpPr/>
          <p:nvPr/>
        </p:nvGrpSpPr>
        <p:grpSpPr>
          <a:xfrm>
            <a:off x="311711" y="1147217"/>
            <a:ext cx="3993522" cy="2394483"/>
            <a:chOff x="4438538" y="1461375"/>
            <a:chExt cx="3590651" cy="2152925"/>
          </a:xfrm>
        </p:grpSpPr>
        <p:cxnSp>
          <p:nvCxnSpPr>
            <p:cNvPr id="853" name="Google Shape;853;p38"/>
            <p:cNvCxnSpPr/>
            <p:nvPr/>
          </p:nvCxnSpPr>
          <p:spPr>
            <a:xfrm>
              <a:off x="5517571" y="1522141"/>
              <a:ext cx="0" cy="1760400"/>
            </a:xfrm>
            <a:prstGeom prst="straightConnector1">
              <a:avLst/>
            </a:prstGeom>
            <a:noFill/>
            <a:ln cap="flat" cmpd="sng" w="38100">
              <a:solidFill>
                <a:srgbClr val="000000"/>
              </a:solidFill>
              <a:prstDash val="solid"/>
              <a:round/>
              <a:headEnd len="med" w="med" type="none"/>
              <a:tailEnd len="med" w="med" type="none"/>
            </a:ln>
          </p:spPr>
        </p:cxnSp>
        <p:cxnSp>
          <p:nvCxnSpPr>
            <p:cNvPr id="854" name="Google Shape;854;p38"/>
            <p:cNvCxnSpPr/>
            <p:nvPr/>
          </p:nvCxnSpPr>
          <p:spPr>
            <a:xfrm rot="10800000">
              <a:off x="5517266" y="3282202"/>
              <a:ext cx="2340600" cy="0"/>
            </a:xfrm>
            <a:prstGeom prst="straightConnector1">
              <a:avLst/>
            </a:prstGeom>
            <a:noFill/>
            <a:ln cap="flat" cmpd="sng" w="38100">
              <a:solidFill>
                <a:srgbClr val="000000"/>
              </a:solidFill>
              <a:prstDash val="solid"/>
              <a:round/>
              <a:headEnd len="med" w="med" type="none"/>
              <a:tailEnd len="med" w="med" type="none"/>
            </a:ln>
          </p:spPr>
        </p:cxnSp>
        <p:sp>
          <p:nvSpPr>
            <p:cNvPr id="855" name="Google Shape;855;p38"/>
            <p:cNvSpPr/>
            <p:nvPr/>
          </p:nvSpPr>
          <p:spPr>
            <a:xfrm>
              <a:off x="5491838" y="1461375"/>
              <a:ext cx="59700" cy="72900"/>
            </a:xfrm>
            <a:prstGeom prst="ellipse">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38"/>
            <p:cNvSpPr/>
            <p:nvPr/>
          </p:nvSpPr>
          <p:spPr>
            <a:xfrm>
              <a:off x="5495462" y="3245775"/>
              <a:ext cx="59700" cy="72900"/>
            </a:xfrm>
            <a:prstGeom prst="ellipse">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38"/>
            <p:cNvSpPr/>
            <p:nvPr/>
          </p:nvSpPr>
          <p:spPr>
            <a:xfrm>
              <a:off x="7820818" y="3245775"/>
              <a:ext cx="59700" cy="72900"/>
            </a:xfrm>
            <a:prstGeom prst="ellipse">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38"/>
            <p:cNvSpPr txBox="1"/>
            <p:nvPr/>
          </p:nvSpPr>
          <p:spPr>
            <a:xfrm>
              <a:off x="4438538" y="2767275"/>
              <a:ext cx="1053300" cy="332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solidFill>
                    <a:schemeClr val="dk1"/>
                  </a:solidFill>
                  <a:latin typeface="Open Sans"/>
                  <a:ea typeface="Open Sans"/>
                  <a:cs typeface="Open Sans"/>
                  <a:sym typeface="Open Sans"/>
                </a:rPr>
                <a:t>(1) Problem</a:t>
              </a:r>
              <a:endParaRPr/>
            </a:p>
          </p:txBody>
        </p:sp>
        <p:sp>
          <p:nvSpPr>
            <p:cNvPr id="859" name="Google Shape;859;p38"/>
            <p:cNvSpPr txBox="1"/>
            <p:nvPr/>
          </p:nvSpPr>
          <p:spPr>
            <a:xfrm>
              <a:off x="4438538" y="2406950"/>
              <a:ext cx="1053300" cy="332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solidFill>
                    <a:schemeClr val="dk1"/>
                  </a:solidFill>
                  <a:latin typeface="Open Sans"/>
                  <a:ea typeface="Open Sans"/>
                  <a:cs typeface="Open Sans"/>
                  <a:sym typeface="Open Sans"/>
                </a:rPr>
                <a:t>(2) Effects</a:t>
              </a:r>
              <a:endParaRPr/>
            </a:p>
          </p:txBody>
        </p:sp>
        <p:sp>
          <p:nvSpPr>
            <p:cNvPr id="860" name="Google Shape;860;p38"/>
            <p:cNvSpPr txBox="1"/>
            <p:nvPr/>
          </p:nvSpPr>
          <p:spPr>
            <a:xfrm>
              <a:off x="4490750" y="2039350"/>
              <a:ext cx="1001700" cy="332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solidFill>
                    <a:schemeClr val="dk1"/>
                  </a:solidFill>
                  <a:latin typeface="Open Sans"/>
                  <a:ea typeface="Open Sans"/>
                  <a:cs typeface="Open Sans"/>
                  <a:sym typeface="Open Sans"/>
                </a:rPr>
                <a:t>(3) Evaluate</a:t>
              </a:r>
              <a:endParaRPr/>
            </a:p>
          </p:txBody>
        </p:sp>
        <p:sp>
          <p:nvSpPr>
            <p:cNvPr id="861" name="Google Shape;861;p38"/>
            <p:cNvSpPr txBox="1"/>
            <p:nvPr/>
          </p:nvSpPr>
          <p:spPr>
            <a:xfrm>
              <a:off x="4490738" y="1668075"/>
              <a:ext cx="1001700" cy="332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solidFill>
                    <a:schemeClr val="dk1"/>
                  </a:solidFill>
                  <a:latin typeface="Open Sans"/>
                  <a:ea typeface="Open Sans"/>
                  <a:cs typeface="Open Sans"/>
                  <a:sym typeface="Open Sans"/>
                </a:rPr>
                <a:t>(4) Justify</a:t>
              </a:r>
              <a:endParaRPr/>
            </a:p>
          </p:txBody>
        </p:sp>
        <p:sp>
          <p:nvSpPr>
            <p:cNvPr id="862" name="Google Shape;862;p38"/>
            <p:cNvSpPr txBox="1"/>
            <p:nvPr/>
          </p:nvSpPr>
          <p:spPr>
            <a:xfrm>
              <a:off x="6003488" y="3282200"/>
              <a:ext cx="1331400" cy="332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chemeClr val="dk1"/>
                  </a:solidFill>
                  <a:latin typeface="Open Sans"/>
                  <a:ea typeface="Open Sans"/>
                  <a:cs typeface="Open Sans"/>
                  <a:sym typeface="Open Sans"/>
                </a:rPr>
                <a:t>Time in Session</a:t>
              </a:r>
              <a:endParaRPr/>
            </a:p>
          </p:txBody>
        </p:sp>
        <p:grpSp>
          <p:nvGrpSpPr>
            <p:cNvPr id="863" name="Google Shape;863;p38"/>
            <p:cNvGrpSpPr/>
            <p:nvPr/>
          </p:nvGrpSpPr>
          <p:grpSpPr>
            <a:xfrm>
              <a:off x="5542711" y="1814684"/>
              <a:ext cx="2486477" cy="1150678"/>
              <a:chOff x="6121211" y="1831497"/>
              <a:chExt cx="2486477" cy="1150678"/>
            </a:xfrm>
          </p:grpSpPr>
          <p:sp>
            <p:nvSpPr>
              <p:cNvPr id="864" name="Google Shape;864;p38"/>
              <p:cNvSpPr/>
              <p:nvPr/>
            </p:nvSpPr>
            <p:spPr>
              <a:xfrm>
                <a:off x="6121211" y="1831497"/>
                <a:ext cx="2486477" cy="1141705"/>
              </a:xfrm>
              <a:custGeom>
                <a:rect b="b" l="l" r="r" t="t"/>
                <a:pathLst>
                  <a:path extrusionOk="0" h="43448" w="121262">
                    <a:moveTo>
                      <a:pt x="0" y="43448"/>
                    </a:moveTo>
                    <a:lnTo>
                      <a:pt x="17774" y="43448"/>
                    </a:lnTo>
                    <a:lnTo>
                      <a:pt x="17774" y="26859"/>
                    </a:lnTo>
                    <a:lnTo>
                      <a:pt x="38709" y="26859"/>
                    </a:lnTo>
                    <a:lnTo>
                      <a:pt x="38709" y="12244"/>
                    </a:lnTo>
                    <a:lnTo>
                      <a:pt x="72678" y="12244"/>
                    </a:lnTo>
                    <a:lnTo>
                      <a:pt x="72678" y="26859"/>
                    </a:lnTo>
                    <a:lnTo>
                      <a:pt x="95192" y="26859"/>
                    </a:lnTo>
                    <a:lnTo>
                      <a:pt x="95192" y="0"/>
                    </a:lnTo>
                    <a:lnTo>
                      <a:pt x="121262" y="0"/>
                    </a:lnTo>
                    <a:close/>
                  </a:path>
                </a:pathLst>
              </a:custGeom>
              <a:noFill/>
              <a:ln cap="flat" cmpd="sng" w="28575">
                <a:solidFill>
                  <a:schemeClr val="dk2"/>
                </a:solidFill>
                <a:prstDash val="solid"/>
                <a:round/>
                <a:headEnd len="med" w="med" type="none"/>
                <a:tailEnd len="med" w="med" type="none"/>
              </a:ln>
            </p:spPr>
          </p:sp>
          <p:cxnSp>
            <p:nvCxnSpPr>
              <p:cNvPr id="865" name="Google Shape;865;p38"/>
              <p:cNvCxnSpPr/>
              <p:nvPr/>
            </p:nvCxnSpPr>
            <p:spPr>
              <a:xfrm flipH="1" rot="10800000">
                <a:off x="6122325" y="1836775"/>
                <a:ext cx="2481600" cy="1145400"/>
              </a:xfrm>
              <a:prstGeom prst="straightConnector1">
                <a:avLst/>
              </a:prstGeom>
              <a:noFill/>
              <a:ln cap="flat" cmpd="sng" w="28575">
                <a:solidFill>
                  <a:schemeClr val="lt1"/>
                </a:solidFill>
                <a:prstDash val="solid"/>
                <a:round/>
                <a:headEnd len="med" w="med" type="none"/>
                <a:tailEnd len="med" w="med" type="none"/>
              </a:ln>
            </p:spPr>
          </p:cxnSp>
        </p:grpSp>
      </p:grpSp>
      <p:sp>
        <p:nvSpPr>
          <p:cNvPr id="866" name="Google Shape;866;p38"/>
          <p:cNvSpPr txBox="1"/>
          <p:nvPr>
            <p:ph idx="1" type="body"/>
          </p:nvPr>
        </p:nvSpPr>
        <p:spPr>
          <a:xfrm>
            <a:off x="4572000" y="1147225"/>
            <a:ext cx="4572000" cy="3878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a:t>Inquiry Category 3:</a:t>
            </a:r>
            <a:endParaRPr b="1" sz="1400"/>
          </a:p>
          <a:p>
            <a:pPr indent="0" lvl="0" marL="0" rtl="0" algn="l">
              <a:spcBef>
                <a:spcPts val="1200"/>
              </a:spcBef>
              <a:spcAft>
                <a:spcPts val="0"/>
              </a:spcAft>
              <a:buNone/>
            </a:pPr>
            <a:r>
              <a:rPr b="1" lang="en" sz="1400"/>
              <a:t>Evaluating </a:t>
            </a:r>
            <a:r>
              <a:rPr lang="en" sz="1400"/>
              <a:t>Effects of the Problem’s Activities</a:t>
            </a:r>
            <a:endParaRPr sz="1400"/>
          </a:p>
          <a:p>
            <a:pPr indent="0" lvl="0" marL="0" rtl="0" algn="l">
              <a:spcBef>
                <a:spcPts val="1200"/>
              </a:spcBef>
              <a:spcAft>
                <a:spcPts val="0"/>
              </a:spcAft>
              <a:buNone/>
            </a:pPr>
            <a:r>
              <a:rPr lang="en" sz="1400"/>
              <a:t>“Therapist supports people in evaluating the operations and activities of the problem, as well as its principal effects on their lives” (Ibid, p.44)</a:t>
            </a:r>
            <a:endParaRPr sz="1400"/>
          </a:p>
          <a:p>
            <a:pPr indent="-317500" lvl="0" marL="457200" rtl="0" algn="l">
              <a:spcBef>
                <a:spcPts val="1200"/>
              </a:spcBef>
              <a:spcAft>
                <a:spcPts val="0"/>
              </a:spcAft>
              <a:buSzPts val="1400"/>
              <a:buChar char="●"/>
            </a:pPr>
            <a:r>
              <a:rPr lang="en" sz="1400"/>
              <a:t>Are these activities okay with you?</a:t>
            </a:r>
            <a:endParaRPr sz="1400"/>
          </a:p>
          <a:p>
            <a:pPr indent="-317500" lvl="0" marL="457200" rtl="0" algn="l">
              <a:spcBef>
                <a:spcPts val="0"/>
              </a:spcBef>
              <a:spcAft>
                <a:spcPts val="0"/>
              </a:spcAft>
              <a:buSzPts val="1400"/>
              <a:buChar char="●"/>
            </a:pPr>
            <a:r>
              <a:rPr lang="en" sz="1400"/>
              <a:t>How are these developments for you?</a:t>
            </a:r>
            <a:endParaRPr sz="1400"/>
          </a:p>
          <a:p>
            <a:pPr indent="-317500" lvl="0" marL="457200" rtl="0" algn="l">
              <a:spcBef>
                <a:spcPts val="0"/>
              </a:spcBef>
              <a:spcAft>
                <a:spcPts val="0"/>
              </a:spcAft>
              <a:buSzPts val="1400"/>
              <a:buChar char="●"/>
            </a:pPr>
            <a:r>
              <a:rPr lang="en" sz="1400"/>
              <a:t>Where do you stand on these outcomes?</a:t>
            </a:r>
            <a:endParaRPr sz="1400"/>
          </a:p>
          <a:p>
            <a:pPr indent="-317500" lvl="0" marL="457200" rtl="0" algn="l">
              <a:spcBef>
                <a:spcPts val="0"/>
              </a:spcBef>
              <a:spcAft>
                <a:spcPts val="0"/>
              </a:spcAft>
              <a:buSzPts val="1400"/>
              <a:buChar char="●"/>
            </a:pPr>
            <a:r>
              <a:rPr lang="en" sz="1400"/>
              <a:t>What is helpful and harmful here for you?</a:t>
            </a:r>
            <a:endParaRPr sz="1400"/>
          </a:p>
          <a:p>
            <a:pPr indent="-317500" lvl="0" marL="457200" rtl="0" algn="l">
              <a:spcBef>
                <a:spcPts val="0"/>
              </a:spcBef>
              <a:spcAft>
                <a:spcPts val="0"/>
              </a:spcAft>
              <a:buSzPts val="1400"/>
              <a:buChar char="●"/>
            </a:pPr>
            <a:r>
              <a:rPr lang="en" sz="1400"/>
              <a:t>Is this development positive and/or negative?</a:t>
            </a:r>
            <a:br>
              <a:rPr lang="en" sz="1400"/>
            </a:br>
            <a:endParaRPr sz="1400"/>
          </a:p>
          <a:p>
            <a:pPr indent="0" lvl="0" marL="0" rtl="0" algn="l">
              <a:spcBef>
                <a:spcPts val="1200"/>
              </a:spcBef>
              <a:spcAft>
                <a:spcPts val="1200"/>
              </a:spcAft>
              <a:buNone/>
            </a:pPr>
            <a:r>
              <a:rPr b="1" lang="en" sz="1400"/>
              <a:t>Think</a:t>
            </a:r>
            <a:r>
              <a:rPr lang="en" sz="1400"/>
              <a:t>: Metaphors, Relationship to the problem, Person’s stance to problem, etc etc	</a:t>
            </a:r>
            <a:endParaRPr sz="1400"/>
          </a:p>
        </p:txBody>
      </p:sp>
      <p:grpSp>
        <p:nvGrpSpPr>
          <p:cNvPr id="867" name="Google Shape;867;p38"/>
          <p:cNvGrpSpPr/>
          <p:nvPr/>
        </p:nvGrpSpPr>
        <p:grpSpPr>
          <a:xfrm>
            <a:off x="790825" y="3602944"/>
            <a:ext cx="2918016" cy="1422379"/>
            <a:chOff x="6326793" y="1683574"/>
            <a:chExt cx="2533880" cy="1222500"/>
          </a:xfrm>
        </p:grpSpPr>
        <p:grpSp>
          <p:nvGrpSpPr>
            <p:cNvPr id="868" name="Google Shape;868;p38"/>
            <p:cNvGrpSpPr/>
            <p:nvPr/>
          </p:nvGrpSpPr>
          <p:grpSpPr>
            <a:xfrm>
              <a:off x="8025100" y="1881878"/>
              <a:ext cx="811831" cy="809312"/>
              <a:chOff x="3445512" y="1253926"/>
              <a:chExt cx="3577925" cy="3566824"/>
            </a:xfrm>
          </p:grpSpPr>
          <p:pic>
            <p:nvPicPr>
              <p:cNvPr id="869" name="Google Shape;869;p38"/>
              <p:cNvPicPr preferRelativeResize="0"/>
              <p:nvPr/>
            </p:nvPicPr>
            <p:blipFill>
              <a:blip r:embed="rId3">
                <a:alphaModFix amt="29000"/>
              </a:blip>
              <a:stretch>
                <a:fillRect/>
              </a:stretch>
            </p:blipFill>
            <p:spPr>
              <a:xfrm>
                <a:off x="3469223" y="1254641"/>
                <a:ext cx="1136156" cy="1137312"/>
              </a:xfrm>
              <a:prstGeom prst="rect">
                <a:avLst/>
              </a:prstGeom>
              <a:noFill/>
              <a:ln>
                <a:noFill/>
              </a:ln>
            </p:spPr>
          </p:pic>
          <p:pic>
            <p:nvPicPr>
              <p:cNvPr id="870" name="Google Shape;870;p38"/>
              <p:cNvPicPr preferRelativeResize="0"/>
              <p:nvPr/>
            </p:nvPicPr>
            <p:blipFill>
              <a:blip r:embed="rId4">
                <a:alphaModFix amt="29000"/>
              </a:blip>
              <a:stretch>
                <a:fillRect/>
              </a:stretch>
            </p:blipFill>
            <p:spPr>
              <a:xfrm>
                <a:off x="5911548" y="1253926"/>
                <a:ext cx="1099515" cy="1137328"/>
              </a:xfrm>
              <a:prstGeom prst="rect">
                <a:avLst/>
              </a:prstGeom>
              <a:noFill/>
              <a:ln>
                <a:noFill/>
              </a:ln>
            </p:spPr>
          </p:pic>
          <p:pic>
            <p:nvPicPr>
              <p:cNvPr id="871" name="Google Shape;871;p38"/>
              <p:cNvPicPr preferRelativeResize="0"/>
              <p:nvPr/>
            </p:nvPicPr>
            <p:blipFill>
              <a:blip r:embed="rId5">
                <a:alphaModFix amt="29000"/>
              </a:blip>
              <a:stretch>
                <a:fillRect/>
              </a:stretch>
            </p:blipFill>
            <p:spPr>
              <a:xfrm>
                <a:off x="3469822" y="2468970"/>
                <a:ext cx="1136183" cy="1137312"/>
              </a:xfrm>
              <a:prstGeom prst="rect">
                <a:avLst/>
              </a:prstGeom>
              <a:noFill/>
              <a:ln>
                <a:noFill/>
              </a:ln>
            </p:spPr>
          </p:pic>
          <p:pic>
            <p:nvPicPr>
              <p:cNvPr id="872" name="Google Shape;872;p38"/>
              <p:cNvPicPr preferRelativeResize="0"/>
              <p:nvPr/>
            </p:nvPicPr>
            <p:blipFill>
              <a:blip r:embed="rId6">
                <a:alphaModFix amt="29000"/>
              </a:blip>
              <a:stretch>
                <a:fillRect/>
              </a:stretch>
            </p:blipFill>
            <p:spPr>
              <a:xfrm>
                <a:off x="4690067" y="1254641"/>
                <a:ext cx="1136182" cy="1137364"/>
              </a:xfrm>
              <a:prstGeom prst="rect">
                <a:avLst/>
              </a:prstGeom>
              <a:noFill/>
              <a:ln>
                <a:noFill/>
              </a:ln>
            </p:spPr>
          </p:pic>
          <p:pic>
            <p:nvPicPr>
              <p:cNvPr id="873" name="Google Shape;873;p38"/>
              <p:cNvPicPr preferRelativeResize="0"/>
              <p:nvPr/>
            </p:nvPicPr>
            <p:blipFill>
              <a:blip r:embed="rId7">
                <a:alphaModFix amt="29000"/>
              </a:blip>
              <a:stretch>
                <a:fillRect/>
              </a:stretch>
            </p:blipFill>
            <p:spPr>
              <a:xfrm>
                <a:off x="4690691" y="2469046"/>
                <a:ext cx="1136183" cy="1137312"/>
              </a:xfrm>
              <a:prstGeom prst="rect">
                <a:avLst/>
              </a:prstGeom>
              <a:noFill/>
              <a:ln>
                <a:noFill/>
              </a:ln>
            </p:spPr>
          </p:pic>
          <p:pic>
            <p:nvPicPr>
              <p:cNvPr id="874" name="Google Shape;874;p38"/>
              <p:cNvPicPr preferRelativeResize="0"/>
              <p:nvPr/>
            </p:nvPicPr>
            <p:blipFill>
              <a:blip r:embed="rId8">
                <a:alphaModFix amt="29000"/>
              </a:blip>
              <a:stretch>
                <a:fillRect/>
              </a:stretch>
            </p:blipFill>
            <p:spPr>
              <a:xfrm>
                <a:off x="5912139" y="2469046"/>
                <a:ext cx="1099534" cy="1137313"/>
              </a:xfrm>
              <a:prstGeom prst="rect">
                <a:avLst/>
              </a:prstGeom>
              <a:noFill/>
              <a:ln>
                <a:noFill/>
              </a:ln>
            </p:spPr>
          </p:pic>
          <p:pic>
            <p:nvPicPr>
              <p:cNvPr id="875" name="Google Shape;875;p38"/>
              <p:cNvPicPr preferRelativeResize="0"/>
              <p:nvPr/>
            </p:nvPicPr>
            <p:blipFill>
              <a:blip r:embed="rId9">
                <a:alphaModFix amt="29000"/>
              </a:blip>
              <a:stretch>
                <a:fillRect/>
              </a:stretch>
            </p:blipFill>
            <p:spPr>
              <a:xfrm>
                <a:off x="3445512" y="3683285"/>
                <a:ext cx="1184774" cy="1137363"/>
              </a:xfrm>
              <a:prstGeom prst="rect">
                <a:avLst/>
              </a:prstGeom>
              <a:noFill/>
              <a:ln>
                <a:noFill/>
              </a:ln>
            </p:spPr>
          </p:pic>
          <p:pic>
            <p:nvPicPr>
              <p:cNvPr id="876" name="Google Shape;876;p38"/>
              <p:cNvPicPr preferRelativeResize="0"/>
              <p:nvPr/>
            </p:nvPicPr>
            <p:blipFill>
              <a:blip r:embed="rId10">
                <a:alphaModFix amt="29000"/>
              </a:blip>
              <a:stretch>
                <a:fillRect/>
              </a:stretch>
            </p:blipFill>
            <p:spPr>
              <a:xfrm>
                <a:off x="4690691" y="3683387"/>
                <a:ext cx="1136181" cy="1137363"/>
              </a:xfrm>
              <a:prstGeom prst="rect">
                <a:avLst/>
              </a:prstGeom>
              <a:noFill/>
              <a:ln>
                <a:noFill/>
              </a:ln>
            </p:spPr>
          </p:pic>
          <p:pic>
            <p:nvPicPr>
              <p:cNvPr id="877" name="Google Shape;877;p38"/>
              <p:cNvPicPr preferRelativeResize="0"/>
              <p:nvPr/>
            </p:nvPicPr>
            <p:blipFill>
              <a:blip r:embed="rId11">
                <a:alphaModFix amt="29000"/>
              </a:blip>
              <a:stretch>
                <a:fillRect/>
              </a:stretch>
            </p:blipFill>
            <p:spPr>
              <a:xfrm>
                <a:off x="5887264" y="3684138"/>
                <a:ext cx="1136174" cy="1136158"/>
              </a:xfrm>
              <a:prstGeom prst="rect">
                <a:avLst/>
              </a:prstGeom>
              <a:noFill/>
              <a:ln>
                <a:noFill/>
              </a:ln>
            </p:spPr>
          </p:pic>
        </p:grpSp>
        <p:sp>
          <p:nvSpPr>
            <p:cNvPr id="878" name="Google Shape;878;p38"/>
            <p:cNvSpPr/>
            <p:nvPr/>
          </p:nvSpPr>
          <p:spPr>
            <a:xfrm>
              <a:off x="6326793" y="1683574"/>
              <a:ext cx="1222500" cy="1222500"/>
            </a:xfrm>
            <a:prstGeom prst="ellipse">
              <a:avLst/>
            </a:prstGeom>
            <a:solidFill>
              <a:srgbClr val="7F6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38"/>
            <p:cNvSpPr/>
            <p:nvPr/>
          </p:nvSpPr>
          <p:spPr>
            <a:xfrm>
              <a:off x="6700669" y="1930719"/>
              <a:ext cx="609900" cy="609900"/>
            </a:xfrm>
            <a:prstGeom prst="ellipse">
              <a:avLst/>
            </a:prstGeom>
            <a:solidFill>
              <a:srgbClr val="7F6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38"/>
            <p:cNvSpPr/>
            <p:nvPr/>
          </p:nvSpPr>
          <p:spPr>
            <a:xfrm>
              <a:off x="7151482" y="2105207"/>
              <a:ext cx="152700" cy="152700"/>
            </a:xfrm>
            <a:prstGeom prst="ellipse">
              <a:avLst/>
            </a:prstGeom>
            <a:solidFill>
              <a:srgbClr val="7F6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38"/>
            <p:cNvSpPr/>
            <p:nvPr/>
          </p:nvSpPr>
          <p:spPr>
            <a:xfrm>
              <a:off x="7151482" y="2270713"/>
              <a:ext cx="152700" cy="152700"/>
            </a:xfrm>
            <a:prstGeom prst="ellipse">
              <a:avLst/>
            </a:prstGeom>
            <a:solidFill>
              <a:srgbClr val="7F6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38"/>
            <p:cNvSpPr/>
            <p:nvPr/>
          </p:nvSpPr>
          <p:spPr>
            <a:xfrm>
              <a:off x="6700669" y="1952432"/>
              <a:ext cx="152700" cy="152700"/>
            </a:xfrm>
            <a:prstGeom prst="ellipse">
              <a:avLst/>
            </a:prstGeom>
            <a:solidFill>
              <a:srgbClr val="7F6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38"/>
            <p:cNvSpPr/>
            <p:nvPr/>
          </p:nvSpPr>
          <p:spPr>
            <a:xfrm>
              <a:off x="7023465" y="2685566"/>
              <a:ext cx="152700" cy="152700"/>
            </a:xfrm>
            <a:prstGeom prst="ellipse">
              <a:avLst/>
            </a:prstGeom>
            <a:solidFill>
              <a:srgbClr val="7F6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38"/>
            <p:cNvSpPr/>
            <p:nvPr/>
          </p:nvSpPr>
          <p:spPr>
            <a:xfrm>
              <a:off x="6666823" y="2565358"/>
              <a:ext cx="152700" cy="152700"/>
            </a:xfrm>
            <a:prstGeom prst="ellipse">
              <a:avLst/>
            </a:prstGeom>
            <a:solidFill>
              <a:srgbClr val="7F6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38"/>
            <p:cNvSpPr/>
            <p:nvPr/>
          </p:nvSpPr>
          <p:spPr>
            <a:xfrm>
              <a:off x="7243113" y="2526637"/>
              <a:ext cx="152700" cy="152700"/>
            </a:xfrm>
            <a:prstGeom prst="ellipse">
              <a:avLst/>
            </a:prstGeom>
            <a:solidFill>
              <a:srgbClr val="7F6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38"/>
            <p:cNvSpPr/>
            <p:nvPr/>
          </p:nvSpPr>
          <p:spPr>
            <a:xfrm>
              <a:off x="6597521" y="2423483"/>
              <a:ext cx="359100" cy="359100"/>
            </a:xfrm>
            <a:prstGeom prst="ellipse">
              <a:avLst/>
            </a:prstGeom>
            <a:solidFill>
              <a:srgbClr val="7F6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38"/>
            <p:cNvSpPr/>
            <p:nvPr/>
          </p:nvSpPr>
          <p:spPr>
            <a:xfrm>
              <a:off x="8094433" y="1728778"/>
              <a:ext cx="766239" cy="1115800"/>
            </a:xfrm>
            <a:custGeom>
              <a:rect b="b" l="l" r="r" t="t"/>
              <a:pathLst>
                <a:path extrusionOk="0" h="28266" w="29728">
                  <a:moveTo>
                    <a:pt x="2348" y="15567"/>
                  </a:moveTo>
                  <a:cubicBezTo>
                    <a:pt x="5556" y="10223"/>
                    <a:pt x="8825" y="-3191"/>
                    <a:pt x="13692" y="703"/>
                  </a:cubicBezTo>
                  <a:cubicBezTo>
                    <a:pt x="15941" y="2502"/>
                    <a:pt x="15305" y="7710"/>
                    <a:pt x="12909" y="9308"/>
                  </a:cubicBezTo>
                  <a:cubicBezTo>
                    <a:pt x="8917" y="11970"/>
                    <a:pt x="1668" y="14338"/>
                    <a:pt x="2348" y="19087"/>
                  </a:cubicBezTo>
                  <a:cubicBezTo>
                    <a:pt x="2736" y="21800"/>
                    <a:pt x="7587" y="24252"/>
                    <a:pt x="9780" y="22607"/>
                  </a:cubicBezTo>
                  <a:cubicBezTo>
                    <a:pt x="13699" y="19667"/>
                    <a:pt x="20019" y="12523"/>
                    <a:pt x="23079" y="16349"/>
                  </a:cubicBezTo>
                  <a:cubicBezTo>
                    <a:pt x="24384" y="17981"/>
                    <a:pt x="24724" y="20935"/>
                    <a:pt x="23470" y="22607"/>
                  </a:cubicBezTo>
                  <a:cubicBezTo>
                    <a:pt x="20228" y="26929"/>
                    <a:pt x="11255" y="28773"/>
                    <a:pt x="7433" y="24954"/>
                  </a:cubicBezTo>
                  <a:cubicBezTo>
                    <a:pt x="3889" y="21413"/>
                    <a:pt x="15626" y="19109"/>
                    <a:pt x="19168" y="15567"/>
                  </a:cubicBezTo>
                  <a:cubicBezTo>
                    <a:pt x="21842" y="12893"/>
                    <a:pt x="21266" y="7369"/>
                    <a:pt x="19168" y="4223"/>
                  </a:cubicBezTo>
                  <a:cubicBezTo>
                    <a:pt x="17429" y="1615"/>
                    <a:pt x="8936" y="4080"/>
                    <a:pt x="10171" y="6961"/>
                  </a:cubicBezTo>
                  <a:cubicBezTo>
                    <a:pt x="12787" y="13062"/>
                    <a:pt x="25553" y="14534"/>
                    <a:pt x="24252" y="21043"/>
                  </a:cubicBezTo>
                  <a:cubicBezTo>
                    <a:pt x="22697" y="28820"/>
                    <a:pt x="6392" y="30562"/>
                    <a:pt x="784" y="24954"/>
                  </a:cubicBezTo>
                  <a:cubicBezTo>
                    <a:pt x="-938" y="23232"/>
                    <a:pt x="611" y="19096"/>
                    <a:pt x="2740" y="17913"/>
                  </a:cubicBezTo>
                  <a:cubicBezTo>
                    <a:pt x="7480" y="15279"/>
                    <a:pt x="13792" y="17312"/>
                    <a:pt x="18776" y="15175"/>
                  </a:cubicBezTo>
                  <a:cubicBezTo>
                    <a:pt x="22701" y="13492"/>
                    <a:pt x="28094" y="7558"/>
                    <a:pt x="25426" y="4223"/>
                  </a:cubicBezTo>
                  <a:cubicBezTo>
                    <a:pt x="21522" y="-656"/>
                    <a:pt x="4467" y="6656"/>
                    <a:pt x="8216" y="11655"/>
                  </a:cubicBezTo>
                  <a:cubicBezTo>
                    <a:pt x="12975" y="18000"/>
                    <a:pt x="29728" y="13893"/>
                    <a:pt x="29728" y="21825"/>
                  </a:cubicBezTo>
                </a:path>
              </a:pathLst>
            </a:custGeom>
            <a:noFill/>
            <a:ln cap="flat" cmpd="sng" w="28575">
              <a:solidFill>
                <a:srgbClr val="980000"/>
              </a:solidFill>
              <a:prstDash val="solid"/>
              <a:round/>
              <a:headEnd len="med" w="med" type="none"/>
              <a:tailEnd len="med" w="med" type="none"/>
            </a:ln>
          </p:spPr>
        </p:sp>
        <p:sp>
          <p:nvSpPr>
            <p:cNvPr id="888" name="Google Shape;888;p38"/>
            <p:cNvSpPr txBox="1"/>
            <p:nvPr/>
          </p:nvSpPr>
          <p:spPr>
            <a:xfrm>
              <a:off x="7504834" y="2071286"/>
              <a:ext cx="658200" cy="27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==&gt;</a:t>
              </a:r>
              <a:endParaRPr sz="900">
                <a:latin typeface="Open Sans"/>
                <a:ea typeface="Open Sans"/>
                <a:cs typeface="Open Sans"/>
                <a:sym typeface="Open Sans"/>
              </a:endParaRPr>
            </a:p>
          </p:txBody>
        </p:sp>
      </p:grpSp>
      <p:sp>
        <p:nvSpPr>
          <p:cNvPr id="889" name="Google Shape;889;p38"/>
          <p:cNvSpPr txBox="1"/>
          <p:nvPr/>
        </p:nvSpPr>
        <p:spPr>
          <a:xfrm>
            <a:off x="3611021" y="4596251"/>
            <a:ext cx="3762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Open Sans"/>
                <a:ea typeface="Open Sans"/>
                <a:cs typeface="Open Sans"/>
                <a:sym typeface="Open Sans"/>
              </a:rPr>
              <a:t>(1)</a:t>
            </a:r>
            <a:endParaRPr sz="1000">
              <a:latin typeface="Open Sans"/>
              <a:ea typeface="Open Sans"/>
              <a:cs typeface="Open Sans"/>
              <a:sym typeface="Open Sans"/>
            </a:endParaRPr>
          </a:p>
        </p:txBody>
      </p:sp>
      <p:sp>
        <p:nvSpPr>
          <p:cNvPr id="890" name="Google Shape;890;p38"/>
          <p:cNvSpPr txBox="1"/>
          <p:nvPr/>
        </p:nvSpPr>
        <p:spPr>
          <a:xfrm>
            <a:off x="3611021" y="3587302"/>
            <a:ext cx="3762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Open Sans"/>
                <a:ea typeface="Open Sans"/>
                <a:cs typeface="Open Sans"/>
                <a:sym typeface="Open Sans"/>
              </a:rPr>
              <a:t>(2)</a:t>
            </a:r>
            <a:endParaRPr sz="1000">
              <a:latin typeface="Open Sans"/>
              <a:ea typeface="Open Sans"/>
              <a:cs typeface="Open Sans"/>
              <a:sym typeface="Open Sans"/>
            </a:endParaRPr>
          </a:p>
        </p:txBody>
      </p:sp>
      <p:sp>
        <p:nvSpPr>
          <p:cNvPr id="891" name="Google Shape;891;p38"/>
          <p:cNvSpPr txBox="1"/>
          <p:nvPr/>
        </p:nvSpPr>
        <p:spPr>
          <a:xfrm>
            <a:off x="2311446" y="3853466"/>
            <a:ext cx="3762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Open Sans"/>
                <a:ea typeface="Open Sans"/>
                <a:cs typeface="Open Sans"/>
                <a:sym typeface="Open Sans"/>
              </a:rPr>
              <a:t>(3)</a:t>
            </a:r>
            <a:endParaRPr sz="1000">
              <a:latin typeface="Open Sans"/>
              <a:ea typeface="Open Sans"/>
              <a:cs typeface="Open Sans"/>
              <a:sym typeface="Open Sans"/>
            </a:endParaRPr>
          </a:p>
        </p:txBody>
      </p:sp>
      <p:sp>
        <p:nvSpPr>
          <p:cNvPr id="892" name="Google Shape;892;p38"/>
          <p:cNvSpPr txBox="1"/>
          <p:nvPr/>
        </p:nvSpPr>
        <p:spPr>
          <a:xfrm>
            <a:off x="629713" y="3541699"/>
            <a:ext cx="3762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Open Sans"/>
                <a:ea typeface="Open Sans"/>
                <a:cs typeface="Open Sans"/>
                <a:sym typeface="Open Sans"/>
              </a:rPr>
              <a:t>(4)</a:t>
            </a:r>
            <a:endParaRPr sz="1000">
              <a:latin typeface="Open Sans"/>
              <a:ea typeface="Open Sans"/>
              <a:cs typeface="Open Sans"/>
              <a:sym typeface="Open Sans"/>
            </a:endParaRPr>
          </a:p>
        </p:txBody>
      </p:sp>
      <p:sp>
        <p:nvSpPr>
          <p:cNvPr id="893" name="Google Shape;893;p38"/>
          <p:cNvSpPr/>
          <p:nvPr/>
        </p:nvSpPr>
        <p:spPr>
          <a:xfrm>
            <a:off x="479575" y="1810738"/>
            <a:ext cx="981900" cy="338700"/>
          </a:xfrm>
          <a:prstGeom prst="ellipse">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38"/>
          <p:cNvSpPr/>
          <p:nvPr/>
        </p:nvSpPr>
        <p:spPr>
          <a:xfrm>
            <a:off x="2356300" y="3879737"/>
            <a:ext cx="286500" cy="286200"/>
          </a:xfrm>
          <a:prstGeom prst="ellipse">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38"/>
          <p:cNvSpPr txBox="1"/>
          <p:nvPr/>
        </p:nvSpPr>
        <p:spPr>
          <a:xfrm>
            <a:off x="7458475" y="0"/>
            <a:ext cx="16857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chemeClr val="dk1"/>
                </a:solidFill>
                <a:latin typeface="Economica"/>
                <a:ea typeface="Economica"/>
                <a:cs typeface="Economica"/>
                <a:sym typeface="Economica"/>
              </a:rPr>
              <a:t>Manalili, MMC (2024)</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6">
                                            <p:txEl>
                                              <p:pRg end="0" st="0"/>
                                            </p:txEl>
                                          </p:spTgt>
                                        </p:tgtEl>
                                        <p:attrNameLst>
                                          <p:attrName>style.visibility</p:attrName>
                                        </p:attrNameLst>
                                      </p:cBhvr>
                                      <p:to>
                                        <p:strVal val="visible"/>
                                      </p:to>
                                    </p:set>
                                    <p:animEffect filter="fade" transition="in">
                                      <p:cBhvr>
                                        <p:cTn dur="1000"/>
                                        <p:tgtEl>
                                          <p:spTgt spid="86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6">
                                            <p:txEl>
                                              <p:pRg end="1" st="1"/>
                                            </p:txEl>
                                          </p:spTgt>
                                        </p:tgtEl>
                                        <p:attrNameLst>
                                          <p:attrName>style.visibility</p:attrName>
                                        </p:attrNameLst>
                                      </p:cBhvr>
                                      <p:to>
                                        <p:strVal val="visible"/>
                                      </p:to>
                                    </p:set>
                                    <p:animEffect filter="fade" transition="in">
                                      <p:cBhvr>
                                        <p:cTn dur="1000"/>
                                        <p:tgtEl>
                                          <p:spTgt spid="86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6">
                                            <p:txEl>
                                              <p:pRg end="2" st="2"/>
                                            </p:txEl>
                                          </p:spTgt>
                                        </p:tgtEl>
                                        <p:attrNameLst>
                                          <p:attrName>style.visibility</p:attrName>
                                        </p:attrNameLst>
                                      </p:cBhvr>
                                      <p:to>
                                        <p:strVal val="visible"/>
                                      </p:to>
                                    </p:set>
                                    <p:animEffect filter="fade" transition="in">
                                      <p:cBhvr>
                                        <p:cTn dur="1000"/>
                                        <p:tgtEl>
                                          <p:spTgt spid="86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6">
                                            <p:txEl>
                                              <p:pRg end="3" st="3"/>
                                            </p:txEl>
                                          </p:spTgt>
                                        </p:tgtEl>
                                        <p:attrNameLst>
                                          <p:attrName>style.visibility</p:attrName>
                                        </p:attrNameLst>
                                      </p:cBhvr>
                                      <p:to>
                                        <p:strVal val="visible"/>
                                      </p:to>
                                    </p:set>
                                    <p:animEffect filter="fade" transition="in">
                                      <p:cBhvr>
                                        <p:cTn dur="1000"/>
                                        <p:tgtEl>
                                          <p:spTgt spid="866">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6">
                                            <p:txEl>
                                              <p:pRg end="4" st="4"/>
                                            </p:txEl>
                                          </p:spTgt>
                                        </p:tgtEl>
                                        <p:attrNameLst>
                                          <p:attrName>style.visibility</p:attrName>
                                        </p:attrNameLst>
                                      </p:cBhvr>
                                      <p:to>
                                        <p:strVal val="visible"/>
                                      </p:to>
                                    </p:set>
                                    <p:animEffect filter="fade" transition="in">
                                      <p:cBhvr>
                                        <p:cTn dur="1000"/>
                                        <p:tgtEl>
                                          <p:spTgt spid="866">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6">
                                            <p:txEl>
                                              <p:pRg end="5" st="5"/>
                                            </p:txEl>
                                          </p:spTgt>
                                        </p:tgtEl>
                                        <p:attrNameLst>
                                          <p:attrName>style.visibility</p:attrName>
                                        </p:attrNameLst>
                                      </p:cBhvr>
                                      <p:to>
                                        <p:strVal val="visible"/>
                                      </p:to>
                                    </p:set>
                                    <p:animEffect filter="fade" transition="in">
                                      <p:cBhvr>
                                        <p:cTn dur="1000"/>
                                        <p:tgtEl>
                                          <p:spTgt spid="866">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6">
                                            <p:txEl>
                                              <p:pRg end="6" st="6"/>
                                            </p:txEl>
                                          </p:spTgt>
                                        </p:tgtEl>
                                        <p:attrNameLst>
                                          <p:attrName>style.visibility</p:attrName>
                                        </p:attrNameLst>
                                      </p:cBhvr>
                                      <p:to>
                                        <p:strVal val="visible"/>
                                      </p:to>
                                    </p:set>
                                    <p:animEffect filter="fade" transition="in">
                                      <p:cBhvr>
                                        <p:cTn dur="1000"/>
                                        <p:tgtEl>
                                          <p:spTgt spid="866">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6">
                                            <p:txEl>
                                              <p:pRg end="7" st="7"/>
                                            </p:txEl>
                                          </p:spTgt>
                                        </p:tgtEl>
                                        <p:attrNameLst>
                                          <p:attrName>style.visibility</p:attrName>
                                        </p:attrNameLst>
                                      </p:cBhvr>
                                      <p:to>
                                        <p:strVal val="visible"/>
                                      </p:to>
                                    </p:set>
                                    <p:animEffect filter="fade" transition="in">
                                      <p:cBhvr>
                                        <p:cTn dur="1000"/>
                                        <p:tgtEl>
                                          <p:spTgt spid="866">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6">
                                            <p:txEl>
                                              <p:pRg end="8" st="8"/>
                                            </p:txEl>
                                          </p:spTgt>
                                        </p:tgtEl>
                                        <p:attrNameLst>
                                          <p:attrName>style.visibility</p:attrName>
                                        </p:attrNameLst>
                                      </p:cBhvr>
                                      <p:to>
                                        <p:strVal val="visible"/>
                                      </p:to>
                                    </p:set>
                                    <p:animEffect filter="fade" transition="in">
                                      <p:cBhvr>
                                        <p:cTn dur="1000"/>
                                        <p:tgtEl>
                                          <p:spTgt spid="866">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9" name="Shape 899"/>
        <p:cNvGrpSpPr/>
        <p:nvPr/>
      </p:nvGrpSpPr>
      <p:grpSpPr>
        <a:xfrm>
          <a:off x="0" y="0"/>
          <a:ext cx="0" cy="0"/>
          <a:chOff x="0" y="0"/>
          <a:chExt cx="0" cy="0"/>
        </a:xfrm>
      </p:grpSpPr>
      <p:sp>
        <p:nvSpPr>
          <p:cNvPr id="900" name="Google Shape;900;p39"/>
          <p:cNvSpPr txBox="1"/>
          <p:nvPr>
            <p:ph type="title"/>
          </p:nvPr>
        </p:nvSpPr>
        <p:spPr>
          <a:xfrm>
            <a:off x="311700" y="315925"/>
            <a:ext cx="8520600" cy="831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3750"/>
              <a:t>Externalizing:</a:t>
            </a:r>
            <a:r>
              <a:rPr lang="en" sz="3750"/>
              <a:t> </a:t>
            </a:r>
            <a:r>
              <a:rPr lang="en" sz="3250"/>
              <a:t>SOP Step 4 (Justify)</a:t>
            </a:r>
            <a:endParaRPr sz="3250"/>
          </a:p>
        </p:txBody>
      </p:sp>
      <p:grpSp>
        <p:nvGrpSpPr>
          <p:cNvPr id="901" name="Google Shape;901;p39"/>
          <p:cNvGrpSpPr/>
          <p:nvPr/>
        </p:nvGrpSpPr>
        <p:grpSpPr>
          <a:xfrm>
            <a:off x="311711" y="1147217"/>
            <a:ext cx="3993522" cy="2394483"/>
            <a:chOff x="4438538" y="1461375"/>
            <a:chExt cx="3590651" cy="2152925"/>
          </a:xfrm>
        </p:grpSpPr>
        <p:cxnSp>
          <p:nvCxnSpPr>
            <p:cNvPr id="902" name="Google Shape;902;p39"/>
            <p:cNvCxnSpPr/>
            <p:nvPr/>
          </p:nvCxnSpPr>
          <p:spPr>
            <a:xfrm>
              <a:off x="5517571" y="1522141"/>
              <a:ext cx="0" cy="1760400"/>
            </a:xfrm>
            <a:prstGeom prst="straightConnector1">
              <a:avLst/>
            </a:prstGeom>
            <a:noFill/>
            <a:ln cap="flat" cmpd="sng" w="38100">
              <a:solidFill>
                <a:srgbClr val="000000"/>
              </a:solidFill>
              <a:prstDash val="solid"/>
              <a:round/>
              <a:headEnd len="med" w="med" type="none"/>
              <a:tailEnd len="med" w="med" type="none"/>
            </a:ln>
          </p:spPr>
        </p:cxnSp>
        <p:cxnSp>
          <p:nvCxnSpPr>
            <p:cNvPr id="903" name="Google Shape;903;p39"/>
            <p:cNvCxnSpPr/>
            <p:nvPr/>
          </p:nvCxnSpPr>
          <p:spPr>
            <a:xfrm rot="10800000">
              <a:off x="5517266" y="3282202"/>
              <a:ext cx="2340600" cy="0"/>
            </a:xfrm>
            <a:prstGeom prst="straightConnector1">
              <a:avLst/>
            </a:prstGeom>
            <a:noFill/>
            <a:ln cap="flat" cmpd="sng" w="38100">
              <a:solidFill>
                <a:srgbClr val="000000"/>
              </a:solidFill>
              <a:prstDash val="solid"/>
              <a:round/>
              <a:headEnd len="med" w="med" type="none"/>
              <a:tailEnd len="med" w="med" type="none"/>
            </a:ln>
          </p:spPr>
        </p:cxnSp>
        <p:sp>
          <p:nvSpPr>
            <p:cNvPr id="904" name="Google Shape;904;p39"/>
            <p:cNvSpPr/>
            <p:nvPr/>
          </p:nvSpPr>
          <p:spPr>
            <a:xfrm>
              <a:off x="5491838" y="1461375"/>
              <a:ext cx="59700" cy="72900"/>
            </a:xfrm>
            <a:prstGeom prst="ellipse">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39"/>
            <p:cNvSpPr/>
            <p:nvPr/>
          </p:nvSpPr>
          <p:spPr>
            <a:xfrm>
              <a:off x="5495462" y="3245775"/>
              <a:ext cx="59700" cy="72900"/>
            </a:xfrm>
            <a:prstGeom prst="ellipse">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39"/>
            <p:cNvSpPr/>
            <p:nvPr/>
          </p:nvSpPr>
          <p:spPr>
            <a:xfrm>
              <a:off x="7820818" y="3245775"/>
              <a:ext cx="59700" cy="72900"/>
            </a:xfrm>
            <a:prstGeom prst="ellipse">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39"/>
            <p:cNvSpPr txBox="1"/>
            <p:nvPr/>
          </p:nvSpPr>
          <p:spPr>
            <a:xfrm>
              <a:off x="4438538" y="2767275"/>
              <a:ext cx="1053300" cy="332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solidFill>
                    <a:schemeClr val="dk1"/>
                  </a:solidFill>
                  <a:latin typeface="Open Sans"/>
                  <a:ea typeface="Open Sans"/>
                  <a:cs typeface="Open Sans"/>
                  <a:sym typeface="Open Sans"/>
                </a:rPr>
                <a:t>(1) Problem</a:t>
              </a:r>
              <a:endParaRPr/>
            </a:p>
          </p:txBody>
        </p:sp>
        <p:sp>
          <p:nvSpPr>
            <p:cNvPr id="908" name="Google Shape;908;p39"/>
            <p:cNvSpPr txBox="1"/>
            <p:nvPr/>
          </p:nvSpPr>
          <p:spPr>
            <a:xfrm>
              <a:off x="4438538" y="2406950"/>
              <a:ext cx="1053300" cy="332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solidFill>
                    <a:schemeClr val="dk1"/>
                  </a:solidFill>
                  <a:latin typeface="Open Sans"/>
                  <a:ea typeface="Open Sans"/>
                  <a:cs typeface="Open Sans"/>
                  <a:sym typeface="Open Sans"/>
                </a:rPr>
                <a:t>(2) Effects</a:t>
              </a:r>
              <a:endParaRPr/>
            </a:p>
          </p:txBody>
        </p:sp>
        <p:sp>
          <p:nvSpPr>
            <p:cNvPr id="909" name="Google Shape;909;p39"/>
            <p:cNvSpPr txBox="1"/>
            <p:nvPr/>
          </p:nvSpPr>
          <p:spPr>
            <a:xfrm>
              <a:off x="4490750" y="2039350"/>
              <a:ext cx="1001700" cy="332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solidFill>
                    <a:schemeClr val="dk1"/>
                  </a:solidFill>
                  <a:latin typeface="Open Sans"/>
                  <a:ea typeface="Open Sans"/>
                  <a:cs typeface="Open Sans"/>
                  <a:sym typeface="Open Sans"/>
                </a:rPr>
                <a:t>(3) Evaluate</a:t>
              </a:r>
              <a:endParaRPr/>
            </a:p>
          </p:txBody>
        </p:sp>
        <p:sp>
          <p:nvSpPr>
            <p:cNvPr id="910" name="Google Shape;910;p39"/>
            <p:cNvSpPr txBox="1"/>
            <p:nvPr/>
          </p:nvSpPr>
          <p:spPr>
            <a:xfrm>
              <a:off x="4490738" y="1668075"/>
              <a:ext cx="1001700" cy="332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solidFill>
                    <a:schemeClr val="dk1"/>
                  </a:solidFill>
                  <a:latin typeface="Open Sans"/>
                  <a:ea typeface="Open Sans"/>
                  <a:cs typeface="Open Sans"/>
                  <a:sym typeface="Open Sans"/>
                </a:rPr>
                <a:t>(4) Justify</a:t>
              </a:r>
              <a:endParaRPr/>
            </a:p>
          </p:txBody>
        </p:sp>
        <p:sp>
          <p:nvSpPr>
            <p:cNvPr id="911" name="Google Shape;911;p39"/>
            <p:cNvSpPr txBox="1"/>
            <p:nvPr/>
          </p:nvSpPr>
          <p:spPr>
            <a:xfrm>
              <a:off x="6003488" y="3282200"/>
              <a:ext cx="1331400" cy="332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chemeClr val="dk1"/>
                  </a:solidFill>
                  <a:latin typeface="Open Sans"/>
                  <a:ea typeface="Open Sans"/>
                  <a:cs typeface="Open Sans"/>
                  <a:sym typeface="Open Sans"/>
                </a:rPr>
                <a:t>Time in Session</a:t>
              </a:r>
              <a:endParaRPr/>
            </a:p>
          </p:txBody>
        </p:sp>
        <p:grpSp>
          <p:nvGrpSpPr>
            <p:cNvPr id="912" name="Google Shape;912;p39"/>
            <p:cNvGrpSpPr/>
            <p:nvPr/>
          </p:nvGrpSpPr>
          <p:grpSpPr>
            <a:xfrm>
              <a:off x="5542711" y="1814684"/>
              <a:ext cx="2486477" cy="1150678"/>
              <a:chOff x="6121211" y="1831497"/>
              <a:chExt cx="2486477" cy="1150678"/>
            </a:xfrm>
          </p:grpSpPr>
          <p:sp>
            <p:nvSpPr>
              <p:cNvPr id="913" name="Google Shape;913;p39"/>
              <p:cNvSpPr/>
              <p:nvPr/>
            </p:nvSpPr>
            <p:spPr>
              <a:xfrm>
                <a:off x="6121211" y="1831497"/>
                <a:ext cx="2486477" cy="1141705"/>
              </a:xfrm>
              <a:custGeom>
                <a:rect b="b" l="l" r="r" t="t"/>
                <a:pathLst>
                  <a:path extrusionOk="0" h="43448" w="121262">
                    <a:moveTo>
                      <a:pt x="0" y="43448"/>
                    </a:moveTo>
                    <a:lnTo>
                      <a:pt x="17774" y="43448"/>
                    </a:lnTo>
                    <a:lnTo>
                      <a:pt x="17774" y="26859"/>
                    </a:lnTo>
                    <a:lnTo>
                      <a:pt x="38709" y="26859"/>
                    </a:lnTo>
                    <a:lnTo>
                      <a:pt x="38709" y="12244"/>
                    </a:lnTo>
                    <a:lnTo>
                      <a:pt x="72678" y="12244"/>
                    </a:lnTo>
                    <a:lnTo>
                      <a:pt x="72678" y="26859"/>
                    </a:lnTo>
                    <a:lnTo>
                      <a:pt x="95192" y="26859"/>
                    </a:lnTo>
                    <a:lnTo>
                      <a:pt x="95192" y="0"/>
                    </a:lnTo>
                    <a:lnTo>
                      <a:pt x="121262" y="0"/>
                    </a:lnTo>
                    <a:close/>
                  </a:path>
                </a:pathLst>
              </a:custGeom>
              <a:noFill/>
              <a:ln cap="flat" cmpd="sng" w="28575">
                <a:solidFill>
                  <a:schemeClr val="dk2"/>
                </a:solidFill>
                <a:prstDash val="solid"/>
                <a:round/>
                <a:headEnd len="med" w="med" type="none"/>
                <a:tailEnd len="med" w="med" type="none"/>
              </a:ln>
            </p:spPr>
          </p:sp>
          <p:cxnSp>
            <p:nvCxnSpPr>
              <p:cNvPr id="914" name="Google Shape;914;p39"/>
              <p:cNvCxnSpPr/>
              <p:nvPr/>
            </p:nvCxnSpPr>
            <p:spPr>
              <a:xfrm flipH="1" rot="10800000">
                <a:off x="6122325" y="1836775"/>
                <a:ext cx="2481600" cy="1145400"/>
              </a:xfrm>
              <a:prstGeom prst="straightConnector1">
                <a:avLst/>
              </a:prstGeom>
              <a:noFill/>
              <a:ln cap="flat" cmpd="sng" w="28575">
                <a:solidFill>
                  <a:schemeClr val="lt1"/>
                </a:solidFill>
                <a:prstDash val="solid"/>
                <a:round/>
                <a:headEnd len="med" w="med" type="none"/>
                <a:tailEnd len="med" w="med" type="none"/>
              </a:ln>
            </p:spPr>
          </p:cxnSp>
        </p:grpSp>
      </p:grpSp>
      <p:sp>
        <p:nvSpPr>
          <p:cNvPr id="915" name="Google Shape;915;p39"/>
          <p:cNvSpPr txBox="1"/>
          <p:nvPr>
            <p:ph idx="1" type="body"/>
          </p:nvPr>
        </p:nvSpPr>
        <p:spPr>
          <a:xfrm>
            <a:off x="4572000" y="1147225"/>
            <a:ext cx="4572000" cy="3878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300"/>
              <a:t>Inquiry Category 4:</a:t>
            </a:r>
            <a:endParaRPr b="1" sz="1300"/>
          </a:p>
          <a:p>
            <a:pPr indent="0" lvl="0" marL="0" rtl="0" algn="l">
              <a:spcBef>
                <a:spcPts val="1200"/>
              </a:spcBef>
              <a:spcAft>
                <a:spcPts val="0"/>
              </a:spcAft>
              <a:buNone/>
            </a:pPr>
            <a:r>
              <a:rPr b="1" lang="en" sz="1300"/>
              <a:t>Justifying </a:t>
            </a:r>
            <a:r>
              <a:rPr lang="en" sz="1300"/>
              <a:t>the Evaluation</a:t>
            </a:r>
            <a:endParaRPr sz="1300"/>
          </a:p>
          <a:p>
            <a:pPr indent="0" lvl="0" marL="0" rtl="0" algn="l">
              <a:spcBef>
                <a:spcPts val="1200"/>
              </a:spcBef>
              <a:spcAft>
                <a:spcPts val="0"/>
              </a:spcAft>
              <a:buNone/>
            </a:pPr>
            <a:r>
              <a:rPr lang="en" sz="1300"/>
              <a:t>“The fourth stage features an inquiry into the ‘why’ of people’s evaluations. This inquiry is usually initiated with questions like…” (Ibid, p.48)</a:t>
            </a:r>
            <a:endParaRPr sz="1300"/>
          </a:p>
          <a:p>
            <a:pPr indent="-311150" lvl="0" marL="457200" rtl="0" algn="l">
              <a:spcBef>
                <a:spcPts val="1200"/>
              </a:spcBef>
              <a:spcAft>
                <a:spcPts val="0"/>
              </a:spcAft>
              <a:buSzPts val="1300"/>
              <a:buChar char="●"/>
            </a:pPr>
            <a:r>
              <a:rPr lang="en" sz="1300"/>
              <a:t>Why is / isn’t this okay for you?</a:t>
            </a:r>
            <a:endParaRPr sz="1300"/>
          </a:p>
          <a:p>
            <a:pPr indent="-311150" lvl="0" marL="457200" rtl="0" algn="l">
              <a:spcBef>
                <a:spcPts val="0"/>
              </a:spcBef>
              <a:spcAft>
                <a:spcPts val="0"/>
              </a:spcAft>
              <a:buSzPts val="1300"/>
              <a:buChar char="●"/>
            </a:pPr>
            <a:r>
              <a:rPr lang="en" sz="1300"/>
              <a:t>Why do you feel this way about this development?</a:t>
            </a:r>
            <a:endParaRPr sz="1300"/>
          </a:p>
          <a:p>
            <a:pPr indent="-311150" lvl="0" marL="457200" rtl="0" algn="l">
              <a:spcBef>
                <a:spcPts val="0"/>
              </a:spcBef>
              <a:spcAft>
                <a:spcPts val="0"/>
              </a:spcAft>
              <a:buSzPts val="1300"/>
              <a:buChar char="●"/>
            </a:pPr>
            <a:r>
              <a:rPr lang="en" sz="1300"/>
              <a:t>Why are you taking this stand/position on this?</a:t>
            </a:r>
            <a:endParaRPr sz="1300"/>
          </a:p>
          <a:p>
            <a:pPr indent="0" lvl="0" marL="0" rtl="0" algn="l">
              <a:spcBef>
                <a:spcPts val="1200"/>
              </a:spcBef>
              <a:spcAft>
                <a:spcPts val="0"/>
              </a:spcAft>
              <a:buNone/>
            </a:pPr>
            <a:r>
              <a:rPr lang="en" sz="1300"/>
              <a:t>NOTE: These “why” questions should not be associated with moral judgment - but investigating the role of what a person might be valuing in taking this stand.</a:t>
            </a:r>
            <a:endParaRPr sz="1300"/>
          </a:p>
          <a:p>
            <a:pPr indent="0" lvl="0" marL="0" rtl="0" algn="l">
              <a:spcBef>
                <a:spcPts val="1200"/>
              </a:spcBef>
              <a:spcAft>
                <a:spcPts val="1200"/>
              </a:spcAft>
              <a:buNone/>
            </a:pPr>
            <a:r>
              <a:rPr b="1" lang="en" sz="1300"/>
              <a:t>Think</a:t>
            </a:r>
            <a:r>
              <a:rPr lang="en" sz="1300"/>
              <a:t>: What a person is valuing, what problem might be transgressing, value and motivations, etc etc</a:t>
            </a:r>
            <a:endParaRPr sz="1300"/>
          </a:p>
        </p:txBody>
      </p:sp>
      <p:grpSp>
        <p:nvGrpSpPr>
          <p:cNvPr id="916" name="Google Shape;916;p39"/>
          <p:cNvGrpSpPr/>
          <p:nvPr/>
        </p:nvGrpSpPr>
        <p:grpSpPr>
          <a:xfrm>
            <a:off x="790825" y="3602944"/>
            <a:ext cx="2918016" cy="1422379"/>
            <a:chOff x="6326793" y="1683574"/>
            <a:chExt cx="2533880" cy="1222500"/>
          </a:xfrm>
        </p:grpSpPr>
        <p:grpSp>
          <p:nvGrpSpPr>
            <p:cNvPr id="917" name="Google Shape;917;p39"/>
            <p:cNvGrpSpPr/>
            <p:nvPr/>
          </p:nvGrpSpPr>
          <p:grpSpPr>
            <a:xfrm>
              <a:off x="8025100" y="1881878"/>
              <a:ext cx="811831" cy="809312"/>
              <a:chOff x="3445512" y="1253926"/>
              <a:chExt cx="3577925" cy="3566824"/>
            </a:xfrm>
          </p:grpSpPr>
          <p:pic>
            <p:nvPicPr>
              <p:cNvPr id="918" name="Google Shape;918;p39"/>
              <p:cNvPicPr preferRelativeResize="0"/>
              <p:nvPr/>
            </p:nvPicPr>
            <p:blipFill>
              <a:blip r:embed="rId3">
                <a:alphaModFix amt="29000"/>
              </a:blip>
              <a:stretch>
                <a:fillRect/>
              </a:stretch>
            </p:blipFill>
            <p:spPr>
              <a:xfrm>
                <a:off x="3469223" y="1254641"/>
                <a:ext cx="1136156" cy="1137312"/>
              </a:xfrm>
              <a:prstGeom prst="rect">
                <a:avLst/>
              </a:prstGeom>
              <a:noFill/>
              <a:ln>
                <a:noFill/>
              </a:ln>
            </p:spPr>
          </p:pic>
          <p:pic>
            <p:nvPicPr>
              <p:cNvPr id="919" name="Google Shape;919;p39"/>
              <p:cNvPicPr preferRelativeResize="0"/>
              <p:nvPr/>
            </p:nvPicPr>
            <p:blipFill>
              <a:blip r:embed="rId4">
                <a:alphaModFix amt="29000"/>
              </a:blip>
              <a:stretch>
                <a:fillRect/>
              </a:stretch>
            </p:blipFill>
            <p:spPr>
              <a:xfrm>
                <a:off x="5911548" y="1253926"/>
                <a:ext cx="1099515" cy="1137328"/>
              </a:xfrm>
              <a:prstGeom prst="rect">
                <a:avLst/>
              </a:prstGeom>
              <a:noFill/>
              <a:ln>
                <a:noFill/>
              </a:ln>
            </p:spPr>
          </p:pic>
          <p:pic>
            <p:nvPicPr>
              <p:cNvPr id="920" name="Google Shape;920;p39"/>
              <p:cNvPicPr preferRelativeResize="0"/>
              <p:nvPr/>
            </p:nvPicPr>
            <p:blipFill>
              <a:blip r:embed="rId5">
                <a:alphaModFix amt="29000"/>
              </a:blip>
              <a:stretch>
                <a:fillRect/>
              </a:stretch>
            </p:blipFill>
            <p:spPr>
              <a:xfrm>
                <a:off x="3469822" y="2468970"/>
                <a:ext cx="1136183" cy="1137312"/>
              </a:xfrm>
              <a:prstGeom prst="rect">
                <a:avLst/>
              </a:prstGeom>
              <a:noFill/>
              <a:ln>
                <a:noFill/>
              </a:ln>
            </p:spPr>
          </p:pic>
          <p:pic>
            <p:nvPicPr>
              <p:cNvPr id="921" name="Google Shape;921;p39"/>
              <p:cNvPicPr preferRelativeResize="0"/>
              <p:nvPr/>
            </p:nvPicPr>
            <p:blipFill>
              <a:blip r:embed="rId6">
                <a:alphaModFix amt="29000"/>
              </a:blip>
              <a:stretch>
                <a:fillRect/>
              </a:stretch>
            </p:blipFill>
            <p:spPr>
              <a:xfrm>
                <a:off x="4690067" y="1254641"/>
                <a:ext cx="1136182" cy="1137364"/>
              </a:xfrm>
              <a:prstGeom prst="rect">
                <a:avLst/>
              </a:prstGeom>
              <a:noFill/>
              <a:ln>
                <a:noFill/>
              </a:ln>
            </p:spPr>
          </p:pic>
          <p:pic>
            <p:nvPicPr>
              <p:cNvPr id="922" name="Google Shape;922;p39"/>
              <p:cNvPicPr preferRelativeResize="0"/>
              <p:nvPr/>
            </p:nvPicPr>
            <p:blipFill>
              <a:blip r:embed="rId7">
                <a:alphaModFix amt="29000"/>
              </a:blip>
              <a:stretch>
                <a:fillRect/>
              </a:stretch>
            </p:blipFill>
            <p:spPr>
              <a:xfrm>
                <a:off x="4690691" y="2469046"/>
                <a:ext cx="1136183" cy="1137312"/>
              </a:xfrm>
              <a:prstGeom prst="rect">
                <a:avLst/>
              </a:prstGeom>
              <a:noFill/>
              <a:ln>
                <a:noFill/>
              </a:ln>
            </p:spPr>
          </p:pic>
          <p:pic>
            <p:nvPicPr>
              <p:cNvPr id="923" name="Google Shape;923;p39"/>
              <p:cNvPicPr preferRelativeResize="0"/>
              <p:nvPr/>
            </p:nvPicPr>
            <p:blipFill>
              <a:blip r:embed="rId8">
                <a:alphaModFix amt="29000"/>
              </a:blip>
              <a:stretch>
                <a:fillRect/>
              </a:stretch>
            </p:blipFill>
            <p:spPr>
              <a:xfrm>
                <a:off x="5912139" y="2469046"/>
                <a:ext cx="1099534" cy="1137313"/>
              </a:xfrm>
              <a:prstGeom prst="rect">
                <a:avLst/>
              </a:prstGeom>
              <a:noFill/>
              <a:ln>
                <a:noFill/>
              </a:ln>
            </p:spPr>
          </p:pic>
          <p:pic>
            <p:nvPicPr>
              <p:cNvPr id="924" name="Google Shape;924;p39"/>
              <p:cNvPicPr preferRelativeResize="0"/>
              <p:nvPr/>
            </p:nvPicPr>
            <p:blipFill>
              <a:blip r:embed="rId9">
                <a:alphaModFix amt="29000"/>
              </a:blip>
              <a:stretch>
                <a:fillRect/>
              </a:stretch>
            </p:blipFill>
            <p:spPr>
              <a:xfrm>
                <a:off x="3445512" y="3683285"/>
                <a:ext cx="1184774" cy="1137363"/>
              </a:xfrm>
              <a:prstGeom prst="rect">
                <a:avLst/>
              </a:prstGeom>
              <a:noFill/>
              <a:ln>
                <a:noFill/>
              </a:ln>
            </p:spPr>
          </p:pic>
          <p:pic>
            <p:nvPicPr>
              <p:cNvPr id="925" name="Google Shape;925;p39"/>
              <p:cNvPicPr preferRelativeResize="0"/>
              <p:nvPr/>
            </p:nvPicPr>
            <p:blipFill>
              <a:blip r:embed="rId10">
                <a:alphaModFix amt="29000"/>
              </a:blip>
              <a:stretch>
                <a:fillRect/>
              </a:stretch>
            </p:blipFill>
            <p:spPr>
              <a:xfrm>
                <a:off x="4690691" y="3683387"/>
                <a:ext cx="1136181" cy="1137363"/>
              </a:xfrm>
              <a:prstGeom prst="rect">
                <a:avLst/>
              </a:prstGeom>
              <a:noFill/>
              <a:ln>
                <a:noFill/>
              </a:ln>
            </p:spPr>
          </p:pic>
          <p:pic>
            <p:nvPicPr>
              <p:cNvPr id="926" name="Google Shape;926;p39"/>
              <p:cNvPicPr preferRelativeResize="0"/>
              <p:nvPr/>
            </p:nvPicPr>
            <p:blipFill>
              <a:blip r:embed="rId11">
                <a:alphaModFix amt="29000"/>
              </a:blip>
              <a:stretch>
                <a:fillRect/>
              </a:stretch>
            </p:blipFill>
            <p:spPr>
              <a:xfrm>
                <a:off x="5887264" y="3684138"/>
                <a:ext cx="1136174" cy="1136158"/>
              </a:xfrm>
              <a:prstGeom prst="rect">
                <a:avLst/>
              </a:prstGeom>
              <a:noFill/>
              <a:ln>
                <a:noFill/>
              </a:ln>
            </p:spPr>
          </p:pic>
        </p:grpSp>
        <p:sp>
          <p:nvSpPr>
            <p:cNvPr id="927" name="Google Shape;927;p39"/>
            <p:cNvSpPr/>
            <p:nvPr/>
          </p:nvSpPr>
          <p:spPr>
            <a:xfrm>
              <a:off x="6326793" y="1683574"/>
              <a:ext cx="1222500" cy="1222500"/>
            </a:xfrm>
            <a:prstGeom prst="ellipse">
              <a:avLst/>
            </a:prstGeom>
            <a:solidFill>
              <a:srgbClr val="7F6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39"/>
            <p:cNvSpPr/>
            <p:nvPr/>
          </p:nvSpPr>
          <p:spPr>
            <a:xfrm>
              <a:off x="6700669" y="1930719"/>
              <a:ext cx="609900" cy="609900"/>
            </a:xfrm>
            <a:prstGeom prst="ellipse">
              <a:avLst/>
            </a:prstGeom>
            <a:solidFill>
              <a:srgbClr val="7F6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39"/>
            <p:cNvSpPr/>
            <p:nvPr/>
          </p:nvSpPr>
          <p:spPr>
            <a:xfrm>
              <a:off x="7151482" y="2105207"/>
              <a:ext cx="152700" cy="152700"/>
            </a:xfrm>
            <a:prstGeom prst="ellipse">
              <a:avLst/>
            </a:prstGeom>
            <a:solidFill>
              <a:srgbClr val="7F6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39"/>
            <p:cNvSpPr/>
            <p:nvPr/>
          </p:nvSpPr>
          <p:spPr>
            <a:xfrm>
              <a:off x="7151482" y="2270713"/>
              <a:ext cx="152700" cy="152700"/>
            </a:xfrm>
            <a:prstGeom prst="ellipse">
              <a:avLst/>
            </a:prstGeom>
            <a:solidFill>
              <a:srgbClr val="7F6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39"/>
            <p:cNvSpPr/>
            <p:nvPr/>
          </p:nvSpPr>
          <p:spPr>
            <a:xfrm>
              <a:off x="6700669" y="1952432"/>
              <a:ext cx="152700" cy="152700"/>
            </a:xfrm>
            <a:prstGeom prst="ellipse">
              <a:avLst/>
            </a:prstGeom>
            <a:solidFill>
              <a:srgbClr val="7F6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39"/>
            <p:cNvSpPr/>
            <p:nvPr/>
          </p:nvSpPr>
          <p:spPr>
            <a:xfrm>
              <a:off x="7023465" y="2685566"/>
              <a:ext cx="152700" cy="152700"/>
            </a:xfrm>
            <a:prstGeom prst="ellipse">
              <a:avLst/>
            </a:prstGeom>
            <a:solidFill>
              <a:srgbClr val="7F6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39"/>
            <p:cNvSpPr/>
            <p:nvPr/>
          </p:nvSpPr>
          <p:spPr>
            <a:xfrm>
              <a:off x="6666823" y="2565358"/>
              <a:ext cx="152700" cy="152700"/>
            </a:xfrm>
            <a:prstGeom prst="ellipse">
              <a:avLst/>
            </a:prstGeom>
            <a:solidFill>
              <a:srgbClr val="7F6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39"/>
            <p:cNvSpPr/>
            <p:nvPr/>
          </p:nvSpPr>
          <p:spPr>
            <a:xfrm>
              <a:off x="7243113" y="2526637"/>
              <a:ext cx="152700" cy="152700"/>
            </a:xfrm>
            <a:prstGeom prst="ellipse">
              <a:avLst/>
            </a:prstGeom>
            <a:solidFill>
              <a:srgbClr val="7F6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p39"/>
            <p:cNvSpPr/>
            <p:nvPr/>
          </p:nvSpPr>
          <p:spPr>
            <a:xfrm>
              <a:off x="6597521" y="2423483"/>
              <a:ext cx="359100" cy="359100"/>
            </a:xfrm>
            <a:prstGeom prst="ellipse">
              <a:avLst/>
            </a:prstGeom>
            <a:solidFill>
              <a:srgbClr val="7F6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39"/>
            <p:cNvSpPr/>
            <p:nvPr/>
          </p:nvSpPr>
          <p:spPr>
            <a:xfrm>
              <a:off x="8094433" y="1728778"/>
              <a:ext cx="766239" cy="1115800"/>
            </a:xfrm>
            <a:custGeom>
              <a:rect b="b" l="l" r="r" t="t"/>
              <a:pathLst>
                <a:path extrusionOk="0" h="28266" w="29728">
                  <a:moveTo>
                    <a:pt x="2348" y="15567"/>
                  </a:moveTo>
                  <a:cubicBezTo>
                    <a:pt x="5556" y="10223"/>
                    <a:pt x="8825" y="-3191"/>
                    <a:pt x="13692" y="703"/>
                  </a:cubicBezTo>
                  <a:cubicBezTo>
                    <a:pt x="15941" y="2502"/>
                    <a:pt x="15305" y="7710"/>
                    <a:pt x="12909" y="9308"/>
                  </a:cubicBezTo>
                  <a:cubicBezTo>
                    <a:pt x="8917" y="11970"/>
                    <a:pt x="1668" y="14338"/>
                    <a:pt x="2348" y="19087"/>
                  </a:cubicBezTo>
                  <a:cubicBezTo>
                    <a:pt x="2736" y="21800"/>
                    <a:pt x="7587" y="24252"/>
                    <a:pt x="9780" y="22607"/>
                  </a:cubicBezTo>
                  <a:cubicBezTo>
                    <a:pt x="13699" y="19667"/>
                    <a:pt x="20019" y="12523"/>
                    <a:pt x="23079" y="16349"/>
                  </a:cubicBezTo>
                  <a:cubicBezTo>
                    <a:pt x="24384" y="17981"/>
                    <a:pt x="24724" y="20935"/>
                    <a:pt x="23470" y="22607"/>
                  </a:cubicBezTo>
                  <a:cubicBezTo>
                    <a:pt x="20228" y="26929"/>
                    <a:pt x="11255" y="28773"/>
                    <a:pt x="7433" y="24954"/>
                  </a:cubicBezTo>
                  <a:cubicBezTo>
                    <a:pt x="3889" y="21413"/>
                    <a:pt x="15626" y="19109"/>
                    <a:pt x="19168" y="15567"/>
                  </a:cubicBezTo>
                  <a:cubicBezTo>
                    <a:pt x="21842" y="12893"/>
                    <a:pt x="21266" y="7369"/>
                    <a:pt x="19168" y="4223"/>
                  </a:cubicBezTo>
                  <a:cubicBezTo>
                    <a:pt x="17429" y="1615"/>
                    <a:pt x="8936" y="4080"/>
                    <a:pt x="10171" y="6961"/>
                  </a:cubicBezTo>
                  <a:cubicBezTo>
                    <a:pt x="12787" y="13062"/>
                    <a:pt x="25553" y="14534"/>
                    <a:pt x="24252" y="21043"/>
                  </a:cubicBezTo>
                  <a:cubicBezTo>
                    <a:pt x="22697" y="28820"/>
                    <a:pt x="6392" y="30562"/>
                    <a:pt x="784" y="24954"/>
                  </a:cubicBezTo>
                  <a:cubicBezTo>
                    <a:pt x="-938" y="23232"/>
                    <a:pt x="611" y="19096"/>
                    <a:pt x="2740" y="17913"/>
                  </a:cubicBezTo>
                  <a:cubicBezTo>
                    <a:pt x="7480" y="15279"/>
                    <a:pt x="13792" y="17312"/>
                    <a:pt x="18776" y="15175"/>
                  </a:cubicBezTo>
                  <a:cubicBezTo>
                    <a:pt x="22701" y="13492"/>
                    <a:pt x="28094" y="7558"/>
                    <a:pt x="25426" y="4223"/>
                  </a:cubicBezTo>
                  <a:cubicBezTo>
                    <a:pt x="21522" y="-656"/>
                    <a:pt x="4467" y="6656"/>
                    <a:pt x="8216" y="11655"/>
                  </a:cubicBezTo>
                  <a:cubicBezTo>
                    <a:pt x="12975" y="18000"/>
                    <a:pt x="29728" y="13893"/>
                    <a:pt x="29728" y="21825"/>
                  </a:cubicBezTo>
                </a:path>
              </a:pathLst>
            </a:custGeom>
            <a:noFill/>
            <a:ln cap="flat" cmpd="sng" w="28575">
              <a:solidFill>
                <a:srgbClr val="980000"/>
              </a:solidFill>
              <a:prstDash val="solid"/>
              <a:round/>
              <a:headEnd len="med" w="med" type="none"/>
              <a:tailEnd len="med" w="med" type="none"/>
            </a:ln>
          </p:spPr>
        </p:sp>
        <p:sp>
          <p:nvSpPr>
            <p:cNvPr id="937" name="Google Shape;937;p39"/>
            <p:cNvSpPr txBox="1"/>
            <p:nvPr/>
          </p:nvSpPr>
          <p:spPr>
            <a:xfrm>
              <a:off x="7504834" y="2071286"/>
              <a:ext cx="658200" cy="27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==&gt;</a:t>
              </a:r>
              <a:endParaRPr sz="900">
                <a:latin typeface="Open Sans"/>
                <a:ea typeface="Open Sans"/>
                <a:cs typeface="Open Sans"/>
                <a:sym typeface="Open Sans"/>
              </a:endParaRPr>
            </a:p>
          </p:txBody>
        </p:sp>
      </p:grpSp>
      <p:sp>
        <p:nvSpPr>
          <p:cNvPr id="938" name="Google Shape;938;p39"/>
          <p:cNvSpPr txBox="1"/>
          <p:nvPr/>
        </p:nvSpPr>
        <p:spPr>
          <a:xfrm>
            <a:off x="3611021" y="4596251"/>
            <a:ext cx="3762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Open Sans"/>
                <a:ea typeface="Open Sans"/>
                <a:cs typeface="Open Sans"/>
                <a:sym typeface="Open Sans"/>
              </a:rPr>
              <a:t>(1)</a:t>
            </a:r>
            <a:endParaRPr sz="1000">
              <a:latin typeface="Open Sans"/>
              <a:ea typeface="Open Sans"/>
              <a:cs typeface="Open Sans"/>
              <a:sym typeface="Open Sans"/>
            </a:endParaRPr>
          </a:p>
        </p:txBody>
      </p:sp>
      <p:sp>
        <p:nvSpPr>
          <p:cNvPr id="939" name="Google Shape;939;p39"/>
          <p:cNvSpPr txBox="1"/>
          <p:nvPr/>
        </p:nvSpPr>
        <p:spPr>
          <a:xfrm>
            <a:off x="3611021" y="3587302"/>
            <a:ext cx="3762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Open Sans"/>
                <a:ea typeface="Open Sans"/>
                <a:cs typeface="Open Sans"/>
                <a:sym typeface="Open Sans"/>
              </a:rPr>
              <a:t>(2)</a:t>
            </a:r>
            <a:endParaRPr sz="1000">
              <a:latin typeface="Open Sans"/>
              <a:ea typeface="Open Sans"/>
              <a:cs typeface="Open Sans"/>
              <a:sym typeface="Open Sans"/>
            </a:endParaRPr>
          </a:p>
        </p:txBody>
      </p:sp>
      <p:sp>
        <p:nvSpPr>
          <p:cNvPr id="940" name="Google Shape;940;p39"/>
          <p:cNvSpPr txBox="1"/>
          <p:nvPr/>
        </p:nvSpPr>
        <p:spPr>
          <a:xfrm>
            <a:off x="2311446" y="3853466"/>
            <a:ext cx="3762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Open Sans"/>
                <a:ea typeface="Open Sans"/>
                <a:cs typeface="Open Sans"/>
                <a:sym typeface="Open Sans"/>
              </a:rPr>
              <a:t>(3)</a:t>
            </a:r>
            <a:endParaRPr sz="1000">
              <a:latin typeface="Open Sans"/>
              <a:ea typeface="Open Sans"/>
              <a:cs typeface="Open Sans"/>
              <a:sym typeface="Open Sans"/>
            </a:endParaRPr>
          </a:p>
        </p:txBody>
      </p:sp>
      <p:sp>
        <p:nvSpPr>
          <p:cNvPr id="941" name="Google Shape;941;p39"/>
          <p:cNvSpPr txBox="1"/>
          <p:nvPr/>
        </p:nvSpPr>
        <p:spPr>
          <a:xfrm>
            <a:off x="629713" y="3541699"/>
            <a:ext cx="3762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Open Sans"/>
                <a:ea typeface="Open Sans"/>
                <a:cs typeface="Open Sans"/>
                <a:sym typeface="Open Sans"/>
              </a:rPr>
              <a:t>(4)</a:t>
            </a:r>
            <a:endParaRPr sz="1000">
              <a:latin typeface="Open Sans"/>
              <a:ea typeface="Open Sans"/>
              <a:cs typeface="Open Sans"/>
              <a:sym typeface="Open Sans"/>
            </a:endParaRPr>
          </a:p>
        </p:txBody>
      </p:sp>
      <p:sp>
        <p:nvSpPr>
          <p:cNvPr id="942" name="Google Shape;942;p39"/>
          <p:cNvSpPr/>
          <p:nvPr/>
        </p:nvSpPr>
        <p:spPr>
          <a:xfrm>
            <a:off x="479575" y="1386113"/>
            <a:ext cx="981900" cy="338700"/>
          </a:xfrm>
          <a:prstGeom prst="ellipse">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39"/>
          <p:cNvSpPr/>
          <p:nvPr/>
        </p:nvSpPr>
        <p:spPr>
          <a:xfrm>
            <a:off x="674575" y="3567962"/>
            <a:ext cx="286500" cy="286200"/>
          </a:xfrm>
          <a:prstGeom prst="ellipse">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39"/>
          <p:cNvSpPr txBox="1"/>
          <p:nvPr/>
        </p:nvSpPr>
        <p:spPr>
          <a:xfrm>
            <a:off x="7458475" y="0"/>
            <a:ext cx="16857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chemeClr val="dk1"/>
                </a:solidFill>
                <a:latin typeface="Economica"/>
                <a:ea typeface="Economica"/>
                <a:cs typeface="Economica"/>
                <a:sym typeface="Economica"/>
              </a:rPr>
              <a:t>Manalili, MMC (2024)</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5">
                                            <p:txEl>
                                              <p:pRg end="0" st="0"/>
                                            </p:txEl>
                                          </p:spTgt>
                                        </p:tgtEl>
                                        <p:attrNameLst>
                                          <p:attrName>style.visibility</p:attrName>
                                        </p:attrNameLst>
                                      </p:cBhvr>
                                      <p:to>
                                        <p:strVal val="visible"/>
                                      </p:to>
                                    </p:set>
                                    <p:animEffect filter="fade" transition="in">
                                      <p:cBhvr>
                                        <p:cTn dur="1000"/>
                                        <p:tgtEl>
                                          <p:spTgt spid="91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5">
                                            <p:txEl>
                                              <p:pRg end="1" st="1"/>
                                            </p:txEl>
                                          </p:spTgt>
                                        </p:tgtEl>
                                        <p:attrNameLst>
                                          <p:attrName>style.visibility</p:attrName>
                                        </p:attrNameLst>
                                      </p:cBhvr>
                                      <p:to>
                                        <p:strVal val="visible"/>
                                      </p:to>
                                    </p:set>
                                    <p:animEffect filter="fade" transition="in">
                                      <p:cBhvr>
                                        <p:cTn dur="1000"/>
                                        <p:tgtEl>
                                          <p:spTgt spid="91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5">
                                            <p:txEl>
                                              <p:pRg end="2" st="2"/>
                                            </p:txEl>
                                          </p:spTgt>
                                        </p:tgtEl>
                                        <p:attrNameLst>
                                          <p:attrName>style.visibility</p:attrName>
                                        </p:attrNameLst>
                                      </p:cBhvr>
                                      <p:to>
                                        <p:strVal val="visible"/>
                                      </p:to>
                                    </p:set>
                                    <p:animEffect filter="fade" transition="in">
                                      <p:cBhvr>
                                        <p:cTn dur="1000"/>
                                        <p:tgtEl>
                                          <p:spTgt spid="91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5">
                                            <p:txEl>
                                              <p:pRg end="3" st="3"/>
                                            </p:txEl>
                                          </p:spTgt>
                                        </p:tgtEl>
                                        <p:attrNameLst>
                                          <p:attrName>style.visibility</p:attrName>
                                        </p:attrNameLst>
                                      </p:cBhvr>
                                      <p:to>
                                        <p:strVal val="visible"/>
                                      </p:to>
                                    </p:set>
                                    <p:animEffect filter="fade" transition="in">
                                      <p:cBhvr>
                                        <p:cTn dur="1000"/>
                                        <p:tgtEl>
                                          <p:spTgt spid="91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5">
                                            <p:txEl>
                                              <p:pRg end="4" st="4"/>
                                            </p:txEl>
                                          </p:spTgt>
                                        </p:tgtEl>
                                        <p:attrNameLst>
                                          <p:attrName>style.visibility</p:attrName>
                                        </p:attrNameLst>
                                      </p:cBhvr>
                                      <p:to>
                                        <p:strVal val="visible"/>
                                      </p:to>
                                    </p:set>
                                    <p:animEffect filter="fade" transition="in">
                                      <p:cBhvr>
                                        <p:cTn dur="1000"/>
                                        <p:tgtEl>
                                          <p:spTgt spid="915">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5">
                                            <p:txEl>
                                              <p:pRg end="5" st="5"/>
                                            </p:txEl>
                                          </p:spTgt>
                                        </p:tgtEl>
                                        <p:attrNameLst>
                                          <p:attrName>style.visibility</p:attrName>
                                        </p:attrNameLst>
                                      </p:cBhvr>
                                      <p:to>
                                        <p:strVal val="visible"/>
                                      </p:to>
                                    </p:set>
                                    <p:animEffect filter="fade" transition="in">
                                      <p:cBhvr>
                                        <p:cTn dur="1000"/>
                                        <p:tgtEl>
                                          <p:spTgt spid="915">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5">
                                            <p:txEl>
                                              <p:pRg end="6" st="6"/>
                                            </p:txEl>
                                          </p:spTgt>
                                        </p:tgtEl>
                                        <p:attrNameLst>
                                          <p:attrName>style.visibility</p:attrName>
                                        </p:attrNameLst>
                                      </p:cBhvr>
                                      <p:to>
                                        <p:strVal val="visible"/>
                                      </p:to>
                                    </p:set>
                                    <p:animEffect filter="fade" transition="in">
                                      <p:cBhvr>
                                        <p:cTn dur="1000"/>
                                        <p:tgtEl>
                                          <p:spTgt spid="915">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5">
                                            <p:txEl>
                                              <p:pRg end="7" st="7"/>
                                            </p:txEl>
                                          </p:spTgt>
                                        </p:tgtEl>
                                        <p:attrNameLst>
                                          <p:attrName>style.visibility</p:attrName>
                                        </p:attrNameLst>
                                      </p:cBhvr>
                                      <p:to>
                                        <p:strVal val="visible"/>
                                      </p:to>
                                    </p:set>
                                    <p:animEffect filter="fade" transition="in">
                                      <p:cBhvr>
                                        <p:cTn dur="1000"/>
                                        <p:tgtEl>
                                          <p:spTgt spid="915">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8" name="Shape 948"/>
        <p:cNvGrpSpPr/>
        <p:nvPr/>
      </p:nvGrpSpPr>
      <p:grpSpPr>
        <a:xfrm>
          <a:off x="0" y="0"/>
          <a:ext cx="0" cy="0"/>
          <a:chOff x="0" y="0"/>
          <a:chExt cx="0" cy="0"/>
        </a:xfrm>
      </p:grpSpPr>
      <p:sp>
        <p:nvSpPr>
          <p:cNvPr id="949" name="Google Shape;949;p40"/>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b="1" lang="en" sz="3750"/>
              <a:t>Part</a:t>
            </a:r>
            <a:r>
              <a:rPr b="1" lang="en" sz="3750"/>
              <a:t> 3: Reauthoring (Extra?)</a:t>
            </a:r>
            <a:endParaRPr b="1" sz="3750"/>
          </a:p>
        </p:txBody>
      </p:sp>
      <p:sp>
        <p:nvSpPr>
          <p:cNvPr id="950" name="Google Shape;950;p40"/>
          <p:cNvSpPr txBox="1"/>
          <p:nvPr>
            <p:ph idx="1" type="body"/>
          </p:nvPr>
        </p:nvSpPr>
        <p:spPr>
          <a:xfrm>
            <a:off x="1990500" y="1147225"/>
            <a:ext cx="5163000" cy="11028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lang="en" sz="1600"/>
              <a:t>Narrative Metaphor and Unique Outcomes</a:t>
            </a:r>
            <a:br>
              <a:rPr lang="en" sz="1600"/>
            </a:br>
            <a:r>
              <a:rPr lang="en" sz="1600"/>
              <a:t>Reauthoring - Landscapes of Identity/Action Map</a:t>
            </a:r>
            <a:endParaRPr sz="1600"/>
          </a:p>
        </p:txBody>
      </p:sp>
      <p:grpSp>
        <p:nvGrpSpPr>
          <p:cNvPr id="951" name="Google Shape;951;p40"/>
          <p:cNvGrpSpPr/>
          <p:nvPr/>
        </p:nvGrpSpPr>
        <p:grpSpPr>
          <a:xfrm>
            <a:off x="2099662" y="2571750"/>
            <a:ext cx="4834067" cy="1972750"/>
            <a:chOff x="1825975" y="2689775"/>
            <a:chExt cx="4834067" cy="1972750"/>
          </a:xfrm>
        </p:grpSpPr>
        <p:sp>
          <p:nvSpPr>
            <p:cNvPr id="952" name="Google Shape;952;p40"/>
            <p:cNvSpPr/>
            <p:nvPr/>
          </p:nvSpPr>
          <p:spPr>
            <a:xfrm>
              <a:off x="3903626" y="3033425"/>
              <a:ext cx="1031400" cy="10314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40"/>
            <p:cNvSpPr/>
            <p:nvPr/>
          </p:nvSpPr>
          <p:spPr>
            <a:xfrm>
              <a:off x="4219011" y="3241905"/>
              <a:ext cx="514500" cy="5145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p40"/>
            <p:cNvSpPr/>
            <p:nvPr/>
          </p:nvSpPr>
          <p:spPr>
            <a:xfrm>
              <a:off x="4599298" y="3389096"/>
              <a:ext cx="128700" cy="1287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40"/>
            <p:cNvSpPr/>
            <p:nvPr/>
          </p:nvSpPr>
          <p:spPr>
            <a:xfrm>
              <a:off x="4599298" y="3528710"/>
              <a:ext cx="128700" cy="1287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40"/>
            <p:cNvSpPr/>
            <p:nvPr/>
          </p:nvSpPr>
          <p:spPr>
            <a:xfrm>
              <a:off x="4491308" y="3878662"/>
              <a:ext cx="128700" cy="1287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40"/>
            <p:cNvSpPr/>
            <p:nvPr/>
          </p:nvSpPr>
          <p:spPr>
            <a:xfrm>
              <a:off x="4676594" y="3744597"/>
              <a:ext cx="128700" cy="1287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40"/>
            <p:cNvSpPr/>
            <p:nvPr/>
          </p:nvSpPr>
          <p:spPr>
            <a:xfrm>
              <a:off x="4132000" y="3657580"/>
              <a:ext cx="303000" cy="3030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40"/>
            <p:cNvSpPr txBox="1"/>
            <p:nvPr/>
          </p:nvSpPr>
          <p:spPr>
            <a:xfrm>
              <a:off x="3037425" y="3230325"/>
              <a:ext cx="7245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rgbClr val="000000"/>
                </a:buClr>
                <a:buSzPts val="1100"/>
                <a:buFont typeface="Arial"/>
                <a:buNone/>
              </a:pPr>
              <a:r>
                <a:rPr b="1" lang="en" sz="1800">
                  <a:latin typeface="Open Sans"/>
                  <a:ea typeface="Open Sans"/>
                  <a:cs typeface="Open Sans"/>
                  <a:sym typeface="Open Sans"/>
                </a:rPr>
                <a:t>&lt;</a:t>
              </a:r>
              <a:r>
                <a:rPr b="1" lang="en" sz="1800">
                  <a:solidFill>
                    <a:srgbClr val="000000"/>
                  </a:solidFill>
                  <a:latin typeface="Open Sans"/>
                  <a:ea typeface="Open Sans"/>
                  <a:cs typeface="Open Sans"/>
                  <a:sym typeface="Open Sans"/>
                </a:rPr>
                <a:t>==</a:t>
              </a:r>
              <a:r>
                <a:rPr b="1" lang="en" sz="1800">
                  <a:solidFill>
                    <a:srgbClr val="000000"/>
                  </a:solidFill>
                  <a:latin typeface="Open Sans"/>
                  <a:ea typeface="Open Sans"/>
                  <a:cs typeface="Open Sans"/>
                  <a:sym typeface="Open Sans"/>
                </a:rPr>
                <a:t>&gt;</a:t>
              </a:r>
              <a:endParaRPr sz="1800">
                <a:latin typeface="Open Sans"/>
                <a:ea typeface="Open Sans"/>
                <a:cs typeface="Open Sans"/>
                <a:sym typeface="Open Sans"/>
              </a:endParaRPr>
            </a:p>
          </p:txBody>
        </p:sp>
        <p:sp>
          <p:nvSpPr>
            <p:cNvPr id="960" name="Google Shape;960;p40"/>
            <p:cNvSpPr txBox="1"/>
            <p:nvPr/>
          </p:nvSpPr>
          <p:spPr>
            <a:xfrm>
              <a:off x="3903628" y="4062598"/>
              <a:ext cx="10314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latin typeface="Open Sans"/>
                  <a:ea typeface="Open Sans"/>
                  <a:cs typeface="Open Sans"/>
                  <a:sym typeface="Open Sans"/>
                </a:rPr>
                <a:t>Person</a:t>
              </a:r>
              <a:endParaRPr sz="1100"/>
            </a:p>
          </p:txBody>
        </p:sp>
        <p:grpSp>
          <p:nvGrpSpPr>
            <p:cNvPr id="961" name="Google Shape;961;p40"/>
            <p:cNvGrpSpPr/>
            <p:nvPr/>
          </p:nvGrpSpPr>
          <p:grpSpPr>
            <a:xfrm>
              <a:off x="1825975" y="2868672"/>
              <a:ext cx="1535400" cy="1547903"/>
              <a:chOff x="491300" y="2611497"/>
              <a:chExt cx="1535400" cy="1547903"/>
            </a:xfrm>
          </p:grpSpPr>
          <p:sp>
            <p:nvSpPr>
              <p:cNvPr id="962" name="Google Shape;962;p40"/>
              <p:cNvSpPr/>
              <p:nvPr/>
            </p:nvSpPr>
            <p:spPr>
              <a:xfrm>
                <a:off x="743312" y="2611497"/>
                <a:ext cx="1031400" cy="1031400"/>
              </a:xfrm>
              <a:prstGeom prst="ellipse">
                <a:avLst/>
              </a:prstGeom>
              <a:solidFill>
                <a:srgbClr val="9900FF"/>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40"/>
              <p:cNvSpPr txBox="1"/>
              <p:nvPr/>
            </p:nvSpPr>
            <p:spPr>
              <a:xfrm>
                <a:off x="491300" y="3636200"/>
                <a:ext cx="15354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chemeClr val="dk1"/>
                    </a:solidFill>
                    <a:latin typeface="Open Sans"/>
                    <a:ea typeface="Open Sans"/>
                    <a:cs typeface="Open Sans"/>
                    <a:sym typeface="Open Sans"/>
                  </a:rPr>
                  <a:t>Other</a:t>
                </a:r>
                <a:br>
                  <a:rPr lang="en" sz="1100">
                    <a:solidFill>
                      <a:schemeClr val="dk1"/>
                    </a:solidFill>
                    <a:latin typeface="Open Sans"/>
                    <a:ea typeface="Open Sans"/>
                    <a:cs typeface="Open Sans"/>
                    <a:sym typeface="Open Sans"/>
                  </a:rPr>
                </a:br>
                <a:r>
                  <a:rPr lang="en" sz="1100">
                    <a:solidFill>
                      <a:schemeClr val="dk1"/>
                    </a:solidFill>
                    <a:latin typeface="Open Sans"/>
                    <a:ea typeface="Open Sans"/>
                    <a:cs typeface="Open Sans"/>
                    <a:sym typeface="Open Sans"/>
                  </a:rPr>
                  <a:t>(Important Relation)</a:t>
                </a:r>
                <a:endParaRPr sz="1100"/>
              </a:p>
            </p:txBody>
          </p:sp>
        </p:grpSp>
        <p:sp>
          <p:nvSpPr>
            <p:cNvPr id="964" name="Google Shape;964;p40"/>
            <p:cNvSpPr/>
            <p:nvPr/>
          </p:nvSpPr>
          <p:spPr>
            <a:xfrm>
              <a:off x="3687622" y="4131598"/>
              <a:ext cx="216000" cy="2160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40"/>
            <p:cNvSpPr txBox="1"/>
            <p:nvPr/>
          </p:nvSpPr>
          <p:spPr>
            <a:xfrm>
              <a:off x="3321163" y="4308525"/>
              <a:ext cx="9489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latin typeface="Open Sans"/>
                  <a:ea typeface="Open Sans"/>
                  <a:cs typeface="Open Sans"/>
                  <a:sym typeface="Open Sans"/>
                </a:rPr>
                <a:t>Therapist</a:t>
              </a:r>
              <a:endParaRPr sz="1100">
                <a:latin typeface="Open Sans"/>
                <a:ea typeface="Open Sans"/>
                <a:cs typeface="Open Sans"/>
                <a:sym typeface="Open Sans"/>
              </a:endParaRPr>
            </a:p>
          </p:txBody>
        </p:sp>
        <p:sp>
          <p:nvSpPr>
            <p:cNvPr id="966" name="Google Shape;966;p40"/>
            <p:cNvSpPr/>
            <p:nvPr/>
          </p:nvSpPr>
          <p:spPr>
            <a:xfrm>
              <a:off x="3542650" y="2689775"/>
              <a:ext cx="1729200" cy="1726800"/>
            </a:xfrm>
            <a:prstGeom prst="ellipse">
              <a:avLst/>
            </a:prstGeom>
            <a:no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40"/>
            <p:cNvSpPr txBox="1"/>
            <p:nvPr/>
          </p:nvSpPr>
          <p:spPr>
            <a:xfrm>
              <a:off x="4915478" y="3230324"/>
              <a:ext cx="6477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rgbClr val="000000"/>
                </a:buClr>
                <a:buSzPts val="1100"/>
                <a:buFont typeface="Arial"/>
                <a:buNone/>
              </a:pPr>
              <a:r>
                <a:rPr b="1" lang="en" sz="1800">
                  <a:solidFill>
                    <a:srgbClr val="000000"/>
                  </a:solidFill>
                  <a:latin typeface="Open Sans"/>
                  <a:ea typeface="Open Sans"/>
                  <a:cs typeface="Open Sans"/>
                  <a:sym typeface="Open Sans"/>
                </a:rPr>
                <a:t>==&gt;</a:t>
              </a:r>
              <a:endParaRPr sz="1800">
                <a:latin typeface="Open Sans"/>
                <a:ea typeface="Open Sans"/>
                <a:cs typeface="Open Sans"/>
                <a:sym typeface="Open Sans"/>
              </a:endParaRPr>
            </a:p>
          </p:txBody>
        </p:sp>
        <p:sp>
          <p:nvSpPr>
            <p:cNvPr id="968" name="Google Shape;968;p40"/>
            <p:cNvSpPr/>
            <p:nvPr/>
          </p:nvSpPr>
          <p:spPr>
            <a:xfrm rot="-2700000">
              <a:off x="5506885" y="2885445"/>
              <a:ext cx="918108" cy="1045109"/>
            </a:xfrm>
            <a:custGeom>
              <a:rect b="b" l="l" r="r" t="t"/>
              <a:pathLst>
                <a:path extrusionOk="0" h="42265" w="37129">
                  <a:moveTo>
                    <a:pt x="0" y="19555"/>
                  </a:moveTo>
                  <a:cubicBezTo>
                    <a:pt x="682" y="11371"/>
                    <a:pt x="9627" y="-3939"/>
                    <a:pt x="16195" y="990"/>
                  </a:cubicBezTo>
                  <a:cubicBezTo>
                    <a:pt x="23118" y="6186"/>
                    <a:pt x="-2462" y="19494"/>
                    <a:pt x="4740" y="24295"/>
                  </a:cubicBezTo>
                  <a:cubicBezTo>
                    <a:pt x="10789" y="28328"/>
                    <a:pt x="16202" y="15262"/>
                    <a:pt x="22514" y="11655"/>
                  </a:cubicBezTo>
                  <a:cubicBezTo>
                    <a:pt x="23909" y="10858"/>
                    <a:pt x="25026" y="8171"/>
                    <a:pt x="26464" y="8890"/>
                  </a:cubicBezTo>
                  <a:cubicBezTo>
                    <a:pt x="31630" y="11473"/>
                    <a:pt x="23864" y="21082"/>
                    <a:pt x="19354" y="24690"/>
                  </a:cubicBezTo>
                  <a:cubicBezTo>
                    <a:pt x="15324" y="27914"/>
                    <a:pt x="5746" y="33837"/>
                    <a:pt x="9875" y="36934"/>
                  </a:cubicBezTo>
                  <a:cubicBezTo>
                    <a:pt x="11811" y="38386"/>
                    <a:pt x="14514" y="35415"/>
                    <a:pt x="16589" y="34169"/>
                  </a:cubicBezTo>
                  <a:cubicBezTo>
                    <a:pt x="22456" y="30647"/>
                    <a:pt x="27521" y="23900"/>
                    <a:pt x="34364" y="23900"/>
                  </a:cubicBezTo>
                  <a:cubicBezTo>
                    <a:pt x="35706" y="23900"/>
                    <a:pt x="35866" y="26711"/>
                    <a:pt x="35154" y="27849"/>
                  </a:cubicBezTo>
                  <a:cubicBezTo>
                    <a:pt x="32044" y="32823"/>
                    <a:pt x="19604" y="35001"/>
                    <a:pt x="22514" y="40094"/>
                  </a:cubicBezTo>
                  <a:cubicBezTo>
                    <a:pt x="24939" y="44338"/>
                    <a:pt x="32757" y="41095"/>
                    <a:pt x="37129" y="38909"/>
                  </a:cubicBezTo>
                </a:path>
              </a:pathLst>
            </a:custGeom>
            <a:noFill/>
            <a:ln cap="flat" cmpd="sng" w="76200">
              <a:solidFill>
                <a:srgbClr val="4A86E8"/>
              </a:solidFill>
              <a:prstDash val="solid"/>
              <a:round/>
              <a:headEnd len="med" w="med" type="none"/>
              <a:tailEnd len="med" w="med" type="none"/>
            </a:ln>
          </p:spPr>
        </p:sp>
        <p:cxnSp>
          <p:nvCxnSpPr>
            <p:cNvPr id="969" name="Google Shape;969;p40"/>
            <p:cNvCxnSpPr/>
            <p:nvPr/>
          </p:nvCxnSpPr>
          <p:spPr>
            <a:xfrm rot="10800000">
              <a:off x="5349438" y="2985550"/>
              <a:ext cx="1233000" cy="0"/>
            </a:xfrm>
            <a:prstGeom prst="straightConnector1">
              <a:avLst/>
            </a:prstGeom>
            <a:noFill/>
            <a:ln cap="flat" cmpd="sng" w="9525">
              <a:solidFill>
                <a:srgbClr val="B7B7B7"/>
              </a:solidFill>
              <a:prstDash val="solid"/>
              <a:round/>
              <a:headEnd len="med" w="med" type="none"/>
              <a:tailEnd len="med" w="med" type="none"/>
            </a:ln>
          </p:spPr>
        </p:cxnSp>
        <p:cxnSp>
          <p:nvCxnSpPr>
            <p:cNvPr id="970" name="Google Shape;970;p40"/>
            <p:cNvCxnSpPr/>
            <p:nvPr/>
          </p:nvCxnSpPr>
          <p:spPr>
            <a:xfrm rot="10800000">
              <a:off x="5349438" y="3897800"/>
              <a:ext cx="1233000" cy="0"/>
            </a:xfrm>
            <a:prstGeom prst="straightConnector1">
              <a:avLst/>
            </a:prstGeom>
            <a:noFill/>
            <a:ln cap="flat" cmpd="sng" w="9525">
              <a:solidFill>
                <a:srgbClr val="B7B7B7"/>
              </a:solidFill>
              <a:prstDash val="solid"/>
              <a:round/>
              <a:headEnd len="med" w="med" type="none"/>
              <a:tailEnd len="med" w="med" type="none"/>
            </a:ln>
          </p:spPr>
        </p:cxnSp>
        <p:sp>
          <p:nvSpPr>
            <p:cNvPr id="971" name="Google Shape;971;p40"/>
            <p:cNvSpPr txBox="1"/>
            <p:nvPr/>
          </p:nvSpPr>
          <p:spPr>
            <a:xfrm>
              <a:off x="5689038" y="3794400"/>
              <a:ext cx="6477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000000"/>
                  </a:solidFill>
                  <a:latin typeface="Open Sans"/>
                  <a:ea typeface="Open Sans"/>
                  <a:cs typeface="Open Sans"/>
                  <a:sym typeface="Open Sans"/>
                </a:rPr>
                <a:t>Action</a:t>
              </a:r>
              <a:endParaRPr/>
            </a:p>
          </p:txBody>
        </p:sp>
        <p:sp>
          <p:nvSpPr>
            <p:cNvPr id="972" name="Google Shape;972;p40"/>
            <p:cNvSpPr txBox="1"/>
            <p:nvPr/>
          </p:nvSpPr>
          <p:spPr>
            <a:xfrm>
              <a:off x="5603538" y="2689775"/>
              <a:ext cx="8187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000000"/>
                  </a:solidFill>
                  <a:latin typeface="Open Sans"/>
                  <a:ea typeface="Open Sans"/>
                  <a:cs typeface="Open Sans"/>
                  <a:sym typeface="Open Sans"/>
                </a:rPr>
                <a:t>Identity</a:t>
              </a:r>
              <a:endParaRPr/>
            </a:p>
          </p:txBody>
        </p:sp>
      </p:grpSp>
      <p:sp>
        <p:nvSpPr>
          <p:cNvPr id="973" name="Google Shape;973;p40"/>
          <p:cNvSpPr txBox="1"/>
          <p:nvPr/>
        </p:nvSpPr>
        <p:spPr>
          <a:xfrm>
            <a:off x="7458475" y="0"/>
            <a:ext cx="16857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chemeClr val="dk1"/>
                </a:solidFill>
                <a:latin typeface="Economica"/>
                <a:ea typeface="Economica"/>
                <a:cs typeface="Economica"/>
                <a:sym typeface="Economica"/>
              </a:rPr>
              <a:t>Manalili, MMC (2024)</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7" name="Shape 977"/>
        <p:cNvGrpSpPr/>
        <p:nvPr/>
      </p:nvGrpSpPr>
      <p:grpSpPr>
        <a:xfrm>
          <a:off x="0" y="0"/>
          <a:ext cx="0" cy="0"/>
          <a:chOff x="0" y="0"/>
          <a:chExt cx="0" cy="0"/>
        </a:xfrm>
      </p:grpSpPr>
      <p:sp>
        <p:nvSpPr>
          <p:cNvPr id="978" name="Google Shape;978;p41"/>
          <p:cNvSpPr txBox="1"/>
          <p:nvPr>
            <p:ph type="title"/>
          </p:nvPr>
        </p:nvSpPr>
        <p:spPr>
          <a:xfrm>
            <a:off x="311700" y="315925"/>
            <a:ext cx="8520600" cy="831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3750"/>
              <a:t>Reauthoring:</a:t>
            </a:r>
            <a:r>
              <a:rPr lang="en" sz="3750"/>
              <a:t> </a:t>
            </a:r>
            <a:r>
              <a:rPr lang="en" sz="3250"/>
              <a:t>Discovering “Unique Outcomes”</a:t>
            </a:r>
            <a:endParaRPr sz="3250"/>
          </a:p>
        </p:txBody>
      </p:sp>
      <p:sp>
        <p:nvSpPr>
          <p:cNvPr id="979" name="Google Shape;979;p41"/>
          <p:cNvSpPr txBox="1"/>
          <p:nvPr/>
        </p:nvSpPr>
        <p:spPr>
          <a:xfrm>
            <a:off x="3175625" y="1225225"/>
            <a:ext cx="5968500" cy="3699300"/>
          </a:xfrm>
          <a:prstGeom prst="rect">
            <a:avLst/>
          </a:prstGeom>
          <a:noFill/>
          <a:ln>
            <a:noFill/>
          </a:ln>
        </p:spPr>
        <p:txBody>
          <a:bodyPr anchorCtr="0" anchor="t" bIns="91425" lIns="91425" spcFirstLastPara="1" rIns="91425" wrap="square" tIns="91425">
            <a:noAutofit/>
          </a:bodyPr>
          <a:lstStyle/>
          <a:p>
            <a:pPr indent="-317500" lvl="0" marL="457200" rtl="0" algn="l">
              <a:lnSpc>
                <a:spcPct val="105000"/>
              </a:lnSpc>
              <a:spcBef>
                <a:spcPts val="0"/>
              </a:spcBef>
              <a:spcAft>
                <a:spcPts val="0"/>
              </a:spcAft>
              <a:buClr>
                <a:srgbClr val="000000"/>
              </a:buClr>
              <a:buSzPts val="1400"/>
              <a:buFont typeface="Open Sans"/>
              <a:buChar char="●"/>
            </a:pPr>
            <a:r>
              <a:rPr b="1" lang="en">
                <a:latin typeface="Open Sans"/>
                <a:ea typeface="Open Sans"/>
                <a:cs typeface="Open Sans"/>
                <a:sym typeface="Open Sans"/>
              </a:rPr>
              <a:t>Unique Outcomes</a:t>
            </a:r>
            <a:r>
              <a:rPr lang="en">
                <a:latin typeface="Open Sans"/>
                <a:ea typeface="Open Sans"/>
                <a:cs typeface="Open Sans"/>
                <a:sym typeface="Open Sans"/>
              </a:rPr>
              <a:t>… are events and experiences that do not fit into the thread of the dominant, problem-saturated narrative (Morgan, 2000, p.51)</a:t>
            </a:r>
            <a:br>
              <a:rPr lang="en">
                <a:latin typeface="Open Sans"/>
                <a:ea typeface="Open Sans"/>
                <a:cs typeface="Open Sans"/>
                <a:sym typeface="Open Sans"/>
              </a:rPr>
            </a:br>
            <a:endParaRPr>
              <a:latin typeface="Open Sans"/>
              <a:ea typeface="Open Sans"/>
              <a:cs typeface="Open Sans"/>
              <a:sym typeface="Open Sans"/>
            </a:endParaRPr>
          </a:p>
          <a:p>
            <a:pPr indent="-304800" lvl="1" marL="914400" rtl="0" algn="l">
              <a:lnSpc>
                <a:spcPct val="105000"/>
              </a:lnSpc>
              <a:spcBef>
                <a:spcPts val="0"/>
              </a:spcBef>
              <a:spcAft>
                <a:spcPts val="0"/>
              </a:spcAft>
              <a:buClr>
                <a:srgbClr val="000000"/>
              </a:buClr>
              <a:buSzPts val="1200"/>
              <a:buFont typeface="Open Sans"/>
              <a:buChar char="○"/>
            </a:pPr>
            <a:r>
              <a:rPr lang="en" sz="1200">
                <a:latin typeface="Open Sans"/>
                <a:ea typeface="Open Sans"/>
                <a:cs typeface="Open Sans"/>
                <a:sym typeface="Open Sans"/>
              </a:rPr>
              <a:t>Unique outcomes (i.e. the blue memory dots)</a:t>
            </a:r>
            <a:r>
              <a:rPr lang="en" sz="1200">
                <a:solidFill>
                  <a:schemeClr val="dk1"/>
                </a:solidFill>
                <a:latin typeface="Open Sans"/>
                <a:ea typeface="Open Sans"/>
                <a:cs typeface="Open Sans"/>
                <a:sym typeface="Open Sans"/>
              </a:rPr>
              <a:t> could be richly developed into value-based narratives beyond problem’s grasp.</a:t>
            </a:r>
            <a:br>
              <a:rPr lang="en" sz="1200">
                <a:latin typeface="Open Sans"/>
                <a:ea typeface="Open Sans"/>
                <a:cs typeface="Open Sans"/>
                <a:sym typeface="Open Sans"/>
              </a:rPr>
            </a:br>
            <a:endParaRPr sz="1200">
              <a:latin typeface="Open Sans"/>
              <a:ea typeface="Open Sans"/>
              <a:cs typeface="Open Sans"/>
              <a:sym typeface="Open Sans"/>
            </a:endParaRPr>
          </a:p>
          <a:p>
            <a:pPr indent="-317500" lvl="0" marL="457200" rtl="0" algn="l">
              <a:lnSpc>
                <a:spcPct val="105000"/>
              </a:lnSpc>
              <a:spcBef>
                <a:spcPts val="0"/>
              </a:spcBef>
              <a:spcAft>
                <a:spcPts val="0"/>
              </a:spcAft>
              <a:buClr>
                <a:srgbClr val="000000"/>
              </a:buClr>
              <a:buSzPts val="1400"/>
              <a:buFont typeface="Open Sans"/>
              <a:buChar char="●"/>
            </a:pPr>
            <a:r>
              <a:rPr b="1" lang="en">
                <a:latin typeface="Open Sans"/>
                <a:ea typeface="Open Sans"/>
                <a:cs typeface="Open Sans"/>
                <a:sym typeface="Open Sans"/>
              </a:rPr>
              <a:t>Rich story development </a:t>
            </a:r>
            <a:r>
              <a:rPr lang="en">
                <a:latin typeface="Open Sans"/>
                <a:ea typeface="Open Sans"/>
                <a:cs typeface="Open Sans"/>
                <a:sym typeface="Open Sans"/>
              </a:rPr>
              <a:t>(like re-authoring)... invite people to continue to develop and tell stories about their lives, but they also help people to include some of the more neglected but potentially significant events and experiences that are “out of phase” with their dominant storylines. (White, 2007, p.62)</a:t>
            </a:r>
            <a:br>
              <a:rPr lang="en">
                <a:latin typeface="Open Sans"/>
                <a:ea typeface="Open Sans"/>
                <a:cs typeface="Open Sans"/>
                <a:sym typeface="Open Sans"/>
              </a:rPr>
            </a:br>
            <a:endParaRPr>
              <a:latin typeface="Open Sans"/>
              <a:ea typeface="Open Sans"/>
              <a:cs typeface="Open Sans"/>
              <a:sym typeface="Open Sans"/>
            </a:endParaRPr>
          </a:p>
          <a:p>
            <a:pPr indent="-304800" lvl="1" marL="914400" rtl="0" algn="l">
              <a:lnSpc>
                <a:spcPct val="105000"/>
              </a:lnSpc>
              <a:spcBef>
                <a:spcPts val="0"/>
              </a:spcBef>
              <a:spcAft>
                <a:spcPts val="0"/>
              </a:spcAft>
              <a:buClr>
                <a:srgbClr val="000000"/>
              </a:buClr>
              <a:buSzPts val="1200"/>
              <a:buFont typeface="Open Sans"/>
              <a:buChar char="○"/>
            </a:pPr>
            <a:r>
              <a:rPr b="1" lang="en" sz="1200">
                <a:latin typeface="Open Sans"/>
                <a:ea typeface="Open Sans"/>
                <a:cs typeface="Open Sans"/>
                <a:sym typeface="Open Sans"/>
              </a:rPr>
              <a:t>Note</a:t>
            </a:r>
            <a:r>
              <a:rPr lang="en" sz="1200">
                <a:latin typeface="Open Sans"/>
                <a:ea typeface="Open Sans"/>
                <a:cs typeface="Open Sans"/>
                <a:sym typeface="Open Sans"/>
              </a:rPr>
              <a:t>: Unique outcomes might be “buried underneath” other memories. Negative memories (i.e. red memory dots) that are more salient could be recruited by dominant, problem-saturated narratives. (Stay curious and pay attention as you explore!)</a:t>
            </a:r>
            <a:endParaRPr sz="1200">
              <a:latin typeface="Open Sans"/>
              <a:ea typeface="Open Sans"/>
              <a:cs typeface="Open Sans"/>
              <a:sym typeface="Open Sans"/>
            </a:endParaRPr>
          </a:p>
        </p:txBody>
      </p:sp>
      <p:grpSp>
        <p:nvGrpSpPr>
          <p:cNvPr id="980" name="Google Shape;980;p41"/>
          <p:cNvGrpSpPr/>
          <p:nvPr/>
        </p:nvGrpSpPr>
        <p:grpSpPr>
          <a:xfrm>
            <a:off x="1" y="3403651"/>
            <a:ext cx="3487695" cy="1344971"/>
            <a:chOff x="1640928" y="1383923"/>
            <a:chExt cx="4910172" cy="1893525"/>
          </a:xfrm>
        </p:grpSpPr>
        <p:cxnSp>
          <p:nvCxnSpPr>
            <p:cNvPr id="981" name="Google Shape;981;p41"/>
            <p:cNvCxnSpPr/>
            <p:nvPr/>
          </p:nvCxnSpPr>
          <p:spPr>
            <a:xfrm>
              <a:off x="2101493" y="1545370"/>
              <a:ext cx="0" cy="1693500"/>
            </a:xfrm>
            <a:prstGeom prst="straightConnector1">
              <a:avLst/>
            </a:prstGeom>
            <a:noFill/>
            <a:ln cap="flat" cmpd="sng" w="38100">
              <a:solidFill>
                <a:srgbClr val="000000"/>
              </a:solidFill>
              <a:prstDash val="solid"/>
              <a:round/>
              <a:headEnd len="med" w="med" type="none"/>
              <a:tailEnd len="med" w="med" type="none"/>
            </a:ln>
          </p:spPr>
        </p:cxnSp>
        <p:cxnSp>
          <p:nvCxnSpPr>
            <p:cNvPr id="982" name="Google Shape;982;p41"/>
            <p:cNvCxnSpPr/>
            <p:nvPr/>
          </p:nvCxnSpPr>
          <p:spPr>
            <a:xfrm rot="10800000">
              <a:off x="2100720" y="3238532"/>
              <a:ext cx="3801900" cy="0"/>
            </a:xfrm>
            <a:prstGeom prst="straightConnector1">
              <a:avLst/>
            </a:prstGeom>
            <a:noFill/>
            <a:ln cap="flat" cmpd="sng" w="38100">
              <a:solidFill>
                <a:srgbClr val="000000"/>
              </a:solidFill>
              <a:prstDash val="solid"/>
              <a:round/>
              <a:headEnd len="med" w="med" type="none"/>
              <a:tailEnd len="med" w="med" type="none"/>
            </a:ln>
          </p:spPr>
        </p:cxnSp>
        <p:sp>
          <p:nvSpPr>
            <p:cNvPr id="983" name="Google Shape;983;p41"/>
            <p:cNvSpPr/>
            <p:nvPr/>
          </p:nvSpPr>
          <p:spPr>
            <a:xfrm>
              <a:off x="2059728" y="3199448"/>
              <a:ext cx="83400" cy="78000"/>
            </a:xfrm>
            <a:prstGeom prst="ellipse">
              <a:avLst/>
            </a:prstGeom>
            <a:solidFill>
              <a:srgbClr val="CCA67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84" name="Google Shape;984;p41"/>
            <p:cNvCxnSpPr>
              <a:stCxn id="983" idx="2"/>
            </p:cNvCxnSpPr>
            <p:nvPr/>
          </p:nvCxnSpPr>
          <p:spPr>
            <a:xfrm rot="10800000">
              <a:off x="1640928" y="3238448"/>
              <a:ext cx="418800" cy="0"/>
            </a:xfrm>
            <a:prstGeom prst="straightConnector1">
              <a:avLst/>
            </a:prstGeom>
            <a:noFill/>
            <a:ln cap="flat" cmpd="sng" w="38100">
              <a:solidFill>
                <a:srgbClr val="000000"/>
              </a:solidFill>
              <a:prstDash val="dot"/>
              <a:round/>
              <a:headEnd len="med" w="med" type="none"/>
              <a:tailEnd len="med" w="med" type="none"/>
            </a:ln>
          </p:spPr>
        </p:cxnSp>
        <p:sp>
          <p:nvSpPr>
            <p:cNvPr id="985" name="Google Shape;985;p41"/>
            <p:cNvSpPr/>
            <p:nvPr/>
          </p:nvSpPr>
          <p:spPr>
            <a:xfrm>
              <a:off x="5855931" y="3199448"/>
              <a:ext cx="83400" cy="78000"/>
            </a:xfrm>
            <a:prstGeom prst="ellipse">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86" name="Google Shape;986;p41"/>
            <p:cNvCxnSpPr/>
            <p:nvPr/>
          </p:nvCxnSpPr>
          <p:spPr>
            <a:xfrm flipH="1">
              <a:off x="5939100" y="3231725"/>
              <a:ext cx="612000" cy="6900"/>
            </a:xfrm>
            <a:prstGeom prst="straightConnector1">
              <a:avLst/>
            </a:prstGeom>
            <a:noFill/>
            <a:ln cap="flat" cmpd="sng" w="38100">
              <a:solidFill>
                <a:srgbClr val="000000"/>
              </a:solidFill>
              <a:prstDash val="dot"/>
              <a:round/>
              <a:headEnd len="med" w="med" type="none"/>
              <a:tailEnd len="med" w="med" type="none"/>
            </a:ln>
          </p:spPr>
        </p:cxnSp>
        <p:sp>
          <p:nvSpPr>
            <p:cNvPr id="987" name="Google Shape;987;p41"/>
            <p:cNvSpPr/>
            <p:nvPr/>
          </p:nvSpPr>
          <p:spPr>
            <a:xfrm>
              <a:off x="2438789" y="1685240"/>
              <a:ext cx="333900" cy="3126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41"/>
            <p:cNvSpPr/>
            <p:nvPr/>
          </p:nvSpPr>
          <p:spPr>
            <a:xfrm>
              <a:off x="2710157" y="2808403"/>
              <a:ext cx="196200" cy="1836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41"/>
            <p:cNvSpPr/>
            <p:nvPr/>
          </p:nvSpPr>
          <p:spPr>
            <a:xfrm>
              <a:off x="2229452" y="2564657"/>
              <a:ext cx="196200" cy="183600"/>
            </a:xfrm>
            <a:prstGeom prst="ellipse">
              <a:avLst/>
            </a:prstGeom>
            <a:solidFill>
              <a:srgbClr val="980000"/>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41"/>
            <p:cNvSpPr/>
            <p:nvPr/>
          </p:nvSpPr>
          <p:spPr>
            <a:xfrm>
              <a:off x="3633290" y="1749534"/>
              <a:ext cx="196200" cy="1836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41"/>
            <p:cNvSpPr/>
            <p:nvPr/>
          </p:nvSpPr>
          <p:spPr>
            <a:xfrm>
              <a:off x="3372818" y="2357367"/>
              <a:ext cx="196200" cy="183600"/>
            </a:xfrm>
            <a:prstGeom prst="ellipse">
              <a:avLst/>
            </a:prstGeom>
            <a:solidFill>
              <a:srgbClr val="4A86E8"/>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41"/>
            <p:cNvSpPr/>
            <p:nvPr/>
          </p:nvSpPr>
          <p:spPr>
            <a:xfrm>
              <a:off x="3633290" y="2748376"/>
              <a:ext cx="196200" cy="183600"/>
            </a:xfrm>
            <a:prstGeom prst="ellipse">
              <a:avLst/>
            </a:prstGeom>
            <a:solidFill>
              <a:srgbClr val="980000"/>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41"/>
            <p:cNvSpPr/>
            <p:nvPr/>
          </p:nvSpPr>
          <p:spPr>
            <a:xfrm>
              <a:off x="4651236" y="1862820"/>
              <a:ext cx="196200" cy="183600"/>
            </a:xfrm>
            <a:prstGeom prst="ellipse">
              <a:avLst/>
            </a:prstGeom>
            <a:solidFill>
              <a:srgbClr val="4A86E8"/>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41"/>
            <p:cNvSpPr/>
            <p:nvPr/>
          </p:nvSpPr>
          <p:spPr>
            <a:xfrm>
              <a:off x="4155652" y="2276051"/>
              <a:ext cx="196200" cy="1836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41"/>
            <p:cNvSpPr/>
            <p:nvPr/>
          </p:nvSpPr>
          <p:spPr>
            <a:xfrm>
              <a:off x="4599098" y="2276051"/>
              <a:ext cx="196200" cy="1836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41"/>
            <p:cNvSpPr/>
            <p:nvPr/>
          </p:nvSpPr>
          <p:spPr>
            <a:xfrm>
              <a:off x="5157253" y="2748376"/>
              <a:ext cx="196200" cy="183600"/>
            </a:xfrm>
            <a:prstGeom prst="ellipse">
              <a:avLst/>
            </a:prstGeom>
            <a:solidFill>
              <a:srgbClr val="980000"/>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41"/>
            <p:cNvSpPr/>
            <p:nvPr/>
          </p:nvSpPr>
          <p:spPr>
            <a:xfrm>
              <a:off x="2576217" y="2046532"/>
              <a:ext cx="196200" cy="1836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p41"/>
            <p:cNvSpPr/>
            <p:nvPr/>
          </p:nvSpPr>
          <p:spPr>
            <a:xfrm>
              <a:off x="5208465" y="1813836"/>
              <a:ext cx="196200" cy="183600"/>
            </a:xfrm>
            <a:prstGeom prst="ellipse">
              <a:avLst/>
            </a:prstGeom>
            <a:solidFill>
              <a:srgbClr val="4A86E8"/>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41"/>
            <p:cNvSpPr/>
            <p:nvPr/>
          </p:nvSpPr>
          <p:spPr>
            <a:xfrm>
              <a:off x="5015997" y="2165981"/>
              <a:ext cx="83400" cy="780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41"/>
            <p:cNvSpPr/>
            <p:nvPr/>
          </p:nvSpPr>
          <p:spPr>
            <a:xfrm>
              <a:off x="3674206" y="2055244"/>
              <a:ext cx="83400" cy="780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41"/>
            <p:cNvSpPr/>
            <p:nvPr/>
          </p:nvSpPr>
          <p:spPr>
            <a:xfrm>
              <a:off x="4932466" y="2564660"/>
              <a:ext cx="83400" cy="780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41"/>
            <p:cNvSpPr/>
            <p:nvPr/>
          </p:nvSpPr>
          <p:spPr>
            <a:xfrm>
              <a:off x="4182415" y="1685235"/>
              <a:ext cx="83400" cy="780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41"/>
            <p:cNvSpPr/>
            <p:nvPr/>
          </p:nvSpPr>
          <p:spPr>
            <a:xfrm>
              <a:off x="4072121" y="2018529"/>
              <a:ext cx="83400" cy="780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41"/>
            <p:cNvSpPr/>
            <p:nvPr/>
          </p:nvSpPr>
          <p:spPr>
            <a:xfrm>
              <a:off x="3289287" y="2801155"/>
              <a:ext cx="83400" cy="780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41"/>
            <p:cNvSpPr/>
            <p:nvPr/>
          </p:nvSpPr>
          <p:spPr>
            <a:xfrm>
              <a:off x="2952539" y="1735671"/>
              <a:ext cx="83400" cy="780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41"/>
            <p:cNvSpPr/>
            <p:nvPr/>
          </p:nvSpPr>
          <p:spPr>
            <a:xfrm>
              <a:off x="2342247" y="2142893"/>
              <a:ext cx="83400" cy="780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41"/>
            <p:cNvSpPr/>
            <p:nvPr/>
          </p:nvSpPr>
          <p:spPr>
            <a:xfrm>
              <a:off x="2384645" y="2980425"/>
              <a:ext cx="83400" cy="780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41"/>
            <p:cNvSpPr/>
            <p:nvPr/>
          </p:nvSpPr>
          <p:spPr>
            <a:xfrm>
              <a:off x="3008782" y="2984874"/>
              <a:ext cx="83400" cy="780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p41"/>
            <p:cNvSpPr/>
            <p:nvPr/>
          </p:nvSpPr>
          <p:spPr>
            <a:xfrm>
              <a:off x="4351978" y="1915592"/>
              <a:ext cx="83400" cy="780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41"/>
            <p:cNvSpPr/>
            <p:nvPr/>
          </p:nvSpPr>
          <p:spPr>
            <a:xfrm>
              <a:off x="3825001" y="2271944"/>
              <a:ext cx="83400" cy="780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41"/>
            <p:cNvSpPr/>
            <p:nvPr/>
          </p:nvSpPr>
          <p:spPr>
            <a:xfrm>
              <a:off x="3957829" y="2541088"/>
              <a:ext cx="83400" cy="780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p41"/>
            <p:cNvSpPr/>
            <p:nvPr/>
          </p:nvSpPr>
          <p:spPr>
            <a:xfrm>
              <a:off x="4591597" y="1657504"/>
              <a:ext cx="83400" cy="780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41"/>
            <p:cNvSpPr/>
            <p:nvPr/>
          </p:nvSpPr>
          <p:spPr>
            <a:xfrm>
              <a:off x="4795416" y="2801155"/>
              <a:ext cx="83400" cy="78000"/>
            </a:xfrm>
            <a:prstGeom prst="ellipse">
              <a:avLst/>
            </a:prstGeom>
            <a:solidFill>
              <a:srgbClr val="980000"/>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p41"/>
            <p:cNvSpPr/>
            <p:nvPr/>
          </p:nvSpPr>
          <p:spPr>
            <a:xfrm>
              <a:off x="5464414" y="1607068"/>
              <a:ext cx="83400" cy="780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41"/>
            <p:cNvSpPr/>
            <p:nvPr/>
          </p:nvSpPr>
          <p:spPr>
            <a:xfrm>
              <a:off x="5157253" y="1915592"/>
              <a:ext cx="83400" cy="780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41"/>
            <p:cNvSpPr/>
            <p:nvPr/>
          </p:nvSpPr>
          <p:spPr>
            <a:xfrm>
              <a:off x="5600437" y="2018529"/>
              <a:ext cx="83400" cy="780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41"/>
            <p:cNvSpPr/>
            <p:nvPr/>
          </p:nvSpPr>
          <p:spPr>
            <a:xfrm>
              <a:off x="4958165" y="1735671"/>
              <a:ext cx="83400" cy="780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41"/>
            <p:cNvSpPr/>
            <p:nvPr/>
          </p:nvSpPr>
          <p:spPr>
            <a:xfrm>
              <a:off x="5042537" y="2166274"/>
              <a:ext cx="668400" cy="625500"/>
            </a:xfrm>
            <a:prstGeom prst="ellipse">
              <a:avLst/>
            </a:prstGeom>
            <a:solidFill>
              <a:srgbClr val="980000"/>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41"/>
            <p:cNvSpPr/>
            <p:nvPr/>
          </p:nvSpPr>
          <p:spPr>
            <a:xfrm>
              <a:off x="2752687" y="2086692"/>
              <a:ext cx="668400" cy="625500"/>
            </a:xfrm>
            <a:prstGeom prst="ellipse">
              <a:avLst/>
            </a:prstGeom>
            <a:solidFill>
              <a:srgbClr val="980000"/>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41"/>
            <p:cNvSpPr/>
            <p:nvPr/>
          </p:nvSpPr>
          <p:spPr>
            <a:xfrm>
              <a:off x="3999595" y="2536486"/>
              <a:ext cx="668400" cy="625500"/>
            </a:xfrm>
            <a:prstGeom prst="ellipse">
              <a:avLst/>
            </a:prstGeom>
            <a:solidFill>
              <a:srgbClr val="980000"/>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p41"/>
            <p:cNvSpPr/>
            <p:nvPr/>
          </p:nvSpPr>
          <p:spPr>
            <a:xfrm>
              <a:off x="2492686" y="2459773"/>
              <a:ext cx="83400" cy="780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p41"/>
            <p:cNvSpPr/>
            <p:nvPr/>
          </p:nvSpPr>
          <p:spPr>
            <a:xfrm>
              <a:off x="4958165" y="2901594"/>
              <a:ext cx="83400" cy="780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41"/>
            <p:cNvSpPr/>
            <p:nvPr/>
          </p:nvSpPr>
          <p:spPr>
            <a:xfrm>
              <a:off x="5689802" y="2861181"/>
              <a:ext cx="83400" cy="78000"/>
            </a:xfrm>
            <a:prstGeom prst="ellipse">
              <a:avLst/>
            </a:prstGeom>
            <a:solidFill>
              <a:srgbClr val="980000"/>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p41"/>
            <p:cNvSpPr/>
            <p:nvPr/>
          </p:nvSpPr>
          <p:spPr>
            <a:xfrm>
              <a:off x="2952539" y="1911179"/>
              <a:ext cx="83400" cy="780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41"/>
            <p:cNvSpPr/>
            <p:nvPr/>
          </p:nvSpPr>
          <p:spPr>
            <a:xfrm>
              <a:off x="3429216" y="3058593"/>
              <a:ext cx="83400" cy="780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41"/>
            <p:cNvSpPr/>
            <p:nvPr/>
          </p:nvSpPr>
          <p:spPr>
            <a:xfrm>
              <a:off x="3216066" y="1950263"/>
              <a:ext cx="83400" cy="780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41"/>
            <p:cNvSpPr/>
            <p:nvPr/>
          </p:nvSpPr>
          <p:spPr>
            <a:xfrm>
              <a:off x="3104753" y="1708269"/>
              <a:ext cx="196200" cy="1836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41"/>
            <p:cNvSpPr/>
            <p:nvPr/>
          </p:nvSpPr>
          <p:spPr>
            <a:xfrm>
              <a:off x="4037610" y="1749541"/>
              <a:ext cx="333900" cy="312600"/>
            </a:xfrm>
            <a:prstGeom prst="ellipse">
              <a:avLst/>
            </a:prstGeom>
            <a:solidFill>
              <a:srgbClr val="4A86E8"/>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41"/>
            <p:cNvSpPr/>
            <p:nvPr/>
          </p:nvSpPr>
          <p:spPr>
            <a:xfrm>
              <a:off x="2348127" y="2363877"/>
              <a:ext cx="3355639" cy="535190"/>
            </a:xfrm>
            <a:custGeom>
              <a:rect b="b" l="l" r="r" t="t"/>
              <a:pathLst>
                <a:path extrusionOk="0" h="37063" w="217475">
                  <a:moveTo>
                    <a:pt x="0" y="21571"/>
                  </a:moveTo>
                  <a:cubicBezTo>
                    <a:pt x="4904" y="17648"/>
                    <a:pt x="7902" y="11749"/>
                    <a:pt x="12517" y="7490"/>
                  </a:cubicBezTo>
                  <a:cubicBezTo>
                    <a:pt x="18153" y="2289"/>
                    <a:pt x="26901" y="-1054"/>
                    <a:pt x="34421" y="449"/>
                  </a:cubicBezTo>
                  <a:cubicBezTo>
                    <a:pt x="42446" y="2053"/>
                    <a:pt x="42029" y="15022"/>
                    <a:pt x="46937" y="21571"/>
                  </a:cubicBezTo>
                  <a:cubicBezTo>
                    <a:pt x="53547" y="30390"/>
                    <a:pt x="65754" y="34485"/>
                    <a:pt x="76664" y="36043"/>
                  </a:cubicBezTo>
                  <a:cubicBezTo>
                    <a:pt x="94483" y="38588"/>
                    <a:pt x="112669" y="35476"/>
                    <a:pt x="130641" y="34478"/>
                  </a:cubicBezTo>
                  <a:cubicBezTo>
                    <a:pt x="141316" y="33885"/>
                    <a:pt x="152231" y="36575"/>
                    <a:pt x="162715" y="34478"/>
                  </a:cubicBezTo>
                  <a:cubicBezTo>
                    <a:pt x="174102" y="32201"/>
                    <a:pt x="182840" y="22858"/>
                    <a:pt x="193224" y="17659"/>
                  </a:cubicBezTo>
                  <a:cubicBezTo>
                    <a:pt x="202088" y="13222"/>
                    <a:pt x="207563" y="34869"/>
                    <a:pt x="217475" y="34869"/>
                  </a:cubicBezTo>
                </a:path>
              </a:pathLst>
            </a:custGeom>
            <a:noFill/>
            <a:ln cap="flat" cmpd="sng" w="9525">
              <a:solidFill>
                <a:srgbClr val="980000"/>
              </a:solidFill>
              <a:prstDash val="solid"/>
              <a:round/>
              <a:headEnd len="med" w="med" type="none"/>
              <a:tailEnd len="med" w="med" type="none"/>
            </a:ln>
          </p:spPr>
        </p:sp>
        <p:sp>
          <p:nvSpPr>
            <p:cNvPr id="1030" name="Google Shape;1030;p41"/>
            <p:cNvSpPr/>
            <p:nvPr/>
          </p:nvSpPr>
          <p:spPr>
            <a:xfrm>
              <a:off x="6083025" y="2439862"/>
              <a:ext cx="83400" cy="78000"/>
            </a:xfrm>
            <a:prstGeom prst="ellipse">
              <a:avLst/>
            </a:prstGeom>
            <a:solidFill>
              <a:srgbClr val="FFF2CC"/>
            </a:solidFill>
            <a:ln cap="flat" cmpd="sng" w="9525">
              <a:solidFill>
                <a:srgbClr val="B7B7B7"/>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41"/>
            <p:cNvSpPr/>
            <p:nvPr/>
          </p:nvSpPr>
          <p:spPr>
            <a:xfrm>
              <a:off x="5863957" y="1383923"/>
              <a:ext cx="668400" cy="625500"/>
            </a:xfrm>
            <a:prstGeom prst="ellipse">
              <a:avLst/>
            </a:prstGeom>
            <a:solidFill>
              <a:srgbClr val="FFF2CC"/>
            </a:solidFill>
            <a:ln cap="flat" cmpd="sng" w="9525">
              <a:solidFill>
                <a:srgbClr val="B7B7B7"/>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41"/>
            <p:cNvSpPr/>
            <p:nvPr/>
          </p:nvSpPr>
          <p:spPr>
            <a:xfrm>
              <a:off x="5842989" y="2722118"/>
              <a:ext cx="333900" cy="312600"/>
            </a:xfrm>
            <a:prstGeom prst="ellipse">
              <a:avLst/>
            </a:prstGeom>
            <a:solidFill>
              <a:srgbClr val="FFF2CC"/>
            </a:solidFill>
            <a:ln cap="flat" cmpd="sng" w="9525">
              <a:solidFill>
                <a:srgbClr val="B7B7B7"/>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41"/>
            <p:cNvSpPr/>
            <p:nvPr/>
          </p:nvSpPr>
          <p:spPr>
            <a:xfrm>
              <a:off x="6023595" y="2183115"/>
              <a:ext cx="196200" cy="183600"/>
            </a:xfrm>
            <a:prstGeom prst="ellipse">
              <a:avLst/>
            </a:prstGeom>
            <a:solidFill>
              <a:srgbClr val="FFF2CC"/>
            </a:solidFill>
            <a:ln cap="flat" cmpd="sng" w="9525">
              <a:solidFill>
                <a:srgbClr val="B7B7B7"/>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41"/>
            <p:cNvSpPr/>
            <p:nvPr/>
          </p:nvSpPr>
          <p:spPr>
            <a:xfrm>
              <a:off x="6306840" y="2167447"/>
              <a:ext cx="83400" cy="78000"/>
            </a:xfrm>
            <a:prstGeom prst="ellipse">
              <a:avLst/>
            </a:prstGeom>
            <a:solidFill>
              <a:srgbClr val="FFF2CC"/>
            </a:solidFill>
            <a:ln cap="flat" cmpd="sng" w="9525">
              <a:solidFill>
                <a:srgbClr val="B7B7B7"/>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41"/>
            <p:cNvSpPr/>
            <p:nvPr/>
          </p:nvSpPr>
          <p:spPr>
            <a:xfrm>
              <a:off x="6135788" y="3005821"/>
              <a:ext cx="196200" cy="183600"/>
            </a:xfrm>
            <a:prstGeom prst="ellipse">
              <a:avLst/>
            </a:prstGeom>
            <a:solidFill>
              <a:srgbClr val="FFF2CC"/>
            </a:solidFill>
            <a:ln cap="flat" cmpd="sng" w="9525">
              <a:solidFill>
                <a:srgbClr val="B7B7B7"/>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41"/>
            <p:cNvSpPr/>
            <p:nvPr/>
          </p:nvSpPr>
          <p:spPr>
            <a:xfrm>
              <a:off x="2335916" y="1605572"/>
              <a:ext cx="3355787" cy="1057648"/>
            </a:xfrm>
            <a:custGeom>
              <a:rect b="b" l="l" r="r" t="t"/>
              <a:pathLst>
                <a:path extrusionOk="0" h="73143" w="214736">
                  <a:moveTo>
                    <a:pt x="0" y="73143"/>
                  </a:moveTo>
                  <a:cubicBezTo>
                    <a:pt x="11820" y="63686"/>
                    <a:pt x="24068" y="51737"/>
                    <a:pt x="39114" y="50066"/>
                  </a:cubicBezTo>
                  <a:cubicBezTo>
                    <a:pt x="46283" y="49270"/>
                    <a:pt x="53873" y="49878"/>
                    <a:pt x="60627" y="52412"/>
                  </a:cubicBezTo>
                  <a:cubicBezTo>
                    <a:pt x="66290" y="54537"/>
                    <a:pt x="73490" y="57964"/>
                    <a:pt x="78619" y="54759"/>
                  </a:cubicBezTo>
                  <a:cubicBezTo>
                    <a:pt x="87023" y="49508"/>
                    <a:pt x="85792" y="34158"/>
                    <a:pt x="94656" y="29726"/>
                  </a:cubicBezTo>
                  <a:cubicBezTo>
                    <a:pt x="100254" y="26927"/>
                    <a:pt x="107360" y="31244"/>
                    <a:pt x="113431" y="29726"/>
                  </a:cubicBezTo>
                  <a:cubicBezTo>
                    <a:pt x="119831" y="28126"/>
                    <a:pt x="125660" y="24286"/>
                    <a:pt x="132206" y="23468"/>
                  </a:cubicBezTo>
                  <a:cubicBezTo>
                    <a:pt x="147757" y="21525"/>
                    <a:pt x="163627" y="28422"/>
                    <a:pt x="179142" y="26206"/>
                  </a:cubicBezTo>
                  <a:cubicBezTo>
                    <a:pt x="186315" y="25182"/>
                    <a:pt x="193898" y="21282"/>
                    <a:pt x="197917" y="15254"/>
                  </a:cubicBezTo>
                  <a:cubicBezTo>
                    <a:pt x="202115" y="8956"/>
                    <a:pt x="207167" y="0"/>
                    <a:pt x="214736" y="0"/>
                  </a:cubicBezTo>
                </a:path>
              </a:pathLst>
            </a:custGeom>
            <a:noFill/>
            <a:ln cap="flat" cmpd="sng" w="19050">
              <a:solidFill>
                <a:srgbClr val="4A86E8"/>
              </a:solidFill>
              <a:prstDash val="dot"/>
              <a:round/>
              <a:headEnd len="med" w="med" type="none"/>
              <a:tailEnd len="med" w="med" type="none"/>
            </a:ln>
          </p:spPr>
        </p:sp>
      </p:grpSp>
      <p:pic>
        <p:nvPicPr>
          <p:cNvPr id="1037" name="Google Shape;1037;p41"/>
          <p:cNvPicPr preferRelativeResize="0"/>
          <p:nvPr/>
        </p:nvPicPr>
        <p:blipFill>
          <a:blip r:embed="rId3">
            <a:alphaModFix/>
          </a:blip>
          <a:stretch>
            <a:fillRect/>
          </a:stretch>
        </p:blipFill>
        <p:spPr>
          <a:xfrm>
            <a:off x="676050" y="2275998"/>
            <a:ext cx="1577750" cy="1051819"/>
          </a:xfrm>
          <a:prstGeom prst="rect">
            <a:avLst/>
          </a:prstGeom>
          <a:noFill/>
          <a:ln>
            <a:noFill/>
          </a:ln>
        </p:spPr>
      </p:pic>
      <p:pic>
        <p:nvPicPr>
          <p:cNvPr id="1038" name="Google Shape;1038;p41"/>
          <p:cNvPicPr preferRelativeResize="0"/>
          <p:nvPr/>
        </p:nvPicPr>
        <p:blipFill>
          <a:blip r:embed="rId4">
            <a:alphaModFix/>
          </a:blip>
          <a:stretch>
            <a:fillRect/>
          </a:stretch>
        </p:blipFill>
        <p:spPr>
          <a:xfrm>
            <a:off x="178975" y="1336225"/>
            <a:ext cx="1577750" cy="1050775"/>
          </a:xfrm>
          <a:prstGeom prst="rect">
            <a:avLst/>
          </a:prstGeom>
          <a:noFill/>
          <a:ln>
            <a:noFill/>
          </a:ln>
        </p:spPr>
      </p:pic>
      <p:pic>
        <p:nvPicPr>
          <p:cNvPr id="1039" name="Google Shape;1039;p41"/>
          <p:cNvPicPr preferRelativeResize="0"/>
          <p:nvPr/>
        </p:nvPicPr>
        <p:blipFill>
          <a:blip r:embed="rId5">
            <a:alphaModFix/>
          </a:blip>
          <a:stretch>
            <a:fillRect/>
          </a:stretch>
        </p:blipFill>
        <p:spPr>
          <a:xfrm>
            <a:off x="1855863" y="1225234"/>
            <a:ext cx="1393294" cy="1400317"/>
          </a:xfrm>
          <a:prstGeom prst="rect">
            <a:avLst/>
          </a:prstGeom>
          <a:noFill/>
          <a:ln>
            <a:noFill/>
          </a:ln>
        </p:spPr>
      </p:pic>
      <p:sp>
        <p:nvSpPr>
          <p:cNvPr id="1040" name="Google Shape;1040;p41"/>
          <p:cNvSpPr txBox="1"/>
          <p:nvPr/>
        </p:nvSpPr>
        <p:spPr>
          <a:xfrm>
            <a:off x="7458475" y="0"/>
            <a:ext cx="16857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chemeClr val="dk1"/>
                </a:solidFill>
                <a:latin typeface="Economica"/>
                <a:ea typeface="Economica"/>
                <a:cs typeface="Economica"/>
                <a:sym typeface="Economica"/>
              </a:rPr>
              <a:t>Manalili, MMC (2024)</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pic>
        <p:nvPicPr>
          <p:cNvPr id="72" name="Google Shape;72;p15"/>
          <p:cNvPicPr preferRelativeResize="0"/>
          <p:nvPr/>
        </p:nvPicPr>
        <p:blipFill>
          <a:blip r:embed="rId3">
            <a:alphaModFix/>
          </a:blip>
          <a:stretch>
            <a:fillRect/>
          </a:stretch>
        </p:blipFill>
        <p:spPr>
          <a:xfrm>
            <a:off x="277038" y="152400"/>
            <a:ext cx="8589915" cy="48387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4" name="Shape 1044"/>
        <p:cNvGrpSpPr/>
        <p:nvPr/>
      </p:nvGrpSpPr>
      <p:grpSpPr>
        <a:xfrm>
          <a:off x="0" y="0"/>
          <a:ext cx="0" cy="0"/>
          <a:chOff x="0" y="0"/>
          <a:chExt cx="0" cy="0"/>
        </a:xfrm>
      </p:grpSpPr>
      <p:sp>
        <p:nvSpPr>
          <p:cNvPr id="1045" name="Google Shape;1045;p42"/>
          <p:cNvSpPr txBox="1"/>
          <p:nvPr>
            <p:ph type="title"/>
          </p:nvPr>
        </p:nvSpPr>
        <p:spPr>
          <a:xfrm>
            <a:off x="311700" y="315925"/>
            <a:ext cx="87060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n" sz="3750"/>
              <a:t>Reauthoring</a:t>
            </a:r>
            <a:r>
              <a:rPr lang="en" sz="3750"/>
              <a:t>: </a:t>
            </a:r>
            <a:r>
              <a:rPr lang="en" sz="3250"/>
              <a:t>Landscapes of Identity/Action Map</a:t>
            </a:r>
            <a:endParaRPr sz="3250"/>
          </a:p>
        </p:txBody>
      </p:sp>
      <p:sp>
        <p:nvSpPr>
          <p:cNvPr id="1046" name="Google Shape;1046;p42"/>
          <p:cNvSpPr txBox="1"/>
          <p:nvPr>
            <p:ph idx="1" type="body"/>
          </p:nvPr>
        </p:nvSpPr>
        <p:spPr>
          <a:xfrm>
            <a:off x="416400" y="3781125"/>
            <a:ext cx="8311200" cy="1430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W</a:t>
            </a:r>
            <a:r>
              <a:rPr lang="en"/>
              <a:t>e’ll elaborate on Landscapes (of Action/Identity) Map -</a:t>
            </a:r>
            <a:endParaRPr/>
          </a:p>
          <a:p>
            <a:pPr indent="0" lvl="0" marL="0" rtl="0" algn="ctr">
              <a:spcBef>
                <a:spcPts val="1200"/>
              </a:spcBef>
              <a:spcAft>
                <a:spcPts val="1200"/>
              </a:spcAft>
              <a:buNone/>
            </a:pPr>
            <a:r>
              <a:rPr lang="en"/>
              <a:t>One of the possible way to have reauthoring conversations!</a:t>
            </a:r>
            <a:endParaRPr/>
          </a:p>
        </p:txBody>
      </p:sp>
      <p:sp>
        <p:nvSpPr>
          <p:cNvPr id="1047" name="Google Shape;1047;p42"/>
          <p:cNvSpPr/>
          <p:nvPr/>
        </p:nvSpPr>
        <p:spPr>
          <a:xfrm>
            <a:off x="5750845" y="1845664"/>
            <a:ext cx="1203000" cy="12030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42"/>
          <p:cNvSpPr/>
          <p:nvPr/>
        </p:nvSpPr>
        <p:spPr>
          <a:xfrm>
            <a:off x="6118716" y="2088839"/>
            <a:ext cx="600000" cy="6000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p42"/>
          <p:cNvSpPr/>
          <p:nvPr/>
        </p:nvSpPr>
        <p:spPr>
          <a:xfrm>
            <a:off x="6562289" y="2260525"/>
            <a:ext cx="150300" cy="1503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p42"/>
          <p:cNvSpPr/>
          <p:nvPr/>
        </p:nvSpPr>
        <p:spPr>
          <a:xfrm>
            <a:off x="6562289" y="2423374"/>
            <a:ext cx="150300" cy="1503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p42"/>
          <p:cNvSpPr/>
          <p:nvPr/>
        </p:nvSpPr>
        <p:spPr>
          <a:xfrm>
            <a:off x="6436328" y="2831564"/>
            <a:ext cx="150300" cy="1503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p42"/>
          <p:cNvSpPr/>
          <p:nvPr/>
        </p:nvSpPr>
        <p:spPr>
          <a:xfrm>
            <a:off x="6652448" y="2675187"/>
            <a:ext cx="150300" cy="1503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 name="Google Shape;1053;p42"/>
          <p:cNvSpPr/>
          <p:nvPr/>
        </p:nvSpPr>
        <p:spPr>
          <a:xfrm>
            <a:off x="6017225" y="2573690"/>
            <a:ext cx="353400" cy="3534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 name="Google Shape;1054;p42"/>
          <p:cNvSpPr txBox="1"/>
          <p:nvPr/>
        </p:nvSpPr>
        <p:spPr>
          <a:xfrm>
            <a:off x="6870291" y="2157999"/>
            <a:ext cx="6477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rgbClr val="000000"/>
              </a:buClr>
              <a:buSzPts val="1100"/>
              <a:buFont typeface="Arial"/>
              <a:buNone/>
            </a:pPr>
            <a:r>
              <a:rPr b="1" lang="en" sz="1800">
                <a:solidFill>
                  <a:srgbClr val="000000"/>
                </a:solidFill>
                <a:latin typeface="Open Sans"/>
                <a:ea typeface="Open Sans"/>
                <a:cs typeface="Open Sans"/>
                <a:sym typeface="Open Sans"/>
              </a:rPr>
              <a:t>==&gt;</a:t>
            </a:r>
            <a:endParaRPr sz="1800">
              <a:latin typeface="Open Sans"/>
              <a:ea typeface="Open Sans"/>
              <a:cs typeface="Open Sans"/>
              <a:sym typeface="Open Sans"/>
            </a:endParaRPr>
          </a:p>
        </p:txBody>
      </p:sp>
      <p:sp>
        <p:nvSpPr>
          <p:cNvPr id="1055" name="Google Shape;1055;p42"/>
          <p:cNvSpPr/>
          <p:nvPr/>
        </p:nvSpPr>
        <p:spPr>
          <a:xfrm rot="-2700000">
            <a:off x="7461698" y="1813120"/>
            <a:ext cx="918108" cy="1045109"/>
          </a:xfrm>
          <a:custGeom>
            <a:rect b="b" l="l" r="r" t="t"/>
            <a:pathLst>
              <a:path extrusionOk="0" h="42265" w="37129">
                <a:moveTo>
                  <a:pt x="0" y="19555"/>
                </a:moveTo>
                <a:cubicBezTo>
                  <a:pt x="682" y="11371"/>
                  <a:pt x="9627" y="-3939"/>
                  <a:pt x="16195" y="990"/>
                </a:cubicBezTo>
                <a:cubicBezTo>
                  <a:pt x="23118" y="6186"/>
                  <a:pt x="-2462" y="19494"/>
                  <a:pt x="4740" y="24295"/>
                </a:cubicBezTo>
                <a:cubicBezTo>
                  <a:pt x="10789" y="28328"/>
                  <a:pt x="16202" y="15262"/>
                  <a:pt x="22514" y="11655"/>
                </a:cubicBezTo>
                <a:cubicBezTo>
                  <a:pt x="23909" y="10858"/>
                  <a:pt x="25026" y="8171"/>
                  <a:pt x="26464" y="8890"/>
                </a:cubicBezTo>
                <a:cubicBezTo>
                  <a:pt x="31630" y="11473"/>
                  <a:pt x="23864" y="21082"/>
                  <a:pt x="19354" y="24690"/>
                </a:cubicBezTo>
                <a:cubicBezTo>
                  <a:pt x="15324" y="27914"/>
                  <a:pt x="5746" y="33837"/>
                  <a:pt x="9875" y="36934"/>
                </a:cubicBezTo>
                <a:cubicBezTo>
                  <a:pt x="11811" y="38386"/>
                  <a:pt x="14514" y="35415"/>
                  <a:pt x="16589" y="34169"/>
                </a:cubicBezTo>
                <a:cubicBezTo>
                  <a:pt x="22456" y="30647"/>
                  <a:pt x="27521" y="23900"/>
                  <a:pt x="34364" y="23900"/>
                </a:cubicBezTo>
                <a:cubicBezTo>
                  <a:pt x="35706" y="23900"/>
                  <a:pt x="35866" y="26711"/>
                  <a:pt x="35154" y="27849"/>
                </a:cubicBezTo>
                <a:cubicBezTo>
                  <a:pt x="32044" y="32823"/>
                  <a:pt x="19604" y="35001"/>
                  <a:pt x="22514" y="40094"/>
                </a:cubicBezTo>
                <a:cubicBezTo>
                  <a:pt x="24939" y="44338"/>
                  <a:pt x="32757" y="41095"/>
                  <a:pt x="37129" y="38909"/>
                </a:cubicBezTo>
              </a:path>
            </a:pathLst>
          </a:custGeom>
          <a:noFill/>
          <a:ln cap="flat" cmpd="sng" w="76200">
            <a:solidFill>
              <a:srgbClr val="4A86E8"/>
            </a:solidFill>
            <a:prstDash val="solid"/>
            <a:round/>
            <a:headEnd len="med" w="med" type="none"/>
            <a:tailEnd len="med" w="med" type="none"/>
          </a:ln>
        </p:spPr>
      </p:sp>
      <p:cxnSp>
        <p:nvCxnSpPr>
          <p:cNvPr id="1056" name="Google Shape;1056;p42"/>
          <p:cNvCxnSpPr/>
          <p:nvPr/>
        </p:nvCxnSpPr>
        <p:spPr>
          <a:xfrm rot="10800000">
            <a:off x="7304250" y="1913225"/>
            <a:ext cx="1233000" cy="0"/>
          </a:xfrm>
          <a:prstGeom prst="straightConnector1">
            <a:avLst/>
          </a:prstGeom>
          <a:noFill/>
          <a:ln cap="flat" cmpd="sng" w="9525">
            <a:solidFill>
              <a:schemeClr val="dk2"/>
            </a:solidFill>
            <a:prstDash val="solid"/>
            <a:round/>
            <a:headEnd len="med" w="med" type="none"/>
            <a:tailEnd len="med" w="med" type="none"/>
          </a:ln>
        </p:spPr>
      </p:cxnSp>
      <p:cxnSp>
        <p:nvCxnSpPr>
          <p:cNvPr id="1057" name="Google Shape;1057;p42"/>
          <p:cNvCxnSpPr/>
          <p:nvPr/>
        </p:nvCxnSpPr>
        <p:spPr>
          <a:xfrm rot="10800000">
            <a:off x="7304250" y="2825475"/>
            <a:ext cx="1233000" cy="0"/>
          </a:xfrm>
          <a:prstGeom prst="straightConnector1">
            <a:avLst/>
          </a:prstGeom>
          <a:noFill/>
          <a:ln cap="flat" cmpd="sng" w="9525">
            <a:solidFill>
              <a:schemeClr val="dk2"/>
            </a:solidFill>
            <a:prstDash val="solid"/>
            <a:round/>
            <a:headEnd len="med" w="med" type="none"/>
            <a:tailEnd len="med" w="med" type="none"/>
          </a:ln>
        </p:spPr>
      </p:cxnSp>
      <p:sp>
        <p:nvSpPr>
          <p:cNvPr id="1058" name="Google Shape;1058;p42"/>
          <p:cNvSpPr txBox="1"/>
          <p:nvPr/>
        </p:nvSpPr>
        <p:spPr>
          <a:xfrm>
            <a:off x="7643850" y="2722075"/>
            <a:ext cx="6477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Open Sans"/>
                <a:ea typeface="Open Sans"/>
                <a:cs typeface="Open Sans"/>
                <a:sym typeface="Open Sans"/>
              </a:rPr>
              <a:t>Action</a:t>
            </a:r>
            <a:endParaRPr/>
          </a:p>
        </p:txBody>
      </p:sp>
      <p:sp>
        <p:nvSpPr>
          <p:cNvPr id="1059" name="Google Shape;1059;p42"/>
          <p:cNvSpPr txBox="1"/>
          <p:nvPr/>
        </p:nvSpPr>
        <p:spPr>
          <a:xfrm>
            <a:off x="7558350" y="1617450"/>
            <a:ext cx="8187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Open Sans"/>
                <a:ea typeface="Open Sans"/>
                <a:cs typeface="Open Sans"/>
                <a:sym typeface="Open Sans"/>
              </a:rPr>
              <a:t>Identity</a:t>
            </a:r>
            <a:endParaRPr/>
          </a:p>
        </p:txBody>
      </p:sp>
      <p:grpSp>
        <p:nvGrpSpPr>
          <p:cNvPr id="1060" name="Google Shape;1060;p42"/>
          <p:cNvGrpSpPr/>
          <p:nvPr/>
        </p:nvGrpSpPr>
        <p:grpSpPr>
          <a:xfrm>
            <a:off x="416548" y="1342866"/>
            <a:ext cx="5070244" cy="2023112"/>
            <a:chOff x="1640928" y="1383923"/>
            <a:chExt cx="4910172" cy="1897676"/>
          </a:xfrm>
        </p:grpSpPr>
        <p:cxnSp>
          <p:nvCxnSpPr>
            <p:cNvPr id="1061" name="Google Shape;1061;p42"/>
            <p:cNvCxnSpPr/>
            <p:nvPr/>
          </p:nvCxnSpPr>
          <p:spPr>
            <a:xfrm>
              <a:off x="2101493" y="1545370"/>
              <a:ext cx="0" cy="1693500"/>
            </a:xfrm>
            <a:prstGeom prst="straightConnector1">
              <a:avLst/>
            </a:prstGeom>
            <a:noFill/>
            <a:ln cap="flat" cmpd="sng" w="38100">
              <a:solidFill>
                <a:srgbClr val="000000"/>
              </a:solidFill>
              <a:prstDash val="solid"/>
              <a:round/>
              <a:headEnd len="med" w="med" type="none"/>
              <a:tailEnd len="med" w="med" type="none"/>
            </a:ln>
          </p:spPr>
        </p:cxnSp>
        <p:cxnSp>
          <p:nvCxnSpPr>
            <p:cNvPr id="1062" name="Google Shape;1062;p42"/>
            <p:cNvCxnSpPr/>
            <p:nvPr/>
          </p:nvCxnSpPr>
          <p:spPr>
            <a:xfrm rot="10800000">
              <a:off x="2100720" y="3238532"/>
              <a:ext cx="3801900" cy="0"/>
            </a:xfrm>
            <a:prstGeom prst="straightConnector1">
              <a:avLst/>
            </a:prstGeom>
            <a:noFill/>
            <a:ln cap="flat" cmpd="sng" w="38100">
              <a:solidFill>
                <a:schemeClr val="dk1"/>
              </a:solidFill>
              <a:prstDash val="solid"/>
              <a:round/>
              <a:headEnd len="med" w="med" type="none"/>
              <a:tailEnd len="med" w="med" type="none"/>
            </a:ln>
          </p:spPr>
        </p:cxnSp>
        <p:sp>
          <p:nvSpPr>
            <p:cNvPr id="1063" name="Google Shape;1063;p42"/>
            <p:cNvSpPr/>
            <p:nvPr/>
          </p:nvSpPr>
          <p:spPr>
            <a:xfrm>
              <a:off x="2059728" y="3203599"/>
              <a:ext cx="83400" cy="780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64" name="Google Shape;1064;p42"/>
            <p:cNvCxnSpPr/>
            <p:nvPr/>
          </p:nvCxnSpPr>
          <p:spPr>
            <a:xfrm rot="10800000">
              <a:off x="1640928" y="3242599"/>
              <a:ext cx="418800" cy="0"/>
            </a:xfrm>
            <a:prstGeom prst="straightConnector1">
              <a:avLst/>
            </a:prstGeom>
            <a:noFill/>
            <a:ln cap="flat" cmpd="sng" w="38100">
              <a:solidFill>
                <a:schemeClr val="dk1"/>
              </a:solidFill>
              <a:prstDash val="dot"/>
              <a:round/>
              <a:headEnd len="med" w="med" type="none"/>
              <a:tailEnd len="med" w="med" type="none"/>
            </a:ln>
          </p:spPr>
        </p:cxnSp>
        <p:sp>
          <p:nvSpPr>
            <p:cNvPr id="1065" name="Google Shape;1065;p42"/>
            <p:cNvSpPr/>
            <p:nvPr/>
          </p:nvSpPr>
          <p:spPr>
            <a:xfrm>
              <a:off x="5855931" y="3199448"/>
              <a:ext cx="83400" cy="78000"/>
            </a:xfrm>
            <a:prstGeom prst="ellipse">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66" name="Google Shape;1066;p42"/>
            <p:cNvCxnSpPr/>
            <p:nvPr/>
          </p:nvCxnSpPr>
          <p:spPr>
            <a:xfrm flipH="1">
              <a:off x="5939100" y="3231725"/>
              <a:ext cx="612000" cy="6900"/>
            </a:xfrm>
            <a:prstGeom prst="straightConnector1">
              <a:avLst/>
            </a:prstGeom>
            <a:noFill/>
            <a:ln cap="flat" cmpd="sng" w="38100">
              <a:solidFill>
                <a:srgbClr val="000000"/>
              </a:solidFill>
              <a:prstDash val="dot"/>
              <a:round/>
              <a:headEnd len="med" w="med" type="none"/>
              <a:tailEnd len="med" w="med" type="none"/>
            </a:ln>
          </p:spPr>
        </p:cxnSp>
        <p:sp>
          <p:nvSpPr>
            <p:cNvPr id="1067" name="Google Shape;1067;p42"/>
            <p:cNvSpPr/>
            <p:nvPr/>
          </p:nvSpPr>
          <p:spPr>
            <a:xfrm>
              <a:off x="2438789" y="1685240"/>
              <a:ext cx="333900" cy="3126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p42"/>
            <p:cNvSpPr/>
            <p:nvPr/>
          </p:nvSpPr>
          <p:spPr>
            <a:xfrm>
              <a:off x="2710157" y="2808403"/>
              <a:ext cx="196200" cy="1836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p42"/>
            <p:cNvSpPr/>
            <p:nvPr/>
          </p:nvSpPr>
          <p:spPr>
            <a:xfrm>
              <a:off x="2229452" y="2564657"/>
              <a:ext cx="196200" cy="183600"/>
            </a:xfrm>
            <a:prstGeom prst="ellipse">
              <a:avLst/>
            </a:prstGeom>
            <a:solidFill>
              <a:srgbClr val="4A86E8"/>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42"/>
            <p:cNvSpPr/>
            <p:nvPr/>
          </p:nvSpPr>
          <p:spPr>
            <a:xfrm>
              <a:off x="3633290" y="1749534"/>
              <a:ext cx="196200" cy="1836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42"/>
            <p:cNvSpPr/>
            <p:nvPr/>
          </p:nvSpPr>
          <p:spPr>
            <a:xfrm>
              <a:off x="3372818" y="2357367"/>
              <a:ext cx="196200" cy="183600"/>
            </a:xfrm>
            <a:prstGeom prst="ellipse">
              <a:avLst/>
            </a:prstGeom>
            <a:solidFill>
              <a:srgbClr val="4A86E8"/>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42"/>
            <p:cNvSpPr/>
            <p:nvPr/>
          </p:nvSpPr>
          <p:spPr>
            <a:xfrm>
              <a:off x="3633290" y="2748376"/>
              <a:ext cx="196200" cy="1836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42"/>
            <p:cNvSpPr/>
            <p:nvPr/>
          </p:nvSpPr>
          <p:spPr>
            <a:xfrm>
              <a:off x="4651236" y="1862820"/>
              <a:ext cx="196200" cy="183600"/>
            </a:xfrm>
            <a:prstGeom prst="ellipse">
              <a:avLst/>
            </a:prstGeom>
            <a:solidFill>
              <a:srgbClr val="4A86E8"/>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42"/>
            <p:cNvSpPr/>
            <p:nvPr/>
          </p:nvSpPr>
          <p:spPr>
            <a:xfrm>
              <a:off x="4155652" y="2276051"/>
              <a:ext cx="196200" cy="1836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42"/>
            <p:cNvSpPr/>
            <p:nvPr/>
          </p:nvSpPr>
          <p:spPr>
            <a:xfrm>
              <a:off x="4599098" y="2276051"/>
              <a:ext cx="196200" cy="1836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42"/>
            <p:cNvSpPr/>
            <p:nvPr/>
          </p:nvSpPr>
          <p:spPr>
            <a:xfrm>
              <a:off x="5157253" y="2748376"/>
              <a:ext cx="196200" cy="1836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p42"/>
            <p:cNvSpPr/>
            <p:nvPr/>
          </p:nvSpPr>
          <p:spPr>
            <a:xfrm>
              <a:off x="2576217" y="2046532"/>
              <a:ext cx="196200" cy="1836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42"/>
            <p:cNvSpPr/>
            <p:nvPr/>
          </p:nvSpPr>
          <p:spPr>
            <a:xfrm>
              <a:off x="5208465" y="1813836"/>
              <a:ext cx="196200" cy="183600"/>
            </a:xfrm>
            <a:prstGeom prst="ellipse">
              <a:avLst/>
            </a:prstGeom>
            <a:solidFill>
              <a:srgbClr val="4A86E8"/>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 name="Google Shape;1079;p42"/>
            <p:cNvSpPr/>
            <p:nvPr/>
          </p:nvSpPr>
          <p:spPr>
            <a:xfrm>
              <a:off x="5015997" y="2165981"/>
              <a:ext cx="83400" cy="780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42"/>
            <p:cNvSpPr/>
            <p:nvPr/>
          </p:nvSpPr>
          <p:spPr>
            <a:xfrm>
              <a:off x="3674206" y="2055244"/>
              <a:ext cx="83400" cy="780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1" name="Google Shape;1081;p42"/>
            <p:cNvSpPr/>
            <p:nvPr/>
          </p:nvSpPr>
          <p:spPr>
            <a:xfrm>
              <a:off x="4932466" y="2564660"/>
              <a:ext cx="83400" cy="780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42"/>
            <p:cNvSpPr/>
            <p:nvPr/>
          </p:nvSpPr>
          <p:spPr>
            <a:xfrm>
              <a:off x="4182415" y="1685235"/>
              <a:ext cx="83400" cy="780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p42"/>
            <p:cNvSpPr/>
            <p:nvPr/>
          </p:nvSpPr>
          <p:spPr>
            <a:xfrm>
              <a:off x="4072121" y="2018529"/>
              <a:ext cx="83400" cy="780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p42"/>
            <p:cNvSpPr/>
            <p:nvPr/>
          </p:nvSpPr>
          <p:spPr>
            <a:xfrm>
              <a:off x="3289287" y="2801155"/>
              <a:ext cx="83400" cy="780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42"/>
            <p:cNvSpPr/>
            <p:nvPr/>
          </p:nvSpPr>
          <p:spPr>
            <a:xfrm>
              <a:off x="2952539" y="1735671"/>
              <a:ext cx="83400" cy="780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p42"/>
            <p:cNvSpPr/>
            <p:nvPr/>
          </p:nvSpPr>
          <p:spPr>
            <a:xfrm>
              <a:off x="2342247" y="2142893"/>
              <a:ext cx="83400" cy="780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7" name="Google Shape;1087;p42"/>
            <p:cNvSpPr/>
            <p:nvPr/>
          </p:nvSpPr>
          <p:spPr>
            <a:xfrm>
              <a:off x="2384645" y="2980425"/>
              <a:ext cx="83400" cy="780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8" name="Google Shape;1088;p42"/>
            <p:cNvSpPr/>
            <p:nvPr/>
          </p:nvSpPr>
          <p:spPr>
            <a:xfrm>
              <a:off x="3008782" y="2984874"/>
              <a:ext cx="83400" cy="780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 name="Google Shape;1089;p42"/>
            <p:cNvSpPr/>
            <p:nvPr/>
          </p:nvSpPr>
          <p:spPr>
            <a:xfrm>
              <a:off x="4351978" y="1915592"/>
              <a:ext cx="83400" cy="780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0" name="Google Shape;1090;p42"/>
            <p:cNvSpPr/>
            <p:nvPr/>
          </p:nvSpPr>
          <p:spPr>
            <a:xfrm>
              <a:off x="3825001" y="2271944"/>
              <a:ext cx="83400" cy="780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1" name="Google Shape;1091;p42"/>
            <p:cNvSpPr/>
            <p:nvPr/>
          </p:nvSpPr>
          <p:spPr>
            <a:xfrm>
              <a:off x="3957829" y="2541088"/>
              <a:ext cx="83400" cy="780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p42"/>
            <p:cNvSpPr/>
            <p:nvPr/>
          </p:nvSpPr>
          <p:spPr>
            <a:xfrm>
              <a:off x="4591597" y="1657504"/>
              <a:ext cx="83400" cy="780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3" name="Google Shape;1093;p42"/>
            <p:cNvSpPr/>
            <p:nvPr/>
          </p:nvSpPr>
          <p:spPr>
            <a:xfrm>
              <a:off x="4795416" y="2801155"/>
              <a:ext cx="83400" cy="780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42"/>
            <p:cNvSpPr/>
            <p:nvPr/>
          </p:nvSpPr>
          <p:spPr>
            <a:xfrm>
              <a:off x="5464414" y="1607068"/>
              <a:ext cx="83400" cy="780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42"/>
            <p:cNvSpPr/>
            <p:nvPr/>
          </p:nvSpPr>
          <p:spPr>
            <a:xfrm>
              <a:off x="5157253" y="1915592"/>
              <a:ext cx="83400" cy="78000"/>
            </a:xfrm>
            <a:prstGeom prst="ellipse">
              <a:avLst/>
            </a:prstGeom>
            <a:solidFill>
              <a:srgbClr val="4A86E8"/>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 name="Google Shape;1096;p42"/>
            <p:cNvSpPr/>
            <p:nvPr/>
          </p:nvSpPr>
          <p:spPr>
            <a:xfrm>
              <a:off x="5600437" y="2018529"/>
              <a:ext cx="83400" cy="780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p42"/>
            <p:cNvSpPr/>
            <p:nvPr/>
          </p:nvSpPr>
          <p:spPr>
            <a:xfrm>
              <a:off x="4958165" y="1735671"/>
              <a:ext cx="83400" cy="780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8" name="Google Shape;1098;p42"/>
            <p:cNvSpPr/>
            <p:nvPr/>
          </p:nvSpPr>
          <p:spPr>
            <a:xfrm>
              <a:off x="5042537" y="2166274"/>
              <a:ext cx="668400" cy="6255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9" name="Google Shape;1099;p42"/>
            <p:cNvSpPr/>
            <p:nvPr/>
          </p:nvSpPr>
          <p:spPr>
            <a:xfrm>
              <a:off x="2752687" y="2086692"/>
              <a:ext cx="668400" cy="625500"/>
            </a:xfrm>
            <a:prstGeom prst="ellipse">
              <a:avLst/>
            </a:prstGeom>
            <a:solidFill>
              <a:srgbClr val="4A86E8"/>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0" name="Google Shape;1100;p42"/>
            <p:cNvSpPr/>
            <p:nvPr/>
          </p:nvSpPr>
          <p:spPr>
            <a:xfrm>
              <a:off x="3999595" y="2536486"/>
              <a:ext cx="668400" cy="6255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1" name="Google Shape;1101;p42"/>
            <p:cNvSpPr/>
            <p:nvPr/>
          </p:nvSpPr>
          <p:spPr>
            <a:xfrm>
              <a:off x="2492686" y="2459773"/>
              <a:ext cx="83400" cy="780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2" name="Google Shape;1102;p42"/>
            <p:cNvSpPr/>
            <p:nvPr/>
          </p:nvSpPr>
          <p:spPr>
            <a:xfrm>
              <a:off x="4958165" y="2901594"/>
              <a:ext cx="83400" cy="780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3" name="Google Shape;1103;p42"/>
            <p:cNvSpPr/>
            <p:nvPr/>
          </p:nvSpPr>
          <p:spPr>
            <a:xfrm>
              <a:off x="5689802" y="2861181"/>
              <a:ext cx="83400" cy="780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4" name="Google Shape;1104;p42"/>
            <p:cNvSpPr/>
            <p:nvPr/>
          </p:nvSpPr>
          <p:spPr>
            <a:xfrm>
              <a:off x="2952539" y="1911179"/>
              <a:ext cx="83400" cy="780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5" name="Google Shape;1105;p42"/>
            <p:cNvSpPr/>
            <p:nvPr/>
          </p:nvSpPr>
          <p:spPr>
            <a:xfrm>
              <a:off x="3429216" y="3058593"/>
              <a:ext cx="83400" cy="780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42"/>
            <p:cNvSpPr/>
            <p:nvPr/>
          </p:nvSpPr>
          <p:spPr>
            <a:xfrm>
              <a:off x="3216066" y="1950263"/>
              <a:ext cx="83400" cy="780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p42"/>
            <p:cNvSpPr/>
            <p:nvPr/>
          </p:nvSpPr>
          <p:spPr>
            <a:xfrm>
              <a:off x="3104753" y="1708269"/>
              <a:ext cx="196200" cy="1836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 name="Google Shape;1108;p42"/>
            <p:cNvSpPr/>
            <p:nvPr/>
          </p:nvSpPr>
          <p:spPr>
            <a:xfrm>
              <a:off x="4037610" y="1749541"/>
              <a:ext cx="333900" cy="312600"/>
            </a:xfrm>
            <a:prstGeom prst="ellipse">
              <a:avLst/>
            </a:prstGeom>
            <a:solidFill>
              <a:srgbClr val="4A86E8"/>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9" name="Google Shape;1109;p42"/>
            <p:cNvSpPr/>
            <p:nvPr/>
          </p:nvSpPr>
          <p:spPr>
            <a:xfrm>
              <a:off x="6083025" y="2439862"/>
              <a:ext cx="83400" cy="78000"/>
            </a:xfrm>
            <a:prstGeom prst="ellipse">
              <a:avLst/>
            </a:prstGeom>
            <a:solidFill>
              <a:srgbClr val="FFF2CC"/>
            </a:solidFill>
            <a:ln cap="flat" cmpd="sng" w="9525">
              <a:solidFill>
                <a:srgbClr val="B7B7B7"/>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 name="Google Shape;1110;p42"/>
            <p:cNvSpPr/>
            <p:nvPr/>
          </p:nvSpPr>
          <p:spPr>
            <a:xfrm>
              <a:off x="5863957" y="1383923"/>
              <a:ext cx="668400" cy="625500"/>
            </a:xfrm>
            <a:prstGeom prst="ellipse">
              <a:avLst/>
            </a:prstGeom>
            <a:solidFill>
              <a:srgbClr val="C9DAF8"/>
            </a:solidFill>
            <a:ln cap="flat" cmpd="sng" w="9525">
              <a:solidFill>
                <a:srgbClr val="B7B7B7"/>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1" name="Google Shape;1111;p42"/>
            <p:cNvSpPr/>
            <p:nvPr/>
          </p:nvSpPr>
          <p:spPr>
            <a:xfrm>
              <a:off x="5842989" y="2722118"/>
              <a:ext cx="333900" cy="312600"/>
            </a:xfrm>
            <a:prstGeom prst="ellipse">
              <a:avLst/>
            </a:prstGeom>
            <a:solidFill>
              <a:srgbClr val="FFF2CC"/>
            </a:solidFill>
            <a:ln cap="flat" cmpd="sng" w="9525">
              <a:solidFill>
                <a:srgbClr val="B7B7B7"/>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2" name="Google Shape;1112;p42"/>
            <p:cNvSpPr/>
            <p:nvPr/>
          </p:nvSpPr>
          <p:spPr>
            <a:xfrm>
              <a:off x="6023595" y="2183115"/>
              <a:ext cx="196200" cy="183600"/>
            </a:xfrm>
            <a:prstGeom prst="ellipse">
              <a:avLst/>
            </a:prstGeom>
            <a:solidFill>
              <a:srgbClr val="FFF2CC"/>
            </a:solidFill>
            <a:ln cap="flat" cmpd="sng" w="9525">
              <a:solidFill>
                <a:srgbClr val="B7B7B7"/>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3" name="Google Shape;1113;p42"/>
            <p:cNvSpPr/>
            <p:nvPr/>
          </p:nvSpPr>
          <p:spPr>
            <a:xfrm>
              <a:off x="6306840" y="2167447"/>
              <a:ext cx="83400" cy="78000"/>
            </a:xfrm>
            <a:prstGeom prst="ellipse">
              <a:avLst/>
            </a:prstGeom>
            <a:solidFill>
              <a:srgbClr val="FFF2CC"/>
            </a:solidFill>
            <a:ln cap="flat" cmpd="sng" w="9525">
              <a:solidFill>
                <a:srgbClr val="B7B7B7"/>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4" name="Google Shape;1114;p42"/>
            <p:cNvSpPr/>
            <p:nvPr/>
          </p:nvSpPr>
          <p:spPr>
            <a:xfrm>
              <a:off x="6135788" y="3005821"/>
              <a:ext cx="196200" cy="183600"/>
            </a:xfrm>
            <a:prstGeom prst="ellipse">
              <a:avLst/>
            </a:prstGeom>
            <a:solidFill>
              <a:srgbClr val="FFF2CC"/>
            </a:solidFill>
            <a:ln cap="flat" cmpd="sng" w="9525">
              <a:solidFill>
                <a:srgbClr val="B7B7B7"/>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5" name="Google Shape;1115;p42"/>
            <p:cNvSpPr/>
            <p:nvPr/>
          </p:nvSpPr>
          <p:spPr>
            <a:xfrm>
              <a:off x="2335916" y="1605572"/>
              <a:ext cx="3355787" cy="1057648"/>
            </a:xfrm>
            <a:custGeom>
              <a:rect b="b" l="l" r="r" t="t"/>
              <a:pathLst>
                <a:path extrusionOk="0" h="73143" w="214736">
                  <a:moveTo>
                    <a:pt x="0" y="73143"/>
                  </a:moveTo>
                  <a:cubicBezTo>
                    <a:pt x="11820" y="63686"/>
                    <a:pt x="24068" y="51737"/>
                    <a:pt x="39114" y="50066"/>
                  </a:cubicBezTo>
                  <a:cubicBezTo>
                    <a:pt x="46283" y="49270"/>
                    <a:pt x="53873" y="49878"/>
                    <a:pt x="60627" y="52412"/>
                  </a:cubicBezTo>
                  <a:cubicBezTo>
                    <a:pt x="66290" y="54537"/>
                    <a:pt x="73490" y="57964"/>
                    <a:pt x="78619" y="54759"/>
                  </a:cubicBezTo>
                  <a:cubicBezTo>
                    <a:pt x="87023" y="49508"/>
                    <a:pt x="85792" y="34158"/>
                    <a:pt x="94656" y="29726"/>
                  </a:cubicBezTo>
                  <a:cubicBezTo>
                    <a:pt x="100254" y="26927"/>
                    <a:pt x="107360" y="31244"/>
                    <a:pt x="113431" y="29726"/>
                  </a:cubicBezTo>
                  <a:cubicBezTo>
                    <a:pt x="119831" y="28126"/>
                    <a:pt x="125660" y="24286"/>
                    <a:pt x="132206" y="23468"/>
                  </a:cubicBezTo>
                  <a:cubicBezTo>
                    <a:pt x="147757" y="21525"/>
                    <a:pt x="163627" y="28422"/>
                    <a:pt x="179142" y="26206"/>
                  </a:cubicBezTo>
                  <a:cubicBezTo>
                    <a:pt x="186315" y="25182"/>
                    <a:pt x="193898" y="21282"/>
                    <a:pt x="197917" y="15254"/>
                  </a:cubicBezTo>
                  <a:cubicBezTo>
                    <a:pt x="202115" y="8956"/>
                    <a:pt x="207167" y="0"/>
                    <a:pt x="214736" y="0"/>
                  </a:cubicBezTo>
                </a:path>
              </a:pathLst>
            </a:custGeom>
            <a:noFill/>
            <a:ln cap="flat" cmpd="sng" w="19050">
              <a:solidFill>
                <a:srgbClr val="4A86E8"/>
              </a:solidFill>
              <a:prstDash val="dot"/>
              <a:round/>
              <a:headEnd len="med" w="med" type="none"/>
              <a:tailEnd len="med" w="med" type="none"/>
            </a:ln>
          </p:spPr>
        </p:sp>
      </p:grpSp>
      <p:sp>
        <p:nvSpPr>
          <p:cNvPr id="1116" name="Google Shape;1116;p42"/>
          <p:cNvSpPr txBox="1"/>
          <p:nvPr/>
        </p:nvSpPr>
        <p:spPr>
          <a:xfrm>
            <a:off x="7458475" y="0"/>
            <a:ext cx="16857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chemeClr val="dk1"/>
                </a:solidFill>
                <a:latin typeface="Economica"/>
                <a:ea typeface="Economica"/>
                <a:cs typeface="Economica"/>
                <a:sym typeface="Economica"/>
              </a:rPr>
              <a:t>Manalili, MMC (2024)</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0" name="Shape 1120"/>
        <p:cNvGrpSpPr/>
        <p:nvPr/>
      </p:nvGrpSpPr>
      <p:grpSpPr>
        <a:xfrm>
          <a:off x="0" y="0"/>
          <a:ext cx="0" cy="0"/>
          <a:chOff x="0" y="0"/>
          <a:chExt cx="0" cy="0"/>
        </a:xfrm>
      </p:grpSpPr>
      <p:sp>
        <p:nvSpPr>
          <p:cNvPr id="1121" name="Google Shape;1121;p43"/>
          <p:cNvSpPr txBox="1"/>
          <p:nvPr>
            <p:ph type="title"/>
          </p:nvPr>
        </p:nvSpPr>
        <p:spPr>
          <a:xfrm>
            <a:off x="311700" y="315925"/>
            <a:ext cx="8520600" cy="831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3750"/>
              <a:t>Reauthoring</a:t>
            </a:r>
            <a:r>
              <a:rPr lang="en" sz="3750"/>
              <a:t>: </a:t>
            </a:r>
            <a:r>
              <a:rPr lang="en" sz="3250"/>
              <a:t>Landscape Map </a:t>
            </a:r>
            <a:r>
              <a:rPr lang="en" sz="3250"/>
              <a:t>(</a:t>
            </a:r>
            <a:r>
              <a:rPr lang="en" sz="3250"/>
              <a:t>Action</a:t>
            </a:r>
            <a:r>
              <a:rPr lang="en" sz="3250"/>
              <a:t>)</a:t>
            </a:r>
            <a:endParaRPr sz="3250"/>
          </a:p>
        </p:txBody>
      </p:sp>
      <p:sp>
        <p:nvSpPr>
          <p:cNvPr id="1122" name="Google Shape;1122;p43"/>
          <p:cNvSpPr/>
          <p:nvPr/>
        </p:nvSpPr>
        <p:spPr>
          <a:xfrm>
            <a:off x="117470" y="3577614"/>
            <a:ext cx="1203000" cy="12030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3" name="Google Shape;1123;p43"/>
          <p:cNvSpPr/>
          <p:nvPr/>
        </p:nvSpPr>
        <p:spPr>
          <a:xfrm>
            <a:off x="485341" y="3820789"/>
            <a:ext cx="600000" cy="6000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4" name="Google Shape;1124;p43"/>
          <p:cNvSpPr/>
          <p:nvPr/>
        </p:nvSpPr>
        <p:spPr>
          <a:xfrm>
            <a:off x="928914" y="3992475"/>
            <a:ext cx="150300" cy="1503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5" name="Google Shape;1125;p43"/>
          <p:cNvSpPr/>
          <p:nvPr/>
        </p:nvSpPr>
        <p:spPr>
          <a:xfrm>
            <a:off x="928914" y="4155324"/>
            <a:ext cx="150300" cy="1503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6" name="Google Shape;1126;p43"/>
          <p:cNvSpPr/>
          <p:nvPr/>
        </p:nvSpPr>
        <p:spPr>
          <a:xfrm>
            <a:off x="802953" y="4563514"/>
            <a:ext cx="150300" cy="1503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7" name="Google Shape;1127;p43"/>
          <p:cNvSpPr/>
          <p:nvPr/>
        </p:nvSpPr>
        <p:spPr>
          <a:xfrm>
            <a:off x="1019073" y="4407137"/>
            <a:ext cx="150300" cy="1503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8" name="Google Shape;1128;p43"/>
          <p:cNvSpPr/>
          <p:nvPr/>
        </p:nvSpPr>
        <p:spPr>
          <a:xfrm>
            <a:off x="383850" y="4305640"/>
            <a:ext cx="353400" cy="3534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9" name="Google Shape;1129;p43"/>
          <p:cNvSpPr txBox="1"/>
          <p:nvPr/>
        </p:nvSpPr>
        <p:spPr>
          <a:xfrm>
            <a:off x="1236916" y="3889949"/>
            <a:ext cx="6477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rgbClr val="000000"/>
              </a:buClr>
              <a:buSzPts val="1100"/>
              <a:buFont typeface="Arial"/>
              <a:buNone/>
            </a:pPr>
            <a:r>
              <a:rPr b="1" lang="en" sz="1800">
                <a:solidFill>
                  <a:srgbClr val="000000"/>
                </a:solidFill>
                <a:latin typeface="Open Sans"/>
                <a:ea typeface="Open Sans"/>
                <a:cs typeface="Open Sans"/>
                <a:sym typeface="Open Sans"/>
              </a:rPr>
              <a:t>==&gt;</a:t>
            </a:r>
            <a:endParaRPr sz="1800">
              <a:latin typeface="Open Sans"/>
              <a:ea typeface="Open Sans"/>
              <a:cs typeface="Open Sans"/>
              <a:sym typeface="Open Sans"/>
            </a:endParaRPr>
          </a:p>
        </p:txBody>
      </p:sp>
      <p:sp>
        <p:nvSpPr>
          <p:cNvPr id="1130" name="Google Shape;1130;p43"/>
          <p:cNvSpPr/>
          <p:nvPr/>
        </p:nvSpPr>
        <p:spPr>
          <a:xfrm rot="-2700000">
            <a:off x="1828323" y="3545070"/>
            <a:ext cx="918108" cy="1045109"/>
          </a:xfrm>
          <a:custGeom>
            <a:rect b="b" l="l" r="r" t="t"/>
            <a:pathLst>
              <a:path extrusionOk="0" h="42265" w="37129">
                <a:moveTo>
                  <a:pt x="0" y="19555"/>
                </a:moveTo>
                <a:cubicBezTo>
                  <a:pt x="682" y="11371"/>
                  <a:pt x="9627" y="-3939"/>
                  <a:pt x="16195" y="990"/>
                </a:cubicBezTo>
                <a:cubicBezTo>
                  <a:pt x="23118" y="6186"/>
                  <a:pt x="-2462" y="19494"/>
                  <a:pt x="4740" y="24295"/>
                </a:cubicBezTo>
                <a:cubicBezTo>
                  <a:pt x="10789" y="28328"/>
                  <a:pt x="16202" y="15262"/>
                  <a:pt x="22514" y="11655"/>
                </a:cubicBezTo>
                <a:cubicBezTo>
                  <a:pt x="23909" y="10858"/>
                  <a:pt x="25026" y="8171"/>
                  <a:pt x="26464" y="8890"/>
                </a:cubicBezTo>
                <a:cubicBezTo>
                  <a:pt x="31630" y="11473"/>
                  <a:pt x="23864" y="21082"/>
                  <a:pt x="19354" y="24690"/>
                </a:cubicBezTo>
                <a:cubicBezTo>
                  <a:pt x="15324" y="27914"/>
                  <a:pt x="5746" y="33837"/>
                  <a:pt x="9875" y="36934"/>
                </a:cubicBezTo>
                <a:cubicBezTo>
                  <a:pt x="11811" y="38386"/>
                  <a:pt x="14514" y="35415"/>
                  <a:pt x="16589" y="34169"/>
                </a:cubicBezTo>
                <a:cubicBezTo>
                  <a:pt x="22456" y="30647"/>
                  <a:pt x="27521" y="23900"/>
                  <a:pt x="34364" y="23900"/>
                </a:cubicBezTo>
                <a:cubicBezTo>
                  <a:pt x="35706" y="23900"/>
                  <a:pt x="35866" y="26711"/>
                  <a:pt x="35154" y="27849"/>
                </a:cubicBezTo>
                <a:cubicBezTo>
                  <a:pt x="32044" y="32823"/>
                  <a:pt x="19604" y="35001"/>
                  <a:pt x="22514" y="40094"/>
                </a:cubicBezTo>
                <a:cubicBezTo>
                  <a:pt x="24939" y="44338"/>
                  <a:pt x="32757" y="41095"/>
                  <a:pt x="37129" y="38909"/>
                </a:cubicBezTo>
              </a:path>
            </a:pathLst>
          </a:custGeom>
          <a:noFill/>
          <a:ln cap="flat" cmpd="sng" w="76200">
            <a:solidFill>
              <a:srgbClr val="4A86E8"/>
            </a:solidFill>
            <a:prstDash val="solid"/>
            <a:round/>
            <a:headEnd len="med" w="med" type="none"/>
            <a:tailEnd len="med" w="med" type="none"/>
          </a:ln>
        </p:spPr>
      </p:sp>
      <p:sp>
        <p:nvSpPr>
          <p:cNvPr id="1131" name="Google Shape;1131;p43"/>
          <p:cNvSpPr txBox="1"/>
          <p:nvPr/>
        </p:nvSpPr>
        <p:spPr>
          <a:xfrm>
            <a:off x="2981475" y="1147225"/>
            <a:ext cx="6162600" cy="3879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Open Sans"/>
                <a:ea typeface="Open Sans"/>
                <a:cs typeface="Open Sans"/>
                <a:sym typeface="Open Sans"/>
              </a:rPr>
              <a:t>Landscape of Action:</a:t>
            </a:r>
            <a:endParaRPr b="1" sz="1200">
              <a:latin typeface="Open Sans"/>
              <a:ea typeface="Open Sans"/>
              <a:cs typeface="Open Sans"/>
              <a:sym typeface="Open Sans"/>
            </a:endParaRPr>
          </a:p>
          <a:p>
            <a:pPr indent="-304800" lvl="0" marL="457200" rtl="0" algn="l">
              <a:spcBef>
                <a:spcPts val="0"/>
              </a:spcBef>
              <a:spcAft>
                <a:spcPts val="0"/>
              </a:spcAft>
              <a:buSzPts val="1200"/>
              <a:buFont typeface="Open Sans"/>
              <a:buChar char="●"/>
            </a:pPr>
            <a:r>
              <a:rPr lang="en" sz="1200">
                <a:latin typeface="Open Sans"/>
                <a:ea typeface="Open Sans"/>
                <a:cs typeface="Open Sans"/>
                <a:sym typeface="Open Sans"/>
              </a:rPr>
              <a:t>“The landscape of action is the ‘material’ of the story and is composed of the sequence of events that make up the plot (</a:t>
            </a:r>
            <a:r>
              <a:rPr i="1" lang="en" sz="1200">
                <a:latin typeface="Open Sans"/>
                <a:ea typeface="Open Sans"/>
                <a:cs typeface="Open Sans"/>
                <a:sym typeface="Open Sans"/>
              </a:rPr>
              <a:t>sjuzet</a:t>
            </a:r>
            <a:r>
              <a:rPr lang="en" sz="1200">
                <a:latin typeface="Open Sans"/>
                <a:ea typeface="Open Sans"/>
                <a:cs typeface="Open Sans"/>
                <a:sym typeface="Open Sans"/>
              </a:rPr>
              <a:t>) and the underlying theme (</a:t>
            </a:r>
            <a:r>
              <a:rPr i="1" lang="en" sz="1200">
                <a:latin typeface="Open Sans"/>
                <a:ea typeface="Open Sans"/>
                <a:cs typeface="Open Sans"/>
                <a:sym typeface="Open Sans"/>
              </a:rPr>
              <a:t>fabula</a:t>
            </a:r>
            <a:r>
              <a:rPr lang="en" sz="1200">
                <a:latin typeface="Open Sans"/>
                <a:ea typeface="Open Sans"/>
                <a:cs typeface="Open Sans"/>
                <a:sym typeface="Open Sans"/>
              </a:rPr>
              <a:t>)...” (White, 2007, p.78)</a:t>
            </a:r>
            <a:endParaRPr sz="1200">
              <a:latin typeface="Open Sans"/>
              <a:ea typeface="Open Sans"/>
              <a:cs typeface="Open Sans"/>
              <a:sym typeface="Open Sans"/>
            </a:endParaRPr>
          </a:p>
          <a:p>
            <a:pPr indent="-304800" lvl="1" marL="914400" rtl="0" algn="l">
              <a:spcBef>
                <a:spcPts val="0"/>
              </a:spcBef>
              <a:spcAft>
                <a:spcPts val="0"/>
              </a:spcAft>
              <a:buSzPts val="1200"/>
              <a:buFont typeface="Open Sans"/>
              <a:buChar char="○"/>
            </a:pPr>
            <a:r>
              <a:rPr lang="en" sz="1200">
                <a:latin typeface="Open Sans"/>
                <a:ea typeface="Open Sans"/>
                <a:cs typeface="Open Sans"/>
                <a:sym typeface="Open Sans"/>
              </a:rPr>
              <a:t>Events</a:t>
            </a:r>
            <a:endParaRPr sz="1200">
              <a:latin typeface="Open Sans"/>
              <a:ea typeface="Open Sans"/>
              <a:cs typeface="Open Sans"/>
              <a:sym typeface="Open Sans"/>
            </a:endParaRPr>
          </a:p>
          <a:p>
            <a:pPr indent="-304800" lvl="1" marL="914400" rtl="0" algn="l">
              <a:spcBef>
                <a:spcPts val="0"/>
              </a:spcBef>
              <a:spcAft>
                <a:spcPts val="0"/>
              </a:spcAft>
              <a:buSzPts val="1200"/>
              <a:buFont typeface="Open Sans"/>
              <a:buChar char="○"/>
            </a:pPr>
            <a:r>
              <a:rPr lang="en" sz="1200">
                <a:latin typeface="Open Sans"/>
                <a:ea typeface="Open Sans"/>
                <a:cs typeface="Open Sans"/>
                <a:sym typeface="Open Sans"/>
              </a:rPr>
              <a:t>Circumstances</a:t>
            </a:r>
            <a:endParaRPr sz="1200">
              <a:latin typeface="Open Sans"/>
              <a:ea typeface="Open Sans"/>
              <a:cs typeface="Open Sans"/>
              <a:sym typeface="Open Sans"/>
            </a:endParaRPr>
          </a:p>
          <a:p>
            <a:pPr indent="-304800" lvl="1" marL="914400" rtl="0" algn="l">
              <a:spcBef>
                <a:spcPts val="0"/>
              </a:spcBef>
              <a:spcAft>
                <a:spcPts val="0"/>
              </a:spcAft>
              <a:buSzPts val="1200"/>
              <a:buFont typeface="Open Sans"/>
              <a:buChar char="○"/>
            </a:pPr>
            <a:r>
              <a:rPr lang="en" sz="1200">
                <a:latin typeface="Open Sans"/>
                <a:ea typeface="Open Sans"/>
                <a:cs typeface="Open Sans"/>
                <a:sym typeface="Open Sans"/>
              </a:rPr>
              <a:t>Sequence</a:t>
            </a:r>
            <a:endParaRPr sz="1200">
              <a:latin typeface="Open Sans"/>
              <a:ea typeface="Open Sans"/>
              <a:cs typeface="Open Sans"/>
              <a:sym typeface="Open Sans"/>
            </a:endParaRPr>
          </a:p>
          <a:p>
            <a:pPr indent="-304800" lvl="1" marL="914400" rtl="0" algn="l">
              <a:spcBef>
                <a:spcPts val="0"/>
              </a:spcBef>
              <a:spcAft>
                <a:spcPts val="0"/>
              </a:spcAft>
              <a:buSzPts val="1200"/>
              <a:buFont typeface="Open Sans"/>
              <a:buChar char="○"/>
            </a:pPr>
            <a:r>
              <a:rPr lang="en" sz="1200">
                <a:latin typeface="Open Sans"/>
                <a:ea typeface="Open Sans"/>
                <a:cs typeface="Open Sans"/>
                <a:sym typeface="Open Sans"/>
              </a:rPr>
              <a:t>Time</a:t>
            </a:r>
            <a:endParaRPr sz="1200">
              <a:latin typeface="Open Sans"/>
              <a:ea typeface="Open Sans"/>
              <a:cs typeface="Open Sans"/>
              <a:sym typeface="Open Sans"/>
            </a:endParaRPr>
          </a:p>
          <a:p>
            <a:pPr indent="-304800" lvl="1" marL="914400" rtl="0" algn="l">
              <a:spcBef>
                <a:spcPts val="0"/>
              </a:spcBef>
              <a:spcAft>
                <a:spcPts val="0"/>
              </a:spcAft>
              <a:buSzPts val="1200"/>
              <a:buFont typeface="Open Sans"/>
              <a:buChar char="○"/>
            </a:pPr>
            <a:r>
              <a:rPr lang="en" sz="1200">
                <a:latin typeface="Open Sans"/>
                <a:ea typeface="Open Sans"/>
                <a:cs typeface="Open Sans"/>
                <a:sym typeface="Open Sans"/>
              </a:rPr>
              <a:t>Plot</a:t>
            </a:r>
            <a:endParaRPr b="1" sz="1200">
              <a:latin typeface="Open Sans"/>
              <a:ea typeface="Open Sans"/>
              <a:cs typeface="Open Sans"/>
              <a:sym typeface="Open Sans"/>
            </a:endParaRPr>
          </a:p>
          <a:p>
            <a:pPr indent="0" lvl="0" marL="0" rtl="0" algn="l">
              <a:spcBef>
                <a:spcPts val="0"/>
              </a:spcBef>
              <a:spcAft>
                <a:spcPts val="0"/>
              </a:spcAft>
              <a:buNone/>
            </a:pPr>
            <a:r>
              <a:t/>
            </a:r>
            <a:endParaRPr b="1" sz="1200">
              <a:latin typeface="Open Sans"/>
              <a:ea typeface="Open Sans"/>
              <a:cs typeface="Open Sans"/>
              <a:sym typeface="Open Sans"/>
            </a:endParaRPr>
          </a:p>
          <a:p>
            <a:pPr indent="0" lvl="0" marL="0" rtl="0" algn="l">
              <a:spcBef>
                <a:spcPts val="0"/>
              </a:spcBef>
              <a:spcAft>
                <a:spcPts val="0"/>
              </a:spcAft>
              <a:buNone/>
            </a:pPr>
            <a:r>
              <a:rPr b="1" lang="en" sz="1200">
                <a:latin typeface="Open Sans"/>
                <a:ea typeface="Open Sans"/>
                <a:cs typeface="Open Sans"/>
                <a:sym typeface="Open Sans"/>
              </a:rPr>
              <a:t>(Some) Reauthoring Questions (Landscape of Action):</a:t>
            </a:r>
            <a:endParaRPr b="1" sz="1200">
              <a:latin typeface="Open Sans"/>
              <a:ea typeface="Open Sans"/>
              <a:cs typeface="Open Sans"/>
              <a:sym typeface="Open Sans"/>
            </a:endParaRPr>
          </a:p>
          <a:p>
            <a:pPr indent="-304800" lvl="0" marL="457200" rtl="0" algn="l">
              <a:spcBef>
                <a:spcPts val="0"/>
              </a:spcBef>
              <a:spcAft>
                <a:spcPts val="0"/>
              </a:spcAft>
              <a:buClr>
                <a:srgbClr val="000000"/>
              </a:buClr>
              <a:buSzPts val="1200"/>
              <a:buFont typeface="Open Sans"/>
              <a:buChar char="●"/>
            </a:pPr>
            <a:r>
              <a:rPr lang="en" sz="1200">
                <a:latin typeface="Open Sans"/>
                <a:ea typeface="Open Sans"/>
                <a:cs typeface="Open Sans"/>
                <a:sym typeface="Open Sans"/>
              </a:rPr>
              <a:t>Could you tell me a time when the [problem] was not as present?</a:t>
            </a:r>
            <a:endParaRPr sz="1200">
              <a:latin typeface="Open Sans"/>
              <a:ea typeface="Open Sans"/>
              <a:cs typeface="Open Sans"/>
              <a:sym typeface="Open Sans"/>
            </a:endParaRPr>
          </a:p>
          <a:p>
            <a:pPr indent="-304800" lvl="0" marL="457200" rtl="0" algn="l">
              <a:spcBef>
                <a:spcPts val="0"/>
              </a:spcBef>
              <a:spcAft>
                <a:spcPts val="0"/>
              </a:spcAft>
              <a:buSzPts val="1200"/>
              <a:buFont typeface="Open Sans"/>
              <a:buChar char="●"/>
            </a:pPr>
            <a:r>
              <a:rPr lang="en" sz="1200">
                <a:latin typeface="Open Sans"/>
                <a:ea typeface="Open Sans"/>
                <a:cs typeface="Open Sans"/>
                <a:sym typeface="Open Sans"/>
              </a:rPr>
              <a:t>What events in your life don’t fit with [problem]?</a:t>
            </a:r>
            <a:endParaRPr sz="1200">
              <a:latin typeface="Open Sans"/>
              <a:ea typeface="Open Sans"/>
              <a:cs typeface="Open Sans"/>
              <a:sym typeface="Open Sans"/>
            </a:endParaRPr>
          </a:p>
          <a:p>
            <a:pPr indent="-304800" lvl="0" marL="457200" rtl="0" algn="l">
              <a:spcBef>
                <a:spcPts val="0"/>
              </a:spcBef>
              <a:spcAft>
                <a:spcPts val="0"/>
              </a:spcAft>
              <a:buSzPts val="1200"/>
              <a:buFont typeface="Open Sans"/>
              <a:buChar char="●"/>
            </a:pPr>
            <a:r>
              <a:rPr lang="en" sz="1200">
                <a:latin typeface="Open Sans"/>
                <a:ea typeface="Open Sans"/>
                <a:cs typeface="Open Sans"/>
                <a:sym typeface="Open Sans"/>
              </a:rPr>
              <a:t>Is there a memory you can recall that highlights this [identity]?</a:t>
            </a:r>
            <a:endParaRPr sz="1200">
              <a:latin typeface="Open Sans"/>
              <a:ea typeface="Open Sans"/>
              <a:cs typeface="Open Sans"/>
              <a:sym typeface="Open Sans"/>
            </a:endParaRPr>
          </a:p>
          <a:p>
            <a:pPr indent="-304800" lvl="0" marL="457200" rtl="0" algn="l">
              <a:spcBef>
                <a:spcPts val="0"/>
              </a:spcBef>
              <a:spcAft>
                <a:spcPts val="0"/>
              </a:spcAft>
              <a:buSzPts val="1200"/>
              <a:buFont typeface="Open Sans"/>
              <a:buChar char="●"/>
            </a:pPr>
            <a:r>
              <a:rPr lang="en" sz="1200">
                <a:latin typeface="Open Sans"/>
                <a:ea typeface="Open Sans"/>
                <a:cs typeface="Open Sans"/>
                <a:sym typeface="Open Sans"/>
              </a:rPr>
              <a:t>What experiences help support [identity] as something that matters to you?</a:t>
            </a:r>
            <a:endParaRPr sz="1200">
              <a:latin typeface="Open Sans"/>
              <a:ea typeface="Open Sans"/>
              <a:cs typeface="Open Sans"/>
              <a:sym typeface="Open Sans"/>
            </a:endParaRPr>
          </a:p>
          <a:p>
            <a:pPr indent="-304800" lvl="0" marL="457200" rtl="0" algn="l">
              <a:spcBef>
                <a:spcPts val="0"/>
              </a:spcBef>
              <a:spcAft>
                <a:spcPts val="0"/>
              </a:spcAft>
              <a:buSzPts val="1200"/>
              <a:buFont typeface="Open Sans"/>
              <a:buChar char="●"/>
            </a:pPr>
            <a:r>
              <a:rPr lang="en" sz="1200">
                <a:latin typeface="Open Sans"/>
                <a:ea typeface="Open Sans"/>
                <a:cs typeface="Open Sans"/>
                <a:sym typeface="Open Sans"/>
              </a:rPr>
              <a:t>What does this action you are taking reflect about what you know about life? </a:t>
            </a:r>
            <a:endParaRPr sz="1200">
              <a:latin typeface="Open Sans"/>
              <a:ea typeface="Open Sans"/>
              <a:cs typeface="Open Sans"/>
              <a:sym typeface="Open Sans"/>
            </a:endParaRPr>
          </a:p>
          <a:p>
            <a:pPr indent="-304800" lvl="0" marL="457200" rtl="0" algn="l">
              <a:spcBef>
                <a:spcPts val="0"/>
              </a:spcBef>
              <a:spcAft>
                <a:spcPts val="0"/>
              </a:spcAft>
              <a:buSzPts val="1200"/>
              <a:buFont typeface="Open Sans"/>
              <a:buChar char="●"/>
            </a:pPr>
            <a:r>
              <a:rPr lang="en" sz="1200">
                <a:latin typeface="Open Sans"/>
                <a:ea typeface="Open Sans"/>
                <a:cs typeface="Open Sans"/>
                <a:sym typeface="Open Sans"/>
              </a:rPr>
              <a:t>How do they go about trying to do that? Who was supportive of this?</a:t>
            </a:r>
            <a:endParaRPr sz="1200">
              <a:latin typeface="Open Sans"/>
              <a:ea typeface="Open Sans"/>
              <a:cs typeface="Open Sans"/>
              <a:sym typeface="Open Sans"/>
            </a:endParaRPr>
          </a:p>
          <a:p>
            <a:pPr indent="-304800" lvl="0" marL="457200" rtl="0" algn="l">
              <a:spcBef>
                <a:spcPts val="0"/>
              </a:spcBef>
              <a:spcAft>
                <a:spcPts val="0"/>
              </a:spcAft>
              <a:buSzPts val="1200"/>
              <a:buFont typeface="Open Sans"/>
              <a:buChar char="●"/>
            </a:pPr>
            <a:r>
              <a:rPr lang="en" sz="1200">
                <a:latin typeface="Open Sans"/>
                <a:ea typeface="Open Sans"/>
                <a:cs typeface="Open Sans"/>
                <a:sym typeface="Open Sans"/>
              </a:rPr>
              <a:t>&lt;Engage in descriptive questions&gt;</a:t>
            </a:r>
            <a:endParaRPr sz="1200">
              <a:latin typeface="Open Sans"/>
              <a:ea typeface="Open Sans"/>
              <a:cs typeface="Open Sans"/>
              <a:sym typeface="Open Sans"/>
            </a:endParaRPr>
          </a:p>
          <a:p>
            <a:pPr indent="0" lvl="0" marL="0" rtl="0" algn="l">
              <a:spcBef>
                <a:spcPts val="0"/>
              </a:spcBef>
              <a:spcAft>
                <a:spcPts val="0"/>
              </a:spcAft>
              <a:buNone/>
            </a:pPr>
            <a:r>
              <a:t/>
            </a:r>
            <a:endParaRPr sz="1200">
              <a:latin typeface="Open Sans"/>
              <a:ea typeface="Open Sans"/>
              <a:cs typeface="Open Sans"/>
              <a:sym typeface="Open Sans"/>
            </a:endParaRPr>
          </a:p>
          <a:p>
            <a:pPr indent="0" lvl="0" marL="0" rtl="0" algn="l">
              <a:spcBef>
                <a:spcPts val="0"/>
              </a:spcBef>
              <a:spcAft>
                <a:spcPts val="0"/>
              </a:spcAft>
              <a:buNone/>
            </a:pPr>
            <a:r>
              <a:rPr lang="en" sz="1200">
                <a:latin typeface="Open Sans"/>
                <a:ea typeface="Open Sans"/>
                <a:cs typeface="Open Sans"/>
                <a:sym typeface="Open Sans"/>
              </a:rPr>
              <a:t>Hint: Be curious about memories, unique outcomes, and lived experiences here!</a:t>
            </a:r>
            <a:endParaRPr sz="1200">
              <a:latin typeface="Open Sans"/>
              <a:ea typeface="Open Sans"/>
              <a:cs typeface="Open Sans"/>
              <a:sym typeface="Open Sans"/>
            </a:endParaRPr>
          </a:p>
        </p:txBody>
      </p:sp>
      <p:cxnSp>
        <p:nvCxnSpPr>
          <p:cNvPr id="1132" name="Google Shape;1132;p43"/>
          <p:cNvCxnSpPr/>
          <p:nvPr/>
        </p:nvCxnSpPr>
        <p:spPr>
          <a:xfrm rot="10800000">
            <a:off x="1670875" y="3645175"/>
            <a:ext cx="1233000" cy="0"/>
          </a:xfrm>
          <a:prstGeom prst="straightConnector1">
            <a:avLst/>
          </a:prstGeom>
          <a:noFill/>
          <a:ln cap="flat" cmpd="sng" w="9525">
            <a:solidFill>
              <a:schemeClr val="dk2"/>
            </a:solidFill>
            <a:prstDash val="solid"/>
            <a:round/>
            <a:headEnd len="med" w="med" type="none"/>
            <a:tailEnd len="med" w="med" type="none"/>
          </a:ln>
        </p:spPr>
      </p:cxnSp>
      <p:cxnSp>
        <p:nvCxnSpPr>
          <p:cNvPr id="1133" name="Google Shape;1133;p43"/>
          <p:cNvCxnSpPr/>
          <p:nvPr/>
        </p:nvCxnSpPr>
        <p:spPr>
          <a:xfrm rot="10800000">
            <a:off x="1670875" y="4557425"/>
            <a:ext cx="1233000" cy="0"/>
          </a:xfrm>
          <a:prstGeom prst="straightConnector1">
            <a:avLst/>
          </a:prstGeom>
          <a:noFill/>
          <a:ln cap="flat" cmpd="sng" w="9525">
            <a:solidFill>
              <a:schemeClr val="dk2"/>
            </a:solidFill>
            <a:prstDash val="solid"/>
            <a:round/>
            <a:headEnd len="med" w="med" type="none"/>
            <a:tailEnd len="med" w="med" type="none"/>
          </a:ln>
        </p:spPr>
      </p:cxnSp>
      <p:sp>
        <p:nvSpPr>
          <p:cNvPr id="1134" name="Google Shape;1134;p43"/>
          <p:cNvSpPr txBox="1"/>
          <p:nvPr/>
        </p:nvSpPr>
        <p:spPr>
          <a:xfrm>
            <a:off x="2010475" y="4454025"/>
            <a:ext cx="6477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Open Sans"/>
                <a:ea typeface="Open Sans"/>
                <a:cs typeface="Open Sans"/>
                <a:sym typeface="Open Sans"/>
              </a:rPr>
              <a:t>Action</a:t>
            </a:r>
            <a:endParaRPr/>
          </a:p>
        </p:txBody>
      </p:sp>
      <p:sp>
        <p:nvSpPr>
          <p:cNvPr id="1135" name="Google Shape;1135;p43"/>
          <p:cNvSpPr txBox="1"/>
          <p:nvPr/>
        </p:nvSpPr>
        <p:spPr>
          <a:xfrm>
            <a:off x="1924975" y="3349400"/>
            <a:ext cx="8187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Open Sans"/>
                <a:ea typeface="Open Sans"/>
                <a:cs typeface="Open Sans"/>
                <a:sym typeface="Open Sans"/>
              </a:rPr>
              <a:t>Identity</a:t>
            </a:r>
            <a:endParaRPr/>
          </a:p>
        </p:txBody>
      </p:sp>
      <p:sp>
        <p:nvSpPr>
          <p:cNvPr id="1136" name="Google Shape;1136;p43"/>
          <p:cNvSpPr/>
          <p:nvPr/>
        </p:nvSpPr>
        <p:spPr>
          <a:xfrm>
            <a:off x="1843375" y="4484625"/>
            <a:ext cx="981900" cy="338700"/>
          </a:xfrm>
          <a:prstGeom prst="ellipse">
            <a:avLst/>
          </a:prstGeom>
          <a:noFill/>
          <a:ln cap="flat" cmpd="sng" w="28575">
            <a:solidFill>
              <a:srgbClr val="5D403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37" name="Google Shape;1137;p43"/>
          <p:cNvGrpSpPr/>
          <p:nvPr/>
        </p:nvGrpSpPr>
        <p:grpSpPr>
          <a:xfrm>
            <a:off x="117444" y="2858036"/>
            <a:ext cx="2747509" cy="66900"/>
            <a:chOff x="70931" y="2784224"/>
            <a:chExt cx="2747509" cy="66900"/>
          </a:xfrm>
        </p:grpSpPr>
        <p:cxnSp>
          <p:nvCxnSpPr>
            <p:cNvPr id="1138" name="Google Shape;1138;p43"/>
            <p:cNvCxnSpPr/>
            <p:nvPr/>
          </p:nvCxnSpPr>
          <p:spPr>
            <a:xfrm rot="10800000">
              <a:off x="96020" y="2817642"/>
              <a:ext cx="2696400" cy="0"/>
            </a:xfrm>
            <a:prstGeom prst="straightConnector1">
              <a:avLst/>
            </a:prstGeom>
            <a:noFill/>
            <a:ln cap="flat" cmpd="sng" w="38100">
              <a:solidFill>
                <a:srgbClr val="000000"/>
              </a:solidFill>
              <a:prstDash val="solid"/>
              <a:round/>
              <a:headEnd len="med" w="med" type="none"/>
              <a:tailEnd len="med" w="med" type="none"/>
            </a:ln>
          </p:spPr>
        </p:cxnSp>
        <p:sp>
          <p:nvSpPr>
            <p:cNvPr id="1139" name="Google Shape;1139;p43"/>
            <p:cNvSpPr/>
            <p:nvPr/>
          </p:nvSpPr>
          <p:spPr>
            <a:xfrm>
              <a:off x="70931" y="2784224"/>
              <a:ext cx="68700" cy="66900"/>
            </a:xfrm>
            <a:prstGeom prst="ellipse">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0" name="Google Shape;1140;p43"/>
            <p:cNvSpPr/>
            <p:nvPr/>
          </p:nvSpPr>
          <p:spPr>
            <a:xfrm>
              <a:off x="2749740" y="2784224"/>
              <a:ext cx="68700" cy="66900"/>
            </a:xfrm>
            <a:prstGeom prst="ellipse">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41" name="Google Shape;1141;p43"/>
          <p:cNvSpPr txBox="1"/>
          <p:nvPr/>
        </p:nvSpPr>
        <p:spPr>
          <a:xfrm>
            <a:off x="-45838" y="1271550"/>
            <a:ext cx="30741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900">
                <a:latin typeface="Open Sans"/>
                <a:ea typeface="Open Sans"/>
                <a:cs typeface="Open Sans"/>
                <a:sym typeface="Open Sans"/>
              </a:rPr>
              <a:t>values, intentions, realizations, learnings, knowledges</a:t>
            </a:r>
            <a:endParaRPr sz="1100"/>
          </a:p>
        </p:txBody>
      </p:sp>
      <p:grpSp>
        <p:nvGrpSpPr>
          <p:cNvPr id="1142" name="Google Shape;1142;p43"/>
          <p:cNvGrpSpPr/>
          <p:nvPr/>
        </p:nvGrpSpPr>
        <p:grpSpPr>
          <a:xfrm>
            <a:off x="117481" y="1527749"/>
            <a:ext cx="2747509" cy="66900"/>
            <a:chOff x="311706" y="1509299"/>
            <a:chExt cx="2747509" cy="66900"/>
          </a:xfrm>
        </p:grpSpPr>
        <p:cxnSp>
          <p:nvCxnSpPr>
            <p:cNvPr id="1143" name="Google Shape;1143;p43"/>
            <p:cNvCxnSpPr/>
            <p:nvPr/>
          </p:nvCxnSpPr>
          <p:spPr>
            <a:xfrm rot="10800000">
              <a:off x="336795" y="1542717"/>
              <a:ext cx="2696400" cy="0"/>
            </a:xfrm>
            <a:prstGeom prst="straightConnector1">
              <a:avLst/>
            </a:prstGeom>
            <a:noFill/>
            <a:ln cap="flat" cmpd="sng" w="38100">
              <a:solidFill>
                <a:srgbClr val="000000"/>
              </a:solidFill>
              <a:prstDash val="solid"/>
              <a:round/>
              <a:headEnd len="med" w="med" type="none"/>
              <a:tailEnd len="med" w="med" type="none"/>
            </a:ln>
          </p:spPr>
        </p:cxnSp>
        <p:sp>
          <p:nvSpPr>
            <p:cNvPr id="1144" name="Google Shape;1144;p43"/>
            <p:cNvSpPr/>
            <p:nvPr/>
          </p:nvSpPr>
          <p:spPr>
            <a:xfrm>
              <a:off x="311706" y="1509299"/>
              <a:ext cx="68700" cy="66900"/>
            </a:xfrm>
            <a:prstGeom prst="ellipse">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5" name="Google Shape;1145;p43"/>
            <p:cNvSpPr/>
            <p:nvPr/>
          </p:nvSpPr>
          <p:spPr>
            <a:xfrm>
              <a:off x="2990515" y="1509299"/>
              <a:ext cx="68700" cy="66900"/>
            </a:xfrm>
            <a:prstGeom prst="ellipse">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46" name="Google Shape;1146;p43"/>
          <p:cNvSpPr/>
          <p:nvPr/>
        </p:nvSpPr>
        <p:spPr>
          <a:xfrm>
            <a:off x="320950" y="1572500"/>
            <a:ext cx="2187450" cy="1325975"/>
          </a:xfrm>
          <a:custGeom>
            <a:rect b="b" l="l" r="r" t="t"/>
            <a:pathLst>
              <a:path extrusionOk="0" h="53039" w="87498">
                <a:moveTo>
                  <a:pt x="65877" y="53039"/>
                </a:moveTo>
                <a:lnTo>
                  <a:pt x="65877" y="0"/>
                </a:lnTo>
                <a:lnTo>
                  <a:pt x="19594" y="52364"/>
                </a:lnTo>
                <a:lnTo>
                  <a:pt x="19594" y="1013"/>
                </a:lnTo>
                <a:lnTo>
                  <a:pt x="43242" y="52702"/>
                </a:lnTo>
                <a:lnTo>
                  <a:pt x="43242" y="675"/>
                </a:lnTo>
                <a:lnTo>
                  <a:pt x="0" y="53039"/>
                </a:lnTo>
                <a:lnTo>
                  <a:pt x="0" y="338"/>
                </a:lnTo>
                <a:lnTo>
                  <a:pt x="87498" y="52702"/>
                </a:lnTo>
                <a:lnTo>
                  <a:pt x="87498" y="338"/>
                </a:lnTo>
                <a:close/>
              </a:path>
            </a:pathLst>
          </a:custGeom>
          <a:solidFill>
            <a:schemeClr val="lt1"/>
          </a:solidFill>
          <a:ln cap="flat" cmpd="sng" w="28575">
            <a:solidFill>
              <a:srgbClr val="4A86E8"/>
            </a:solidFill>
            <a:prstDash val="solid"/>
            <a:round/>
            <a:headEnd len="med" w="med" type="none"/>
            <a:tailEnd len="med" w="med" type="none"/>
          </a:ln>
        </p:spPr>
      </p:sp>
      <p:sp>
        <p:nvSpPr>
          <p:cNvPr id="1147" name="Google Shape;1147;p43"/>
          <p:cNvSpPr/>
          <p:nvPr/>
        </p:nvSpPr>
        <p:spPr>
          <a:xfrm>
            <a:off x="0" y="2878713"/>
            <a:ext cx="2981400" cy="338700"/>
          </a:xfrm>
          <a:prstGeom prst="ellipse">
            <a:avLst/>
          </a:prstGeom>
          <a:noFill/>
          <a:ln cap="flat" cmpd="sng" w="28575">
            <a:solidFill>
              <a:srgbClr val="5D403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8" name="Google Shape;1148;p43"/>
          <p:cNvSpPr txBox="1"/>
          <p:nvPr/>
        </p:nvSpPr>
        <p:spPr>
          <a:xfrm>
            <a:off x="-45800" y="2871063"/>
            <a:ext cx="30741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900">
                <a:latin typeface="Open Sans"/>
                <a:ea typeface="Open Sans"/>
                <a:cs typeface="Open Sans"/>
                <a:sym typeface="Open Sans"/>
              </a:rPr>
              <a:t>Remote | Distant | Near Past | </a:t>
            </a:r>
            <a:r>
              <a:rPr b="1" lang="en" sz="900">
                <a:latin typeface="Open Sans"/>
                <a:ea typeface="Open Sans"/>
                <a:cs typeface="Open Sans"/>
                <a:sym typeface="Open Sans"/>
              </a:rPr>
              <a:t>Present </a:t>
            </a:r>
            <a:r>
              <a:rPr lang="en" sz="900">
                <a:latin typeface="Open Sans"/>
                <a:ea typeface="Open Sans"/>
                <a:cs typeface="Open Sans"/>
                <a:sym typeface="Open Sans"/>
              </a:rPr>
              <a:t>| Near Future</a:t>
            </a:r>
            <a:r>
              <a:rPr lang="en" sz="1100">
                <a:latin typeface="Open Sans"/>
                <a:ea typeface="Open Sans"/>
                <a:cs typeface="Open Sans"/>
                <a:sym typeface="Open Sans"/>
              </a:rPr>
              <a:t> </a:t>
            </a:r>
            <a:endParaRPr sz="1100"/>
          </a:p>
        </p:txBody>
      </p:sp>
      <p:sp>
        <p:nvSpPr>
          <p:cNvPr id="1149" name="Google Shape;1149;p43"/>
          <p:cNvSpPr txBox="1"/>
          <p:nvPr/>
        </p:nvSpPr>
        <p:spPr>
          <a:xfrm>
            <a:off x="7458475" y="0"/>
            <a:ext cx="16857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chemeClr val="dk1"/>
                </a:solidFill>
                <a:latin typeface="Economica"/>
                <a:ea typeface="Economica"/>
                <a:cs typeface="Economica"/>
                <a:sym typeface="Economica"/>
              </a:rPr>
              <a:t>Manalili, MMC (2024)</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3" name="Shape 1153"/>
        <p:cNvGrpSpPr/>
        <p:nvPr/>
      </p:nvGrpSpPr>
      <p:grpSpPr>
        <a:xfrm>
          <a:off x="0" y="0"/>
          <a:ext cx="0" cy="0"/>
          <a:chOff x="0" y="0"/>
          <a:chExt cx="0" cy="0"/>
        </a:xfrm>
      </p:grpSpPr>
      <p:sp>
        <p:nvSpPr>
          <p:cNvPr id="1154" name="Google Shape;1154;p44"/>
          <p:cNvSpPr txBox="1"/>
          <p:nvPr>
            <p:ph type="title"/>
          </p:nvPr>
        </p:nvSpPr>
        <p:spPr>
          <a:xfrm>
            <a:off x="311700" y="315925"/>
            <a:ext cx="8520600" cy="831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3750"/>
              <a:t>Reauthoring</a:t>
            </a:r>
            <a:r>
              <a:rPr lang="en" sz="3750"/>
              <a:t>: </a:t>
            </a:r>
            <a:r>
              <a:rPr lang="en" sz="3250"/>
              <a:t>Landscape Map (Identity)</a:t>
            </a:r>
            <a:endParaRPr sz="3250"/>
          </a:p>
        </p:txBody>
      </p:sp>
      <p:sp>
        <p:nvSpPr>
          <p:cNvPr id="1155" name="Google Shape;1155;p44"/>
          <p:cNvSpPr/>
          <p:nvPr/>
        </p:nvSpPr>
        <p:spPr>
          <a:xfrm>
            <a:off x="117470" y="3577614"/>
            <a:ext cx="1203000" cy="12030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6" name="Google Shape;1156;p44"/>
          <p:cNvSpPr/>
          <p:nvPr/>
        </p:nvSpPr>
        <p:spPr>
          <a:xfrm>
            <a:off x="485341" y="3820789"/>
            <a:ext cx="600000" cy="6000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7" name="Google Shape;1157;p44"/>
          <p:cNvSpPr/>
          <p:nvPr/>
        </p:nvSpPr>
        <p:spPr>
          <a:xfrm>
            <a:off x="928914" y="3992475"/>
            <a:ext cx="150300" cy="1503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8" name="Google Shape;1158;p44"/>
          <p:cNvSpPr/>
          <p:nvPr/>
        </p:nvSpPr>
        <p:spPr>
          <a:xfrm>
            <a:off x="928914" y="4155324"/>
            <a:ext cx="150300" cy="1503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9" name="Google Shape;1159;p44"/>
          <p:cNvSpPr/>
          <p:nvPr/>
        </p:nvSpPr>
        <p:spPr>
          <a:xfrm>
            <a:off x="802953" y="4563514"/>
            <a:ext cx="150300" cy="1503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0" name="Google Shape;1160;p44"/>
          <p:cNvSpPr/>
          <p:nvPr/>
        </p:nvSpPr>
        <p:spPr>
          <a:xfrm>
            <a:off x="1019073" y="4407137"/>
            <a:ext cx="150300" cy="1503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1" name="Google Shape;1161;p44"/>
          <p:cNvSpPr/>
          <p:nvPr/>
        </p:nvSpPr>
        <p:spPr>
          <a:xfrm>
            <a:off x="383850" y="4305640"/>
            <a:ext cx="353400" cy="3534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2" name="Google Shape;1162;p44"/>
          <p:cNvSpPr txBox="1"/>
          <p:nvPr/>
        </p:nvSpPr>
        <p:spPr>
          <a:xfrm>
            <a:off x="1236916" y="3889949"/>
            <a:ext cx="6477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rgbClr val="000000"/>
              </a:buClr>
              <a:buSzPts val="1100"/>
              <a:buFont typeface="Arial"/>
              <a:buNone/>
            </a:pPr>
            <a:r>
              <a:rPr b="1" lang="en" sz="1800">
                <a:solidFill>
                  <a:srgbClr val="000000"/>
                </a:solidFill>
                <a:latin typeface="Open Sans"/>
                <a:ea typeface="Open Sans"/>
                <a:cs typeface="Open Sans"/>
                <a:sym typeface="Open Sans"/>
              </a:rPr>
              <a:t>==&gt;</a:t>
            </a:r>
            <a:endParaRPr sz="1800">
              <a:latin typeface="Open Sans"/>
              <a:ea typeface="Open Sans"/>
              <a:cs typeface="Open Sans"/>
              <a:sym typeface="Open Sans"/>
            </a:endParaRPr>
          </a:p>
        </p:txBody>
      </p:sp>
      <p:sp>
        <p:nvSpPr>
          <p:cNvPr id="1163" name="Google Shape;1163;p44"/>
          <p:cNvSpPr/>
          <p:nvPr/>
        </p:nvSpPr>
        <p:spPr>
          <a:xfrm rot="-2700000">
            <a:off x="1828323" y="3545070"/>
            <a:ext cx="918108" cy="1045109"/>
          </a:xfrm>
          <a:custGeom>
            <a:rect b="b" l="l" r="r" t="t"/>
            <a:pathLst>
              <a:path extrusionOk="0" h="42265" w="37129">
                <a:moveTo>
                  <a:pt x="0" y="19555"/>
                </a:moveTo>
                <a:cubicBezTo>
                  <a:pt x="682" y="11371"/>
                  <a:pt x="9627" y="-3939"/>
                  <a:pt x="16195" y="990"/>
                </a:cubicBezTo>
                <a:cubicBezTo>
                  <a:pt x="23118" y="6186"/>
                  <a:pt x="-2462" y="19494"/>
                  <a:pt x="4740" y="24295"/>
                </a:cubicBezTo>
                <a:cubicBezTo>
                  <a:pt x="10789" y="28328"/>
                  <a:pt x="16202" y="15262"/>
                  <a:pt x="22514" y="11655"/>
                </a:cubicBezTo>
                <a:cubicBezTo>
                  <a:pt x="23909" y="10858"/>
                  <a:pt x="25026" y="8171"/>
                  <a:pt x="26464" y="8890"/>
                </a:cubicBezTo>
                <a:cubicBezTo>
                  <a:pt x="31630" y="11473"/>
                  <a:pt x="23864" y="21082"/>
                  <a:pt x="19354" y="24690"/>
                </a:cubicBezTo>
                <a:cubicBezTo>
                  <a:pt x="15324" y="27914"/>
                  <a:pt x="5746" y="33837"/>
                  <a:pt x="9875" y="36934"/>
                </a:cubicBezTo>
                <a:cubicBezTo>
                  <a:pt x="11811" y="38386"/>
                  <a:pt x="14514" y="35415"/>
                  <a:pt x="16589" y="34169"/>
                </a:cubicBezTo>
                <a:cubicBezTo>
                  <a:pt x="22456" y="30647"/>
                  <a:pt x="27521" y="23900"/>
                  <a:pt x="34364" y="23900"/>
                </a:cubicBezTo>
                <a:cubicBezTo>
                  <a:pt x="35706" y="23900"/>
                  <a:pt x="35866" y="26711"/>
                  <a:pt x="35154" y="27849"/>
                </a:cubicBezTo>
                <a:cubicBezTo>
                  <a:pt x="32044" y="32823"/>
                  <a:pt x="19604" y="35001"/>
                  <a:pt x="22514" y="40094"/>
                </a:cubicBezTo>
                <a:cubicBezTo>
                  <a:pt x="24939" y="44338"/>
                  <a:pt x="32757" y="41095"/>
                  <a:pt x="37129" y="38909"/>
                </a:cubicBezTo>
              </a:path>
            </a:pathLst>
          </a:custGeom>
          <a:noFill/>
          <a:ln cap="flat" cmpd="sng" w="76200">
            <a:solidFill>
              <a:srgbClr val="4A86E8"/>
            </a:solidFill>
            <a:prstDash val="solid"/>
            <a:round/>
            <a:headEnd len="med" w="med" type="none"/>
            <a:tailEnd len="med" w="med" type="none"/>
          </a:ln>
        </p:spPr>
      </p:sp>
      <p:sp>
        <p:nvSpPr>
          <p:cNvPr id="1164" name="Google Shape;1164;p44"/>
          <p:cNvSpPr txBox="1"/>
          <p:nvPr/>
        </p:nvSpPr>
        <p:spPr>
          <a:xfrm>
            <a:off x="2981475" y="1147225"/>
            <a:ext cx="6162600" cy="3879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Open Sans"/>
                <a:ea typeface="Open Sans"/>
                <a:cs typeface="Open Sans"/>
                <a:sym typeface="Open Sans"/>
              </a:rPr>
              <a:t>Landscape of Identity* (or Consciousness*):</a:t>
            </a:r>
            <a:endParaRPr b="1" sz="1200">
              <a:latin typeface="Open Sans"/>
              <a:ea typeface="Open Sans"/>
              <a:cs typeface="Open Sans"/>
              <a:sym typeface="Open Sans"/>
            </a:endParaRPr>
          </a:p>
          <a:p>
            <a:pPr indent="-304800" lvl="0" marL="457200" rtl="0" algn="l">
              <a:spcBef>
                <a:spcPts val="0"/>
              </a:spcBef>
              <a:spcAft>
                <a:spcPts val="0"/>
              </a:spcAft>
              <a:buSzPts val="1200"/>
              <a:buFont typeface="Open Sans"/>
              <a:buChar char="●"/>
            </a:pPr>
            <a:r>
              <a:rPr lang="en" sz="1200">
                <a:latin typeface="Open Sans"/>
                <a:ea typeface="Open Sans"/>
                <a:cs typeface="Open Sans"/>
                <a:sym typeface="Open Sans"/>
              </a:rPr>
              <a:t>“This landscape features the consciousness (or identity*) of the protagonist of the story and is significantly composed of their reflections on the events of the landscape of actions”.... of their attribution of meaning, deductions of intentions, conclusions of character and identity (White, 2007, p.78)</a:t>
            </a:r>
            <a:endParaRPr sz="1200">
              <a:latin typeface="Open Sans"/>
              <a:ea typeface="Open Sans"/>
              <a:cs typeface="Open Sans"/>
              <a:sym typeface="Open Sans"/>
            </a:endParaRPr>
          </a:p>
          <a:p>
            <a:pPr indent="-304800" lvl="1" marL="914400" rtl="0" algn="l">
              <a:spcBef>
                <a:spcPts val="0"/>
              </a:spcBef>
              <a:spcAft>
                <a:spcPts val="0"/>
              </a:spcAft>
              <a:buSzPts val="1200"/>
              <a:buFont typeface="Open Sans"/>
              <a:buChar char="○"/>
            </a:pPr>
            <a:r>
              <a:rPr lang="en" sz="1200">
                <a:latin typeface="Open Sans"/>
                <a:ea typeface="Open Sans"/>
                <a:cs typeface="Open Sans"/>
                <a:sym typeface="Open Sans"/>
              </a:rPr>
              <a:t>Intentional understandings</a:t>
            </a:r>
            <a:endParaRPr sz="1200">
              <a:latin typeface="Open Sans"/>
              <a:ea typeface="Open Sans"/>
              <a:cs typeface="Open Sans"/>
              <a:sym typeface="Open Sans"/>
            </a:endParaRPr>
          </a:p>
          <a:p>
            <a:pPr indent="-304800" lvl="1" marL="914400" rtl="0" algn="l">
              <a:spcBef>
                <a:spcPts val="0"/>
              </a:spcBef>
              <a:spcAft>
                <a:spcPts val="0"/>
              </a:spcAft>
              <a:buSzPts val="1200"/>
              <a:buFont typeface="Open Sans"/>
              <a:buChar char="○"/>
            </a:pPr>
            <a:r>
              <a:rPr lang="en" sz="1200">
                <a:latin typeface="Open Sans"/>
                <a:ea typeface="Open Sans"/>
                <a:cs typeface="Open Sans"/>
                <a:sym typeface="Open Sans"/>
              </a:rPr>
              <a:t>Understanding about what is accorded value</a:t>
            </a:r>
            <a:endParaRPr sz="1200">
              <a:latin typeface="Open Sans"/>
              <a:ea typeface="Open Sans"/>
              <a:cs typeface="Open Sans"/>
              <a:sym typeface="Open Sans"/>
            </a:endParaRPr>
          </a:p>
          <a:p>
            <a:pPr indent="-304800" lvl="1" marL="914400" rtl="0" algn="l">
              <a:spcBef>
                <a:spcPts val="0"/>
              </a:spcBef>
              <a:spcAft>
                <a:spcPts val="0"/>
              </a:spcAft>
              <a:buSzPts val="1200"/>
              <a:buFont typeface="Open Sans"/>
              <a:buChar char="○"/>
            </a:pPr>
            <a:r>
              <a:rPr lang="en" sz="1200">
                <a:latin typeface="Open Sans"/>
                <a:ea typeface="Open Sans"/>
                <a:cs typeface="Open Sans"/>
                <a:sym typeface="Open Sans"/>
              </a:rPr>
              <a:t>Internal understandings</a:t>
            </a:r>
            <a:endParaRPr sz="1200">
              <a:latin typeface="Open Sans"/>
              <a:ea typeface="Open Sans"/>
              <a:cs typeface="Open Sans"/>
              <a:sym typeface="Open Sans"/>
            </a:endParaRPr>
          </a:p>
          <a:p>
            <a:pPr indent="-304800" lvl="1" marL="914400" rtl="0" algn="l">
              <a:spcBef>
                <a:spcPts val="0"/>
              </a:spcBef>
              <a:spcAft>
                <a:spcPts val="0"/>
              </a:spcAft>
              <a:buSzPts val="1200"/>
              <a:buFont typeface="Open Sans"/>
              <a:buChar char="○"/>
            </a:pPr>
            <a:r>
              <a:rPr lang="en" sz="1200">
                <a:latin typeface="Open Sans"/>
                <a:ea typeface="Open Sans"/>
                <a:cs typeface="Open Sans"/>
                <a:sym typeface="Open Sans"/>
              </a:rPr>
              <a:t>Realizations, learnings, knowledges, insights, etc</a:t>
            </a:r>
            <a:endParaRPr b="1" sz="1200">
              <a:latin typeface="Open Sans"/>
              <a:ea typeface="Open Sans"/>
              <a:cs typeface="Open Sans"/>
              <a:sym typeface="Open Sans"/>
            </a:endParaRPr>
          </a:p>
          <a:p>
            <a:pPr indent="0" lvl="0" marL="0" rtl="0" algn="l">
              <a:spcBef>
                <a:spcPts val="0"/>
              </a:spcBef>
              <a:spcAft>
                <a:spcPts val="0"/>
              </a:spcAft>
              <a:buNone/>
            </a:pPr>
            <a:r>
              <a:t/>
            </a:r>
            <a:endParaRPr b="1" sz="1200">
              <a:latin typeface="Open Sans"/>
              <a:ea typeface="Open Sans"/>
              <a:cs typeface="Open Sans"/>
              <a:sym typeface="Open Sans"/>
            </a:endParaRPr>
          </a:p>
          <a:p>
            <a:pPr indent="0" lvl="0" marL="0" rtl="0" algn="l">
              <a:spcBef>
                <a:spcPts val="0"/>
              </a:spcBef>
              <a:spcAft>
                <a:spcPts val="0"/>
              </a:spcAft>
              <a:buNone/>
            </a:pPr>
            <a:r>
              <a:rPr b="1" lang="en" sz="1200">
                <a:latin typeface="Open Sans"/>
                <a:ea typeface="Open Sans"/>
                <a:cs typeface="Open Sans"/>
                <a:sym typeface="Open Sans"/>
              </a:rPr>
              <a:t>(Some) Reauthoring Questions (Landscape of Identity):</a:t>
            </a:r>
            <a:endParaRPr b="1" sz="1200">
              <a:latin typeface="Open Sans"/>
              <a:ea typeface="Open Sans"/>
              <a:cs typeface="Open Sans"/>
              <a:sym typeface="Open Sans"/>
            </a:endParaRPr>
          </a:p>
          <a:p>
            <a:pPr indent="-304800" lvl="0" marL="457200" rtl="0" algn="l">
              <a:spcBef>
                <a:spcPts val="0"/>
              </a:spcBef>
              <a:spcAft>
                <a:spcPts val="0"/>
              </a:spcAft>
              <a:buClr>
                <a:schemeClr val="dk1"/>
              </a:buClr>
              <a:buSzPts val="1200"/>
              <a:buFont typeface="Open Sans"/>
              <a:buChar char="●"/>
            </a:pPr>
            <a:r>
              <a:rPr lang="en" sz="1200">
                <a:solidFill>
                  <a:schemeClr val="dk1"/>
                </a:solidFill>
                <a:latin typeface="Open Sans"/>
                <a:ea typeface="Open Sans"/>
                <a:cs typeface="Open Sans"/>
                <a:sym typeface="Open Sans"/>
              </a:rPr>
              <a:t>I’m curious… what might you be valuing by doing [action]?</a:t>
            </a:r>
            <a:endParaRPr sz="1200">
              <a:solidFill>
                <a:schemeClr val="dk1"/>
              </a:solidFill>
              <a:latin typeface="Open Sans"/>
              <a:ea typeface="Open Sans"/>
              <a:cs typeface="Open Sans"/>
              <a:sym typeface="Open Sans"/>
            </a:endParaRPr>
          </a:p>
          <a:p>
            <a:pPr indent="-304800" lvl="0" marL="457200" rtl="0" algn="l">
              <a:spcBef>
                <a:spcPts val="0"/>
              </a:spcBef>
              <a:spcAft>
                <a:spcPts val="0"/>
              </a:spcAft>
              <a:buClr>
                <a:schemeClr val="dk1"/>
              </a:buClr>
              <a:buSzPts val="1200"/>
              <a:buFont typeface="Open Sans"/>
              <a:buChar char="●"/>
            </a:pPr>
            <a:r>
              <a:rPr lang="en" sz="1200">
                <a:solidFill>
                  <a:schemeClr val="dk1"/>
                </a:solidFill>
                <a:latin typeface="Open Sans"/>
                <a:ea typeface="Open Sans"/>
                <a:cs typeface="Open Sans"/>
                <a:sym typeface="Open Sans"/>
              </a:rPr>
              <a:t>How would you name this [action]? What step is this towards?</a:t>
            </a:r>
            <a:endParaRPr sz="1200">
              <a:solidFill>
                <a:schemeClr val="dk1"/>
              </a:solidFill>
              <a:latin typeface="Open Sans"/>
              <a:ea typeface="Open Sans"/>
              <a:cs typeface="Open Sans"/>
              <a:sym typeface="Open Sans"/>
            </a:endParaRPr>
          </a:p>
          <a:p>
            <a:pPr indent="-304800" lvl="0" marL="457200" rtl="0" algn="l">
              <a:spcBef>
                <a:spcPts val="0"/>
              </a:spcBef>
              <a:spcAft>
                <a:spcPts val="0"/>
              </a:spcAft>
              <a:buClr>
                <a:schemeClr val="dk1"/>
              </a:buClr>
              <a:buSzPts val="1200"/>
              <a:buFont typeface="Open Sans"/>
              <a:buChar char="●"/>
            </a:pPr>
            <a:r>
              <a:rPr lang="en" sz="1200">
                <a:solidFill>
                  <a:schemeClr val="dk1"/>
                </a:solidFill>
                <a:latin typeface="Open Sans"/>
                <a:ea typeface="Open Sans"/>
                <a:cs typeface="Open Sans"/>
                <a:sym typeface="Open Sans"/>
              </a:rPr>
              <a:t>What does this suggest to you about what is being valued?</a:t>
            </a:r>
            <a:endParaRPr sz="1200">
              <a:solidFill>
                <a:schemeClr val="dk1"/>
              </a:solidFill>
              <a:latin typeface="Open Sans"/>
              <a:ea typeface="Open Sans"/>
              <a:cs typeface="Open Sans"/>
              <a:sym typeface="Open Sans"/>
            </a:endParaRPr>
          </a:p>
          <a:p>
            <a:pPr indent="-304800" lvl="0" marL="457200" rtl="0" algn="l">
              <a:spcBef>
                <a:spcPts val="0"/>
              </a:spcBef>
              <a:spcAft>
                <a:spcPts val="0"/>
              </a:spcAft>
              <a:buClr>
                <a:schemeClr val="dk1"/>
              </a:buClr>
              <a:buSzPts val="1200"/>
              <a:buFont typeface="Open Sans"/>
              <a:buChar char="●"/>
            </a:pPr>
            <a:r>
              <a:rPr lang="en" sz="1200">
                <a:solidFill>
                  <a:schemeClr val="dk1"/>
                </a:solidFill>
                <a:latin typeface="Open Sans"/>
                <a:ea typeface="Open Sans"/>
                <a:cs typeface="Open Sans"/>
                <a:sym typeface="Open Sans"/>
              </a:rPr>
              <a:t>Based on this [action], what might you be holding precious?</a:t>
            </a:r>
            <a:endParaRPr sz="1200">
              <a:solidFill>
                <a:schemeClr val="dk1"/>
              </a:solidFill>
              <a:latin typeface="Open Sans"/>
              <a:ea typeface="Open Sans"/>
              <a:cs typeface="Open Sans"/>
              <a:sym typeface="Open Sans"/>
            </a:endParaRPr>
          </a:p>
          <a:p>
            <a:pPr indent="-304800" lvl="0" marL="457200" rtl="0" algn="l">
              <a:spcBef>
                <a:spcPts val="0"/>
              </a:spcBef>
              <a:spcAft>
                <a:spcPts val="0"/>
              </a:spcAft>
              <a:buClr>
                <a:schemeClr val="dk1"/>
              </a:buClr>
              <a:buSzPts val="1200"/>
              <a:buFont typeface="Open Sans"/>
              <a:buChar char="●"/>
            </a:pPr>
            <a:r>
              <a:rPr lang="en" sz="1200">
                <a:solidFill>
                  <a:schemeClr val="dk1"/>
                </a:solidFill>
                <a:latin typeface="Open Sans"/>
                <a:ea typeface="Open Sans"/>
                <a:cs typeface="Open Sans"/>
                <a:sym typeface="Open Sans"/>
              </a:rPr>
              <a:t>What might this say about what’s important to you?</a:t>
            </a:r>
            <a:endParaRPr sz="1200">
              <a:solidFill>
                <a:schemeClr val="dk1"/>
              </a:solidFill>
              <a:latin typeface="Open Sans"/>
              <a:ea typeface="Open Sans"/>
              <a:cs typeface="Open Sans"/>
              <a:sym typeface="Open Sans"/>
            </a:endParaRPr>
          </a:p>
          <a:p>
            <a:pPr indent="-304800" lvl="0" marL="457200" rtl="0" algn="l">
              <a:spcBef>
                <a:spcPts val="0"/>
              </a:spcBef>
              <a:spcAft>
                <a:spcPts val="0"/>
              </a:spcAft>
              <a:buClr>
                <a:schemeClr val="dk1"/>
              </a:buClr>
              <a:buSzPts val="1200"/>
              <a:buFont typeface="Open Sans"/>
              <a:buChar char="●"/>
            </a:pPr>
            <a:r>
              <a:rPr lang="en" sz="1200">
                <a:solidFill>
                  <a:schemeClr val="dk1"/>
                </a:solidFill>
                <a:latin typeface="Open Sans"/>
                <a:ea typeface="Open Sans"/>
                <a:cs typeface="Open Sans"/>
                <a:sym typeface="Open Sans"/>
              </a:rPr>
              <a:t>What are you giving value to with this action?</a:t>
            </a:r>
            <a:endParaRPr sz="1200">
              <a:solidFill>
                <a:schemeClr val="dk1"/>
              </a:solidFill>
              <a:latin typeface="Open Sans"/>
              <a:ea typeface="Open Sans"/>
              <a:cs typeface="Open Sans"/>
              <a:sym typeface="Open Sans"/>
            </a:endParaRPr>
          </a:p>
          <a:p>
            <a:pPr indent="-304800" lvl="0" marL="457200" rtl="0" algn="l">
              <a:spcBef>
                <a:spcPts val="0"/>
              </a:spcBef>
              <a:spcAft>
                <a:spcPts val="0"/>
              </a:spcAft>
              <a:buClr>
                <a:schemeClr val="dk1"/>
              </a:buClr>
              <a:buSzPts val="1200"/>
              <a:buFont typeface="Open Sans"/>
              <a:buChar char="●"/>
            </a:pPr>
            <a:r>
              <a:rPr lang="en" sz="1200">
                <a:solidFill>
                  <a:schemeClr val="dk1"/>
                </a:solidFill>
                <a:latin typeface="Open Sans"/>
                <a:ea typeface="Open Sans"/>
                <a:cs typeface="Open Sans"/>
                <a:sym typeface="Open Sans"/>
              </a:rPr>
              <a:t>&lt;Engage in interpretive questions&gt;</a:t>
            </a:r>
            <a:endParaRPr sz="1200">
              <a:latin typeface="Open Sans"/>
              <a:ea typeface="Open Sans"/>
              <a:cs typeface="Open Sans"/>
              <a:sym typeface="Open Sans"/>
            </a:endParaRPr>
          </a:p>
          <a:p>
            <a:pPr indent="0" lvl="0" marL="0" rtl="0" algn="l">
              <a:spcBef>
                <a:spcPts val="0"/>
              </a:spcBef>
              <a:spcAft>
                <a:spcPts val="0"/>
              </a:spcAft>
              <a:buNone/>
            </a:pPr>
            <a:r>
              <a:t/>
            </a:r>
            <a:endParaRPr sz="1200">
              <a:latin typeface="Open Sans"/>
              <a:ea typeface="Open Sans"/>
              <a:cs typeface="Open Sans"/>
              <a:sym typeface="Open Sans"/>
            </a:endParaRPr>
          </a:p>
          <a:p>
            <a:pPr indent="0" lvl="0" marL="0" rtl="0" algn="l">
              <a:spcBef>
                <a:spcPts val="0"/>
              </a:spcBef>
              <a:spcAft>
                <a:spcPts val="0"/>
              </a:spcAft>
              <a:buNone/>
            </a:pPr>
            <a:r>
              <a:rPr lang="en" sz="1200">
                <a:latin typeface="Open Sans"/>
                <a:ea typeface="Open Sans"/>
                <a:cs typeface="Open Sans"/>
                <a:sym typeface="Open Sans"/>
              </a:rPr>
              <a:t>Hint: Be curious about values, intentions. Use “subjunctive” (i.e. possible, might, etc).</a:t>
            </a:r>
            <a:endParaRPr sz="1200">
              <a:latin typeface="Open Sans"/>
              <a:ea typeface="Open Sans"/>
              <a:cs typeface="Open Sans"/>
              <a:sym typeface="Open Sans"/>
            </a:endParaRPr>
          </a:p>
        </p:txBody>
      </p:sp>
      <p:cxnSp>
        <p:nvCxnSpPr>
          <p:cNvPr id="1165" name="Google Shape;1165;p44"/>
          <p:cNvCxnSpPr/>
          <p:nvPr/>
        </p:nvCxnSpPr>
        <p:spPr>
          <a:xfrm rot="10800000">
            <a:off x="1670875" y="3645175"/>
            <a:ext cx="1233000" cy="0"/>
          </a:xfrm>
          <a:prstGeom prst="straightConnector1">
            <a:avLst/>
          </a:prstGeom>
          <a:noFill/>
          <a:ln cap="flat" cmpd="sng" w="9525">
            <a:solidFill>
              <a:schemeClr val="dk2"/>
            </a:solidFill>
            <a:prstDash val="solid"/>
            <a:round/>
            <a:headEnd len="med" w="med" type="none"/>
            <a:tailEnd len="med" w="med" type="none"/>
          </a:ln>
        </p:spPr>
      </p:cxnSp>
      <p:cxnSp>
        <p:nvCxnSpPr>
          <p:cNvPr id="1166" name="Google Shape;1166;p44"/>
          <p:cNvCxnSpPr/>
          <p:nvPr/>
        </p:nvCxnSpPr>
        <p:spPr>
          <a:xfrm rot="10800000">
            <a:off x="1670875" y="4557425"/>
            <a:ext cx="1233000" cy="0"/>
          </a:xfrm>
          <a:prstGeom prst="straightConnector1">
            <a:avLst/>
          </a:prstGeom>
          <a:noFill/>
          <a:ln cap="flat" cmpd="sng" w="9525">
            <a:solidFill>
              <a:schemeClr val="dk2"/>
            </a:solidFill>
            <a:prstDash val="solid"/>
            <a:round/>
            <a:headEnd len="med" w="med" type="none"/>
            <a:tailEnd len="med" w="med" type="none"/>
          </a:ln>
        </p:spPr>
      </p:cxnSp>
      <p:sp>
        <p:nvSpPr>
          <p:cNvPr id="1167" name="Google Shape;1167;p44"/>
          <p:cNvSpPr txBox="1"/>
          <p:nvPr/>
        </p:nvSpPr>
        <p:spPr>
          <a:xfrm>
            <a:off x="2010475" y="4454025"/>
            <a:ext cx="6477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Open Sans"/>
                <a:ea typeface="Open Sans"/>
                <a:cs typeface="Open Sans"/>
                <a:sym typeface="Open Sans"/>
              </a:rPr>
              <a:t>Action</a:t>
            </a:r>
            <a:endParaRPr/>
          </a:p>
        </p:txBody>
      </p:sp>
      <p:sp>
        <p:nvSpPr>
          <p:cNvPr id="1168" name="Google Shape;1168;p44"/>
          <p:cNvSpPr txBox="1"/>
          <p:nvPr/>
        </p:nvSpPr>
        <p:spPr>
          <a:xfrm>
            <a:off x="1924975" y="3349400"/>
            <a:ext cx="8187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Open Sans"/>
                <a:ea typeface="Open Sans"/>
                <a:cs typeface="Open Sans"/>
                <a:sym typeface="Open Sans"/>
              </a:rPr>
              <a:t>Identity</a:t>
            </a:r>
            <a:endParaRPr/>
          </a:p>
        </p:txBody>
      </p:sp>
      <p:sp>
        <p:nvSpPr>
          <p:cNvPr id="1169" name="Google Shape;1169;p44"/>
          <p:cNvSpPr/>
          <p:nvPr/>
        </p:nvSpPr>
        <p:spPr>
          <a:xfrm>
            <a:off x="1796425" y="3345475"/>
            <a:ext cx="981900" cy="338700"/>
          </a:xfrm>
          <a:prstGeom prst="ellipse">
            <a:avLst/>
          </a:prstGeom>
          <a:noFill/>
          <a:ln cap="flat" cmpd="sng" w="28575">
            <a:solidFill>
              <a:srgbClr val="5D403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70" name="Google Shape;1170;p44"/>
          <p:cNvGrpSpPr/>
          <p:nvPr/>
        </p:nvGrpSpPr>
        <p:grpSpPr>
          <a:xfrm>
            <a:off x="117444" y="2858036"/>
            <a:ext cx="2747509" cy="66900"/>
            <a:chOff x="70931" y="2784224"/>
            <a:chExt cx="2747509" cy="66900"/>
          </a:xfrm>
        </p:grpSpPr>
        <p:cxnSp>
          <p:nvCxnSpPr>
            <p:cNvPr id="1171" name="Google Shape;1171;p44"/>
            <p:cNvCxnSpPr/>
            <p:nvPr/>
          </p:nvCxnSpPr>
          <p:spPr>
            <a:xfrm rot="10800000">
              <a:off x="96020" y="2817642"/>
              <a:ext cx="2696400" cy="0"/>
            </a:xfrm>
            <a:prstGeom prst="straightConnector1">
              <a:avLst/>
            </a:prstGeom>
            <a:noFill/>
            <a:ln cap="flat" cmpd="sng" w="38100">
              <a:solidFill>
                <a:srgbClr val="000000"/>
              </a:solidFill>
              <a:prstDash val="solid"/>
              <a:round/>
              <a:headEnd len="med" w="med" type="none"/>
              <a:tailEnd len="med" w="med" type="none"/>
            </a:ln>
          </p:spPr>
        </p:cxnSp>
        <p:sp>
          <p:nvSpPr>
            <p:cNvPr id="1172" name="Google Shape;1172;p44"/>
            <p:cNvSpPr/>
            <p:nvPr/>
          </p:nvSpPr>
          <p:spPr>
            <a:xfrm>
              <a:off x="70931" y="2784224"/>
              <a:ext cx="68700" cy="66900"/>
            </a:xfrm>
            <a:prstGeom prst="ellipse">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3" name="Google Shape;1173;p44"/>
            <p:cNvSpPr/>
            <p:nvPr/>
          </p:nvSpPr>
          <p:spPr>
            <a:xfrm>
              <a:off x="2749740" y="2784224"/>
              <a:ext cx="68700" cy="66900"/>
            </a:xfrm>
            <a:prstGeom prst="ellipse">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74" name="Google Shape;1174;p44"/>
          <p:cNvSpPr txBox="1"/>
          <p:nvPr/>
        </p:nvSpPr>
        <p:spPr>
          <a:xfrm>
            <a:off x="-45838" y="1271550"/>
            <a:ext cx="30741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900">
                <a:latin typeface="Open Sans"/>
                <a:ea typeface="Open Sans"/>
                <a:cs typeface="Open Sans"/>
                <a:sym typeface="Open Sans"/>
              </a:rPr>
              <a:t>values, intentions, realizations, learnings, knowledges</a:t>
            </a:r>
            <a:endParaRPr sz="1100"/>
          </a:p>
        </p:txBody>
      </p:sp>
      <p:grpSp>
        <p:nvGrpSpPr>
          <p:cNvPr id="1175" name="Google Shape;1175;p44"/>
          <p:cNvGrpSpPr/>
          <p:nvPr/>
        </p:nvGrpSpPr>
        <p:grpSpPr>
          <a:xfrm>
            <a:off x="117481" y="1527749"/>
            <a:ext cx="2747509" cy="66900"/>
            <a:chOff x="311706" y="1509299"/>
            <a:chExt cx="2747509" cy="66900"/>
          </a:xfrm>
        </p:grpSpPr>
        <p:cxnSp>
          <p:nvCxnSpPr>
            <p:cNvPr id="1176" name="Google Shape;1176;p44"/>
            <p:cNvCxnSpPr/>
            <p:nvPr/>
          </p:nvCxnSpPr>
          <p:spPr>
            <a:xfrm rot="10800000">
              <a:off x="336795" y="1542717"/>
              <a:ext cx="2696400" cy="0"/>
            </a:xfrm>
            <a:prstGeom prst="straightConnector1">
              <a:avLst/>
            </a:prstGeom>
            <a:noFill/>
            <a:ln cap="flat" cmpd="sng" w="38100">
              <a:solidFill>
                <a:srgbClr val="000000"/>
              </a:solidFill>
              <a:prstDash val="solid"/>
              <a:round/>
              <a:headEnd len="med" w="med" type="none"/>
              <a:tailEnd len="med" w="med" type="none"/>
            </a:ln>
          </p:spPr>
        </p:cxnSp>
        <p:sp>
          <p:nvSpPr>
            <p:cNvPr id="1177" name="Google Shape;1177;p44"/>
            <p:cNvSpPr/>
            <p:nvPr/>
          </p:nvSpPr>
          <p:spPr>
            <a:xfrm>
              <a:off x="311706" y="1509299"/>
              <a:ext cx="68700" cy="66900"/>
            </a:xfrm>
            <a:prstGeom prst="ellipse">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8" name="Google Shape;1178;p44"/>
            <p:cNvSpPr/>
            <p:nvPr/>
          </p:nvSpPr>
          <p:spPr>
            <a:xfrm>
              <a:off x="2990515" y="1509299"/>
              <a:ext cx="68700" cy="66900"/>
            </a:xfrm>
            <a:prstGeom prst="ellipse">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79" name="Google Shape;1179;p44"/>
          <p:cNvSpPr/>
          <p:nvPr/>
        </p:nvSpPr>
        <p:spPr>
          <a:xfrm>
            <a:off x="320950" y="1572500"/>
            <a:ext cx="2187450" cy="1325975"/>
          </a:xfrm>
          <a:custGeom>
            <a:rect b="b" l="l" r="r" t="t"/>
            <a:pathLst>
              <a:path extrusionOk="0" h="53039" w="87498">
                <a:moveTo>
                  <a:pt x="65877" y="53039"/>
                </a:moveTo>
                <a:lnTo>
                  <a:pt x="65877" y="0"/>
                </a:lnTo>
                <a:lnTo>
                  <a:pt x="19594" y="52364"/>
                </a:lnTo>
                <a:lnTo>
                  <a:pt x="19594" y="1013"/>
                </a:lnTo>
                <a:lnTo>
                  <a:pt x="43242" y="52702"/>
                </a:lnTo>
                <a:lnTo>
                  <a:pt x="43242" y="675"/>
                </a:lnTo>
                <a:lnTo>
                  <a:pt x="0" y="53039"/>
                </a:lnTo>
                <a:lnTo>
                  <a:pt x="0" y="338"/>
                </a:lnTo>
                <a:lnTo>
                  <a:pt x="87498" y="52702"/>
                </a:lnTo>
                <a:lnTo>
                  <a:pt x="87498" y="338"/>
                </a:lnTo>
                <a:close/>
              </a:path>
            </a:pathLst>
          </a:custGeom>
          <a:solidFill>
            <a:schemeClr val="lt1"/>
          </a:solidFill>
          <a:ln cap="flat" cmpd="sng" w="28575">
            <a:solidFill>
              <a:srgbClr val="4A86E8"/>
            </a:solidFill>
            <a:prstDash val="solid"/>
            <a:round/>
            <a:headEnd len="med" w="med" type="none"/>
            <a:tailEnd len="med" w="med" type="none"/>
          </a:ln>
        </p:spPr>
      </p:sp>
      <p:sp>
        <p:nvSpPr>
          <p:cNvPr id="1180" name="Google Shape;1180;p44"/>
          <p:cNvSpPr txBox="1"/>
          <p:nvPr/>
        </p:nvSpPr>
        <p:spPr>
          <a:xfrm>
            <a:off x="-45800" y="2871063"/>
            <a:ext cx="30741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900">
                <a:latin typeface="Open Sans"/>
                <a:ea typeface="Open Sans"/>
                <a:cs typeface="Open Sans"/>
                <a:sym typeface="Open Sans"/>
              </a:rPr>
              <a:t>Remote | Distant | Near Past | </a:t>
            </a:r>
            <a:r>
              <a:rPr b="1" lang="en" sz="900">
                <a:latin typeface="Open Sans"/>
                <a:ea typeface="Open Sans"/>
                <a:cs typeface="Open Sans"/>
                <a:sym typeface="Open Sans"/>
              </a:rPr>
              <a:t>Present </a:t>
            </a:r>
            <a:r>
              <a:rPr lang="en" sz="900">
                <a:latin typeface="Open Sans"/>
                <a:ea typeface="Open Sans"/>
                <a:cs typeface="Open Sans"/>
                <a:sym typeface="Open Sans"/>
              </a:rPr>
              <a:t>| Near Future</a:t>
            </a:r>
            <a:r>
              <a:rPr lang="en" sz="1100">
                <a:latin typeface="Open Sans"/>
                <a:ea typeface="Open Sans"/>
                <a:cs typeface="Open Sans"/>
                <a:sym typeface="Open Sans"/>
              </a:rPr>
              <a:t> </a:t>
            </a:r>
            <a:endParaRPr sz="1100"/>
          </a:p>
        </p:txBody>
      </p:sp>
      <p:sp>
        <p:nvSpPr>
          <p:cNvPr id="1181" name="Google Shape;1181;p44"/>
          <p:cNvSpPr/>
          <p:nvPr/>
        </p:nvSpPr>
        <p:spPr>
          <a:xfrm>
            <a:off x="500" y="1263750"/>
            <a:ext cx="2981400" cy="338700"/>
          </a:xfrm>
          <a:prstGeom prst="ellipse">
            <a:avLst/>
          </a:prstGeom>
          <a:noFill/>
          <a:ln cap="flat" cmpd="sng" w="28575">
            <a:solidFill>
              <a:srgbClr val="5D403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2" name="Google Shape;1182;p44"/>
          <p:cNvSpPr txBox="1"/>
          <p:nvPr/>
        </p:nvSpPr>
        <p:spPr>
          <a:xfrm>
            <a:off x="7458475" y="0"/>
            <a:ext cx="16857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chemeClr val="dk1"/>
                </a:solidFill>
                <a:latin typeface="Economica"/>
                <a:ea typeface="Economica"/>
                <a:cs typeface="Economica"/>
                <a:sym typeface="Economica"/>
              </a:rPr>
              <a:t>Manalili, MMC (2024)</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6" name="Shape 1186"/>
        <p:cNvGrpSpPr/>
        <p:nvPr/>
      </p:nvGrpSpPr>
      <p:grpSpPr>
        <a:xfrm>
          <a:off x="0" y="0"/>
          <a:ext cx="0" cy="0"/>
          <a:chOff x="0" y="0"/>
          <a:chExt cx="0" cy="0"/>
        </a:xfrm>
      </p:grpSpPr>
      <p:sp>
        <p:nvSpPr>
          <p:cNvPr id="1187" name="Google Shape;1187;p45"/>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n" sz="3750"/>
              <a:t>Conclusion</a:t>
            </a:r>
            <a:r>
              <a:rPr lang="en" sz="3750"/>
              <a:t>: </a:t>
            </a:r>
            <a:r>
              <a:rPr lang="en" sz="3250"/>
              <a:t>Recapitulation of NT Theory and Practice</a:t>
            </a:r>
            <a:endParaRPr sz="3250"/>
          </a:p>
        </p:txBody>
      </p:sp>
      <p:sp>
        <p:nvSpPr>
          <p:cNvPr id="1188" name="Google Shape;1188;p45"/>
          <p:cNvSpPr/>
          <p:nvPr/>
        </p:nvSpPr>
        <p:spPr>
          <a:xfrm>
            <a:off x="459813" y="1554888"/>
            <a:ext cx="1082400" cy="10824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9" name="Google Shape;1189;p45"/>
          <p:cNvSpPr/>
          <p:nvPr/>
        </p:nvSpPr>
        <p:spPr>
          <a:xfrm>
            <a:off x="790925" y="1773763"/>
            <a:ext cx="540600" cy="5406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0" name="Google Shape;1190;p45"/>
          <p:cNvSpPr/>
          <p:nvPr/>
        </p:nvSpPr>
        <p:spPr>
          <a:xfrm>
            <a:off x="1190175" y="192829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1" name="Google Shape;1191;p45"/>
          <p:cNvSpPr/>
          <p:nvPr/>
        </p:nvSpPr>
        <p:spPr>
          <a:xfrm>
            <a:off x="1190175" y="2074867"/>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2" name="Google Shape;1192;p45"/>
          <p:cNvSpPr/>
          <p:nvPr/>
        </p:nvSpPr>
        <p:spPr>
          <a:xfrm>
            <a:off x="790925" y="1792992"/>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3" name="Google Shape;1193;p45"/>
          <p:cNvSpPr/>
          <p:nvPr/>
        </p:nvSpPr>
        <p:spPr>
          <a:xfrm>
            <a:off x="1076800" y="2442267"/>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4" name="Google Shape;1194;p45"/>
          <p:cNvSpPr/>
          <p:nvPr/>
        </p:nvSpPr>
        <p:spPr>
          <a:xfrm>
            <a:off x="639800" y="2074867"/>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5" name="Google Shape;1195;p45"/>
          <p:cNvSpPr/>
          <p:nvPr/>
        </p:nvSpPr>
        <p:spPr>
          <a:xfrm>
            <a:off x="1271325" y="2301517"/>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6" name="Google Shape;1196;p45"/>
          <p:cNvSpPr/>
          <p:nvPr/>
        </p:nvSpPr>
        <p:spPr>
          <a:xfrm>
            <a:off x="699575" y="2210163"/>
            <a:ext cx="318000" cy="3180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7" name="Google Shape;1197;p45"/>
          <p:cNvSpPr txBox="1"/>
          <p:nvPr/>
        </p:nvSpPr>
        <p:spPr>
          <a:xfrm>
            <a:off x="531075" y="2656450"/>
            <a:ext cx="939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Open Sans"/>
                <a:ea typeface="Open Sans"/>
                <a:cs typeface="Open Sans"/>
                <a:sym typeface="Open Sans"/>
              </a:rPr>
              <a:t>Person</a:t>
            </a:r>
            <a:endParaRPr>
              <a:latin typeface="Open Sans"/>
              <a:ea typeface="Open Sans"/>
              <a:cs typeface="Open Sans"/>
              <a:sym typeface="Open Sans"/>
            </a:endParaRPr>
          </a:p>
        </p:txBody>
      </p:sp>
      <p:sp>
        <p:nvSpPr>
          <p:cNvPr id="1198" name="Google Shape;1198;p45"/>
          <p:cNvSpPr txBox="1"/>
          <p:nvPr/>
        </p:nvSpPr>
        <p:spPr>
          <a:xfrm>
            <a:off x="1660375" y="1942425"/>
            <a:ext cx="494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Open Sans"/>
                <a:ea typeface="Open Sans"/>
                <a:cs typeface="Open Sans"/>
                <a:sym typeface="Open Sans"/>
              </a:rPr>
              <a:t>=/=</a:t>
            </a:r>
            <a:endParaRPr>
              <a:latin typeface="Open Sans"/>
              <a:ea typeface="Open Sans"/>
              <a:cs typeface="Open Sans"/>
              <a:sym typeface="Open Sans"/>
            </a:endParaRPr>
          </a:p>
        </p:txBody>
      </p:sp>
      <p:sp>
        <p:nvSpPr>
          <p:cNvPr id="1199" name="Google Shape;1199;p45"/>
          <p:cNvSpPr/>
          <p:nvPr/>
        </p:nvSpPr>
        <p:spPr>
          <a:xfrm>
            <a:off x="2266725" y="1554900"/>
            <a:ext cx="743200" cy="1082376"/>
          </a:xfrm>
          <a:custGeom>
            <a:rect b="b" l="l" r="r" t="t"/>
            <a:pathLst>
              <a:path extrusionOk="0" h="28266" w="29728">
                <a:moveTo>
                  <a:pt x="2348" y="15567"/>
                </a:moveTo>
                <a:cubicBezTo>
                  <a:pt x="5556" y="10223"/>
                  <a:pt x="8825" y="-3191"/>
                  <a:pt x="13692" y="703"/>
                </a:cubicBezTo>
                <a:cubicBezTo>
                  <a:pt x="15941" y="2502"/>
                  <a:pt x="15305" y="7710"/>
                  <a:pt x="12909" y="9308"/>
                </a:cubicBezTo>
                <a:cubicBezTo>
                  <a:pt x="8917" y="11970"/>
                  <a:pt x="1668" y="14338"/>
                  <a:pt x="2348" y="19087"/>
                </a:cubicBezTo>
                <a:cubicBezTo>
                  <a:pt x="2736" y="21800"/>
                  <a:pt x="7587" y="24252"/>
                  <a:pt x="9780" y="22607"/>
                </a:cubicBezTo>
                <a:cubicBezTo>
                  <a:pt x="13699" y="19667"/>
                  <a:pt x="20019" y="12523"/>
                  <a:pt x="23079" y="16349"/>
                </a:cubicBezTo>
                <a:cubicBezTo>
                  <a:pt x="24384" y="17981"/>
                  <a:pt x="24724" y="20935"/>
                  <a:pt x="23470" y="22607"/>
                </a:cubicBezTo>
                <a:cubicBezTo>
                  <a:pt x="20228" y="26929"/>
                  <a:pt x="11255" y="28773"/>
                  <a:pt x="7433" y="24954"/>
                </a:cubicBezTo>
                <a:cubicBezTo>
                  <a:pt x="3889" y="21413"/>
                  <a:pt x="15626" y="19109"/>
                  <a:pt x="19168" y="15567"/>
                </a:cubicBezTo>
                <a:cubicBezTo>
                  <a:pt x="21842" y="12893"/>
                  <a:pt x="21266" y="7369"/>
                  <a:pt x="19168" y="4223"/>
                </a:cubicBezTo>
                <a:cubicBezTo>
                  <a:pt x="17429" y="1615"/>
                  <a:pt x="8936" y="4080"/>
                  <a:pt x="10171" y="6961"/>
                </a:cubicBezTo>
                <a:cubicBezTo>
                  <a:pt x="12787" y="13062"/>
                  <a:pt x="25553" y="14534"/>
                  <a:pt x="24252" y="21043"/>
                </a:cubicBezTo>
                <a:cubicBezTo>
                  <a:pt x="22697" y="28820"/>
                  <a:pt x="6392" y="30562"/>
                  <a:pt x="784" y="24954"/>
                </a:cubicBezTo>
                <a:cubicBezTo>
                  <a:pt x="-938" y="23232"/>
                  <a:pt x="611" y="19096"/>
                  <a:pt x="2740" y="17913"/>
                </a:cubicBezTo>
                <a:cubicBezTo>
                  <a:pt x="7480" y="15279"/>
                  <a:pt x="13792" y="17312"/>
                  <a:pt x="18776" y="15175"/>
                </a:cubicBezTo>
                <a:cubicBezTo>
                  <a:pt x="22701" y="13492"/>
                  <a:pt x="28094" y="7558"/>
                  <a:pt x="25426" y="4223"/>
                </a:cubicBezTo>
                <a:cubicBezTo>
                  <a:pt x="21522" y="-656"/>
                  <a:pt x="4467" y="6656"/>
                  <a:pt x="8216" y="11655"/>
                </a:cubicBezTo>
                <a:cubicBezTo>
                  <a:pt x="12975" y="18000"/>
                  <a:pt x="29728" y="13893"/>
                  <a:pt x="29728" y="21825"/>
                </a:cubicBezTo>
              </a:path>
            </a:pathLst>
          </a:custGeom>
          <a:noFill/>
          <a:ln cap="flat" cmpd="sng" w="38100">
            <a:solidFill>
              <a:srgbClr val="F4CCCC"/>
            </a:solidFill>
            <a:prstDash val="solid"/>
            <a:round/>
            <a:headEnd len="med" w="med" type="none"/>
            <a:tailEnd len="med" w="med" type="none"/>
          </a:ln>
        </p:spPr>
      </p:sp>
      <p:sp>
        <p:nvSpPr>
          <p:cNvPr id="1200" name="Google Shape;1200;p45"/>
          <p:cNvSpPr txBox="1"/>
          <p:nvPr/>
        </p:nvSpPr>
        <p:spPr>
          <a:xfrm>
            <a:off x="2168375" y="2674750"/>
            <a:ext cx="939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Open Sans"/>
                <a:ea typeface="Open Sans"/>
                <a:cs typeface="Open Sans"/>
                <a:sym typeface="Open Sans"/>
              </a:rPr>
              <a:t>Problem</a:t>
            </a:r>
            <a:endParaRPr>
              <a:latin typeface="Open Sans"/>
              <a:ea typeface="Open Sans"/>
              <a:cs typeface="Open Sans"/>
              <a:sym typeface="Open Sans"/>
            </a:endParaRPr>
          </a:p>
        </p:txBody>
      </p:sp>
      <p:sp>
        <p:nvSpPr>
          <p:cNvPr id="1201" name="Google Shape;1201;p45"/>
          <p:cNvSpPr/>
          <p:nvPr/>
        </p:nvSpPr>
        <p:spPr>
          <a:xfrm>
            <a:off x="5202313" y="2058550"/>
            <a:ext cx="1082400" cy="10824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2" name="Google Shape;1202;p45"/>
          <p:cNvSpPr/>
          <p:nvPr/>
        </p:nvSpPr>
        <p:spPr>
          <a:xfrm>
            <a:off x="5533425" y="2277425"/>
            <a:ext cx="540600" cy="5406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3" name="Google Shape;1203;p45"/>
          <p:cNvSpPr/>
          <p:nvPr/>
        </p:nvSpPr>
        <p:spPr>
          <a:xfrm>
            <a:off x="5932675" y="2431955"/>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4" name="Google Shape;1204;p45"/>
          <p:cNvSpPr/>
          <p:nvPr/>
        </p:nvSpPr>
        <p:spPr>
          <a:xfrm>
            <a:off x="5932675" y="2578530"/>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5" name="Google Shape;1205;p45"/>
          <p:cNvSpPr/>
          <p:nvPr/>
        </p:nvSpPr>
        <p:spPr>
          <a:xfrm>
            <a:off x="5533425" y="2296655"/>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6" name="Google Shape;1206;p45"/>
          <p:cNvSpPr/>
          <p:nvPr/>
        </p:nvSpPr>
        <p:spPr>
          <a:xfrm>
            <a:off x="5819300" y="2945930"/>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7" name="Google Shape;1207;p45"/>
          <p:cNvSpPr/>
          <p:nvPr/>
        </p:nvSpPr>
        <p:spPr>
          <a:xfrm>
            <a:off x="5382300" y="2578530"/>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8" name="Google Shape;1208;p45"/>
          <p:cNvSpPr/>
          <p:nvPr/>
        </p:nvSpPr>
        <p:spPr>
          <a:xfrm>
            <a:off x="6013825" y="2805180"/>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9" name="Google Shape;1209;p45"/>
          <p:cNvSpPr/>
          <p:nvPr/>
        </p:nvSpPr>
        <p:spPr>
          <a:xfrm>
            <a:off x="5442075" y="2713825"/>
            <a:ext cx="318000" cy="3180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0" name="Google Shape;1210;p45"/>
          <p:cNvSpPr txBox="1"/>
          <p:nvPr/>
        </p:nvSpPr>
        <p:spPr>
          <a:xfrm>
            <a:off x="5273575" y="3160113"/>
            <a:ext cx="939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Person</a:t>
            </a:r>
            <a:endParaRPr>
              <a:latin typeface="Open Sans"/>
              <a:ea typeface="Open Sans"/>
              <a:cs typeface="Open Sans"/>
              <a:sym typeface="Open Sans"/>
            </a:endParaRPr>
          </a:p>
        </p:txBody>
      </p:sp>
      <p:sp>
        <p:nvSpPr>
          <p:cNvPr id="1211" name="Google Shape;1211;p45"/>
          <p:cNvSpPr/>
          <p:nvPr/>
        </p:nvSpPr>
        <p:spPr>
          <a:xfrm>
            <a:off x="6869238" y="2472400"/>
            <a:ext cx="743200" cy="1082376"/>
          </a:xfrm>
          <a:custGeom>
            <a:rect b="b" l="l" r="r" t="t"/>
            <a:pathLst>
              <a:path extrusionOk="0" h="28266" w="29728">
                <a:moveTo>
                  <a:pt x="2348" y="15567"/>
                </a:moveTo>
                <a:cubicBezTo>
                  <a:pt x="5556" y="10223"/>
                  <a:pt x="8825" y="-3191"/>
                  <a:pt x="13692" y="703"/>
                </a:cubicBezTo>
                <a:cubicBezTo>
                  <a:pt x="15941" y="2502"/>
                  <a:pt x="15305" y="7710"/>
                  <a:pt x="12909" y="9308"/>
                </a:cubicBezTo>
                <a:cubicBezTo>
                  <a:pt x="8917" y="11970"/>
                  <a:pt x="1668" y="14338"/>
                  <a:pt x="2348" y="19087"/>
                </a:cubicBezTo>
                <a:cubicBezTo>
                  <a:pt x="2736" y="21800"/>
                  <a:pt x="7587" y="24252"/>
                  <a:pt x="9780" y="22607"/>
                </a:cubicBezTo>
                <a:cubicBezTo>
                  <a:pt x="13699" y="19667"/>
                  <a:pt x="20019" y="12523"/>
                  <a:pt x="23079" y="16349"/>
                </a:cubicBezTo>
                <a:cubicBezTo>
                  <a:pt x="24384" y="17981"/>
                  <a:pt x="24724" y="20935"/>
                  <a:pt x="23470" y="22607"/>
                </a:cubicBezTo>
                <a:cubicBezTo>
                  <a:pt x="20228" y="26929"/>
                  <a:pt x="11255" y="28773"/>
                  <a:pt x="7433" y="24954"/>
                </a:cubicBezTo>
                <a:cubicBezTo>
                  <a:pt x="3889" y="21413"/>
                  <a:pt x="15626" y="19109"/>
                  <a:pt x="19168" y="15567"/>
                </a:cubicBezTo>
                <a:cubicBezTo>
                  <a:pt x="21842" y="12893"/>
                  <a:pt x="21266" y="7369"/>
                  <a:pt x="19168" y="4223"/>
                </a:cubicBezTo>
                <a:cubicBezTo>
                  <a:pt x="17429" y="1615"/>
                  <a:pt x="8936" y="4080"/>
                  <a:pt x="10171" y="6961"/>
                </a:cubicBezTo>
                <a:cubicBezTo>
                  <a:pt x="12787" y="13062"/>
                  <a:pt x="25553" y="14534"/>
                  <a:pt x="24252" y="21043"/>
                </a:cubicBezTo>
                <a:cubicBezTo>
                  <a:pt x="22697" y="28820"/>
                  <a:pt x="6392" y="30562"/>
                  <a:pt x="784" y="24954"/>
                </a:cubicBezTo>
                <a:cubicBezTo>
                  <a:pt x="-938" y="23232"/>
                  <a:pt x="611" y="19096"/>
                  <a:pt x="2740" y="17913"/>
                </a:cubicBezTo>
                <a:cubicBezTo>
                  <a:pt x="7480" y="15279"/>
                  <a:pt x="13792" y="17312"/>
                  <a:pt x="18776" y="15175"/>
                </a:cubicBezTo>
                <a:cubicBezTo>
                  <a:pt x="22701" y="13492"/>
                  <a:pt x="28094" y="7558"/>
                  <a:pt x="25426" y="4223"/>
                </a:cubicBezTo>
                <a:cubicBezTo>
                  <a:pt x="21522" y="-656"/>
                  <a:pt x="4467" y="6656"/>
                  <a:pt x="8216" y="11655"/>
                </a:cubicBezTo>
                <a:cubicBezTo>
                  <a:pt x="12975" y="18000"/>
                  <a:pt x="29728" y="13893"/>
                  <a:pt x="29728" y="21825"/>
                </a:cubicBezTo>
              </a:path>
            </a:pathLst>
          </a:custGeom>
          <a:noFill/>
          <a:ln cap="flat" cmpd="sng" w="9525">
            <a:solidFill>
              <a:srgbClr val="F4CCCC"/>
            </a:solidFill>
            <a:prstDash val="solid"/>
            <a:round/>
            <a:headEnd len="med" w="med" type="none"/>
            <a:tailEnd len="med" w="med" type="none"/>
          </a:ln>
        </p:spPr>
      </p:sp>
      <p:sp>
        <p:nvSpPr>
          <p:cNvPr id="1212" name="Google Shape;1212;p45"/>
          <p:cNvSpPr txBox="1"/>
          <p:nvPr/>
        </p:nvSpPr>
        <p:spPr>
          <a:xfrm>
            <a:off x="7608238" y="2940488"/>
            <a:ext cx="10104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Open Sans"/>
                <a:ea typeface="Open Sans"/>
                <a:cs typeface="Open Sans"/>
                <a:sym typeface="Open Sans"/>
              </a:rPr>
              <a:t>Problem</a:t>
            </a:r>
            <a:endParaRPr>
              <a:latin typeface="Open Sans"/>
              <a:ea typeface="Open Sans"/>
              <a:cs typeface="Open Sans"/>
              <a:sym typeface="Open Sans"/>
            </a:endParaRPr>
          </a:p>
          <a:p>
            <a:pPr indent="0" lvl="0" marL="0" rtl="0" algn="ctr">
              <a:spcBef>
                <a:spcPts val="0"/>
              </a:spcBef>
              <a:spcAft>
                <a:spcPts val="0"/>
              </a:spcAft>
              <a:buNone/>
            </a:pPr>
            <a:r>
              <a:rPr lang="en">
                <a:latin typeface="Open Sans"/>
                <a:ea typeface="Open Sans"/>
                <a:cs typeface="Open Sans"/>
                <a:sym typeface="Open Sans"/>
              </a:rPr>
              <a:t>Narrative</a:t>
            </a:r>
            <a:endParaRPr>
              <a:latin typeface="Open Sans"/>
              <a:ea typeface="Open Sans"/>
              <a:cs typeface="Open Sans"/>
              <a:sym typeface="Open Sans"/>
            </a:endParaRPr>
          </a:p>
        </p:txBody>
      </p:sp>
      <p:cxnSp>
        <p:nvCxnSpPr>
          <p:cNvPr id="1213" name="Google Shape;1213;p45"/>
          <p:cNvCxnSpPr/>
          <p:nvPr/>
        </p:nvCxnSpPr>
        <p:spPr>
          <a:xfrm flipH="1" rot="10800000">
            <a:off x="6284713" y="1906375"/>
            <a:ext cx="546600" cy="315600"/>
          </a:xfrm>
          <a:prstGeom prst="straightConnector1">
            <a:avLst/>
          </a:prstGeom>
          <a:noFill/>
          <a:ln cap="flat" cmpd="sng" w="9525">
            <a:solidFill>
              <a:schemeClr val="dk2"/>
            </a:solidFill>
            <a:prstDash val="solid"/>
            <a:round/>
            <a:headEnd len="med" w="med" type="none"/>
            <a:tailEnd len="med" w="med" type="triangle"/>
          </a:ln>
        </p:spPr>
      </p:cxnSp>
      <p:sp>
        <p:nvSpPr>
          <p:cNvPr id="1214" name="Google Shape;1214;p45"/>
          <p:cNvSpPr/>
          <p:nvPr/>
        </p:nvSpPr>
        <p:spPr>
          <a:xfrm>
            <a:off x="6680025" y="1167331"/>
            <a:ext cx="928225" cy="1056625"/>
          </a:xfrm>
          <a:custGeom>
            <a:rect b="b" l="l" r="r" t="t"/>
            <a:pathLst>
              <a:path extrusionOk="0" h="42265" w="37129">
                <a:moveTo>
                  <a:pt x="0" y="19555"/>
                </a:moveTo>
                <a:cubicBezTo>
                  <a:pt x="682" y="11371"/>
                  <a:pt x="9627" y="-3939"/>
                  <a:pt x="16195" y="990"/>
                </a:cubicBezTo>
                <a:cubicBezTo>
                  <a:pt x="23118" y="6186"/>
                  <a:pt x="-2462" y="19494"/>
                  <a:pt x="4740" y="24295"/>
                </a:cubicBezTo>
                <a:cubicBezTo>
                  <a:pt x="10789" y="28328"/>
                  <a:pt x="16202" y="15262"/>
                  <a:pt x="22514" y="11655"/>
                </a:cubicBezTo>
                <a:cubicBezTo>
                  <a:pt x="23909" y="10858"/>
                  <a:pt x="25026" y="8171"/>
                  <a:pt x="26464" y="8890"/>
                </a:cubicBezTo>
                <a:cubicBezTo>
                  <a:pt x="31630" y="11473"/>
                  <a:pt x="23864" y="21082"/>
                  <a:pt x="19354" y="24690"/>
                </a:cubicBezTo>
                <a:cubicBezTo>
                  <a:pt x="15324" y="27914"/>
                  <a:pt x="5746" y="33837"/>
                  <a:pt x="9875" y="36934"/>
                </a:cubicBezTo>
                <a:cubicBezTo>
                  <a:pt x="11811" y="38386"/>
                  <a:pt x="14514" y="35415"/>
                  <a:pt x="16589" y="34169"/>
                </a:cubicBezTo>
                <a:cubicBezTo>
                  <a:pt x="22456" y="30647"/>
                  <a:pt x="27521" y="23900"/>
                  <a:pt x="34364" y="23900"/>
                </a:cubicBezTo>
                <a:cubicBezTo>
                  <a:pt x="35706" y="23900"/>
                  <a:pt x="35866" y="26711"/>
                  <a:pt x="35154" y="27849"/>
                </a:cubicBezTo>
                <a:cubicBezTo>
                  <a:pt x="32044" y="32823"/>
                  <a:pt x="19604" y="35001"/>
                  <a:pt x="22514" y="40094"/>
                </a:cubicBezTo>
                <a:cubicBezTo>
                  <a:pt x="24939" y="44338"/>
                  <a:pt x="32757" y="41095"/>
                  <a:pt x="37129" y="38909"/>
                </a:cubicBezTo>
              </a:path>
            </a:pathLst>
          </a:custGeom>
          <a:noFill/>
          <a:ln cap="flat" cmpd="sng" w="76200">
            <a:solidFill>
              <a:srgbClr val="C9DAF8"/>
            </a:solidFill>
            <a:prstDash val="solid"/>
            <a:round/>
            <a:headEnd len="med" w="med" type="none"/>
            <a:tailEnd len="med" w="med" type="none"/>
          </a:ln>
        </p:spPr>
      </p:sp>
      <p:sp>
        <p:nvSpPr>
          <p:cNvPr id="1215" name="Google Shape;1215;p45"/>
          <p:cNvSpPr txBox="1"/>
          <p:nvPr/>
        </p:nvSpPr>
        <p:spPr>
          <a:xfrm>
            <a:off x="7572251" y="1246325"/>
            <a:ext cx="10824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Open Sans"/>
                <a:ea typeface="Open Sans"/>
                <a:cs typeface="Open Sans"/>
                <a:sym typeface="Open Sans"/>
              </a:rPr>
              <a:t>Value</a:t>
            </a:r>
            <a:br>
              <a:rPr lang="en">
                <a:latin typeface="Open Sans"/>
                <a:ea typeface="Open Sans"/>
                <a:cs typeface="Open Sans"/>
                <a:sym typeface="Open Sans"/>
              </a:rPr>
            </a:br>
            <a:r>
              <a:rPr lang="en">
                <a:latin typeface="Open Sans"/>
                <a:ea typeface="Open Sans"/>
                <a:cs typeface="Open Sans"/>
                <a:sym typeface="Open Sans"/>
              </a:rPr>
              <a:t>Narrative</a:t>
            </a:r>
            <a:endParaRPr>
              <a:latin typeface="Open Sans"/>
              <a:ea typeface="Open Sans"/>
              <a:cs typeface="Open Sans"/>
              <a:sym typeface="Open Sans"/>
            </a:endParaRPr>
          </a:p>
        </p:txBody>
      </p:sp>
      <p:sp>
        <p:nvSpPr>
          <p:cNvPr id="1216" name="Google Shape;1216;p45"/>
          <p:cNvSpPr/>
          <p:nvPr/>
        </p:nvSpPr>
        <p:spPr>
          <a:xfrm>
            <a:off x="4678450" y="2412750"/>
            <a:ext cx="318000" cy="3180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7" name="Google Shape;1217;p45"/>
          <p:cNvSpPr txBox="1"/>
          <p:nvPr/>
        </p:nvSpPr>
        <p:spPr>
          <a:xfrm>
            <a:off x="3805675" y="2674738"/>
            <a:ext cx="1082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Open Sans"/>
                <a:ea typeface="Open Sans"/>
                <a:cs typeface="Open Sans"/>
                <a:sym typeface="Open Sans"/>
              </a:rPr>
              <a:t>Therapist</a:t>
            </a:r>
            <a:endParaRPr>
              <a:latin typeface="Open Sans"/>
              <a:ea typeface="Open Sans"/>
              <a:cs typeface="Open Sans"/>
              <a:sym typeface="Open Sans"/>
            </a:endParaRPr>
          </a:p>
        </p:txBody>
      </p:sp>
      <p:sp>
        <p:nvSpPr>
          <p:cNvPr id="1218" name="Google Shape;1218;p45"/>
          <p:cNvSpPr/>
          <p:nvPr/>
        </p:nvSpPr>
        <p:spPr>
          <a:xfrm>
            <a:off x="4773213" y="1600488"/>
            <a:ext cx="1942500" cy="1942500"/>
          </a:xfrm>
          <a:prstGeom prst="ellipse">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9" name="Google Shape;1219;p45"/>
          <p:cNvSpPr/>
          <p:nvPr/>
        </p:nvSpPr>
        <p:spPr>
          <a:xfrm>
            <a:off x="6203975" y="1628500"/>
            <a:ext cx="318000" cy="3180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0" name="Google Shape;1220;p45"/>
          <p:cNvSpPr/>
          <p:nvPr/>
        </p:nvSpPr>
        <p:spPr>
          <a:xfrm>
            <a:off x="5841325" y="1453950"/>
            <a:ext cx="318000" cy="3180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1" name="Google Shape;1221;p45"/>
          <p:cNvSpPr/>
          <p:nvPr/>
        </p:nvSpPr>
        <p:spPr>
          <a:xfrm>
            <a:off x="6513313" y="2144375"/>
            <a:ext cx="318000" cy="3180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2" name="Google Shape;1222;p45"/>
          <p:cNvSpPr txBox="1"/>
          <p:nvPr/>
        </p:nvSpPr>
        <p:spPr>
          <a:xfrm>
            <a:off x="179275" y="3213700"/>
            <a:ext cx="3737400" cy="1639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a:solidFill>
                  <a:schemeClr val="dk1"/>
                </a:solidFill>
                <a:latin typeface="Open Sans"/>
                <a:ea typeface="Open Sans"/>
                <a:cs typeface="Open Sans"/>
                <a:sym typeface="Open Sans"/>
              </a:rPr>
              <a:t>Thus, we have narrative therapy’s maxim: “</a:t>
            </a:r>
            <a:r>
              <a:rPr b="1" lang="en">
                <a:solidFill>
                  <a:schemeClr val="dk1"/>
                </a:solidFill>
                <a:latin typeface="Open Sans"/>
                <a:ea typeface="Open Sans"/>
                <a:cs typeface="Open Sans"/>
                <a:sym typeface="Open Sans"/>
              </a:rPr>
              <a:t>The person is not the problem</a:t>
            </a:r>
            <a:r>
              <a:rPr lang="en">
                <a:solidFill>
                  <a:schemeClr val="dk1"/>
                </a:solidFill>
                <a:latin typeface="Open Sans"/>
                <a:ea typeface="Open Sans"/>
                <a:cs typeface="Open Sans"/>
                <a:sym typeface="Open Sans"/>
              </a:rPr>
              <a:t>; the problem is the problem’” (White, 1988/9)</a:t>
            </a:r>
            <a:br>
              <a:rPr lang="en">
                <a:solidFill>
                  <a:schemeClr val="dk1"/>
                </a:solidFill>
                <a:latin typeface="Open Sans"/>
                <a:ea typeface="Open Sans"/>
                <a:cs typeface="Open Sans"/>
                <a:sym typeface="Open Sans"/>
              </a:rPr>
            </a:br>
            <a:br>
              <a:rPr lang="en">
                <a:solidFill>
                  <a:schemeClr val="dk1"/>
                </a:solidFill>
                <a:latin typeface="Open Sans"/>
                <a:ea typeface="Open Sans"/>
                <a:cs typeface="Open Sans"/>
                <a:sym typeface="Open Sans"/>
              </a:rPr>
            </a:br>
            <a:r>
              <a:rPr lang="en">
                <a:solidFill>
                  <a:schemeClr val="dk1"/>
                </a:solidFill>
                <a:latin typeface="Open Sans"/>
                <a:ea typeface="Open Sans"/>
                <a:cs typeface="Open Sans"/>
                <a:sym typeface="Open Sans"/>
              </a:rPr>
              <a:t>We assume that each person has values and is the expert-knower of their life.</a:t>
            </a:r>
            <a:endParaRPr>
              <a:solidFill>
                <a:schemeClr val="dk1"/>
              </a:solidFill>
              <a:latin typeface="Open Sans"/>
              <a:ea typeface="Open Sans"/>
              <a:cs typeface="Open Sans"/>
              <a:sym typeface="Open Sans"/>
            </a:endParaRPr>
          </a:p>
        </p:txBody>
      </p:sp>
      <p:sp>
        <p:nvSpPr>
          <p:cNvPr id="1223" name="Google Shape;1223;p45"/>
          <p:cNvSpPr txBox="1"/>
          <p:nvPr/>
        </p:nvSpPr>
        <p:spPr>
          <a:xfrm>
            <a:off x="3916550" y="3688625"/>
            <a:ext cx="4781100" cy="1143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a:solidFill>
                  <a:schemeClr val="dk1"/>
                </a:solidFill>
                <a:latin typeface="Open Sans"/>
                <a:ea typeface="Open Sans"/>
                <a:cs typeface="Open Sans"/>
                <a:sym typeface="Open Sans"/>
              </a:rPr>
              <a:t>As narrative therapists, we practice a stance that is… </a:t>
            </a:r>
            <a:r>
              <a:rPr b="1" lang="en">
                <a:solidFill>
                  <a:schemeClr val="dk1"/>
                </a:solidFill>
                <a:latin typeface="Open Sans"/>
                <a:ea typeface="Open Sans"/>
                <a:cs typeface="Open Sans"/>
                <a:sym typeface="Open Sans"/>
              </a:rPr>
              <a:t>decentered</a:t>
            </a:r>
            <a:r>
              <a:rPr lang="en">
                <a:solidFill>
                  <a:schemeClr val="dk1"/>
                </a:solidFill>
                <a:latin typeface="Open Sans"/>
                <a:ea typeface="Open Sans"/>
                <a:cs typeface="Open Sans"/>
                <a:sym typeface="Open Sans"/>
              </a:rPr>
              <a:t> (person’s knowledges are privileged in the conversion) &amp; </a:t>
            </a:r>
            <a:r>
              <a:rPr b="1" lang="en">
                <a:solidFill>
                  <a:schemeClr val="dk1"/>
                </a:solidFill>
                <a:latin typeface="Open Sans"/>
                <a:ea typeface="Open Sans"/>
                <a:cs typeface="Open Sans"/>
                <a:sym typeface="Open Sans"/>
              </a:rPr>
              <a:t>influential</a:t>
            </a:r>
            <a:r>
              <a:rPr lang="en">
                <a:solidFill>
                  <a:schemeClr val="dk1"/>
                </a:solidFill>
                <a:latin typeface="Open Sans"/>
                <a:ea typeface="Open Sans"/>
                <a:cs typeface="Open Sans"/>
                <a:sym typeface="Open Sans"/>
              </a:rPr>
              <a:t> (help foster relational space and develop their stories; Latin: to flow) (Gaddis, 2016)</a:t>
            </a:r>
            <a:endParaRPr>
              <a:solidFill>
                <a:schemeClr val="dk1"/>
              </a:solidFill>
              <a:latin typeface="Open Sans"/>
              <a:ea typeface="Open Sans"/>
              <a:cs typeface="Open Sans"/>
              <a:sym typeface="Open Sans"/>
            </a:endParaRPr>
          </a:p>
        </p:txBody>
      </p:sp>
      <p:cxnSp>
        <p:nvCxnSpPr>
          <p:cNvPr id="1224" name="Google Shape;1224;p45"/>
          <p:cNvCxnSpPr/>
          <p:nvPr/>
        </p:nvCxnSpPr>
        <p:spPr>
          <a:xfrm>
            <a:off x="6314063" y="2855788"/>
            <a:ext cx="546600" cy="315600"/>
          </a:xfrm>
          <a:prstGeom prst="straightConnector1">
            <a:avLst/>
          </a:prstGeom>
          <a:noFill/>
          <a:ln cap="flat" cmpd="sng" w="9525">
            <a:solidFill>
              <a:schemeClr val="dk2"/>
            </a:solidFill>
            <a:prstDash val="solid"/>
            <a:round/>
            <a:headEnd len="med" w="med" type="none"/>
            <a:tailEnd len="med" w="med" type="triangle"/>
          </a:ln>
        </p:spPr>
      </p:cxnSp>
      <p:sp>
        <p:nvSpPr>
          <p:cNvPr id="1225" name="Google Shape;1225;p45"/>
          <p:cNvSpPr txBox="1"/>
          <p:nvPr/>
        </p:nvSpPr>
        <p:spPr>
          <a:xfrm>
            <a:off x="7458475" y="0"/>
            <a:ext cx="16857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chemeClr val="dk1"/>
                </a:solidFill>
                <a:latin typeface="Economica"/>
                <a:ea typeface="Economica"/>
                <a:cs typeface="Economica"/>
                <a:sym typeface="Economica"/>
              </a:rPr>
              <a:t>Manalili, MMC (2024)</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9" name="Shape 1229"/>
        <p:cNvGrpSpPr/>
        <p:nvPr/>
      </p:nvGrpSpPr>
      <p:grpSpPr>
        <a:xfrm>
          <a:off x="0" y="0"/>
          <a:ext cx="0" cy="0"/>
          <a:chOff x="0" y="0"/>
          <a:chExt cx="0" cy="0"/>
        </a:xfrm>
      </p:grpSpPr>
      <p:sp>
        <p:nvSpPr>
          <p:cNvPr id="1230" name="Google Shape;1230;p46"/>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n" sz="3750"/>
              <a:t>Wrap-Up</a:t>
            </a:r>
            <a:r>
              <a:rPr lang="en" sz="3750"/>
              <a:t>: </a:t>
            </a:r>
            <a:r>
              <a:rPr lang="en" sz="3250"/>
              <a:t>Until next time “hullo again” :)</a:t>
            </a:r>
            <a:endParaRPr sz="3250"/>
          </a:p>
        </p:txBody>
      </p:sp>
      <p:sp>
        <p:nvSpPr>
          <p:cNvPr id="1231" name="Google Shape;1231;p46"/>
          <p:cNvSpPr txBox="1"/>
          <p:nvPr/>
        </p:nvSpPr>
        <p:spPr>
          <a:xfrm>
            <a:off x="311700" y="1066875"/>
            <a:ext cx="6785100" cy="3139800"/>
          </a:xfrm>
          <a:prstGeom prst="rect">
            <a:avLst/>
          </a:prstGeom>
          <a:noFill/>
          <a:ln>
            <a:noFill/>
          </a:ln>
        </p:spPr>
        <p:txBody>
          <a:bodyPr anchorCtr="0" anchor="t" bIns="91425" lIns="91425" spcFirstLastPara="1" rIns="91425" wrap="square" tIns="91425">
            <a:normAutofit fontScale="92500" lnSpcReduction="20000"/>
          </a:bodyPr>
          <a:lstStyle/>
          <a:p>
            <a:pPr indent="0" lvl="0" marL="0" rtl="0" algn="l">
              <a:lnSpc>
                <a:spcPct val="115000"/>
              </a:lnSpc>
              <a:spcBef>
                <a:spcPts val="0"/>
              </a:spcBef>
              <a:spcAft>
                <a:spcPts val="0"/>
              </a:spcAft>
              <a:buNone/>
            </a:pPr>
            <a:r>
              <a:rPr b="1" lang="en">
                <a:latin typeface="Open Sans"/>
                <a:ea typeface="Open Sans"/>
                <a:cs typeface="Open Sans"/>
                <a:sym typeface="Open Sans"/>
              </a:rPr>
              <a:t>Recapitulating with</a:t>
            </a:r>
            <a:r>
              <a:rPr b="1" lang="en">
                <a:latin typeface="Open Sans"/>
                <a:ea typeface="Open Sans"/>
                <a:cs typeface="Open Sans"/>
                <a:sym typeface="Open Sans"/>
              </a:rPr>
              <a:t> the Opening Letter:</a:t>
            </a:r>
            <a:r>
              <a:rPr lang="en">
                <a:latin typeface="Open Sans"/>
                <a:ea typeface="Open Sans"/>
                <a:cs typeface="Open Sans"/>
                <a:sym typeface="Open Sans"/>
              </a:rPr>
              <a:t> </a:t>
            </a:r>
            <a:endParaRPr>
              <a:latin typeface="Open Sans"/>
              <a:ea typeface="Open Sans"/>
              <a:cs typeface="Open Sans"/>
              <a:sym typeface="Open Sans"/>
            </a:endParaRPr>
          </a:p>
          <a:p>
            <a:pPr indent="0" lvl="0" marL="0" rtl="0" algn="l">
              <a:lnSpc>
                <a:spcPct val="115000"/>
              </a:lnSpc>
              <a:spcBef>
                <a:spcPts val="1200"/>
              </a:spcBef>
              <a:spcAft>
                <a:spcPts val="0"/>
              </a:spcAft>
              <a:buNone/>
            </a:pPr>
            <a:r>
              <a:rPr i="1" lang="en" sz="1200">
                <a:latin typeface="Open Sans"/>
                <a:ea typeface="Open Sans"/>
                <a:cs typeface="Open Sans"/>
                <a:sym typeface="Open Sans"/>
              </a:rPr>
              <a:t>Honored to have introduced you to “</a:t>
            </a:r>
            <a:r>
              <a:rPr i="1" lang="en" sz="1200">
                <a:solidFill>
                  <a:srgbClr val="000000"/>
                </a:solidFill>
                <a:latin typeface="Open Sans"/>
                <a:ea typeface="Open Sans"/>
                <a:cs typeface="Open Sans"/>
                <a:sym typeface="Open Sans"/>
              </a:rPr>
              <a:t>narrative therapy” - and ways it may be of help and empowerment to those we accompany. Simply put, how narrative therapy might “</a:t>
            </a:r>
            <a:r>
              <a:rPr b="1" i="1" lang="en" sz="1200">
                <a:solidFill>
                  <a:srgbClr val="000000"/>
                </a:solidFill>
                <a:latin typeface="Open Sans"/>
                <a:ea typeface="Open Sans"/>
                <a:cs typeface="Open Sans"/>
                <a:sym typeface="Open Sans"/>
              </a:rPr>
              <a:t>help others feel like they matter</a:t>
            </a:r>
            <a:r>
              <a:rPr i="1" lang="en" sz="1200">
                <a:solidFill>
                  <a:srgbClr val="000000"/>
                </a:solidFill>
                <a:latin typeface="Open Sans"/>
                <a:ea typeface="Open Sans"/>
                <a:cs typeface="Open Sans"/>
                <a:sym typeface="Open Sans"/>
              </a:rPr>
              <a:t>” (Gaddis, 2021)</a:t>
            </a:r>
            <a:r>
              <a:rPr i="1" lang="en" sz="1200">
                <a:latin typeface="Open Sans"/>
                <a:ea typeface="Open Sans"/>
                <a:cs typeface="Open Sans"/>
                <a:sym typeface="Open Sans"/>
              </a:rPr>
              <a:t>.</a:t>
            </a:r>
            <a:endParaRPr sz="1200">
              <a:solidFill>
                <a:srgbClr val="000000"/>
              </a:solidFill>
              <a:latin typeface="Open Sans"/>
              <a:ea typeface="Open Sans"/>
              <a:cs typeface="Open Sans"/>
              <a:sym typeface="Open Sans"/>
            </a:endParaRPr>
          </a:p>
          <a:p>
            <a:pPr indent="0" lvl="0" marL="0" rtl="0" algn="l">
              <a:lnSpc>
                <a:spcPct val="115000"/>
              </a:lnSpc>
              <a:spcBef>
                <a:spcPts val="1200"/>
              </a:spcBef>
              <a:spcAft>
                <a:spcPts val="0"/>
              </a:spcAft>
              <a:buNone/>
            </a:pPr>
            <a:r>
              <a:rPr b="1" lang="en">
                <a:solidFill>
                  <a:schemeClr val="dk1"/>
                </a:solidFill>
                <a:latin typeface="Open Sans"/>
                <a:ea typeface="Open Sans"/>
                <a:cs typeface="Open Sans"/>
                <a:sym typeface="Open Sans"/>
              </a:rPr>
              <a:t>Cheering for your next chapters…</a:t>
            </a:r>
            <a:endParaRPr b="1">
              <a:solidFill>
                <a:schemeClr val="dk1"/>
              </a:solidFill>
              <a:latin typeface="Open Sans"/>
              <a:ea typeface="Open Sans"/>
              <a:cs typeface="Open Sans"/>
              <a:sym typeface="Open Sans"/>
            </a:endParaRPr>
          </a:p>
          <a:p>
            <a:pPr indent="-299085" lvl="0" marL="457200" rtl="0" algn="l">
              <a:lnSpc>
                <a:spcPct val="115000"/>
              </a:lnSpc>
              <a:spcBef>
                <a:spcPts val="1200"/>
              </a:spcBef>
              <a:spcAft>
                <a:spcPts val="0"/>
              </a:spcAft>
              <a:buClr>
                <a:schemeClr val="dk1"/>
              </a:buClr>
              <a:buSzPct val="100000"/>
              <a:buFont typeface="Open Sans"/>
              <a:buChar char="●"/>
            </a:pPr>
            <a:r>
              <a:rPr b="1" i="1" lang="en" sz="1200">
                <a:solidFill>
                  <a:schemeClr val="dk1"/>
                </a:solidFill>
                <a:latin typeface="Open Sans"/>
                <a:ea typeface="Open Sans"/>
                <a:cs typeface="Open Sans"/>
                <a:sym typeface="Open Sans"/>
              </a:rPr>
              <a:t>Relationship to Narrative Therapy: </a:t>
            </a:r>
            <a:r>
              <a:rPr i="1" lang="en" sz="1200">
                <a:solidFill>
                  <a:schemeClr val="dk1"/>
                </a:solidFill>
                <a:latin typeface="Open Sans"/>
                <a:ea typeface="Open Sans"/>
                <a:cs typeface="Open Sans"/>
                <a:sym typeface="Open Sans"/>
              </a:rPr>
              <a:t>You each helped reshape what I find meaningful, challenging, precious with “narrative therapy” for folks we accompany - thank you!</a:t>
            </a:r>
            <a:br>
              <a:rPr i="1" lang="en" sz="1200">
                <a:solidFill>
                  <a:schemeClr val="dk1"/>
                </a:solidFill>
                <a:latin typeface="Open Sans"/>
                <a:ea typeface="Open Sans"/>
                <a:cs typeface="Open Sans"/>
                <a:sym typeface="Open Sans"/>
              </a:rPr>
            </a:br>
            <a:endParaRPr i="1" sz="1200">
              <a:solidFill>
                <a:schemeClr val="dk1"/>
              </a:solidFill>
              <a:latin typeface="Open Sans"/>
              <a:ea typeface="Open Sans"/>
              <a:cs typeface="Open Sans"/>
              <a:sym typeface="Open Sans"/>
            </a:endParaRPr>
          </a:p>
          <a:p>
            <a:pPr indent="-299085" lvl="0" marL="457200" rtl="0" algn="l">
              <a:lnSpc>
                <a:spcPct val="115000"/>
              </a:lnSpc>
              <a:spcBef>
                <a:spcPts val="0"/>
              </a:spcBef>
              <a:spcAft>
                <a:spcPts val="0"/>
              </a:spcAft>
              <a:buClr>
                <a:schemeClr val="dk1"/>
              </a:buClr>
              <a:buSzPct val="100000"/>
              <a:buFont typeface="Open Sans"/>
              <a:buChar char="●"/>
            </a:pPr>
            <a:r>
              <a:rPr b="1" i="1" lang="en" sz="1200">
                <a:solidFill>
                  <a:schemeClr val="dk1"/>
                </a:solidFill>
                <a:latin typeface="Open Sans"/>
                <a:ea typeface="Open Sans"/>
                <a:cs typeface="Open Sans"/>
                <a:sym typeface="Open Sans"/>
              </a:rPr>
              <a:t>Other Villages: </a:t>
            </a:r>
            <a:r>
              <a:rPr i="1" lang="en" sz="1200">
                <a:solidFill>
                  <a:schemeClr val="dk1"/>
                </a:solidFill>
                <a:latin typeface="Open Sans"/>
                <a:ea typeface="Open Sans"/>
                <a:cs typeface="Open Sans"/>
                <a:sym typeface="Open Sans"/>
              </a:rPr>
              <a:t>If you’d like to continue your narrative journey… here are some spaces:</a:t>
            </a:r>
            <a:br>
              <a:rPr i="1" lang="en" sz="1200">
                <a:solidFill>
                  <a:schemeClr val="dk1"/>
                </a:solidFill>
                <a:latin typeface="Open Sans"/>
                <a:ea typeface="Open Sans"/>
                <a:cs typeface="Open Sans"/>
                <a:sym typeface="Open Sans"/>
              </a:rPr>
            </a:br>
            <a:r>
              <a:rPr i="1" lang="en" sz="1200" u="sng">
                <a:solidFill>
                  <a:schemeClr val="hlink"/>
                </a:solidFill>
                <a:latin typeface="Open Sans"/>
                <a:ea typeface="Open Sans"/>
                <a:cs typeface="Open Sans"/>
                <a:sym typeface="Open Sans"/>
                <a:hlinkClick r:id="rId3"/>
              </a:rPr>
              <a:t>Narrative Therapy Initiative (Boston)</a:t>
            </a:r>
            <a:r>
              <a:rPr i="1" lang="en" sz="1200">
                <a:solidFill>
                  <a:schemeClr val="dk1"/>
                </a:solidFill>
                <a:latin typeface="Open Sans"/>
                <a:ea typeface="Open Sans"/>
                <a:cs typeface="Open Sans"/>
                <a:sym typeface="Open Sans"/>
              </a:rPr>
              <a:t>| </a:t>
            </a:r>
            <a:r>
              <a:rPr i="1" lang="en" sz="1200" u="sng">
                <a:solidFill>
                  <a:schemeClr val="hlink"/>
                </a:solidFill>
                <a:latin typeface="Open Sans"/>
                <a:ea typeface="Open Sans"/>
                <a:cs typeface="Open Sans"/>
                <a:sym typeface="Open Sans"/>
                <a:hlinkClick r:id="rId4"/>
              </a:rPr>
              <a:t>Dulwich Center (Australia)</a:t>
            </a:r>
            <a:r>
              <a:rPr i="1" lang="en" sz="1200">
                <a:solidFill>
                  <a:schemeClr val="dk1"/>
                </a:solidFill>
                <a:latin typeface="Open Sans"/>
                <a:ea typeface="Open Sans"/>
                <a:cs typeface="Open Sans"/>
                <a:sym typeface="Open Sans"/>
              </a:rPr>
              <a:t> | </a:t>
            </a:r>
            <a:r>
              <a:rPr i="1" lang="en" sz="1200" u="sng">
                <a:solidFill>
                  <a:schemeClr val="hlink"/>
                </a:solidFill>
                <a:latin typeface="Open Sans"/>
                <a:ea typeface="Open Sans"/>
                <a:cs typeface="Open Sans"/>
                <a:sym typeface="Open Sans"/>
                <a:hlinkClick r:id="rId5"/>
              </a:rPr>
              <a:t>Evanston Family Tx (Chicago)</a:t>
            </a:r>
            <a:r>
              <a:rPr i="1" lang="en" sz="1200">
                <a:solidFill>
                  <a:schemeClr val="dk1"/>
                </a:solidFill>
                <a:latin typeface="Open Sans"/>
                <a:ea typeface="Open Sans"/>
                <a:cs typeface="Open Sans"/>
                <a:sym typeface="Open Sans"/>
              </a:rPr>
              <a:t> </a:t>
            </a:r>
            <a:br>
              <a:rPr i="1" lang="en" sz="1200">
                <a:solidFill>
                  <a:schemeClr val="dk1"/>
                </a:solidFill>
                <a:latin typeface="Open Sans"/>
                <a:ea typeface="Open Sans"/>
                <a:cs typeface="Open Sans"/>
                <a:sym typeface="Open Sans"/>
              </a:rPr>
            </a:br>
            <a:endParaRPr i="1" sz="1200">
              <a:solidFill>
                <a:schemeClr val="dk1"/>
              </a:solidFill>
              <a:latin typeface="Open Sans"/>
              <a:ea typeface="Open Sans"/>
              <a:cs typeface="Open Sans"/>
              <a:sym typeface="Open Sans"/>
            </a:endParaRPr>
          </a:p>
          <a:p>
            <a:pPr indent="-299085" lvl="0" marL="457200" rtl="0" algn="l">
              <a:lnSpc>
                <a:spcPct val="115000"/>
              </a:lnSpc>
              <a:spcBef>
                <a:spcPts val="0"/>
              </a:spcBef>
              <a:spcAft>
                <a:spcPts val="0"/>
              </a:spcAft>
              <a:buClr>
                <a:schemeClr val="dk1"/>
              </a:buClr>
              <a:buSzPct val="100000"/>
              <a:buFont typeface="Open Sans"/>
              <a:buChar char="●"/>
            </a:pPr>
            <a:r>
              <a:rPr b="1" i="1" lang="en" sz="1200">
                <a:solidFill>
                  <a:schemeClr val="dk1"/>
                </a:solidFill>
                <a:latin typeface="Open Sans"/>
                <a:ea typeface="Open Sans"/>
                <a:cs typeface="Open Sans"/>
                <a:sym typeface="Open Sans"/>
              </a:rPr>
              <a:t>Saying “Hullo Again”: </a:t>
            </a:r>
            <a:r>
              <a:rPr i="1" lang="en" sz="1200">
                <a:solidFill>
                  <a:schemeClr val="dk1"/>
                </a:solidFill>
                <a:latin typeface="Open Sans"/>
                <a:ea typeface="Open Sans"/>
                <a:cs typeface="Open Sans"/>
                <a:sym typeface="Open Sans"/>
              </a:rPr>
              <a:t>If you’d like a further relationship with NT - feel free to join us at NTI or look for more BC offerings, you have my email: </a:t>
            </a:r>
            <a:r>
              <a:rPr i="1" lang="en" sz="1200" u="sng">
                <a:solidFill>
                  <a:schemeClr val="hlink"/>
                </a:solidFill>
                <a:latin typeface="Open Sans"/>
                <a:ea typeface="Open Sans"/>
                <a:cs typeface="Open Sans"/>
                <a:sym typeface="Open Sans"/>
                <a:hlinkClick r:id="rId6"/>
              </a:rPr>
              <a:t>Manalili@BC.edu</a:t>
            </a:r>
            <a:endParaRPr sz="1200">
              <a:solidFill>
                <a:schemeClr val="dk1"/>
              </a:solidFill>
              <a:latin typeface="Open Sans"/>
              <a:ea typeface="Open Sans"/>
              <a:cs typeface="Open Sans"/>
              <a:sym typeface="Open Sans"/>
            </a:endParaRPr>
          </a:p>
          <a:p>
            <a:pPr indent="0" lvl="0" marL="0" rtl="0" algn="l">
              <a:lnSpc>
                <a:spcPct val="115000"/>
              </a:lnSpc>
              <a:spcBef>
                <a:spcPts val="1200"/>
              </a:spcBef>
              <a:spcAft>
                <a:spcPts val="1200"/>
              </a:spcAft>
              <a:buNone/>
            </a:pPr>
            <a:r>
              <a:rPr lang="en" sz="1200">
                <a:solidFill>
                  <a:schemeClr val="dk1"/>
                </a:solidFill>
                <a:latin typeface="Open Sans"/>
                <a:ea typeface="Open Sans"/>
                <a:cs typeface="Open Sans"/>
                <a:sym typeface="Open Sans"/>
              </a:rPr>
              <a:t>Thank you each -- </a:t>
            </a:r>
            <a:r>
              <a:rPr b="1" lang="en" sz="1200">
                <a:solidFill>
                  <a:schemeClr val="dk1"/>
                </a:solidFill>
                <a:latin typeface="Open Sans"/>
                <a:ea typeface="Open Sans"/>
                <a:cs typeface="Open Sans"/>
                <a:sym typeface="Open Sans"/>
              </a:rPr>
              <a:t>you each matter</a:t>
            </a:r>
            <a:r>
              <a:rPr lang="en" sz="1200">
                <a:solidFill>
                  <a:schemeClr val="dk1"/>
                </a:solidFill>
                <a:latin typeface="Open Sans"/>
                <a:ea typeface="Open Sans"/>
                <a:cs typeface="Open Sans"/>
                <a:sym typeface="Open Sans"/>
              </a:rPr>
              <a:t>!! I’m excited for how you each write the stories of your lives!! </a:t>
            </a:r>
            <a:endParaRPr sz="1200">
              <a:solidFill>
                <a:schemeClr val="dk1"/>
              </a:solidFill>
              <a:latin typeface="Open Sans"/>
              <a:ea typeface="Open Sans"/>
              <a:cs typeface="Open Sans"/>
              <a:sym typeface="Open Sans"/>
            </a:endParaRPr>
          </a:p>
        </p:txBody>
      </p:sp>
      <p:pic>
        <p:nvPicPr>
          <p:cNvPr id="1232" name="Google Shape;1232;p46"/>
          <p:cNvPicPr preferRelativeResize="0"/>
          <p:nvPr/>
        </p:nvPicPr>
        <p:blipFill>
          <a:blip r:embed="rId7">
            <a:alphaModFix/>
          </a:blip>
          <a:stretch>
            <a:fillRect/>
          </a:stretch>
        </p:blipFill>
        <p:spPr>
          <a:xfrm>
            <a:off x="7504225" y="1771626"/>
            <a:ext cx="1600200" cy="1600222"/>
          </a:xfrm>
          <a:prstGeom prst="rect">
            <a:avLst/>
          </a:prstGeom>
          <a:noFill/>
          <a:ln>
            <a:noFill/>
          </a:ln>
        </p:spPr>
      </p:pic>
      <p:pic>
        <p:nvPicPr>
          <p:cNvPr id="1233" name="Google Shape;1233;p46"/>
          <p:cNvPicPr preferRelativeResize="0"/>
          <p:nvPr/>
        </p:nvPicPr>
        <p:blipFill>
          <a:blip r:embed="rId8">
            <a:alphaModFix/>
          </a:blip>
          <a:stretch>
            <a:fillRect/>
          </a:stretch>
        </p:blipFill>
        <p:spPr>
          <a:xfrm>
            <a:off x="7504225" y="132925"/>
            <a:ext cx="1600200" cy="1600200"/>
          </a:xfrm>
          <a:prstGeom prst="rect">
            <a:avLst/>
          </a:prstGeom>
          <a:noFill/>
          <a:ln cap="flat" cmpd="sng" w="9525">
            <a:solidFill>
              <a:srgbClr val="FFFFFF"/>
            </a:solidFill>
            <a:prstDash val="solid"/>
            <a:round/>
            <a:headEnd len="sm" w="sm" type="none"/>
            <a:tailEnd len="sm" w="sm" type="none"/>
          </a:ln>
        </p:spPr>
      </p:pic>
      <p:pic>
        <p:nvPicPr>
          <p:cNvPr id="1234" name="Google Shape;1234;p46"/>
          <p:cNvPicPr preferRelativeResize="0"/>
          <p:nvPr/>
        </p:nvPicPr>
        <p:blipFill rotWithShape="1">
          <a:blip r:embed="rId9">
            <a:alphaModFix/>
          </a:blip>
          <a:srcRect b="32650" l="0" r="32650" t="0"/>
          <a:stretch/>
        </p:blipFill>
        <p:spPr>
          <a:xfrm>
            <a:off x="7504225" y="3410351"/>
            <a:ext cx="1600200" cy="1600225"/>
          </a:xfrm>
          <a:prstGeom prst="rect">
            <a:avLst/>
          </a:prstGeom>
          <a:noFill/>
          <a:ln>
            <a:noFill/>
          </a:ln>
        </p:spPr>
      </p:pic>
      <p:pic>
        <p:nvPicPr>
          <p:cNvPr id="1235" name="Google Shape;1235;p46"/>
          <p:cNvPicPr preferRelativeResize="0"/>
          <p:nvPr/>
        </p:nvPicPr>
        <p:blipFill>
          <a:blip r:embed="rId10">
            <a:alphaModFix/>
          </a:blip>
          <a:stretch>
            <a:fillRect/>
          </a:stretch>
        </p:blipFill>
        <p:spPr>
          <a:xfrm>
            <a:off x="2509017" y="4263525"/>
            <a:ext cx="2382722" cy="747048"/>
          </a:xfrm>
          <a:prstGeom prst="rect">
            <a:avLst/>
          </a:prstGeom>
          <a:noFill/>
          <a:ln>
            <a:noFill/>
          </a:ln>
        </p:spPr>
      </p:pic>
      <p:pic>
        <p:nvPicPr>
          <p:cNvPr id="1236" name="Google Shape;1236;p46"/>
          <p:cNvPicPr preferRelativeResize="0"/>
          <p:nvPr/>
        </p:nvPicPr>
        <p:blipFill>
          <a:blip r:embed="rId11">
            <a:alphaModFix/>
          </a:blip>
          <a:stretch>
            <a:fillRect/>
          </a:stretch>
        </p:blipFill>
        <p:spPr>
          <a:xfrm>
            <a:off x="4917515" y="4263526"/>
            <a:ext cx="2564535" cy="747047"/>
          </a:xfrm>
          <a:prstGeom prst="rect">
            <a:avLst/>
          </a:prstGeom>
          <a:noFill/>
          <a:ln>
            <a:noFill/>
          </a:ln>
        </p:spPr>
      </p:pic>
      <p:pic>
        <p:nvPicPr>
          <p:cNvPr id="1237" name="Google Shape;1237;p46"/>
          <p:cNvPicPr preferRelativeResize="0"/>
          <p:nvPr/>
        </p:nvPicPr>
        <p:blipFill>
          <a:blip r:embed="rId12">
            <a:alphaModFix/>
          </a:blip>
          <a:stretch>
            <a:fillRect/>
          </a:stretch>
        </p:blipFill>
        <p:spPr>
          <a:xfrm>
            <a:off x="1706062" y="4263525"/>
            <a:ext cx="747048" cy="747050"/>
          </a:xfrm>
          <a:prstGeom prst="rect">
            <a:avLst/>
          </a:prstGeom>
          <a:noFill/>
          <a:ln>
            <a:noFill/>
          </a:ln>
        </p:spPr>
      </p:pic>
      <p:pic>
        <p:nvPicPr>
          <p:cNvPr id="1238" name="Google Shape;1238;p46"/>
          <p:cNvPicPr preferRelativeResize="0"/>
          <p:nvPr/>
        </p:nvPicPr>
        <p:blipFill rotWithShape="1">
          <a:blip r:embed="rId13">
            <a:alphaModFix/>
          </a:blip>
          <a:srcRect b="360" l="2603" r="75685" t="-359"/>
          <a:stretch/>
        </p:blipFill>
        <p:spPr>
          <a:xfrm>
            <a:off x="903400" y="4278202"/>
            <a:ext cx="717695" cy="717695"/>
          </a:xfrm>
          <a:prstGeom prst="rect">
            <a:avLst/>
          </a:prstGeom>
          <a:noFill/>
          <a:ln cap="flat" cmpd="sng" w="9525">
            <a:solidFill>
              <a:srgbClr val="FFFFFF"/>
            </a:solidFill>
            <a:prstDash val="solid"/>
            <a:round/>
            <a:headEnd len="sm" w="sm" type="none"/>
            <a:tailEnd len="sm" w="sm" type="none"/>
          </a:ln>
        </p:spPr>
      </p:pic>
      <p:pic>
        <p:nvPicPr>
          <p:cNvPr id="1239" name="Google Shape;1239;p46"/>
          <p:cNvPicPr preferRelativeResize="0"/>
          <p:nvPr/>
        </p:nvPicPr>
        <p:blipFill>
          <a:blip r:embed="rId14">
            <a:alphaModFix/>
          </a:blip>
          <a:stretch>
            <a:fillRect/>
          </a:stretch>
        </p:blipFill>
        <p:spPr>
          <a:xfrm>
            <a:off x="100724" y="4292881"/>
            <a:ext cx="717689" cy="71768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3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3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31">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31">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31">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31">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31">
                                            <p:txEl>
                                              <p:pRg end="6" st="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3" name="Shape 1243"/>
        <p:cNvGrpSpPr/>
        <p:nvPr/>
      </p:nvGrpSpPr>
      <p:grpSpPr>
        <a:xfrm>
          <a:off x="0" y="0"/>
          <a:ext cx="0" cy="0"/>
          <a:chOff x="0" y="0"/>
          <a:chExt cx="0" cy="0"/>
        </a:xfrm>
      </p:grpSpPr>
      <p:pic>
        <p:nvPicPr>
          <p:cNvPr id="1244" name="Google Shape;1244;p47"/>
          <p:cNvPicPr preferRelativeResize="0"/>
          <p:nvPr/>
        </p:nvPicPr>
        <p:blipFill>
          <a:blip r:embed="rId3">
            <a:alphaModFix/>
          </a:blip>
          <a:stretch>
            <a:fillRect/>
          </a:stretch>
        </p:blipFill>
        <p:spPr>
          <a:xfrm>
            <a:off x="277038" y="152400"/>
            <a:ext cx="8589915" cy="48387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8" name="Shape 1248"/>
        <p:cNvGrpSpPr/>
        <p:nvPr/>
      </p:nvGrpSpPr>
      <p:grpSpPr>
        <a:xfrm>
          <a:off x="0" y="0"/>
          <a:ext cx="0" cy="0"/>
          <a:chOff x="0" y="0"/>
          <a:chExt cx="0" cy="0"/>
        </a:xfrm>
      </p:grpSpPr>
      <p:sp>
        <p:nvSpPr>
          <p:cNvPr id="1249" name="Google Shape;1249;p48"/>
          <p:cNvSpPr txBox="1"/>
          <p:nvPr>
            <p:ph type="title"/>
          </p:nvPr>
        </p:nvSpPr>
        <p:spPr>
          <a:xfrm>
            <a:off x="0" y="0"/>
            <a:ext cx="9144000" cy="831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b="1" lang="en" sz="3750"/>
              <a:t>References</a:t>
            </a:r>
            <a:endParaRPr sz="3750"/>
          </a:p>
        </p:txBody>
      </p:sp>
      <p:sp>
        <p:nvSpPr>
          <p:cNvPr id="1250" name="Google Shape;1250;p48"/>
          <p:cNvSpPr txBox="1"/>
          <p:nvPr/>
        </p:nvSpPr>
        <p:spPr>
          <a:xfrm>
            <a:off x="0" y="758575"/>
            <a:ext cx="9144000" cy="43017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Font typeface="Times New Roman"/>
              <a:buChar char="●"/>
            </a:pPr>
            <a:r>
              <a:rPr lang="en">
                <a:solidFill>
                  <a:schemeClr val="dk1"/>
                </a:solidFill>
                <a:latin typeface="Times New Roman"/>
                <a:ea typeface="Times New Roman"/>
                <a:cs typeface="Times New Roman"/>
                <a:sym typeface="Times New Roman"/>
              </a:rPr>
              <a:t>Carey, M., &amp; Russell, S. (2002). Externalizing: Commonly asked questions. </a:t>
            </a:r>
            <a:r>
              <a:rPr i="1" lang="en">
                <a:solidFill>
                  <a:schemeClr val="dk1"/>
                </a:solidFill>
                <a:latin typeface="Times New Roman"/>
                <a:ea typeface="Times New Roman"/>
                <a:cs typeface="Times New Roman"/>
                <a:sym typeface="Times New Roman"/>
              </a:rPr>
              <a:t>The International Journal of Narrative Therapy and Community Work, 2, </a:t>
            </a:r>
            <a:r>
              <a:rPr lang="en">
                <a:solidFill>
                  <a:schemeClr val="dk1"/>
                </a:solidFill>
                <a:latin typeface="Times New Roman"/>
                <a:ea typeface="Times New Roman"/>
                <a:cs typeface="Times New Roman"/>
                <a:sym typeface="Times New Roman"/>
              </a:rPr>
              <a:t>76-84.</a:t>
            </a:r>
            <a:endParaRPr>
              <a:solidFill>
                <a:schemeClr val="dk1"/>
              </a:solidFill>
              <a:latin typeface="Times New Roman"/>
              <a:ea typeface="Times New Roman"/>
              <a:cs typeface="Times New Roman"/>
              <a:sym typeface="Times New Roman"/>
            </a:endParaRPr>
          </a:p>
          <a:p>
            <a:pPr indent="-317500" lvl="0" marL="457200" rtl="0" algn="l">
              <a:spcBef>
                <a:spcPts val="0"/>
              </a:spcBef>
              <a:spcAft>
                <a:spcPts val="0"/>
              </a:spcAft>
              <a:buClr>
                <a:schemeClr val="dk1"/>
              </a:buClr>
              <a:buSzPts val="1400"/>
              <a:buFont typeface="Times New Roman"/>
              <a:buChar char="●"/>
            </a:pPr>
            <a:r>
              <a:rPr lang="en">
                <a:solidFill>
                  <a:schemeClr val="dk1"/>
                </a:solidFill>
                <a:highlight>
                  <a:srgbClr val="FFFFFF"/>
                </a:highlight>
                <a:latin typeface="Times New Roman"/>
                <a:ea typeface="Times New Roman"/>
                <a:cs typeface="Times New Roman"/>
                <a:sym typeface="Times New Roman"/>
              </a:rPr>
              <a:t>Carey, M., Walther, S., &amp; Russell, S. (2009). The absent but implicit: A map to support therapeutic enquiry. </a:t>
            </a:r>
            <a:r>
              <a:rPr i="1" lang="en">
                <a:solidFill>
                  <a:schemeClr val="dk1"/>
                </a:solidFill>
                <a:highlight>
                  <a:srgbClr val="FFFFFF"/>
                </a:highlight>
                <a:latin typeface="Times New Roman"/>
                <a:ea typeface="Times New Roman"/>
                <a:cs typeface="Times New Roman"/>
                <a:sym typeface="Times New Roman"/>
              </a:rPr>
              <a:t>Family Process</a:t>
            </a:r>
            <a:r>
              <a:rPr lang="en">
                <a:solidFill>
                  <a:schemeClr val="dk1"/>
                </a:solidFill>
                <a:highlight>
                  <a:srgbClr val="FFFFFF"/>
                </a:highlight>
                <a:latin typeface="Times New Roman"/>
                <a:ea typeface="Times New Roman"/>
                <a:cs typeface="Times New Roman"/>
                <a:sym typeface="Times New Roman"/>
              </a:rPr>
              <a:t>, </a:t>
            </a:r>
            <a:r>
              <a:rPr i="1" lang="en">
                <a:solidFill>
                  <a:schemeClr val="dk1"/>
                </a:solidFill>
                <a:highlight>
                  <a:srgbClr val="FFFFFF"/>
                </a:highlight>
                <a:latin typeface="Times New Roman"/>
                <a:ea typeface="Times New Roman"/>
                <a:cs typeface="Times New Roman"/>
                <a:sym typeface="Times New Roman"/>
              </a:rPr>
              <a:t>48</a:t>
            </a:r>
            <a:r>
              <a:rPr lang="en">
                <a:solidFill>
                  <a:schemeClr val="dk1"/>
                </a:solidFill>
                <a:highlight>
                  <a:srgbClr val="FFFFFF"/>
                </a:highlight>
                <a:latin typeface="Times New Roman"/>
                <a:ea typeface="Times New Roman"/>
                <a:cs typeface="Times New Roman"/>
                <a:sym typeface="Times New Roman"/>
              </a:rPr>
              <a:t>(3), 319-331. </a:t>
            </a:r>
            <a:r>
              <a:rPr lang="en" u="sng">
                <a:solidFill>
                  <a:schemeClr val="dk1"/>
                </a:solidFill>
                <a:latin typeface="Times New Roman"/>
                <a:ea typeface="Times New Roman"/>
                <a:cs typeface="Times New Roman"/>
                <a:sym typeface="Times New Roman"/>
                <a:hlinkClick r:id="rId3">
                  <a:extLst>
                    <a:ext uri="{A12FA001-AC4F-418D-AE19-62706E023703}">
                      <ahyp:hlinkClr val="tx"/>
                    </a:ext>
                  </a:extLst>
                </a:hlinkClick>
              </a:rPr>
              <a:t>https://doi.org/10.1111/j.1545-5300.2009.01285.x</a:t>
            </a:r>
            <a:r>
              <a:rPr lang="en">
                <a:solidFill>
                  <a:schemeClr val="dk1"/>
                </a:solidFill>
                <a:latin typeface="Times New Roman"/>
                <a:ea typeface="Times New Roman"/>
                <a:cs typeface="Times New Roman"/>
                <a:sym typeface="Times New Roman"/>
              </a:rPr>
              <a:t> </a:t>
            </a:r>
            <a:br>
              <a:rPr lang="en">
                <a:solidFill>
                  <a:schemeClr val="dk1"/>
                </a:solidFill>
                <a:latin typeface="Times New Roman"/>
                <a:ea typeface="Times New Roman"/>
                <a:cs typeface="Times New Roman"/>
                <a:sym typeface="Times New Roman"/>
              </a:rPr>
            </a:br>
            <a:r>
              <a:rPr lang="en">
                <a:solidFill>
                  <a:schemeClr val="dk1"/>
                </a:solidFill>
                <a:latin typeface="Times New Roman"/>
                <a:ea typeface="Times New Roman"/>
                <a:cs typeface="Times New Roman"/>
                <a:sym typeface="Times New Roman"/>
              </a:rPr>
              <a:t>Combs, G., &amp; Freedman, J. (2012). Narrative, Poststructuralism, and Social Justice. </a:t>
            </a:r>
            <a:r>
              <a:rPr i="1" lang="en">
                <a:solidFill>
                  <a:schemeClr val="dk1"/>
                </a:solidFill>
                <a:latin typeface="Times New Roman"/>
                <a:ea typeface="Times New Roman"/>
                <a:cs typeface="Times New Roman"/>
                <a:sym typeface="Times New Roman"/>
              </a:rPr>
              <a:t>The Counseling Psychologist</a:t>
            </a:r>
            <a:r>
              <a:rPr lang="en">
                <a:solidFill>
                  <a:schemeClr val="dk1"/>
                </a:solidFill>
                <a:latin typeface="Times New Roman"/>
                <a:ea typeface="Times New Roman"/>
                <a:cs typeface="Times New Roman"/>
                <a:sym typeface="Times New Roman"/>
              </a:rPr>
              <a:t>,</a:t>
            </a:r>
            <a:r>
              <a:rPr i="1" lang="en">
                <a:solidFill>
                  <a:schemeClr val="dk1"/>
                </a:solidFill>
                <a:latin typeface="Times New Roman"/>
                <a:ea typeface="Times New Roman"/>
                <a:cs typeface="Times New Roman"/>
                <a:sym typeface="Times New Roman"/>
              </a:rPr>
              <a:t> 40</a:t>
            </a:r>
            <a:r>
              <a:rPr lang="en">
                <a:solidFill>
                  <a:schemeClr val="dk1"/>
                </a:solidFill>
                <a:latin typeface="Times New Roman"/>
                <a:ea typeface="Times New Roman"/>
                <a:cs typeface="Times New Roman"/>
                <a:sym typeface="Times New Roman"/>
              </a:rPr>
              <a:t>(7), 1033–1060. </a:t>
            </a:r>
            <a:r>
              <a:rPr lang="en" u="sng">
                <a:solidFill>
                  <a:schemeClr val="dk1"/>
                </a:solidFill>
                <a:latin typeface="Times New Roman"/>
                <a:ea typeface="Times New Roman"/>
                <a:cs typeface="Times New Roman"/>
                <a:sym typeface="Times New Roman"/>
                <a:hlinkClick r:id="rId4">
                  <a:extLst>
                    <a:ext uri="{A12FA001-AC4F-418D-AE19-62706E023703}">
                      <ahyp:hlinkClr val="tx"/>
                    </a:ext>
                  </a:extLst>
                </a:hlinkClick>
              </a:rPr>
              <a:t>https://doi.org/10.1177/0011000012460662</a:t>
            </a:r>
            <a:endParaRPr>
              <a:solidFill>
                <a:schemeClr val="dk1"/>
              </a:solidFill>
              <a:latin typeface="Times New Roman"/>
              <a:ea typeface="Times New Roman"/>
              <a:cs typeface="Times New Roman"/>
              <a:sym typeface="Times New Roman"/>
            </a:endParaRPr>
          </a:p>
          <a:p>
            <a:pPr indent="-317500" lvl="0" marL="457200" rtl="0" algn="l">
              <a:spcBef>
                <a:spcPts val="0"/>
              </a:spcBef>
              <a:spcAft>
                <a:spcPts val="0"/>
              </a:spcAft>
              <a:buClr>
                <a:schemeClr val="dk1"/>
              </a:buClr>
              <a:buSzPts val="1400"/>
              <a:buFont typeface="Times New Roman"/>
              <a:buChar char="●"/>
            </a:pPr>
            <a:r>
              <a:rPr lang="en">
                <a:solidFill>
                  <a:schemeClr val="dk1"/>
                </a:solidFill>
                <a:latin typeface="Times New Roman"/>
                <a:ea typeface="Times New Roman"/>
                <a:cs typeface="Times New Roman"/>
                <a:sym typeface="Times New Roman"/>
              </a:rPr>
              <a:t>Gaddis, S. (2004). Repositioning traditional research: Centering clients' accounts in the construction of professional therapy knowledge. </a:t>
            </a:r>
            <a:r>
              <a:rPr i="1" lang="en">
                <a:solidFill>
                  <a:schemeClr val="dk1"/>
                </a:solidFill>
                <a:latin typeface="Times New Roman"/>
                <a:ea typeface="Times New Roman"/>
                <a:cs typeface="Times New Roman"/>
                <a:sym typeface="Times New Roman"/>
              </a:rPr>
              <a:t>International Journal of Narrative Therapy and Community Work, 2</a:t>
            </a:r>
            <a:r>
              <a:rPr lang="en">
                <a:solidFill>
                  <a:schemeClr val="dk1"/>
                </a:solidFill>
                <a:latin typeface="Times New Roman"/>
                <a:ea typeface="Times New Roman"/>
                <a:cs typeface="Times New Roman"/>
                <a:sym typeface="Times New Roman"/>
              </a:rPr>
              <a:t>, 29-36. </a:t>
            </a:r>
            <a:endParaRPr>
              <a:solidFill>
                <a:schemeClr val="dk1"/>
              </a:solidFill>
              <a:latin typeface="Times New Roman"/>
              <a:ea typeface="Times New Roman"/>
              <a:cs typeface="Times New Roman"/>
              <a:sym typeface="Times New Roman"/>
            </a:endParaRPr>
          </a:p>
          <a:p>
            <a:pPr indent="-317500" lvl="0" marL="457200" rtl="0" algn="l">
              <a:spcBef>
                <a:spcPts val="0"/>
              </a:spcBef>
              <a:spcAft>
                <a:spcPts val="0"/>
              </a:spcAft>
              <a:buClr>
                <a:schemeClr val="dk1"/>
              </a:buClr>
              <a:buSzPts val="1400"/>
              <a:buFont typeface="Times New Roman"/>
              <a:buChar char="●"/>
            </a:pPr>
            <a:r>
              <a:rPr lang="en">
                <a:solidFill>
                  <a:schemeClr val="dk1"/>
                </a:solidFill>
                <a:latin typeface="Times New Roman"/>
                <a:ea typeface="Times New Roman"/>
                <a:cs typeface="Times New Roman"/>
                <a:sym typeface="Times New Roman"/>
              </a:rPr>
              <a:t>Gaddis, S. (2016). Poststructural inquiry: De-centered and influential stance. In V. Dickerson (Ed.), </a:t>
            </a:r>
            <a:r>
              <a:rPr i="1" lang="en">
                <a:solidFill>
                  <a:schemeClr val="dk1"/>
                </a:solidFill>
                <a:latin typeface="Times New Roman"/>
                <a:ea typeface="Times New Roman"/>
                <a:cs typeface="Times New Roman"/>
                <a:sym typeface="Times New Roman"/>
              </a:rPr>
              <a:t>Poststructural and narrative thinking in family therapy</a:t>
            </a:r>
            <a:r>
              <a:rPr lang="en">
                <a:solidFill>
                  <a:schemeClr val="dk1"/>
                </a:solidFill>
                <a:latin typeface="Times New Roman"/>
                <a:ea typeface="Times New Roman"/>
                <a:cs typeface="Times New Roman"/>
                <a:sym typeface="Times New Roman"/>
              </a:rPr>
              <a:t>. Switzerland: Springer International Publishing, 9-27. </a:t>
            </a:r>
            <a:r>
              <a:rPr lang="en" u="sng">
                <a:solidFill>
                  <a:schemeClr val="dk1"/>
                </a:solidFill>
                <a:latin typeface="Times New Roman"/>
                <a:ea typeface="Times New Roman"/>
                <a:cs typeface="Times New Roman"/>
                <a:sym typeface="Times New Roman"/>
                <a:hlinkClick r:id="rId5">
                  <a:extLst>
                    <a:ext uri="{A12FA001-AC4F-418D-AE19-62706E023703}">
                      <ahyp:hlinkClr val="tx"/>
                    </a:ext>
                  </a:extLst>
                </a:hlinkClick>
              </a:rPr>
              <a:t>https://doi.org/10.1007/978-3-319-31490-7</a:t>
            </a:r>
            <a:endParaRPr>
              <a:solidFill>
                <a:schemeClr val="dk1"/>
              </a:solidFill>
              <a:latin typeface="Times New Roman"/>
              <a:ea typeface="Times New Roman"/>
              <a:cs typeface="Times New Roman"/>
              <a:sym typeface="Times New Roman"/>
            </a:endParaRPr>
          </a:p>
          <a:p>
            <a:pPr indent="-317500" lvl="0" marL="457200" rtl="0" algn="l">
              <a:spcBef>
                <a:spcPts val="0"/>
              </a:spcBef>
              <a:spcAft>
                <a:spcPts val="0"/>
              </a:spcAft>
              <a:buClr>
                <a:schemeClr val="dk1"/>
              </a:buClr>
              <a:buSzPts val="1400"/>
              <a:buFont typeface="Times New Roman"/>
              <a:buChar char="●"/>
            </a:pPr>
            <a:r>
              <a:rPr lang="en">
                <a:solidFill>
                  <a:srgbClr val="222222"/>
                </a:solidFill>
                <a:highlight>
                  <a:srgbClr val="FFFFFF"/>
                </a:highlight>
                <a:latin typeface="Times New Roman"/>
                <a:ea typeface="Times New Roman"/>
                <a:cs typeface="Times New Roman"/>
                <a:sym typeface="Times New Roman"/>
              </a:rPr>
              <a:t>Foucault, M. (2012). </a:t>
            </a:r>
            <a:r>
              <a:rPr i="1" lang="en">
                <a:solidFill>
                  <a:srgbClr val="222222"/>
                </a:solidFill>
                <a:highlight>
                  <a:srgbClr val="FFFFFF"/>
                </a:highlight>
                <a:latin typeface="Times New Roman"/>
                <a:ea typeface="Times New Roman"/>
                <a:cs typeface="Times New Roman"/>
                <a:sym typeface="Times New Roman"/>
              </a:rPr>
              <a:t>Discipline and punish: The birth of the prison</a:t>
            </a:r>
            <a:r>
              <a:rPr lang="en">
                <a:solidFill>
                  <a:srgbClr val="222222"/>
                </a:solidFill>
                <a:highlight>
                  <a:srgbClr val="FFFFFF"/>
                </a:highlight>
                <a:latin typeface="Times New Roman"/>
                <a:ea typeface="Times New Roman"/>
                <a:cs typeface="Times New Roman"/>
                <a:sym typeface="Times New Roman"/>
              </a:rPr>
              <a:t>. Vintage.</a:t>
            </a:r>
            <a:endParaRPr>
              <a:solidFill>
                <a:schemeClr val="dk1"/>
              </a:solidFill>
              <a:latin typeface="Times New Roman"/>
              <a:ea typeface="Times New Roman"/>
              <a:cs typeface="Times New Roman"/>
              <a:sym typeface="Times New Roman"/>
            </a:endParaRPr>
          </a:p>
          <a:p>
            <a:pPr indent="-317500" lvl="0" marL="457200" rtl="0" algn="l">
              <a:spcBef>
                <a:spcPts val="0"/>
              </a:spcBef>
              <a:spcAft>
                <a:spcPts val="0"/>
              </a:spcAft>
              <a:buClr>
                <a:schemeClr val="dk1"/>
              </a:buClr>
              <a:buSzPts val="1400"/>
              <a:buFont typeface="Times New Roman"/>
              <a:buChar char="●"/>
            </a:pPr>
            <a:r>
              <a:rPr lang="en">
                <a:solidFill>
                  <a:schemeClr val="dk1"/>
                </a:solidFill>
                <a:latin typeface="Times New Roman"/>
                <a:ea typeface="Times New Roman"/>
                <a:cs typeface="Times New Roman"/>
                <a:sym typeface="Times New Roman"/>
              </a:rPr>
              <a:t>Foucault, M. (2013). </a:t>
            </a:r>
            <a:r>
              <a:rPr i="1" lang="en">
                <a:solidFill>
                  <a:schemeClr val="dk1"/>
                </a:solidFill>
                <a:latin typeface="Times New Roman"/>
                <a:ea typeface="Times New Roman"/>
                <a:cs typeface="Times New Roman"/>
                <a:sym typeface="Times New Roman"/>
              </a:rPr>
              <a:t>Politics, philosophy, culture: Interviews and other writings, 1977-1984</a:t>
            </a:r>
            <a:r>
              <a:rPr lang="en">
                <a:solidFill>
                  <a:schemeClr val="dk1"/>
                </a:solidFill>
                <a:latin typeface="Times New Roman"/>
                <a:ea typeface="Times New Roman"/>
                <a:cs typeface="Times New Roman"/>
                <a:sym typeface="Times New Roman"/>
              </a:rPr>
              <a:t>. Routledge.</a:t>
            </a:r>
            <a:endParaRPr>
              <a:solidFill>
                <a:schemeClr val="dk1"/>
              </a:solidFill>
              <a:latin typeface="Times New Roman"/>
              <a:ea typeface="Times New Roman"/>
              <a:cs typeface="Times New Roman"/>
              <a:sym typeface="Times New Roman"/>
            </a:endParaRPr>
          </a:p>
          <a:p>
            <a:pPr indent="-317500" lvl="0" marL="457200" rtl="0" algn="l">
              <a:spcBef>
                <a:spcPts val="0"/>
              </a:spcBef>
              <a:spcAft>
                <a:spcPts val="0"/>
              </a:spcAft>
              <a:buClr>
                <a:schemeClr val="dk1"/>
              </a:buClr>
              <a:buSzPts val="1400"/>
              <a:buFont typeface="Times New Roman"/>
              <a:buChar char="●"/>
            </a:pPr>
            <a:r>
              <a:rPr lang="en">
                <a:solidFill>
                  <a:schemeClr val="dk1"/>
                </a:solidFill>
                <a:latin typeface="Times New Roman"/>
                <a:ea typeface="Times New Roman"/>
                <a:cs typeface="Times New Roman"/>
                <a:sym typeface="Times New Roman"/>
              </a:rPr>
              <a:t>Freedman, J., &amp; Combs, G. (1996). </a:t>
            </a:r>
            <a:r>
              <a:rPr i="1" lang="en">
                <a:solidFill>
                  <a:schemeClr val="dk1"/>
                </a:solidFill>
                <a:latin typeface="Times New Roman"/>
                <a:ea typeface="Times New Roman"/>
                <a:cs typeface="Times New Roman"/>
                <a:sym typeface="Times New Roman"/>
              </a:rPr>
              <a:t>Narrative therapy: The social construction of preferred realities.</a:t>
            </a:r>
            <a:r>
              <a:rPr lang="en">
                <a:solidFill>
                  <a:schemeClr val="dk1"/>
                </a:solidFill>
                <a:latin typeface="Times New Roman"/>
                <a:ea typeface="Times New Roman"/>
                <a:cs typeface="Times New Roman"/>
                <a:sym typeface="Times New Roman"/>
              </a:rPr>
              <a:t> W. W. Norton &amp; Company, Inc.</a:t>
            </a:r>
            <a:endParaRPr>
              <a:solidFill>
                <a:schemeClr val="dk1"/>
              </a:solidFill>
              <a:latin typeface="Times New Roman"/>
              <a:ea typeface="Times New Roman"/>
              <a:cs typeface="Times New Roman"/>
              <a:sym typeface="Times New Roman"/>
            </a:endParaRPr>
          </a:p>
          <a:p>
            <a:pPr indent="-317500" lvl="0" marL="457200" rtl="0" algn="l">
              <a:spcBef>
                <a:spcPts val="0"/>
              </a:spcBef>
              <a:spcAft>
                <a:spcPts val="0"/>
              </a:spcAft>
              <a:buClr>
                <a:schemeClr val="dk1"/>
              </a:buClr>
              <a:buSzPts val="1400"/>
              <a:buFont typeface="Times New Roman"/>
              <a:buChar char="●"/>
            </a:pPr>
            <a:r>
              <a:rPr lang="en">
                <a:solidFill>
                  <a:schemeClr val="dk1"/>
                </a:solidFill>
                <a:latin typeface="Times New Roman"/>
                <a:ea typeface="Times New Roman"/>
                <a:cs typeface="Times New Roman"/>
                <a:sym typeface="Times New Roman"/>
              </a:rPr>
              <a:t>Morgan, A. (2000). </a:t>
            </a:r>
            <a:r>
              <a:rPr i="1" lang="en">
                <a:solidFill>
                  <a:schemeClr val="dk1"/>
                </a:solidFill>
                <a:latin typeface="Times New Roman"/>
                <a:ea typeface="Times New Roman"/>
                <a:cs typeface="Times New Roman"/>
                <a:sym typeface="Times New Roman"/>
              </a:rPr>
              <a:t>What is narrative therapy? An easy-to-read introduction.</a:t>
            </a:r>
            <a:r>
              <a:rPr lang="en">
                <a:solidFill>
                  <a:schemeClr val="dk1"/>
                </a:solidFill>
                <a:latin typeface="Times New Roman"/>
                <a:ea typeface="Times New Roman"/>
                <a:cs typeface="Times New Roman"/>
                <a:sym typeface="Times New Roman"/>
              </a:rPr>
              <a:t> Dulwich Centre Publications.</a:t>
            </a:r>
            <a:endParaRPr>
              <a:solidFill>
                <a:schemeClr val="dk1"/>
              </a:solidFill>
              <a:latin typeface="Times New Roman"/>
              <a:ea typeface="Times New Roman"/>
              <a:cs typeface="Times New Roman"/>
              <a:sym typeface="Times New Roman"/>
            </a:endParaRPr>
          </a:p>
          <a:p>
            <a:pPr indent="-317500" lvl="0" marL="457200" rtl="0" algn="l">
              <a:spcBef>
                <a:spcPts val="0"/>
              </a:spcBef>
              <a:spcAft>
                <a:spcPts val="0"/>
              </a:spcAft>
              <a:buClr>
                <a:schemeClr val="dk1"/>
              </a:buClr>
              <a:buSzPts val="1400"/>
              <a:buFont typeface="Times New Roman"/>
              <a:buChar char="●"/>
            </a:pPr>
            <a:r>
              <a:rPr lang="en">
                <a:solidFill>
                  <a:srgbClr val="222222"/>
                </a:solidFill>
                <a:highlight>
                  <a:srgbClr val="FFFFFF"/>
                </a:highlight>
                <a:latin typeface="Times New Roman"/>
                <a:ea typeface="Times New Roman"/>
                <a:cs typeface="Times New Roman"/>
                <a:sym typeface="Times New Roman"/>
              </a:rPr>
              <a:t>Pratt, B., Hixson, L., &amp; Jones, N. (2015). </a:t>
            </a:r>
            <a:r>
              <a:rPr i="1" lang="en">
                <a:solidFill>
                  <a:srgbClr val="222222"/>
                </a:solidFill>
                <a:highlight>
                  <a:srgbClr val="FFFFFF"/>
                </a:highlight>
                <a:latin typeface="Times New Roman"/>
                <a:ea typeface="Times New Roman"/>
                <a:cs typeface="Times New Roman"/>
                <a:sym typeface="Times New Roman"/>
              </a:rPr>
              <a:t>Measuring race and ethnicity across decades: 1790-2010. </a:t>
            </a:r>
            <a:r>
              <a:rPr lang="en">
                <a:solidFill>
                  <a:srgbClr val="222222"/>
                </a:solidFill>
                <a:highlight>
                  <a:srgbClr val="FFFFFF"/>
                </a:highlight>
                <a:latin typeface="Times New Roman"/>
                <a:ea typeface="Times New Roman"/>
                <a:cs typeface="Times New Roman"/>
                <a:sym typeface="Times New Roman"/>
              </a:rPr>
              <a:t>US Census Bur.</a:t>
            </a:r>
            <a:endParaRPr>
              <a:solidFill>
                <a:schemeClr val="dk1"/>
              </a:solidFill>
              <a:latin typeface="Times New Roman"/>
              <a:ea typeface="Times New Roman"/>
              <a:cs typeface="Times New Roman"/>
              <a:sym typeface="Times New Roman"/>
            </a:endParaRPr>
          </a:p>
          <a:p>
            <a:pPr indent="-317500" lvl="0" marL="457200" rtl="0" algn="l">
              <a:spcBef>
                <a:spcPts val="0"/>
              </a:spcBef>
              <a:spcAft>
                <a:spcPts val="0"/>
              </a:spcAft>
              <a:buClr>
                <a:schemeClr val="dk1"/>
              </a:buClr>
              <a:buSzPts val="1400"/>
              <a:buFont typeface="Times New Roman"/>
              <a:buChar char="●"/>
            </a:pPr>
            <a:r>
              <a:rPr lang="en">
                <a:solidFill>
                  <a:schemeClr val="dk1"/>
                </a:solidFill>
                <a:latin typeface="Times New Roman"/>
                <a:ea typeface="Times New Roman"/>
                <a:cs typeface="Times New Roman"/>
                <a:sym typeface="Times New Roman"/>
              </a:rPr>
              <a:t>White, M. (2007). </a:t>
            </a:r>
            <a:r>
              <a:rPr i="1" lang="en">
                <a:solidFill>
                  <a:schemeClr val="dk1"/>
                </a:solidFill>
                <a:latin typeface="Times New Roman"/>
                <a:ea typeface="Times New Roman"/>
                <a:cs typeface="Times New Roman"/>
                <a:sym typeface="Times New Roman"/>
              </a:rPr>
              <a:t>Maps of narrative practice</a:t>
            </a:r>
            <a:r>
              <a:rPr lang="en">
                <a:solidFill>
                  <a:schemeClr val="dk1"/>
                </a:solidFill>
                <a:latin typeface="Times New Roman"/>
                <a:ea typeface="Times New Roman"/>
                <a:cs typeface="Times New Roman"/>
                <a:sym typeface="Times New Roman"/>
              </a:rPr>
              <a:t>. W. W. Norton &amp; Company, Inc.</a:t>
            </a:r>
            <a:endParaRPr>
              <a:solidFill>
                <a:schemeClr val="dk1"/>
              </a:solidFill>
              <a:latin typeface="Times New Roman"/>
              <a:ea typeface="Times New Roman"/>
              <a:cs typeface="Times New Roman"/>
              <a:sym typeface="Times New Roman"/>
            </a:endParaRPr>
          </a:p>
          <a:p>
            <a:pPr indent="-317500" lvl="0" marL="457200" rtl="0" algn="l">
              <a:spcBef>
                <a:spcPts val="0"/>
              </a:spcBef>
              <a:spcAft>
                <a:spcPts val="0"/>
              </a:spcAft>
              <a:buClr>
                <a:schemeClr val="dk1"/>
              </a:buClr>
              <a:buSzPts val="1400"/>
              <a:buFont typeface="Times New Roman"/>
              <a:buChar char="●"/>
            </a:pPr>
            <a:r>
              <a:rPr lang="en">
                <a:solidFill>
                  <a:schemeClr val="dk1"/>
                </a:solidFill>
                <a:latin typeface="Times New Roman"/>
                <a:ea typeface="Times New Roman"/>
                <a:cs typeface="Times New Roman"/>
                <a:sym typeface="Times New Roman"/>
              </a:rPr>
              <a:t>White, M., &amp; Epston, D. (1990).  </a:t>
            </a:r>
            <a:r>
              <a:rPr i="1" lang="en">
                <a:solidFill>
                  <a:schemeClr val="dk1"/>
                </a:solidFill>
                <a:latin typeface="Times New Roman"/>
                <a:ea typeface="Times New Roman"/>
                <a:cs typeface="Times New Roman"/>
                <a:sym typeface="Times New Roman"/>
              </a:rPr>
              <a:t>Narrative means to therapeutic ends.</a:t>
            </a:r>
            <a:r>
              <a:rPr lang="en">
                <a:solidFill>
                  <a:schemeClr val="dk1"/>
                </a:solidFill>
                <a:latin typeface="Times New Roman"/>
                <a:ea typeface="Times New Roman"/>
                <a:cs typeface="Times New Roman"/>
                <a:sym typeface="Times New Roman"/>
              </a:rPr>
              <a:t> W. W. Norton &amp; Company, Inc. </a:t>
            </a:r>
            <a:endParaRPr>
              <a:solidFill>
                <a:schemeClr val="dk1"/>
              </a:solidFill>
              <a:latin typeface="Times New Roman"/>
              <a:ea typeface="Times New Roman"/>
              <a:cs typeface="Times New Roman"/>
              <a:sym typeface="Times New Roman"/>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4" name="Shape 1254"/>
        <p:cNvGrpSpPr/>
        <p:nvPr/>
      </p:nvGrpSpPr>
      <p:grpSpPr>
        <a:xfrm>
          <a:off x="0" y="0"/>
          <a:ext cx="0" cy="0"/>
          <a:chOff x="0" y="0"/>
          <a:chExt cx="0" cy="0"/>
        </a:xfrm>
      </p:grpSpPr>
      <p:sp>
        <p:nvSpPr>
          <p:cNvPr id="1255" name="Google Shape;1255;p49"/>
          <p:cNvSpPr txBox="1"/>
          <p:nvPr>
            <p:ph type="title"/>
          </p:nvPr>
        </p:nvSpPr>
        <p:spPr>
          <a:xfrm>
            <a:off x="311700" y="1911600"/>
            <a:ext cx="8520600" cy="13203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b="1" lang="en"/>
              <a:t>Extra Slides </a:t>
            </a:r>
            <a:br>
              <a:rPr b="1" lang="en"/>
            </a:br>
            <a:r>
              <a:rPr lang="en"/>
              <a:t>(for you as resources)!</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9" name="Shape 1259"/>
        <p:cNvGrpSpPr/>
        <p:nvPr/>
      </p:nvGrpSpPr>
      <p:grpSpPr>
        <a:xfrm>
          <a:off x="0" y="0"/>
          <a:ext cx="0" cy="0"/>
          <a:chOff x="0" y="0"/>
          <a:chExt cx="0" cy="0"/>
        </a:xfrm>
      </p:grpSpPr>
      <p:grpSp>
        <p:nvGrpSpPr>
          <p:cNvPr id="1260" name="Google Shape;1260;p50"/>
          <p:cNvGrpSpPr/>
          <p:nvPr/>
        </p:nvGrpSpPr>
        <p:grpSpPr>
          <a:xfrm>
            <a:off x="2125478" y="3500651"/>
            <a:ext cx="798951" cy="796472"/>
            <a:chOff x="3445512" y="1253926"/>
            <a:chExt cx="3577925" cy="3566824"/>
          </a:xfrm>
        </p:grpSpPr>
        <p:pic>
          <p:nvPicPr>
            <p:cNvPr id="1261" name="Google Shape;1261;p50"/>
            <p:cNvPicPr preferRelativeResize="0"/>
            <p:nvPr/>
          </p:nvPicPr>
          <p:blipFill>
            <a:blip r:embed="rId3">
              <a:alphaModFix amt="27000"/>
            </a:blip>
            <a:stretch>
              <a:fillRect/>
            </a:stretch>
          </p:blipFill>
          <p:spPr>
            <a:xfrm>
              <a:off x="3469223" y="1254641"/>
              <a:ext cx="1136156" cy="1137312"/>
            </a:xfrm>
            <a:prstGeom prst="rect">
              <a:avLst/>
            </a:prstGeom>
            <a:noFill/>
            <a:ln>
              <a:noFill/>
            </a:ln>
          </p:spPr>
        </p:pic>
        <p:pic>
          <p:nvPicPr>
            <p:cNvPr id="1262" name="Google Shape;1262;p50"/>
            <p:cNvPicPr preferRelativeResize="0"/>
            <p:nvPr/>
          </p:nvPicPr>
          <p:blipFill>
            <a:blip r:embed="rId4">
              <a:alphaModFix amt="27000"/>
            </a:blip>
            <a:stretch>
              <a:fillRect/>
            </a:stretch>
          </p:blipFill>
          <p:spPr>
            <a:xfrm>
              <a:off x="5911548" y="1253926"/>
              <a:ext cx="1099515" cy="1137328"/>
            </a:xfrm>
            <a:prstGeom prst="rect">
              <a:avLst/>
            </a:prstGeom>
            <a:noFill/>
            <a:ln>
              <a:noFill/>
            </a:ln>
          </p:spPr>
        </p:pic>
        <p:pic>
          <p:nvPicPr>
            <p:cNvPr id="1263" name="Google Shape;1263;p50"/>
            <p:cNvPicPr preferRelativeResize="0"/>
            <p:nvPr/>
          </p:nvPicPr>
          <p:blipFill>
            <a:blip r:embed="rId5">
              <a:alphaModFix amt="27000"/>
            </a:blip>
            <a:stretch>
              <a:fillRect/>
            </a:stretch>
          </p:blipFill>
          <p:spPr>
            <a:xfrm>
              <a:off x="3469822" y="2468970"/>
              <a:ext cx="1136183" cy="1137312"/>
            </a:xfrm>
            <a:prstGeom prst="rect">
              <a:avLst/>
            </a:prstGeom>
            <a:noFill/>
            <a:ln>
              <a:noFill/>
            </a:ln>
          </p:spPr>
        </p:pic>
        <p:pic>
          <p:nvPicPr>
            <p:cNvPr id="1264" name="Google Shape;1264;p50"/>
            <p:cNvPicPr preferRelativeResize="0"/>
            <p:nvPr/>
          </p:nvPicPr>
          <p:blipFill>
            <a:blip r:embed="rId6">
              <a:alphaModFix amt="27000"/>
            </a:blip>
            <a:stretch>
              <a:fillRect/>
            </a:stretch>
          </p:blipFill>
          <p:spPr>
            <a:xfrm>
              <a:off x="4690067" y="1254641"/>
              <a:ext cx="1136182" cy="1137364"/>
            </a:xfrm>
            <a:prstGeom prst="rect">
              <a:avLst/>
            </a:prstGeom>
            <a:noFill/>
            <a:ln>
              <a:noFill/>
            </a:ln>
          </p:spPr>
        </p:pic>
        <p:pic>
          <p:nvPicPr>
            <p:cNvPr id="1265" name="Google Shape;1265;p50"/>
            <p:cNvPicPr preferRelativeResize="0"/>
            <p:nvPr/>
          </p:nvPicPr>
          <p:blipFill>
            <a:blip r:embed="rId7">
              <a:alphaModFix amt="27000"/>
            </a:blip>
            <a:stretch>
              <a:fillRect/>
            </a:stretch>
          </p:blipFill>
          <p:spPr>
            <a:xfrm>
              <a:off x="4690691" y="2469046"/>
              <a:ext cx="1136183" cy="1137312"/>
            </a:xfrm>
            <a:prstGeom prst="rect">
              <a:avLst/>
            </a:prstGeom>
            <a:noFill/>
            <a:ln>
              <a:noFill/>
            </a:ln>
          </p:spPr>
        </p:pic>
        <p:pic>
          <p:nvPicPr>
            <p:cNvPr id="1266" name="Google Shape;1266;p50"/>
            <p:cNvPicPr preferRelativeResize="0"/>
            <p:nvPr/>
          </p:nvPicPr>
          <p:blipFill>
            <a:blip r:embed="rId8">
              <a:alphaModFix amt="27000"/>
            </a:blip>
            <a:stretch>
              <a:fillRect/>
            </a:stretch>
          </p:blipFill>
          <p:spPr>
            <a:xfrm>
              <a:off x="5912139" y="2469046"/>
              <a:ext cx="1099534" cy="1137313"/>
            </a:xfrm>
            <a:prstGeom prst="rect">
              <a:avLst/>
            </a:prstGeom>
            <a:noFill/>
            <a:ln>
              <a:noFill/>
            </a:ln>
          </p:spPr>
        </p:pic>
        <p:pic>
          <p:nvPicPr>
            <p:cNvPr id="1267" name="Google Shape;1267;p50"/>
            <p:cNvPicPr preferRelativeResize="0"/>
            <p:nvPr/>
          </p:nvPicPr>
          <p:blipFill>
            <a:blip r:embed="rId9">
              <a:alphaModFix amt="27000"/>
            </a:blip>
            <a:stretch>
              <a:fillRect/>
            </a:stretch>
          </p:blipFill>
          <p:spPr>
            <a:xfrm>
              <a:off x="3445512" y="3683285"/>
              <a:ext cx="1184774" cy="1137363"/>
            </a:xfrm>
            <a:prstGeom prst="rect">
              <a:avLst/>
            </a:prstGeom>
            <a:noFill/>
            <a:ln>
              <a:noFill/>
            </a:ln>
          </p:spPr>
        </p:pic>
        <p:pic>
          <p:nvPicPr>
            <p:cNvPr id="1268" name="Google Shape;1268;p50"/>
            <p:cNvPicPr preferRelativeResize="0"/>
            <p:nvPr/>
          </p:nvPicPr>
          <p:blipFill>
            <a:blip r:embed="rId10">
              <a:alphaModFix amt="27000"/>
            </a:blip>
            <a:stretch>
              <a:fillRect/>
            </a:stretch>
          </p:blipFill>
          <p:spPr>
            <a:xfrm>
              <a:off x="4690691" y="3683387"/>
              <a:ext cx="1136181" cy="1137363"/>
            </a:xfrm>
            <a:prstGeom prst="rect">
              <a:avLst/>
            </a:prstGeom>
            <a:noFill/>
            <a:ln>
              <a:noFill/>
            </a:ln>
          </p:spPr>
        </p:pic>
        <p:pic>
          <p:nvPicPr>
            <p:cNvPr id="1269" name="Google Shape;1269;p50"/>
            <p:cNvPicPr preferRelativeResize="0"/>
            <p:nvPr/>
          </p:nvPicPr>
          <p:blipFill>
            <a:blip r:embed="rId11">
              <a:alphaModFix amt="27000"/>
            </a:blip>
            <a:stretch>
              <a:fillRect/>
            </a:stretch>
          </p:blipFill>
          <p:spPr>
            <a:xfrm>
              <a:off x="5887264" y="3684138"/>
              <a:ext cx="1136174" cy="1136158"/>
            </a:xfrm>
            <a:prstGeom prst="rect">
              <a:avLst/>
            </a:prstGeom>
            <a:noFill/>
            <a:ln>
              <a:noFill/>
            </a:ln>
          </p:spPr>
        </p:pic>
      </p:grpSp>
      <p:sp>
        <p:nvSpPr>
          <p:cNvPr id="1270" name="Google Shape;1270;p50"/>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n" sz="3750"/>
              <a:t>Externalizing</a:t>
            </a:r>
            <a:r>
              <a:rPr lang="en" sz="3750"/>
              <a:t>: </a:t>
            </a:r>
            <a:r>
              <a:rPr lang="en" sz="3200"/>
              <a:t>Narrative</a:t>
            </a:r>
            <a:r>
              <a:rPr lang="en" sz="3200"/>
              <a:t> Convo &amp; Therapeutic Stance (Extra)</a:t>
            </a:r>
            <a:endParaRPr sz="3200"/>
          </a:p>
        </p:txBody>
      </p:sp>
      <p:sp>
        <p:nvSpPr>
          <p:cNvPr id="1271" name="Google Shape;1271;p50"/>
          <p:cNvSpPr txBox="1"/>
          <p:nvPr>
            <p:ph idx="1" type="body"/>
          </p:nvPr>
        </p:nvSpPr>
        <p:spPr>
          <a:xfrm>
            <a:off x="3334000" y="1225225"/>
            <a:ext cx="5810100" cy="3699300"/>
          </a:xfrm>
          <a:prstGeom prst="rect">
            <a:avLst/>
          </a:prstGeom>
        </p:spPr>
        <p:txBody>
          <a:bodyPr anchorCtr="0" anchor="t" bIns="91425" lIns="91425" spcFirstLastPara="1" rIns="91425" wrap="square" tIns="91425">
            <a:noAutofit/>
          </a:bodyPr>
          <a:lstStyle/>
          <a:p>
            <a:pPr indent="-317500" lvl="0" marL="457200" rtl="0" algn="l">
              <a:lnSpc>
                <a:spcPct val="105000"/>
              </a:lnSpc>
              <a:spcBef>
                <a:spcPts val="0"/>
              </a:spcBef>
              <a:spcAft>
                <a:spcPts val="0"/>
              </a:spcAft>
              <a:buSzPts val="1400"/>
              <a:buChar char="●"/>
            </a:pPr>
            <a:r>
              <a:rPr b="1" lang="en" sz="1400"/>
              <a:t>Externalizing </a:t>
            </a:r>
            <a:r>
              <a:rPr lang="en" sz="1400"/>
              <a:t>conversations are… “ways of speaking that separate problems from people…. It is an attitude and orientation in conversations.” (Morgan, 2000, p.17) </a:t>
            </a:r>
            <a:br>
              <a:rPr lang="en" sz="1400"/>
            </a:br>
            <a:endParaRPr sz="1400"/>
          </a:p>
          <a:p>
            <a:pPr indent="-317500" lvl="0" marL="457200" rtl="0" algn="l">
              <a:lnSpc>
                <a:spcPct val="105000"/>
              </a:lnSpc>
              <a:spcBef>
                <a:spcPts val="0"/>
              </a:spcBef>
              <a:spcAft>
                <a:spcPts val="0"/>
              </a:spcAft>
              <a:buSzPts val="1400"/>
              <a:buChar char="●"/>
            </a:pPr>
            <a:r>
              <a:rPr b="1" lang="en" sz="1400"/>
              <a:t>Deconstruction </a:t>
            </a:r>
            <a:r>
              <a:rPr lang="en" sz="1400"/>
              <a:t>conversations… “help people to ‘unpack’ the dominant stories and view them from a different perspective. Dominant stories become situated culturally and historically.” (Morgan, 2000, p.50)</a:t>
            </a:r>
            <a:br>
              <a:rPr lang="en" sz="1400"/>
            </a:br>
            <a:endParaRPr sz="1400"/>
          </a:p>
          <a:p>
            <a:pPr indent="-317500" lvl="0" marL="457200" rtl="0" algn="l">
              <a:lnSpc>
                <a:spcPct val="105000"/>
              </a:lnSpc>
              <a:spcBef>
                <a:spcPts val="0"/>
              </a:spcBef>
              <a:spcAft>
                <a:spcPts val="0"/>
              </a:spcAft>
              <a:buSzPts val="1400"/>
              <a:buChar char="●"/>
            </a:pPr>
            <a:r>
              <a:rPr b="1" lang="en" sz="1400"/>
              <a:t>Therapeutic Stance:</a:t>
            </a:r>
            <a:endParaRPr b="1" sz="1400"/>
          </a:p>
          <a:p>
            <a:pPr indent="-317500" lvl="1" marL="914400" rtl="0" algn="l">
              <a:lnSpc>
                <a:spcPct val="105000"/>
              </a:lnSpc>
              <a:spcBef>
                <a:spcPts val="0"/>
              </a:spcBef>
              <a:spcAft>
                <a:spcPts val="0"/>
              </a:spcAft>
              <a:buSzPts val="1400"/>
              <a:buChar char="○"/>
            </a:pPr>
            <a:r>
              <a:rPr lang="en"/>
              <a:t>“De-centered and Influential” stance (Gaddis, 2016)</a:t>
            </a:r>
            <a:endParaRPr/>
          </a:p>
          <a:p>
            <a:pPr indent="-317500" lvl="1" marL="914400" rtl="0" algn="l">
              <a:lnSpc>
                <a:spcPct val="105000"/>
              </a:lnSpc>
              <a:spcBef>
                <a:spcPts val="0"/>
              </a:spcBef>
              <a:spcAft>
                <a:spcPts val="0"/>
              </a:spcAft>
              <a:buSzPts val="1400"/>
              <a:buChar char="○"/>
            </a:pPr>
            <a:r>
              <a:rPr lang="en"/>
              <a:t>“Investigative Reporter” metaphor (White, 2007, p.27)</a:t>
            </a:r>
            <a:endParaRPr/>
          </a:p>
          <a:p>
            <a:pPr indent="0" lvl="0" marL="0" rtl="0" algn="l">
              <a:lnSpc>
                <a:spcPct val="105000"/>
              </a:lnSpc>
              <a:spcBef>
                <a:spcPts val="1200"/>
              </a:spcBef>
              <a:spcAft>
                <a:spcPts val="1200"/>
              </a:spcAft>
              <a:buSzPts val="935"/>
              <a:buNone/>
            </a:pPr>
            <a:r>
              <a:rPr b="1" lang="en" sz="1200"/>
              <a:t>Note: </a:t>
            </a:r>
            <a:r>
              <a:rPr lang="en" sz="1200"/>
              <a:t>“These practices make it possible for people not only to redefine their relationship with the problems of their lives, but also to redefine their relationships with each other in ways that acknowledge each other’s voices in the development of their sense of identity.” (White, 2007, p.59)</a:t>
            </a:r>
            <a:endParaRPr sz="1200"/>
          </a:p>
        </p:txBody>
      </p:sp>
      <p:pic>
        <p:nvPicPr>
          <p:cNvPr id="1272" name="Google Shape;1272;p50"/>
          <p:cNvPicPr preferRelativeResize="0"/>
          <p:nvPr/>
        </p:nvPicPr>
        <p:blipFill>
          <a:blip r:embed="rId12">
            <a:alphaModFix/>
          </a:blip>
          <a:stretch>
            <a:fillRect/>
          </a:stretch>
        </p:blipFill>
        <p:spPr>
          <a:xfrm>
            <a:off x="311700" y="1225225"/>
            <a:ext cx="2953837" cy="1969224"/>
          </a:xfrm>
          <a:prstGeom prst="rect">
            <a:avLst/>
          </a:prstGeom>
          <a:noFill/>
          <a:ln>
            <a:noFill/>
          </a:ln>
        </p:spPr>
      </p:pic>
      <p:sp>
        <p:nvSpPr>
          <p:cNvPr id="1273" name="Google Shape;1273;p50"/>
          <p:cNvSpPr/>
          <p:nvPr/>
        </p:nvSpPr>
        <p:spPr>
          <a:xfrm>
            <a:off x="565931" y="3382225"/>
            <a:ext cx="1033200" cy="1033500"/>
          </a:xfrm>
          <a:prstGeom prst="ellipse">
            <a:avLst/>
          </a:prstGeom>
          <a:solidFill>
            <a:srgbClr val="7F6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4" name="Google Shape;1274;p50"/>
          <p:cNvSpPr/>
          <p:nvPr/>
        </p:nvSpPr>
        <p:spPr>
          <a:xfrm>
            <a:off x="881913" y="3591104"/>
            <a:ext cx="515400" cy="515400"/>
          </a:xfrm>
          <a:prstGeom prst="ellipse">
            <a:avLst/>
          </a:prstGeom>
          <a:solidFill>
            <a:srgbClr val="7F6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5" name="Google Shape;1275;p50"/>
          <p:cNvSpPr/>
          <p:nvPr/>
        </p:nvSpPr>
        <p:spPr>
          <a:xfrm>
            <a:off x="1262919" y="3738576"/>
            <a:ext cx="129000" cy="129000"/>
          </a:xfrm>
          <a:prstGeom prst="ellipse">
            <a:avLst/>
          </a:prstGeom>
          <a:solidFill>
            <a:srgbClr val="7F6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6" name="Google Shape;1276;p50"/>
          <p:cNvSpPr/>
          <p:nvPr/>
        </p:nvSpPr>
        <p:spPr>
          <a:xfrm>
            <a:off x="1262919" y="3878457"/>
            <a:ext cx="129000" cy="129000"/>
          </a:xfrm>
          <a:prstGeom prst="ellipse">
            <a:avLst/>
          </a:prstGeom>
          <a:solidFill>
            <a:srgbClr val="7F6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7" name="Google Shape;1277;p50"/>
          <p:cNvSpPr/>
          <p:nvPr/>
        </p:nvSpPr>
        <p:spPr>
          <a:xfrm>
            <a:off x="881913" y="3609455"/>
            <a:ext cx="129000" cy="129000"/>
          </a:xfrm>
          <a:prstGeom prst="ellipse">
            <a:avLst/>
          </a:prstGeom>
          <a:solidFill>
            <a:srgbClr val="7F6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8" name="Google Shape;1278;p50"/>
          <p:cNvSpPr/>
          <p:nvPr/>
        </p:nvSpPr>
        <p:spPr>
          <a:xfrm>
            <a:off x="1154725" y="4229078"/>
            <a:ext cx="129000" cy="129000"/>
          </a:xfrm>
          <a:prstGeom prst="ellipse">
            <a:avLst/>
          </a:prstGeom>
          <a:solidFill>
            <a:srgbClr val="7F6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9" name="Google Shape;1279;p50"/>
          <p:cNvSpPr/>
          <p:nvPr/>
        </p:nvSpPr>
        <p:spPr>
          <a:xfrm>
            <a:off x="853308" y="4127482"/>
            <a:ext cx="129000" cy="129000"/>
          </a:xfrm>
          <a:prstGeom prst="ellipse">
            <a:avLst/>
          </a:prstGeom>
          <a:solidFill>
            <a:srgbClr val="7F6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0" name="Google Shape;1280;p50"/>
          <p:cNvSpPr/>
          <p:nvPr/>
        </p:nvSpPr>
        <p:spPr>
          <a:xfrm>
            <a:off x="1340361" y="4094756"/>
            <a:ext cx="129000" cy="129000"/>
          </a:xfrm>
          <a:prstGeom prst="ellipse">
            <a:avLst/>
          </a:prstGeom>
          <a:solidFill>
            <a:srgbClr val="7F6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1" name="Google Shape;1281;p50"/>
          <p:cNvSpPr/>
          <p:nvPr/>
        </p:nvSpPr>
        <p:spPr>
          <a:xfrm>
            <a:off x="794737" y="4007574"/>
            <a:ext cx="303600" cy="303600"/>
          </a:xfrm>
          <a:prstGeom prst="ellipse">
            <a:avLst/>
          </a:prstGeom>
          <a:solidFill>
            <a:srgbClr val="7F6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2" name="Google Shape;1282;p50"/>
          <p:cNvSpPr txBox="1"/>
          <p:nvPr/>
        </p:nvSpPr>
        <p:spPr>
          <a:xfrm>
            <a:off x="546663" y="4409288"/>
            <a:ext cx="11859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 sz="1000">
                <a:solidFill>
                  <a:schemeClr val="dk1"/>
                </a:solidFill>
                <a:latin typeface="Open Sans"/>
                <a:ea typeface="Open Sans"/>
                <a:cs typeface="Open Sans"/>
                <a:sym typeface="Open Sans"/>
              </a:rPr>
              <a:t>Person </a:t>
            </a:r>
            <a:br>
              <a:rPr b="1" lang="en" sz="1000">
                <a:solidFill>
                  <a:schemeClr val="dk1"/>
                </a:solidFill>
                <a:latin typeface="Open Sans"/>
                <a:ea typeface="Open Sans"/>
                <a:cs typeface="Open Sans"/>
                <a:sym typeface="Open Sans"/>
              </a:rPr>
            </a:br>
            <a:r>
              <a:rPr b="1" lang="en" sz="1000">
                <a:solidFill>
                  <a:schemeClr val="dk1"/>
                </a:solidFill>
                <a:latin typeface="Open Sans"/>
                <a:ea typeface="Open Sans"/>
                <a:cs typeface="Open Sans"/>
                <a:sym typeface="Open Sans"/>
              </a:rPr>
              <a:t>(not a problem)</a:t>
            </a:r>
            <a:endParaRPr sz="1000">
              <a:latin typeface="Open Sans"/>
              <a:ea typeface="Open Sans"/>
              <a:cs typeface="Open Sans"/>
              <a:sym typeface="Open Sans"/>
            </a:endParaRPr>
          </a:p>
        </p:txBody>
      </p:sp>
      <p:sp>
        <p:nvSpPr>
          <p:cNvPr id="1283" name="Google Shape;1283;p50"/>
          <p:cNvSpPr/>
          <p:nvPr/>
        </p:nvSpPr>
        <p:spPr>
          <a:xfrm>
            <a:off x="2201185" y="3427387"/>
            <a:ext cx="647550" cy="943024"/>
          </a:xfrm>
          <a:custGeom>
            <a:rect b="b" l="l" r="r" t="t"/>
            <a:pathLst>
              <a:path extrusionOk="0" h="28266" w="29728">
                <a:moveTo>
                  <a:pt x="2348" y="15567"/>
                </a:moveTo>
                <a:cubicBezTo>
                  <a:pt x="5556" y="10223"/>
                  <a:pt x="8825" y="-3191"/>
                  <a:pt x="13692" y="703"/>
                </a:cubicBezTo>
                <a:cubicBezTo>
                  <a:pt x="15941" y="2502"/>
                  <a:pt x="15305" y="7710"/>
                  <a:pt x="12909" y="9308"/>
                </a:cubicBezTo>
                <a:cubicBezTo>
                  <a:pt x="8917" y="11970"/>
                  <a:pt x="1668" y="14338"/>
                  <a:pt x="2348" y="19087"/>
                </a:cubicBezTo>
                <a:cubicBezTo>
                  <a:pt x="2736" y="21800"/>
                  <a:pt x="7587" y="24252"/>
                  <a:pt x="9780" y="22607"/>
                </a:cubicBezTo>
                <a:cubicBezTo>
                  <a:pt x="13699" y="19667"/>
                  <a:pt x="20019" y="12523"/>
                  <a:pt x="23079" y="16349"/>
                </a:cubicBezTo>
                <a:cubicBezTo>
                  <a:pt x="24384" y="17981"/>
                  <a:pt x="24724" y="20935"/>
                  <a:pt x="23470" y="22607"/>
                </a:cubicBezTo>
                <a:cubicBezTo>
                  <a:pt x="20228" y="26929"/>
                  <a:pt x="11255" y="28773"/>
                  <a:pt x="7433" y="24954"/>
                </a:cubicBezTo>
                <a:cubicBezTo>
                  <a:pt x="3889" y="21413"/>
                  <a:pt x="15626" y="19109"/>
                  <a:pt x="19168" y="15567"/>
                </a:cubicBezTo>
                <a:cubicBezTo>
                  <a:pt x="21842" y="12893"/>
                  <a:pt x="21266" y="7369"/>
                  <a:pt x="19168" y="4223"/>
                </a:cubicBezTo>
                <a:cubicBezTo>
                  <a:pt x="17429" y="1615"/>
                  <a:pt x="8936" y="4080"/>
                  <a:pt x="10171" y="6961"/>
                </a:cubicBezTo>
                <a:cubicBezTo>
                  <a:pt x="12787" y="13062"/>
                  <a:pt x="25553" y="14534"/>
                  <a:pt x="24252" y="21043"/>
                </a:cubicBezTo>
                <a:cubicBezTo>
                  <a:pt x="22697" y="28820"/>
                  <a:pt x="6392" y="30562"/>
                  <a:pt x="784" y="24954"/>
                </a:cubicBezTo>
                <a:cubicBezTo>
                  <a:pt x="-938" y="23232"/>
                  <a:pt x="611" y="19096"/>
                  <a:pt x="2740" y="17913"/>
                </a:cubicBezTo>
                <a:cubicBezTo>
                  <a:pt x="7480" y="15279"/>
                  <a:pt x="13792" y="17312"/>
                  <a:pt x="18776" y="15175"/>
                </a:cubicBezTo>
                <a:cubicBezTo>
                  <a:pt x="22701" y="13492"/>
                  <a:pt x="28094" y="7558"/>
                  <a:pt x="25426" y="4223"/>
                </a:cubicBezTo>
                <a:cubicBezTo>
                  <a:pt x="21522" y="-656"/>
                  <a:pt x="4467" y="6656"/>
                  <a:pt x="8216" y="11655"/>
                </a:cubicBezTo>
                <a:cubicBezTo>
                  <a:pt x="12975" y="18000"/>
                  <a:pt x="29728" y="13893"/>
                  <a:pt x="29728" y="21825"/>
                </a:cubicBezTo>
              </a:path>
            </a:pathLst>
          </a:custGeom>
          <a:noFill/>
          <a:ln cap="flat" cmpd="sng" w="28575">
            <a:solidFill>
              <a:srgbClr val="980000"/>
            </a:solidFill>
            <a:prstDash val="solid"/>
            <a:round/>
            <a:headEnd len="med" w="med" type="none"/>
            <a:tailEnd len="med" w="med" type="none"/>
          </a:ln>
        </p:spPr>
      </p:sp>
      <p:sp>
        <p:nvSpPr>
          <p:cNvPr id="1284" name="Google Shape;1284;p50"/>
          <p:cNvSpPr txBox="1"/>
          <p:nvPr/>
        </p:nvSpPr>
        <p:spPr>
          <a:xfrm>
            <a:off x="1844662" y="4409288"/>
            <a:ext cx="11859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 sz="1000">
                <a:solidFill>
                  <a:schemeClr val="dk1"/>
                </a:solidFill>
                <a:latin typeface="Open Sans"/>
                <a:ea typeface="Open Sans"/>
                <a:cs typeface="Open Sans"/>
                <a:sym typeface="Open Sans"/>
              </a:rPr>
              <a:t>Problem</a:t>
            </a:r>
            <a:br>
              <a:rPr b="1" lang="en" sz="1000">
                <a:solidFill>
                  <a:schemeClr val="dk1"/>
                </a:solidFill>
                <a:latin typeface="Open Sans"/>
                <a:ea typeface="Open Sans"/>
                <a:cs typeface="Open Sans"/>
                <a:sym typeface="Open Sans"/>
              </a:rPr>
            </a:br>
            <a:r>
              <a:rPr b="1" lang="en" sz="1000">
                <a:solidFill>
                  <a:schemeClr val="dk1"/>
                </a:solidFill>
                <a:latin typeface="Open Sans"/>
                <a:ea typeface="Open Sans"/>
                <a:cs typeface="Open Sans"/>
                <a:sym typeface="Open Sans"/>
              </a:rPr>
              <a:t>Narrative</a:t>
            </a:r>
            <a:endParaRPr sz="1000">
              <a:latin typeface="Open Sans"/>
              <a:ea typeface="Open Sans"/>
              <a:cs typeface="Open Sans"/>
              <a:sym typeface="Open Sans"/>
            </a:endParaRPr>
          </a:p>
        </p:txBody>
      </p:sp>
      <p:sp>
        <p:nvSpPr>
          <p:cNvPr id="1285" name="Google Shape;1285;p50"/>
          <p:cNvSpPr txBox="1"/>
          <p:nvPr/>
        </p:nvSpPr>
        <p:spPr>
          <a:xfrm>
            <a:off x="1599128" y="3700599"/>
            <a:ext cx="6477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 sz="1800">
                <a:solidFill>
                  <a:schemeClr val="dk1"/>
                </a:solidFill>
                <a:latin typeface="Open Sans"/>
                <a:ea typeface="Open Sans"/>
                <a:cs typeface="Open Sans"/>
                <a:sym typeface="Open Sans"/>
              </a:rPr>
              <a:t>==&gt;</a:t>
            </a:r>
            <a:endParaRPr sz="1800">
              <a:latin typeface="Open Sans"/>
              <a:ea typeface="Open Sans"/>
              <a:cs typeface="Open Sans"/>
              <a:sym typeface="Open Sans"/>
            </a:endParaRPr>
          </a:p>
        </p:txBody>
      </p:sp>
      <p:sp>
        <p:nvSpPr>
          <p:cNvPr id="1286" name="Google Shape;1286;p50"/>
          <p:cNvSpPr txBox="1"/>
          <p:nvPr/>
        </p:nvSpPr>
        <p:spPr>
          <a:xfrm>
            <a:off x="7458475" y="0"/>
            <a:ext cx="16857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chemeClr val="dk1"/>
                </a:solidFill>
                <a:latin typeface="Economica"/>
                <a:ea typeface="Economica"/>
                <a:cs typeface="Economica"/>
                <a:sym typeface="Economica"/>
              </a:rPr>
              <a:t>Manalili, MMC (2024)</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1">
                                            <p:txEl>
                                              <p:pRg end="0" st="0"/>
                                            </p:txEl>
                                          </p:spTgt>
                                        </p:tgtEl>
                                        <p:attrNameLst>
                                          <p:attrName>style.visibility</p:attrName>
                                        </p:attrNameLst>
                                      </p:cBhvr>
                                      <p:to>
                                        <p:strVal val="visible"/>
                                      </p:to>
                                    </p:set>
                                    <p:animEffect filter="fade" transition="in">
                                      <p:cBhvr>
                                        <p:cTn dur="1000"/>
                                        <p:tgtEl>
                                          <p:spTgt spid="127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1">
                                            <p:txEl>
                                              <p:pRg end="1" st="1"/>
                                            </p:txEl>
                                          </p:spTgt>
                                        </p:tgtEl>
                                        <p:attrNameLst>
                                          <p:attrName>style.visibility</p:attrName>
                                        </p:attrNameLst>
                                      </p:cBhvr>
                                      <p:to>
                                        <p:strVal val="visible"/>
                                      </p:to>
                                    </p:set>
                                    <p:animEffect filter="fade" transition="in">
                                      <p:cBhvr>
                                        <p:cTn dur="1000"/>
                                        <p:tgtEl>
                                          <p:spTgt spid="127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1">
                                            <p:txEl>
                                              <p:pRg end="2" st="2"/>
                                            </p:txEl>
                                          </p:spTgt>
                                        </p:tgtEl>
                                        <p:attrNameLst>
                                          <p:attrName>style.visibility</p:attrName>
                                        </p:attrNameLst>
                                      </p:cBhvr>
                                      <p:to>
                                        <p:strVal val="visible"/>
                                      </p:to>
                                    </p:set>
                                    <p:animEffect filter="fade" transition="in">
                                      <p:cBhvr>
                                        <p:cTn dur="1000"/>
                                        <p:tgtEl>
                                          <p:spTgt spid="127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1">
                                            <p:txEl>
                                              <p:pRg end="3" st="3"/>
                                            </p:txEl>
                                          </p:spTgt>
                                        </p:tgtEl>
                                        <p:attrNameLst>
                                          <p:attrName>style.visibility</p:attrName>
                                        </p:attrNameLst>
                                      </p:cBhvr>
                                      <p:to>
                                        <p:strVal val="visible"/>
                                      </p:to>
                                    </p:set>
                                    <p:animEffect filter="fade" transition="in">
                                      <p:cBhvr>
                                        <p:cTn dur="1000"/>
                                        <p:tgtEl>
                                          <p:spTgt spid="127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1">
                                            <p:txEl>
                                              <p:pRg end="4" st="4"/>
                                            </p:txEl>
                                          </p:spTgt>
                                        </p:tgtEl>
                                        <p:attrNameLst>
                                          <p:attrName>style.visibility</p:attrName>
                                        </p:attrNameLst>
                                      </p:cBhvr>
                                      <p:to>
                                        <p:strVal val="visible"/>
                                      </p:to>
                                    </p:set>
                                    <p:animEffect filter="fade" transition="in">
                                      <p:cBhvr>
                                        <p:cTn dur="1000"/>
                                        <p:tgtEl>
                                          <p:spTgt spid="1271">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1">
                                            <p:txEl>
                                              <p:pRg end="5" st="5"/>
                                            </p:txEl>
                                          </p:spTgt>
                                        </p:tgtEl>
                                        <p:attrNameLst>
                                          <p:attrName>style.visibility</p:attrName>
                                        </p:attrNameLst>
                                      </p:cBhvr>
                                      <p:to>
                                        <p:strVal val="visible"/>
                                      </p:to>
                                    </p:set>
                                    <p:animEffect filter="fade" transition="in">
                                      <p:cBhvr>
                                        <p:cTn dur="1000"/>
                                        <p:tgtEl>
                                          <p:spTgt spid="1271">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0" name="Shape 1290"/>
        <p:cNvGrpSpPr/>
        <p:nvPr/>
      </p:nvGrpSpPr>
      <p:grpSpPr>
        <a:xfrm>
          <a:off x="0" y="0"/>
          <a:ext cx="0" cy="0"/>
          <a:chOff x="0" y="0"/>
          <a:chExt cx="0" cy="0"/>
        </a:xfrm>
      </p:grpSpPr>
      <p:sp>
        <p:nvSpPr>
          <p:cNvPr id="1291" name="Google Shape;1291;p51"/>
          <p:cNvSpPr txBox="1"/>
          <p:nvPr>
            <p:ph type="title"/>
          </p:nvPr>
        </p:nvSpPr>
        <p:spPr>
          <a:xfrm>
            <a:off x="311700" y="315925"/>
            <a:ext cx="8520600" cy="831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3750"/>
              <a:t>Externalizing</a:t>
            </a:r>
            <a:r>
              <a:rPr lang="en" sz="3750"/>
              <a:t>: </a:t>
            </a:r>
            <a:r>
              <a:rPr lang="en" sz="3200"/>
              <a:t>Applying the Narrative Worldview (Extra)</a:t>
            </a:r>
            <a:endParaRPr sz="3200"/>
          </a:p>
        </p:txBody>
      </p:sp>
      <p:sp>
        <p:nvSpPr>
          <p:cNvPr id="1292" name="Google Shape;1292;p51"/>
          <p:cNvSpPr/>
          <p:nvPr/>
        </p:nvSpPr>
        <p:spPr>
          <a:xfrm>
            <a:off x="565931" y="3382225"/>
            <a:ext cx="1033200" cy="1033500"/>
          </a:xfrm>
          <a:prstGeom prst="ellipse">
            <a:avLst/>
          </a:prstGeom>
          <a:solidFill>
            <a:srgbClr val="7F6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3" name="Google Shape;1293;p51"/>
          <p:cNvSpPr/>
          <p:nvPr/>
        </p:nvSpPr>
        <p:spPr>
          <a:xfrm>
            <a:off x="881913" y="3591104"/>
            <a:ext cx="515400" cy="515400"/>
          </a:xfrm>
          <a:prstGeom prst="ellipse">
            <a:avLst/>
          </a:prstGeom>
          <a:solidFill>
            <a:srgbClr val="7F6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4" name="Google Shape;1294;p51"/>
          <p:cNvSpPr/>
          <p:nvPr/>
        </p:nvSpPr>
        <p:spPr>
          <a:xfrm>
            <a:off x="1262919" y="3738576"/>
            <a:ext cx="129000" cy="129000"/>
          </a:xfrm>
          <a:prstGeom prst="ellipse">
            <a:avLst/>
          </a:prstGeom>
          <a:solidFill>
            <a:srgbClr val="7F6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5" name="Google Shape;1295;p51"/>
          <p:cNvSpPr/>
          <p:nvPr/>
        </p:nvSpPr>
        <p:spPr>
          <a:xfrm>
            <a:off x="1262919" y="3878457"/>
            <a:ext cx="129000" cy="129000"/>
          </a:xfrm>
          <a:prstGeom prst="ellipse">
            <a:avLst/>
          </a:prstGeom>
          <a:solidFill>
            <a:srgbClr val="7F6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6" name="Google Shape;1296;p51"/>
          <p:cNvSpPr/>
          <p:nvPr/>
        </p:nvSpPr>
        <p:spPr>
          <a:xfrm>
            <a:off x="881913" y="3609455"/>
            <a:ext cx="129000" cy="129000"/>
          </a:xfrm>
          <a:prstGeom prst="ellipse">
            <a:avLst/>
          </a:prstGeom>
          <a:solidFill>
            <a:srgbClr val="7F6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7" name="Google Shape;1297;p51"/>
          <p:cNvSpPr/>
          <p:nvPr/>
        </p:nvSpPr>
        <p:spPr>
          <a:xfrm>
            <a:off x="1154725" y="4229078"/>
            <a:ext cx="129000" cy="129000"/>
          </a:xfrm>
          <a:prstGeom prst="ellipse">
            <a:avLst/>
          </a:prstGeom>
          <a:solidFill>
            <a:srgbClr val="7F6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8" name="Google Shape;1298;p51"/>
          <p:cNvSpPr/>
          <p:nvPr/>
        </p:nvSpPr>
        <p:spPr>
          <a:xfrm>
            <a:off x="853308" y="4127482"/>
            <a:ext cx="129000" cy="129000"/>
          </a:xfrm>
          <a:prstGeom prst="ellipse">
            <a:avLst/>
          </a:prstGeom>
          <a:solidFill>
            <a:srgbClr val="7F6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9" name="Google Shape;1299;p51"/>
          <p:cNvSpPr/>
          <p:nvPr/>
        </p:nvSpPr>
        <p:spPr>
          <a:xfrm>
            <a:off x="1340361" y="4094756"/>
            <a:ext cx="129000" cy="129000"/>
          </a:xfrm>
          <a:prstGeom prst="ellipse">
            <a:avLst/>
          </a:prstGeom>
          <a:solidFill>
            <a:srgbClr val="7F6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0" name="Google Shape;1300;p51"/>
          <p:cNvSpPr/>
          <p:nvPr/>
        </p:nvSpPr>
        <p:spPr>
          <a:xfrm>
            <a:off x="794737" y="4007574"/>
            <a:ext cx="303600" cy="303600"/>
          </a:xfrm>
          <a:prstGeom prst="ellipse">
            <a:avLst/>
          </a:prstGeom>
          <a:solidFill>
            <a:srgbClr val="7F6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1" name="Google Shape;1301;p51"/>
          <p:cNvSpPr txBox="1"/>
          <p:nvPr/>
        </p:nvSpPr>
        <p:spPr>
          <a:xfrm>
            <a:off x="546663" y="4409288"/>
            <a:ext cx="11859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 sz="1000">
                <a:solidFill>
                  <a:schemeClr val="dk1"/>
                </a:solidFill>
                <a:latin typeface="Open Sans"/>
                <a:ea typeface="Open Sans"/>
                <a:cs typeface="Open Sans"/>
                <a:sym typeface="Open Sans"/>
              </a:rPr>
              <a:t>Person </a:t>
            </a:r>
            <a:br>
              <a:rPr b="1" lang="en" sz="1000">
                <a:solidFill>
                  <a:schemeClr val="dk1"/>
                </a:solidFill>
                <a:latin typeface="Open Sans"/>
                <a:ea typeface="Open Sans"/>
                <a:cs typeface="Open Sans"/>
                <a:sym typeface="Open Sans"/>
              </a:rPr>
            </a:br>
            <a:r>
              <a:rPr b="1" lang="en" sz="1000">
                <a:solidFill>
                  <a:schemeClr val="dk1"/>
                </a:solidFill>
                <a:latin typeface="Open Sans"/>
                <a:ea typeface="Open Sans"/>
                <a:cs typeface="Open Sans"/>
                <a:sym typeface="Open Sans"/>
              </a:rPr>
              <a:t>(not a problem)</a:t>
            </a:r>
            <a:endParaRPr sz="1000">
              <a:latin typeface="Open Sans"/>
              <a:ea typeface="Open Sans"/>
              <a:cs typeface="Open Sans"/>
              <a:sym typeface="Open Sans"/>
            </a:endParaRPr>
          </a:p>
        </p:txBody>
      </p:sp>
      <p:sp>
        <p:nvSpPr>
          <p:cNvPr id="1302" name="Google Shape;1302;p51"/>
          <p:cNvSpPr/>
          <p:nvPr/>
        </p:nvSpPr>
        <p:spPr>
          <a:xfrm>
            <a:off x="2201185" y="3427387"/>
            <a:ext cx="647550" cy="943024"/>
          </a:xfrm>
          <a:custGeom>
            <a:rect b="b" l="l" r="r" t="t"/>
            <a:pathLst>
              <a:path extrusionOk="0" h="28266" w="29728">
                <a:moveTo>
                  <a:pt x="2348" y="15567"/>
                </a:moveTo>
                <a:cubicBezTo>
                  <a:pt x="5556" y="10223"/>
                  <a:pt x="8825" y="-3191"/>
                  <a:pt x="13692" y="703"/>
                </a:cubicBezTo>
                <a:cubicBezTo>
                  <a:pt x="15941" y="2502"/>
                  <a:pt x="15305" y="7710"/>
                  <a:pt x="12909" y="9308"/>
                </a:cubicBezTo>
                <a:cubicBezTo>
                  <a:pt x="8917" y="11970"/>
                  <a:pt x="1668" y="14338"/>
                  <a:pt x="2348" y="19087"/>
                </a:cubicBezTo>
                <a:cubicBezTo>
                  <a:pt x="2736" y="21800"/>
                  <a:pt x="7587" y="24252"/>
                  <a:pt x="9780" y="22607"/>
                </a:cubicBezTo>
                <a:cubicBezTo>
                  <a:pt x="13699" y="19667"/>
                  <a:pt x="20019" y="12523"/>
                  <a:pt x="23079" y="16349"/>
                </a:cubicBezTo>
                <a:cubicBezTo>
                  <a:pt x="24384" y="17981"/>
                  <a:pt x="24724" y="20935"/>
                  <a:pt x="23470" y="22607"/>
                </a:cubicBezTo>
                <a:cubicBezTo>
                  <a:pt x="20228" y="26929"/>
                  <a:pt x="11255" y="28773"/>
                  <a:pt x="7433" y="24954"/>
                </a:cubicBezTo>
                <a:cubicBezTo>
                  <a:pt x="3889" y="21413"/>
                  <a:pt x="15626" y="19109"/>
                  <a:pt x="19168" y="15567"/>
                </a:cubicBezTo>
                <a:cubicBezTo>
                  <a:pt x="21842" y="12893"/>
                  <a:pt x="21266" y="7369"/>
                  <a:pt x="19168" y="4223"/>
                </a:cubicBezTo>
                <a:cubicBezTo>
                  <a:pt x="17429" y="1615"/>
                  <a:pt x="8936" y="4080"/>
                  <a:pt x="10171" y="6961"/>
                </a:cubicBezTo>
                <a:cubicBezTo>
                  <a:pt x="12787" y="13062"/>
                  <a:pt x="25553" y="14534"/>
                  <a:pt x="24252" y="21043"/>
                </a:cubicBezTo>
                <a:cubicBezTo>
                  <a:pt x="22697" y="28820"/>
                  <a:pt x="6392" y="30562"/>
                  <a:pt x="784" y="24954"/>
                </a:cubicBezTo>
                <a:cubicBezTo>
                  <a:pt x="-938" y="23232"/>
                  <a:pt x="611" y="19096"/>
                  <a:pt x="2740" y="17913"/>
                </a:cubicBezTo>
                <a:cubicBezTo>
                  <a:pt x="7480" y="15279"/>
                  <a:pt x="13792" y="17312"/>
                  <a:pt x="18776" y="15175"/>
                </a:cubicBezTo>
                <a:cubicBezTo>
                  <a:pt x="22701" y="13492"/>
                  <a:pt x="28094" y="7558"/>
                  <a:pt x="25426" y="4223"/>
                </a:cubicBezTo>
                <a:cubicBezTo>
                  <a:pt x="21522" y="-656"/>
                  <a:pt x="4467" y="6656"/>
                  <a:pt x="8216" y="11655"/>
                </a:cubicBezTo>
                <a:cubicBezTo>
                  <a:pt x="12975" y="18000"/>
                  <a:pt x="29728" y="13893"/>
                  <a:pt x="29728" y="21825"/>
                </a:cubicBezTo>
              </a:path>
            </a:pathLst>
          </a:custGeom>
          <a:noFill/>
          <a:ln cap="flat" cmpd="sng" w="28575">
            <a:solidFill>
              <a:srgbClr val="980000"/>
            </a:solidFill>
            <a:prstDash val="solid"/>
            <a:round/>
            <a:headEnd len="med" w="med" type="none"/>
            <a:tailEnd len="med" w="med" type="none"/>
          </a:ln>
        </p:spPr>
      </p:sp>
      <p:sp>
        <p:nvSpPr>
          <p:cNvPr id="1303" name="Google Shape;1303;p51"/>
          <p:cNvSpPr txBox="1"/>
          <p:nvPr/>
        </p:nvSpPr>
        <p:spPr>
          <a:xfrm>
            <a:off x="1844662" y="4409288"/>
            <a:ext cx="11859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 sz="1000">
                <a:solidFill>
                  <a:schemeClr val="dk1"/>
                </a:solidFill>
                <a:latin typeface="Open Sans"/>
                <a:ea typeface="Open Sans"/>
                <a:cs typeface="Open Sans"/>
                <a:sym typeface="Open Sans"/>
              </a:rPr>
              <a:t>Problem</a:t>
            </a:r>
            <a:br>
              <a:rPr b="1" lang="en" sz="1000">
                <a:solidFill>
                  <a:schemeClr val="dk1"/>
                </a:solidFill>
                <a:latin typeface="Open Sans"/>
                <a:ea typeface="Open Sans"/>
                <a:cs typeface="Open Sans"/>
                <a:sym typeface="Open Sans"/>
              </a:rPr>
            </a:br>
            <a:r>
              <a:rPr b="1" lang="en" sz="1000">
                <a:solidFill>
                  <a:schemeClr val="dk1"/>
                </a:solidFill>
                <a:latin typeface="Open Sans"/>
                <a:ea typeface="Open Sans"/>
                <a:cs typeface="Open Sans"/>
                <a:sym typeface="Open Sans"/>
              </a:rPr>
              <a:t>Narrative</a:t>
            </a:r>
            <a:endParaRPr sz="1000">
              <a:latin typeface="Open Sans"/>
              <a:ea typeface="Open Sans"/>
              <a:cs typeface="Open Sans"/>
              <a:sym typeface="Open Sans"/>
            </a:endParaRPr>
          </a:p>
        </p:txBody>
      </p:sp>
      <p:sp>
        <p:nvSpPr>
          <p:cNvPr id="1304" name="Google Shape;1304;p51"/>
          <p:cNvSpPr txBox="1"/>
          <p:nvPr/>
        </p:nvSpPr>
        <p:spPr>
          <a:xfrm>
            <a:off x="1599128" y="3700599"/>
            <a:ext cx="6477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 sz="1800">
                <a:solidFill>
                  <a:schemeClr val="dk1"/>
                </a:solidFill>
                <a:latin typeface="Open Sans"/>
                <a:ea typeface="Open Sans"/>
                <a:cs typeface="Open Sans"/>
                <a:sym typeface="Open Sans"/>
              </a:rPr>
              <a:t>==&gt;</a:t>
            </a:r>
            <a:endParaRPr sz="1800">
              <a:latin typeface="Open Sans"/>
              <a:ea typeface="Open Sans"/>
              <a:cs typeface="Open Sans"/>
              <a:sym typeface="Open Sans"/>
            </a:endParaRPr>
          </a:p>
        </p:txBody>
      </p:sp>
      <p:graphicFrame>
        <p:nvGraphicFramePr>
          <p:cNvPr id="1305" name="Google Shape;1305;p51"/>
          <p:cNvGraphicFramePr/>
          <p:nvPr/>
        </p:nvGraphicFramePr>
        <p:xfrm>
          <a:off x="3382950" y="1199475"/>
          <a:ext cx="3000000" cy="3000000"/>
        </p:xfrm>
        <a:graphic>
          <a:graphicData uri="http://schemas.openxmlformats.org/drawingml/2006/table">
            <a:tbl>
              <a:tblPr>
                <a:noFill/>
                <a:tableStyleId>{992881C2-5C5F-41E3-A6D8-7CA9F1C682CC}</a:tableStyleId>
              </a:tblPr>
              <a:tblGrid>
                <a:gridCol w="2783400"/>
              </a:tblGrid>
              <a:tr h="390550">
                <a:tc>
                  <a:txBody>
                    <a:bodyPr/>
                    <a:lstStyle/>
                    <a:p>
                      <a:pPr indent="0" lvl="0" marL="0" rtl="0" algn="ctr">
                        <a:spcBef>
                          <a:spcPts val="0"/>
                        </a:spcBef>
                        <a:spcAft>
                          <a:spcPts val="0"/>
                        </a:spcAft>
                        <a:buNone/>
                      </a:pPr>
                      <a:r>
                        <a:rPr b="1" lang="en" sz="1200"/>
                        <a:t>Internalised Conversations</a:t>
                      </a:r>
                      <a:endParaRPr b="1" sz="1200"/>
                    </a:p>
                  </a:txBody>
                  <a:tcPr marT="91425" marB="91425" marR="91425" marL="91425"/>
                </a:tc>
              </a:tr>
              <a:tr h="390550">
                <a:tc>
                  <a:txBody>
                    <a:bodyPr/>
                    <a:lstStyle/>
                    <a:p>
                      <a:pPr indent="0" lvl="0" marL="0" rtl="0" algn="l">
                        <a:spcBef>
                          <a:spcPts val="0"/>
                        </a:spcBef>
                        <a:spcAft>
                          <a:spcPts val="0"/>
                        </a:spcAft>
                        <a:buNone/>
                      </a:pPr>
                      <a:r>
                        <a:rPr lang="en" sz="1100"/>
                        <a:t>See the person as the problem</a:t>
                      </a:r>
                      <a:endParaRPr sz="1100"/>
                    </a:p>
                  </a:txBody>
                  <a:tcPr marT="91425" marB="91425" marR="91425" marL="91425"/>
                </a:tc>
              </a:tr>
              <a:tr h="390550">
                <a:tc>
                  <a:txBody>
                    <a:bodyPr/>
                    <a:lstStyle/>
                    <a:p>
                      <a:pPr indent="0" lvl="0" marL="0" rtl="0" algn="l">
                        <a:spcBef>
                          <a:spcPts val="0"/>
                        </a:spcBef>
                        <a:spcAft>
                          <a:spcPts val="0"/>
                        </a:spcAft>
                        <a:buNone/>
                      </a:pPr>
                      <a:r>
                        <a:rPr lang="en" sz="1100"/>
                        <a:t>Locates the problems inside the person.</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t/>
                      </a:r>
                      <a:endParaRPr sz="1100"/>
                    </a:p>
                  </a:txBody>
                  <a:tcPr marT="91425" marB="91425" marR="91425" marL="91425"/>
                </a:tc>
              </a:tr>
              <a:tr h="390550">
                <a:tc>
                  <a:txBody>
                    <a:bodyPr/>
                    <a:lstStyle/>
                    <a:p>
                      <a:pPr indent="0" lvl="0" marL="0" rtl="0" algn="l">
                        <a:spcBef>
                          <a:spcPts val="0"/>
                        </a:spcBef>
                        <a:spcAft>
                          <a:spcPts val="0"/>
                        </a:spcAft>
                        <a:buNone/>
                      </a:pPr>
                      <a:r>
                        <a:rPr lang="en" sz="1100"/>
                        <a:t>Look for what is ‘wrong’ or ‘deficient’ with individuals.</a:t>
                      </a:r>
                      <a:endParaRPr sz="1100"/>
                    </a:p>
                    <a:p>
                      <a:pPr indent="0" lvl="0" marL="0" rtl="0" algn="l">
                        <a:spcBef>
                          <a:spcPts val="0"/>
                        </a:spcBef>
                        <a:spcAft>
                          <a:spcPts val="0"/>
                        </a:spcAft>
                        <a:buNone/>
                      </a:pPr>
                      <a:r>
                        <a:t/>
                      </a:r>
                      <a:endParaRPr sz="1100"/>
                    </a:p>
                  </a:txBody>
                  <a:tcPr marT="91425" marB="91425" marR="91425" marL="91425"/>
                </a:tc>
              </a:tr>
              <a:tr h="390550">
                <a:tc>
                  <a:txBody>
                    <a:bodyPr/>
                    <a:lstStyle/>
                    <a:p>
                      <a:pPr indent="0" lvl="0" marL="0" rtl="0" algn="l">
                        <a:spcBef>
                          <a:spcPts val="0"/>
                        </a:spcBef>
                        <a:spcAft>
                          <a:spcPts val="0"/>
                        </a:spcAft>
                        <a:buNone/>
                      </a:pPr>
                      <a:r>
                        <a:rPr lang="en" sz="1100"/>
                        <a:t>Make invisible the social practices that promote, sustain, and nurture the life of the problem.</a:t>
                      </a:r>
                      <a:endParaRPr sz="1100"/>
                    </a:p>
                  </a:txBody>
                  <a:tcPr marT="91425" marB="91425" marR="91425" marL="91425"/>
                </a:tc>
              </a:tr>
              <a:tr h="390550">
                <a:tc>
                  <a:txBody>
                    <a:bodyPr/>
                    <a:lstStyle/>
                    <a:p>
                      <a:pPr indent="0" lvl="0" marL="0" rtl="0" algn="l">
                        <a:spcBef>
                          <a:spcPts val="0"/>
                        </a:spcBef>
                        <a:spcAft>
                          <a:spcPts val="0"/>
                        </a:spcAft>
                        <a:buNone/>
                      </a:pPr>
                      <a:r>
                        <a:rPr lang="en" sz="1100"/>
                        <a:t>Language used is often “I am…”</a:t>
                      </a:r>
                      <a:endParaRPr sz="1100"/>
                    </a:p>
                  </a:txBody>
                  <a:tcPr marT="91425" marB="91425" marR="91425" marL="91425"/>
                </a:tc>
              </a:tr>
            </a:tbl>
          </a:graphicData>
        </a:graphic>
      </p:graphicFrame>
      <p:sp>
        <p:nvSpPr>
          <p:cNvPr id="1306" name="Google Shape;1306;p51"/>
          <p:cNvSpPr txBox="1"/>
          <p:nvPr>
            <p:ph idx="1" type="body"/>
          </p:nvPr>
        </p:nvSpPr>
        <p:spPr>
          <a:xfrm>
            <a:off x="311700" y="1147225"/>
            <a:ext cx="3139200" cy="21411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0"/>
              </a:spcAft>
              <a:buSzPts val="935"/>
              <a:buNone/>
            </a:pPr>
            <a:r>
              <a:rPr lang="en" sz="1200"/>
              <a:t>Remember, these </a:t>
            </a:r>
            <a:r>
              <a:rPr b="1" lang="en" sz="1200"/>
              <a:t>conversations are contextual in a “narrative worldview”,</a:t>
            </a:r>
            <a:r>
              <a:rPr lang="en" sz="1200"/>
              <a:t> not just a technique or skill to intervene.</a:t>
            </a:r>
            <a:endParaRPr sz="1200"/>
          </a:p>
          <a:p>
            <a:pPr indent="0" lvl="0" marL="0" rtl="0" algn="l">
              <a:lnSpc>
                <a:spcPct val="105000"/>
              </a:lnSpc>
              <a:spcBef>
                <a:spcPts val="1200"/>
              </a:spcBef>
              <a:spcAft>
                <a:spcPts val="0"/>
              </a:spcAft>
              <a:buSzPts val="935"/>
              <a:buNone/>
            </a:pPr>
            <a:r>
              <a:rPr lang="en" sz="1200"/>
              <a:t>From our previous sessions on theory, philosophy, worldview of narrative -</a:t>
            </a:r>
            <a:br>
              <a:rPr lang="en" sz="1200"/>
            </a:br>
            <a:r>
              <a:rPr lang="en" sz="1200"/>
              <a:t>The assumptions of “externalizing conversations” follow more easily.</a:t>
            </a:r>
            <a:endParaRPr sz="1200"/>
          </a:p>
          <a:p>
            <a:pPr indent="0" lvl="0" marL="0" rtl="0" algn="l">
              <a:lnSpc>
                <a:spcPct val="105000"/>
              </a:lnSpc>
              <a:spcBef>
                <a:spcPts val="1200"/>
              </a:spcBef>
              <a:spcAft>
                <a:spcPts val="1200"/>
              </a:spcAft>
              <a:buSzPts val="935"/>
              <a:buNone/>
            </a:pPr>
            <a:r>
              <a:rPr lang="en" sz="1200"/>
              <a:t>Some examples from folk’s stories …</a:t>
            </a:r>
            <a:endParaRPr sz="1200"/>
          </a:p>
        </p:txBody>
      </p:sp>
      <p:sp>
        <p:nvSpPr>
          <p:cNvPr id="1307" name="Google Shape;1307;p51"/>
          <p:cNvSpPr txBox="1"/>
          <p:nvPr>
            <p:ph idx="1" type="body"/>
          </p:nvPr>
        </p:nvSpPr>
        <p:spPr>
          <a:xfrm>
            <a:off x="6998575" y="4648325"/>
            <a:ext cx="2019000" cy="380100"/>
          </a:xfrm>
          <a:prstGeom prst="rect">
            <a:avLst/>
          </a:prstGeom>
        </p:spPr>
        <p:txBody>
          <a:bodyPr anchorCtr="0" anchor="t" bIns="91425" lIns="91425" spcFirstLastPara="1" rIns="91425" wrap="square" tIns="91425">
            <a:noAutofit/>
          </a:bodyPr>
          <a:lstStyle/>
          <a:p>
            <a:pPr indent="0" lvl="0" marL="0" rtl="0" algn="r">
              <a:lnSpc>
                <a:spcPct val="105000"/>
              </a:lnSpc>
              <a:spcBef>
                <a:spcPts val="0"/>
              </a:spcBef>
              <a:spcAft>
                <a:spcPts val="1200"/>
              </a:spcAft>
              <a:buSzPts val="935"/>
              <a:buNone/>
            </a:pPr>
            <a:r>
              <a:rPr lang="en" sz="1200"/>
              <a:t>(Morgan, 2000, p.29-31)</a:t>
            </a:r>
            <a:endParaRPr sz="1200"/>
          </a:p>
        </p:txBody>
      </p:sp>
      <p:grpSp>
        <p:nvGrpSpPr>
          <p:cNvPr id="1308" name="Google Shape;1308;p51"/>
          <p:cNvGrpSpPr/>
          <p:nvPr/>
        </p:nvGrpSpPr>
        <p:grpSpPr>
          <a:xfrm>
            <a:off x="2125478" y="3500651"/>
            <a:ext cx="798951" cy="796472"/>
            <a:chOff x="3445512" y="1253926"/>
            <a:chExt cx="3577925" cy="3566824"/>
          </a:xfrm>
        </p:grpSpPr>
        <p:pic>
          <p:nvPicPr>
            <p:cNvPr id="1309" name="Google Shape;1309;p51"/>
            <p:cNvPicPr preferRelativeResize="0"/>
            <p:nvPr/>
          </p:nvPicPr>
          <p:blipFill>
            <a:blip r:embed="rId3">
              <a:alphaModFix amt="29000"/>
            </a:blip>
            <a:stretch>
              <a:fillRect/>
            </a:stretch>
          </p:blipFill>
          <p:spPr>
            <a:xfrm>
              <a:off x="3469223" y="1254641"/>
              <a:ext cx="1136156" cy="1137312"/>
            </a:xfrm>
            <a:prstGeom prst="rect">
              <a:avLst/>
            </a:prstGeom>
            <a:noFill/>
            <a:ln>
              <a:noFill/>
            </a:ln>
          </p:spPr>
        </p:pic>
        <p:pic>
          <p:nvPicPr>
            <p:cNvPr id="1310" name="Google Shape;1310;p51"/>
            <p:cNvPicPr preferRelativeResize="0"/>
            <p:nvPr/>
          </p:nvPicPr>
          <p:blipFill>
            <a:blip r:embed="rId4">
              <a:alphaModFix amt="29000"/>
            </a:blip>
            <a:stretch>
              <a:fillRect/>
            </a:stretch>
          </p:blipFill>
          <p:spPr>
            <a:xfrm>
              <a:off x="5911548" y="1253926"/>
              <a:ext cx="1099515" cy="1137328"/>
            </a:xfrm>
            <a:prstGeom prst="rect">
              <a:avLst/>
            </a:prstGeom>
            <a:noFill/>
            <a:ln>
              <a:noFill/>
            </a:ln>
          </p:spPr>
        </p:pic>
        <p:pic>
          <p:nvPicPr>
            <p:cNvPr id="1311" name="Google Shape;1311;p51"/>
            <p:cNvPicPr preferRelativeResize="0"/>
            <p:nvPr/>
          </p:nvPicPr>
          <p:blipFill>
            <a:blip r:embed="rId5">
              <a:alphaModFix amt="29000"/>
            </a:blip>
            <a:stretch>
              <a:fillRect/>
            </a:stretch>
          </p:blipFill>
          <p:spPr>
            <a:xfrm>
              <a:off x="3469822" y="2468970"/>
              <a:ext cx="1136183" cy="1137312"/>
            </a:xfrm>
            <a:prstGeom prst="rect">
              <a:avLst/>
            </a:prstGeom>
            <a:noFill/>
            <a:ln>
              <a:noFill/>
            </a:ln>
          </p:spPr>
        </p:pic>
        <p:pic>
          <p:nvPicPr>
            <p:cNvPr id="1312" name="Google Shape;1312;p51"/>
            <p:cNvPicPr preferRelativeResize="0"/>
            <p:nvPr/>
          </p:nvPicPr>
          <p:blipFill>
            <a:blip r:embed="rId6">
              <a:alphaModFix amt="29000"/>
            </a:blip>
            <a:stretch>
              <a:fillRect/>
            </a:stretch>
          </p:blipFill>
          <p:spPr>
            <a:xfrm>
              <a:off x="4690067" y="1254641"/>
              <a:ext cx="1136182" cy="1137364"/>
            </a:xfrm>
            <a:prstGeom prst="rect">
              <a:avLst/>
            </a:prstGeom>
            <a:noFill/>
            <a:ln>
              <a:noFill/>
            </a:ln>
          </p:spPr>
        </p:pic>
        <p:pic>
          <p:nvPicPr>
            <p:cNvPr id="1313" name="Google Shape;1313;p51"/>
            <p:cNvPicPr preferRelativeResize="0"/>
            <p:nvPr/>
          </p:nvPicPr>
          <p:blipFill>
            <a:blip r:embed="rId7">
              <a:alphaModFix amt="29000"/>
            </a:blip>
            <a:stretch>
              <a:fillRect/>
            </a:stretch>
          </p:blipFill>
          <p:spPr>
            <a:xfrm>
              <a:off x="4690691" y="2469046"/>
              <a:ext cx="1136183" cy="1137312"/>
            </a:xfrm>
            <a:prstGeom prst="rect">
              <a:avLst/>
            </a:prstGeom>
            <a:noFill/>
            <a:ln>
              <a:noFill/>
            </a:ln>
          </p:spPr>
        </p:pic>
        <p:pic>
          <p:nvPicPr>
            <p:cNvPr id="1314" name="Google Shape;1314;p51"/>
            <p:cNvPicPr preferRelativeResize="0"/>
            <p:nvPr/>
          </p:nvPicPr>
          <p:blipFill>
            <a:blip r:embed="rId8">
              <a:alphaModFix amt="29000"/>
            </a:blip>
            <a:stretch>
              <a:fillRect/>
            </a:stretch>
          </p:blipFill>
          <p:spPr>
            <a:xfrm>
              <a:off x="5912139" y="2469046"/>
              <a:ext cx="1099534" cy="1137313"/>
            </a:xfrm>
            <a:prstGeom prst="rect">
              <a:avLst/>
            </a:prstGeom>
            <a:noFill/>
            <a:ln>
              <a:noFill/>
            </a:ln>
          </p:spPr>
        </p:pic>
        <p:pic>
          <p:nvPicPr>
            <p:cNvPr id="1315" name="Google Shape;1315;p51"/>
            <p:cNvPicPr preferRelativeResize="0"/>
            <p:nvPr/>
          </p:nvPicPr>
          <p:blipFill>
            <a:blip r:embed="rId9">
              <a:alphaModFix amt="29000"/>
            </a:blip>
            <a:stretch>
              <a:fillRect/>
            </a:stretch>
          </p:blipFill>
          <p:spPr>
            <a:xfrm>
              <a:off x="3445512" y="3683285"/>
              <a:ext cx="1184774" cy="1137363"/>
            </a:xfrm>
            <a:prstGeom prst="rect">
              <a:avLst/>
            </a:prstGeom>
            <a:noFill/>
            <a:ln>
              <a:noFill/>
            </a:ln>
          </p:spPr>
        </p:pic>
        <p:pic>
          <p:nvPicPr>
            <p:cNvPr id="1316" name="Google Shape;1316;p51"/>
            <p:cNvPicPr preferRelativeResize="0"/>
            <p:nvPr/>
          </p:nvPicPr>
          <p:blipFill>
            <a:blip r:embed="rId10">
              <a:alphaModFix amt="29000"/>
            </a:blip>
            <a:stretch>
              <a:fillRect/>
            </a:stretch>
          </p:blipFill>
          <p:spPr>
            <a:xfrm>
              <a:off x="4690691" y="3683387"/>
              <a:ext cx="1136181" cy="1137363"/>
            </a:xfrm>
            <a:prstGeom prst="rect">
              <a:avLst/>
            </a:prstGeom>
            <a:noFill/>
            <a:ln>
              <a:noFill/>
            </a:ln>
          </p:spPr>
        </p:pic>
        <p:pic>
          <p:nvPicPr>
            <p:cNvPr id="1317" name="Google Shape;1317;p51"/>
            <p:cNvPicPr preferRelativeResize="0"/>
            <p:nvPr/>
          </p:nvPicPr>
          <p:blipFill>
            <a:blip r:embed="rId11">
              <a:alphaModFix amt="29000"/>
            </a:blip>
            <a:stretch>
              <a:fillRect/>
            </a:stretch>
          </p:blipFill>
          <p:spPr>
            <a:xfrm>
              <a:off x="5887264" y="3684138"/>
              <a:ext cx="1136174" cy="1136158"/>
            </a:xfrm>
            <a:prstGeom prst="rect">
              <a:avLst/>
            </a:prstGeom>
            <a:noFill/>
            <a:ln>
              <a:noFill/>
            </a:ln>
          </p:spPr>
        </p:pic>
      </p:grpSp>
      <p:sp>
        <p:nvSpPr>
          <p:cNvPr id="1318" name="Google Shape;1318;p51"/>
          <p:cNvSpPr/>
          <p:nvPr/>
        </p:nvSpPr>
        <p:spPr>
          <a:xfrm>
            <a:off x="1620788" y="3752900"/>
            <a:ext cx="515400" cy="380100"/>
          </a:xfrm>
          <a:prstGeom prst="ellipse">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9" name="Google Shape;1319;p51"/>
          <p:cNvSpPr/>
          <p:nvPr/>
        </p:nvSpPr>
        <p:spPr>
          <a:xfrm>
            <a:off x="2157850" y="3348200"/>
            <a:ext cx="732300" cy="1145100"/>
          </a:xfrm>
          <a:prstGeom prst="ellipse">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1320" name="Google Shape;1320;p51"/>
          <p:cNvGraphicFramePr/>
          <p:nvPr/>
        </p:nvGraphicFramePr>
        <p:xfrm>
          <a:off x="6234175" y="1199475"/>
          <a:ext cx="3000000" cy="3000000"/>
        </p:xfrm>
        <a:graphic>
          <a:graphicData uri="http://schemas.openxmlformats.org/drawingml/2006/table">
            <a:tbl>
              <a:tblPr>
                <a:noFill/>
                <a:tableStyleId>{992881C2-5C5F-41E3-A6D8-7CA9F1C682CC}</a:tableStyleId>
              </a:tblPr>
              <a:tblGrid>
                <a:gridCol w="2783400"/>
              </a:tblGrid>
              <a:tr h="390550">
                <a:tc>
                  <a:txBody>
                    <a:bodyPr/>
                    <a:lstStyle/>
                    <a:p>
                      <a:pPr indent="0" lvl="0" marL="0" rtl="0" algn="ctr">
                        <a:spcBef>
                          <a:spcPts val="0"/>
                        </a:spcBef>
                        <a:spcAft>
                          <a:spcPts val="0"/>
                        </a:spcAft>
                        <a:buNone/>
                      </a:pPr>
                      <a:r>
                        <a:rPr b="1" lang="en" sz="1200"/>
                        <a:t>Externalised Conversations </a:t>
                      </a:r>
                      <a:endParaRPr b="1" sz="1200"/>
                    </a:p>
                  </a:txBody>
                  <a:tcPr marT="91425" marB="91425" marR="91425" marL="91425"/>
                </a:tc>
              </a:tr>
              <a:tr h="390550">
                <a:tc>
                  <a:txBody>
                    <a:bodyPr/>
                    <a:lstStyle/>
                    <a:p>
                      <a:pPr indent="0" lvl="0" marL="0" rtl="0" algn="l">
                        <a:spcBef>
                          <a:spcPts val="0"/>
                        </a:spcBef>
                        <a:spcAft>
                          <a:spcPts val="0"/>
                        </a:spcAft>
                        <a:buNone/>
                      </a:pPr>
                      <a:r>
                        <a:rPr lang="en" sz="1100"/>
                        <a:t>See the problem as the problem</a:t>
                      </a:r>
                      <a:endParaRPr sz="1100"/>
                    </a:p>
                  </a:txBody>
                  <a:tcPr marT="91425" marB="91425" marR="91425" marL="91425"/>
                </a:tc>
              </a:tr>
              <a:tr h="390550">
                <a:tc>
                  <a:txBody>
                    <a:bodyPr/>
                    <a:lstStyle/>
                    <a:p>
                      <a:pPr indent="0" lvl="0" marL="0" rtl="0" algn="l">
                        <a:spcBef>
                          <a:spcPts val="0"/>
                        </a:spcBef>
                        <a:spcAft>
                          <a:spcPts val="0"/>
                        </a:spcAft>
                        <a:buNone/>
                      </a:pPr>
                      <a:r>
                        <a:rPr lang="en" sz="1100"/>
                        <a:t>The problem is spoken of as outside of the person. This creates “spaces” for discussion about the person’s relationship with the problem.</a:t>
                      </a:r>
                      <a:endParaRPr sz="1100"/>
                    </a:p>
                  </a:txBody>
                  <a:tcPr marT="91425" marB="91425" marR="91425" marL="91425"/>
                </a:tc>
              </a:tr>
              <a:tr h="390550">
                <a:tc>
                  <a:txBody>
                    <a:bodyPr/>
                    <a:lstStyle/>
                    <a:p>
                      <a:pPr indent="0" lvl="0" marL="0" rtl="0" algn="l">
                        <a:spcBef>
                          <a:spcPts val="0"/>
                        </a:spcBef>
                        <a:spcAft>
                          <a:spcPts val="0"/>
                        </a:spcAft>
                        <a:buNone/>
                      </a:pPr>
                      <a:r>
                        <a:rPr lang="en" sz="1100"/>
                        <a:t>Locate problems in a context that is external or outside of the person and their identity. </a:t>
                      </a:r>
                      <a:endParaRPr sz="1100"/>
                    </a:p>
                  </a:txBody>
                  <a:tcPr marT="91425" marB="91425" marR="91425" marL="91425"/>
                </a:tc>
              </a:tr>
              <a:tr h="390550">
                <a:tc>
                  <a:txBody>
                    <a:bodyPr/>
                    <a:lstStyle/>
                    <a:p>
                      <a:pPr indent="0" lvl="0" marL="0" rtl="0" algn="l">
                        <a:spcBef>
                          <a:spcPts val="0"/>
                        </a:spcBef>
                        <a:spcAft>
                          <a:spcPts val="0"/>
                        </a:spcAft>
                        <a:buNone/>
                      </a:pPr>
                      <a:r>
                        <a:rPr lang="en" sz="1100"/>
                        <a:t>Make visible the social practices that promote, sustain, and nurture the life of the problem.</a:t>
                      </a:r>
                      <a:endParaRPr sz="1100"/>
                    </a:p>
                  </a:txBody>
                  <a:tcPr marT="91425" marB="91425" marR="91425" marL="91425"/>
                </a:tc>
              </a:tr>
              <a:tr h="390550">
                <a:tc>
                  <a:txBody>
                    <a:bodyPr/>
                    <a:lstStyle/>
                    <a:p>
                      <a:pPr indent="0" lvl="0" marL="0" rtl="0" algn="l">
                        <a:spcBef>
                          <a:spcPts val="0"/>
                        </a:spcBef>
                        <a:spcAft>
                          <a:spcPts val="0"/>
                        </a:spcAft>
                        <a:buNone/>
                      </a:pPr>
                      <a:r>
                        <a:rPr lang="en" sz="1100"/>
                        <a:t>Language used is often “It is…”</a:t>
                      </a:r>
                      <a:endParaRPr sz="1100"/>
                    </a:p>
                  </a:txBody>
                  <a:tcPr marT="91425" marB="91425" marR="91425" marL="91425"/>
                </a:tc>
              </a:tr>
            </a:tbl>
          </a:graphicData>
        </a:graphic>
      </p:graphicFrame>
      <p:sp>
        <p:nvSpPr>
          <p:cNvPr id="1321" name="Google Shape;1321;p51"/>
          <p:cNvSpPr txBox="1"/>
          <p:nvPr/>
        </p:nvSpPr>
        <p:spPr>
          <a:xfrm>
            <a:off x="7458475" y="0"/>
            <a:ext cx="16857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chemeClr val="dk1"/>
                </a:solidFill>
                <a:latin typeface="Economica"/>
                <a:ea typeface="Economica"/>
                <a:cs typeface="Economica"/>
                <a:sym typeface="Economica"/>
              </a:rPr>
              <a:t>Manalili, MMC (2024)</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06"/>
                                        </p:tgtEl>
                                        <p:attrNameLst>
                                          <p:attrName>style.visibility</p:attrName>
                                        </p:attrNameLst>
                                      </p:cBhvr>
                                      <p:to>
                                        <p:strVal val="visible"/>
                                      </p:to>
                                    </p:set>
                                    <p:animEffect filter="fade" transition="in">
                                      <p:cBhvr>
                                        <p:cTn dur="1000"/>
                                        <p:tgtEl>
                                          <p:spTgt spid="13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05"/>
                                        </p:tgtEl>
                                        <p:attrNameLst>
                                          <p:attrName>style.visibility</p:attrName>
                                        </p:attrNameLst>
                                      </p:cBhvr>
                                      <p:to>
                                        <p:strVal val="visible"/>
                                      </p:to>
                                    </p:set>
                                    <p:animEffect filter="fade" transition="in">
                                      <p:cBhvr>
                                        <p:cTn dur="1000"/>
                                        <p:tgtEl>
                                          <p:spTgt spid="13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2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0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pic>
        <p:nvPicPr>
          <p:cNvPr id="77" name="Google Shape;77;p16"/>
          <p:cNvPicPr preferRelativeResize="0"/>
          <p:nvPr/>
        </p:nvPicPr>
        <p:blipFill>
          <a:blip r:embed="rId3">
            <a:alphaModFix/>
          </a:blip>
          <a:stretch>
            <a:fillRect/>
          </a:stretch>
        </p:blipFill>
        <p:spPr>
          <a:xfrm>
            <a:off x="277038" y="152400"/>
            <a:ext cx="8589915" cy="48387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5" name="Shape 1325"/>
        <p:cNvGrpSpPr/>
        <p:nvPr/>
      </p:nvGrpSpPr>
      <p:grpSpPr>
        <a:xfrm>
          <a:off x="0" y="0"/>
          <a:ext cx="0" cy="0"/>
          <a:chOff x="0" y="0"/>
          <a:chExt cx="0" cy="0"/>
        </a:xfrm>
      </p:grpSpPr>
      <p:sp>
        <p:nvSpPr>
          <p:cNvPr id="1326" name="Google Shape;1326;p52"/>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n" sz="3750"/>
              <a:t>Externalizing:</a:t>
            </a:r>
            <a:r>
              <a:rPr b="1" lang="en" sz="3750"/>
              <a:t> </a:t>
            </a:r>
            <a:r>
              <a:rPr lang="en" sz="3250"/>
              <a:t>Practice Conversation (Extra Slides)</a:t>
            </a:r>
            <a:endParaRPr sz="3250"/>
          </a:p>
        </p:txBody>
      </p:sp>
      <p:sp>
        <p:nvSpPr>
          <p:cNvPr id="1327" name="Google Shape;1327;p52"/>
          <p:cNvSpPr txBox="1"/>
          <p:nvPr>
            <p:ph idx="1" type="body"/>
          </p:nvPr>
        </p:nvSpPr>
        <p:spPr>
          <a:xfrm>
            <a:off x="3400700" y="1100600"/>
            <a:ext cx="5431500" cy="39576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400"/>
              <a:t>Think-Pair-Share</a:t>
            </a:r>
            <a:r>
              <a:rPr lang="en" sz="1400"/>
              <a:t> (in your duos):</a:t>
            </a:r>
            <a:br>
              <a:rPr b="1" lang="en" sz="1400"/>
            </a:br>
            <a:endParaRPr sz="1400"/>
          </a:p>
          <a:p>
            <a:pPr indent="-317500" lvl="0" marL="457200" rtl="0" algn="l">
              <a:spcBef>
                <a:spcPts val="0"/>
              </a:spcBef>
              <a:spcAft>
                <a:spcPts val="0"/>
              </a:spcAft>
              <a:buSzPts val="1400"/>
              <a:buChar char="●"/>
            </a:pPr>
            <a:r>
              <a:rPr b="1" lang="en" sz="1400"/>
              <a:t>Think: </a:t>
            </a:r>
            <a:endParaRPr b="1" sz="1400"/>
          </a:p>
          <a:p>
            <a:pPr indent="-317500" lvl="1" marL="914400" rtl="0" algn="l">
              <a:spcBef>
                <a:spcPts val="0"/>
              </a:spcBef>
              <a:spcAft>
                <a:spcPts val="0"/>
              </a:spcAft>
              <a:buSzPts val="1400"/>
              <a:buChar char="○"/>
            </a:pPr>
            <a:r>
              <a:rPr lang="en"/>
              <a:t>Insights from the “externalizing” lecture</a:t>
            </a:r>
            <a:endParaRPr/>
          </a:p>
          <a:p>
            <a:pPr indent="-317500" lvl="1" marL="914400" rtl="0" algn="l">
              <a:spcBef>
                <a:spcPts val="0"/>
              </a:spcBef>
              <a:spcAft>
                <a:spcPts val="0"/>
              </a:spcAft>
              <a:buSzPts val="1400"/>
              <a:buChar char="○"/>
            </a:pPr>
            <a:r>
              <a:rPr lang="en" sz="1400"/>
              <a:t>A</a:t>
            </a:r>
            <a:r>
              <a:rPr lang="en" sz="1400"/>
              <a:t> “problem” you may want to explore?</a:t>
            </a:r>
            <a:br>
              <a:rPr b="1" lang="en" sz="1400"/>
            </a:br>
            <a:endParaRPr b="1" sz="1400"/>
          </a:p>
          <a:p>
            <a:pPr indent="-317500" lvl="0" marL="457200" rtl="0" algn="l">
              <a:spcBef>
                <a:spcPts val="0"/>
              </a:spcBef>
              <a:spcAft>
                <a:spcPts val="0"/>
              </a:spcAft>
              <a:buSzPts val="1400"/>
              <a:buChar char="●"/>
            </a:pPr>
            <a:r>
              <a:rPr b="1" lang="en" sz="1400"/>
              <a:t>Pair-Share:</a:t>
            </a:r>
            <a:endParaRPr sz="1400"/>
          </a:p>
          <a:p>
            <a:pPr indent="-317500" lvl="1" marL="914400" rtl="0" algn="l">
              <a:spcBef>
                <a:spcPts val="0"/>
              </a:spcBef>
              <a:spcAft>
                <a:spcPts val="0"/>
              </a:spcAft>
              <a:buSzPts val="1400"/>
              <a:buChar char="○"/>
            </a:pPr>
            <a:r>
              <a:rPr lang="en"/>
              <a:t>What do you want to call </a:t>
            </a:r>
            <a:br>
              <a:rPr lang="en"/>
            </a:br>
            <a:r>
              <a:rPr lang="en"/>
              <a:t>the [problem]?</a:t>
            </a:r>
            <a:br>
              <a:rPr lang="en"/>
            </a:br>
            <a:endParaRPr/>
          </a:p>
          <a:p>
            <a:pPr indent="-317500" lvl="1" marL="914400" rtl="0" algn="l">
              <a:spcBef>
                <a:spcPts val="0"/>
              </a:spcBef>
              <a:spcAft>
                <a:spcPts val="0"/>
              </a:spcAft>
              <a:buSzPts val="1400"/>
              <a:buChar char="○"/>
            </a:pPr>
            <a:r>
              <a:rPr lang="en"/>
              <a:t>What effects does [problem] </a:t>
            </a:r>
            <a:br>
              <a:rPr lang="en"/>
            </a:br>
            <a:r>
              <a:rPr lang="en"/>
              <a:t>have on your life?</a:t>
            </a:r>
            <a:br>
              <a:rPr lang="en"/>
            </a:br>
            <a:endParaRPr/>
          </a:p>
          <a:p>
            <a:pPr indent="-317500" lvl="1" marL="914400" rtl="0" algn="l">
              <a:spcBef>
                <a:spcPts val="0"/>
              </a:spcBef>
              <a:spcAft>
                <a:spcPts val="0"/>
              </a:spcAft>
              <a:buSzPts val="1400"/>
              <a:buChar char="○"/>
            </a:pPr>
            <a:r>
              <a:rPr lang="en"/>
              <a:t>What relationship do you </a:t>
            </a:r>
            <a:br>
              <a:rPr lang="en"/>
            </a:br>
            <a:r>
              <a:rPr lang="en"/>
              <a:t>want with [problem]?</a:t>
            </a:r>
            <a:endParaRPr/>
          </a:p>
          <a:p>
            <a:pPr indent="0" lvl="0" marL="0" rtl="0" algn="l">
              <a:spcBef>
                <a:spcPts val="0"/>
              </a:spcBef>
              <a:spcAft>
                <a:spcPts val="0"/>
              </a:spcAft>
              <a:buNone/>
            </a:pPr>
            <a:r>
              <a:t/>
            </a:r>
            <a:endParaRPr sz="1400"/>
          </a:p>
        </p:txBody>
      </p:sp>
      <p:grpSp>
        <p:nvGrpSpPr>
          <p:cNvPr id="1328" name="Google Shape;1328;p52"/>
          <p:cNvGrpSpPr/>
          <p:nvPr/>
        </p:nvGrpSpPr>
        <p:grpSpPr>
          <a:xfrm>
            <a:off x="2125478" y="3500651"/>
            <a:ext cx="798951" cy="796472"/>
            <a:chOff x="3445512" y="1253926"/>
            <a:chExt cx="3577925" cy="3566824"/>
          </a:xfrm>
        </p:grpSpPr>
        <p:pic>
          <p:nvPicPr>
            <p:cNvPr id="1329" name="Google Shape;1329;p52"/>
            <p:cNvPicPr preferRelativeResize="0"/>
            <p:nvPr/>
          </p:nvPicPr>
          <p:blipFill>
            <a:blip r:embed="rId3">
              <a:alphaModFix amt="27000"/>
            </a:blip>
            <a:stretch>
              <a:fillRect/>
            </a:stretch>
          </p:blipFill>
          <p:spPr>
            <a:xfrm>
              <a:off x="3469223" y="1254641"/>
              <a:ext cx="1136156" cy="1137312"/>
            </a:xfrm>
            <a:prstGeom prst="rect">
              <a:avLst/>
            </a:prstGeom>
            <a:noFill/>
            <a:ln>
              <a:noFill/>
            </a:ln>
          </p:spPr>
        </p:pic>
        <p:pic>
          <p:nvPicPr>
            <p:cNvPr id="1330" name="Google Shape;1330;p52"/>
            <p:cNvPicPr preferRelativeResize="0"/>
            <p:nvPr/>
          </p:nvPicPr>
          <p:blipFill>
            <a:blip r:embed="rId4">
              <a:alphaModFix amt="27000"/>
            </a:blip>
            <a:stretch>
              <a:fillRect/>
            </a:stretch>
          </p:blipFill>
          <p:spPr>
            <a:xfrm>
              <a:off x="5911548" y="1253926"/>
              <a:ext cx="1099515" cy="1137328"/>
            </a:xfrm>
            <a:prstGeom prst="rect">
              <a:avLst/>
            </a:prstGeom>
            <a:noFill/>
            <a:ln>
              <a:noFill/>
            </a:ln>
          </p:spPr>
        </p:pic>
        <p:pic>
          <p:nvPicPr>
            <p:cNvPr id="1331" name="Google Shape;1331;p52"/>
            <p:cNvPicPr preferRelativeResize="0"/>
            <p:nvPr/>
          </p:nvPicPr>
          <p:blipFill>
            <a:blip r:embed="rId5">
              <a:alphaModFix amt="27000"/>
            </a:blip>
            <a:stretch>
              <a:fillRect/>
            </a:stretch>
          </p:blipFill>
          <p:spPr>
            <a:xfrm>
              <a:off x="3469822" y="2468970"/>
              <a:ext cx="1136183" cy="1137312"/>
            </a:xfrm>
            <a:prstGeom prst="rect">
              <a:avLst/>
            </a:prstGeom>
            <a:noFill/>
            <a:ln>
              <a:noFill/>
            </a:ln>
          </p:spPr>
        </p:pic>
        <p:pic>
          <p:nvPicPr>
            <p:cNvPr id="1332" name="Google Shape;1332;p52"/>
            <p:cNvPicPr preferRelativeResize="0"/>
            <p:nvPr/>
          </p:nvPicPr>
          <p:blipFill>
            <a:blip r:embed="rId6">
              <a:alphaModFix amt="27000"/>
            </a:blip>
            <a:stretch>
              <a:fillRect/>
            </a:stretch>
          </p:blipFill>
          <p:spPr>
            <a:xfrm>
              <a:off x="4690067" y="1254641"/>
              <a:ext cx="1136182" cy="1137364"/>
            </a:xfrm>
            <a:prstGeom prst="rect">
              <a:avLst/>
            </a:prstGeom>
            <a:noFill/>
            <a:ln>
              <a:noFill/>
            </a:ln>
          </p:spPr>
        </p:pic>
        <p:pic>
          <p:nvPicPr>
            <p:cNvPr id="1333" name="Google Shape;1333;p52"/>
            <p:cNvPicPr preferRelativeResize="0"/>
            <p:nvPr/>
          </p:nvPicPr>
          <p:blipFill>
            <a:blip r:embed="rId7">
              <a:alphaModFix amt="27000"/>
            </a:blip>
            <a:stretch>
              <a:fillRect/>
            </a:stretch>
          </p:blipFill>
          <p:spPr>
            <a:xfrm>
              <a:off x="4690691" y="2469046"/>
              <a:ext cx="1136183" cy="1137312"/>
            </a:xfrm>
            <a:prstGeom prst="rect">
              <a:avLst/>
            </a:prstGeom>
            <a:noFill/>
            <a:ln>
              <a:noFill/>
            </a:ln>
          </p:spPr>
        </p:pic>
        <p:pic>
          <p:nvPicPr>
            <p:cNvPr id="1334" name="Google Shape;1334;p52"/>
            <p:cNvPicPr preferRelativeResize="0"/>
            <p:nvPr/>
          </p:nvPicPr>
          <p:blipFill>
            <a:blip r:embed="rId8">
              <a:alphaModFix amt="27000"/>
            </a:blip>
            <a:stretch>
              <a:fillRect/>
            </a:stretch>
          </p:blipFill>
          <p:spPr>
            <a:xfrm>
              <a:off x="5912139" y="2469046"/>
              <a:ext cx="1099534" cy="1137313"/>
            </a:xfrm>
            <a:prstGeom prst="rect">
              <a:avLst/>
            </a:prstGeom>
            <a:noFill/>
            <a:ln>
              <a:noFill/>
            </a:ln>
          </p:spPr>
        </p:pic>
        <p:pic>
          <p:nvPicPr>
            <p:cNvPr id="1335" name="Google Shape;1335;p52"/>
            <p:cNvPicPr preferRelativeResize="0"/>
            <p:nvPr/>
          </p:nvPicPr>
          <p:blipFill>
            <a:blip r:embed="rId9">
              <a:alphaModFix amt="27000"/>
            </a:blip>
            <a:stretch>
              <a:fillRect/>
            </a:stretch>
          </p:blipFill>
          <p:spPr>
            <a:xfrm>
              <a:off x="3445512" y="3683285"/>
              <a:ext cx="1184774" cy="1137363"/>
            </a:xfrm>
            <a:prstGeom prst="rect">
              <a:avLst/>
            </a:prstGeom>
            <a:noFill/>
            <a:ln>
              <a:noFill/>
            </a:ln>
          </p:spPr>
        </p:pic>
        <p:pic>
          <p:nvPicPr>
            <p:cNvPr id="1336" name="Google Shape;1336;p52"/>
            <p:cNvPicPr preferRelativeResize="0"/>
            <p:nvPr/>
          </p:nvPicPr>
          <p:blipFill>
            <a:blip r:embed="rId10">
              <a:alphaModFix amt="27000"/>
            </a:blip>
            <a:stretch>
              <a:fillRect/>
            </a:stretch>
          </p:blipFill>
          <p:spPr>
            <a:xfrm>
              <a:off x="4690691" y="3683387"/>
              <a:ext cx="1136181" cy="1137363"/>
            </a:xfrm>
            <a:prstGeom prst="rect">
              <a:avLst/>
            </a:prstGeom>
            <a:noFill/>
            <a:ln>
              <a:noFill/>
            </a:ln>
          </p:spPr>
        </p:pic>
        <p:pic>
          <p:nvPicPr>
            <p:cNvPr id="1337" name="Google Shape;1337;p52"/>
            <p:cNvPicPr preferRelativeResize="0"/>
            <p:nvPr/>
          </p:nvPicPr>
          <p:blipFill>
            <a:blip r:embed="rId11">
              <a:alphaModFix amt="27000"/>
            </a:blip>
            <a:stretch>
              <a:fillRect/>
            </a:stretch>
          </p:blipFill>
          <p:spPr>
            <a:xfrm>
              <a:off x="5887264" y="3684138"/>
              <a:ext cx="1136174" cy="1136158"/>
            </a:xfrm>
            <a:prstGeom prst="rect">
              <a:avLst/>
            </a:prstGeom>
            <a:noFill/>
            <a:ln>
              <a:noFill/>
            </a:ln>
          </p:spPr>
        </p:pic>
      </p:grpSp>
      <p:sp>
        <p:nvSpPr>
          <p:cNvPr id="1338" name="Google Shape;1338;p52"/>
          <p:cNvSpPr/>
          <p:nvPr/>
        </p:nvSpPr>
        <p:spPr>
          <a:xfrm>
            <a:off x="565931" y="3382225"/>
            <a:ext cx="1033200" cy="1033500"/>
          </a:xfrm>
          <a:prstGeom prst="ellipse">
            <a:avLst/>
          </a:prstGeom>
          <a:solidFill>
            <a:srgbClr val="7F6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9" name="Google Shape;1339;p52"/>
          <p:cNvSpPr/>
          <p:nvPr/>
        </p:nvSpPr>
        <p:spPr>
          <a:xfrm>
            <a:off x="881913" y="3591104"/>
            <a:ext cx="515400" cy="515400"/>
          </a:xfrm>
          <a:prstGeom prst="ellipse">
            <a:avLst/>
          </a:prstGeom>
          <a:solidFill>
            <a:srgbClr val="7F6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0" name="Google Shape;1340;p52"/>
          <p:cNvSpPr/>
          <p:nvPr/>
        </p:nvSpPr>
        <p:spPr>
          <a:xfrm>
            <a:off x="1262919" y="3738576"/>
            <a:ext cx="129000" cy="129000"/>
          </a:xfrm>
          <a:prstGeom prst="ellipse">
            <a:avLst/>
          </a:prstGeom>
          <a:solidFill>
            <a:srgbClr val="7F6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1" name="Google Shape;1341;p52"/>
          <p:cNvSpPr/>
          <p:nvPr/>
        </p:nvSpPr>
        <p:spPr>
          <a:xfrm>
            <a:off x="1262919" y="3878457"/>
            <a:ext cx="129000" cy="129000"/>
          </a:xfrm>
          <a:prstGeom prst="ellipse">
            <a:avLst/>
          </a:prstGeom>
          <a:solidFill>
            <a:srgbClr val="7F6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2" name="Google Shape;1342;p52"/>
          <p:cNvSpPr/>
          <p:nvPr/>
        </p:nvSpPr>
        <p:spPr>
          <a:xfrm>
            <a:off x="881913" y="3609455"/>
            <a:ext cx="129000" cy="129000"/>
          </a:xfrm>
          <a:prstGeom prst="ellipse">
            <a:avLst/>
          </a:prstGeom>
          <a:solidFill>
            <a:srgbClr val="7F6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3" name="Google Shape;1343;p52"/>
          <p:cNvSpPr/>
          <p:nvPr/>
        </p:nvSpPr>
        <p:spPr>
          <a:xfrm>
            <a:off x="1154725" y="4229078"/>
            <a:ext cx="129000" cy="129000"/>
          </a:xfrm>
          <a:prstGeom prst="ellipse">
            <a:avLst/>
          </a:prstGeom>
          <a:solidFill>
            <a:srgbClr val="7F6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4" name="Google Shape;1344;p52"/>
          <p:cNvSpPr/>
          <p:nvPr/>
        </p:nvSpPr>
        <p:spPr>
          <a:xfrm>
            <a:off x="853308" y="4127482"/>
            <a:ext cx="129000" cy="129000"/>
          </a:xfrm>
          <a:prstGeom prst="ellipse">
            <a:avLst/>
          </a:prstGeom>
          <a:solidFill>
            <a:srgbClr val="7F6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5" name="Google Shape;1345;p52"/>
          <p:cNvSpPr/>
          <p:nvPr/>
        </p:nvSpPr>
        <p:spPr>
          <a:xfrm>
            <a:off x="1340361" y="4094756"/>
            <a:ext cx="129000" cy="129000"/>
          </a:xfrm>
          <a:prstGeom prst="ellipse">
            <a:avLst/>
          </a:prstGeom>
          <a:solidFill>
            <a:srgbClr val="7F6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6" name="Google Shape;1346;p52"/>
          <p:cNvSpPr/>
          <p:nvPr/>
        </p:nvSpPr>
        <p:spPr>
          <a:xfrm>
            <a:off x="794737" y="4007574"/>
            <a:ext cx="303600" cy="303600"/>
          </a:xfrm>
          <a:prstGeom prst="ellipse">
            <a:avLst/>
          </a:prstGeom>
          <a:solidFill>
            <a:srgbClr val="7F6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7" name="Google Shape;1347;p52"/>
          <p:cNvSpPr txBox="1"/>
          <p:nvPr/>
        </p:nvSpPr>
        <p:spPr>
          <a:xfrm>
            <a:off x="546663" y="4409288"/>
            <a:ext cx="11859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 sz="1000">
                <a:solidFill>
                  <a:schemeClr val="dk1"/>
                </a:solidFill>
                <a:latin typeface="Open Sans"/>
                <a:ea typeface="Open Sans"/>
                <a:cs typeface="Open Sans"/>
                <a:sym typeface="Open Sans"/>
              </a:rPr>
              <a:t>Person </a:t>
            </a:r>
            <a:br>
              <a:rPr b="1" lang="en" sz="1000">
                <a:solidFill>
                  <a:schemeClr val="dk1"/>
                </a:solidFill>
                <a:latin typeface="Open Sans"/>
                <a:ea typeface="Open Sans"/>
                <a:cs typeface="Open Sans"/>
                <a:sym typeface="Open Sans"/>
              </a:rPr>
            </a:br>
            <a:r>
              <a:rPr b="1" lang="en" sz="1000">
                <a:solidFill>
                  <a:schemeClr val="dk1"/>
                </a:solidFill>
                <a:latin typeface="Open Sans"/>
                <a:ea typeface="Open Sans"/>
                <a:cs typeface="Open Sans"/>
                <a:sym typeface="Open Sans"/>
              </a:rPr>
              <a:t>(not a problem)</a:t>
            </a:r>
            <a:endParaRPr sz="1000">
              <a:latin typeface="Open Sans"/>
              <a:ea typeface="Open Sans"/>
              <a:cs typeface="Open Sans"/>
              <a:sym typeface="Open Sans"/>
            </a:endParaRPr>
          </a:p>
        </p:txBody>
      </p:sp>
      <p:sp>
        <p:nvSpPr>
          <p:cNvPr id="1348" name="Google Shape;1348;p52"/>
          <p:cNvSpPr/>
          <p:nvPr/>
        </p:nvSpPr>
        <p:spPr>
          <a:xfrm>
            <a:off x="2201185" y="3427387"/>
            <a:ext cx="647550" cy="943024"/>
          </a:xfrm>
          <a:custGeom>
            <a:rect b="b" l="l" r="r" t="t"/>
            <a:pathLst>
              <a:path extrusionOk="0" h="28266" w="29728">
                <a:moveTo>
                  <a:pt x="2348" y="15567"/>
                </a:moveTo>
                <a:cubicBezTo>
                  <a:pt x="5556" y="10223"/>
                  <a:pt x="8825" y="-3191"/>
                  <a:pt x="13692" y="703"/>
                </a:cubicBezTo>
                <a:cubicBezTo>
                  <a:pt x="15941" y="2502"/>
                  <a:pt x="15305" y="7710"/>
                  <a:pt x="12909" y="9308"/>
                </a:cubicBezTo>
                <a:cubicBezTo>
                  <a:pt x="8917" y="11970"/>
                  <a:pt x="1668" y="14338"/>
                  <a:pt x="2348" y="19087"/>
                </a:cubicBezTo>
                <a:cubicBezTo>
                  <a:pt x="2736" y="21800"/>
                  <a:pt x="7587" y="24252"/>
                  <a:pt x="9780" y="22607"/>
                </a:cubicBezTo>
                <a:cubicBezTo>
                  <a:pt x="13699" y="19667"/>
                  <a:pt x="20019" y="12523"/>
                  <a:pt x="23079" y="16349"/>
                </a:cubicBezTo>
                <a:cubicBezTo>
                  <a:pt x="24384" y="17981"/>
                  <a:pt x="24724" y="20935"/>
                  <a:pt x="23470" y="22607"/>
                </a:cubicBezTo>
                <a:cubicBezTo>
                  <a:pt x="20228" y="26929"/>
                  <a:pt x="11255" y="28773"/>
                  <a:pt x="7433" y="24954"/>
                </a:cubicBezTo>
                <a:cubicBezTo>
                  <a:pt x="3889" y="21413"/>
                  <a:pt x="15626" y="19109"/>
                  <a:pt x="19168" y="15567"/>
                </a:cubicBezTo>
                <a:cubicBezTo>
                  <a:pt x="21842" y="12893"/>
                  <a:pt x="21266" y="7369"/>
                  <a:pt x="19168" y="4223"/>
                </a:cubicBezTo>
                <a:cubicBezTo>
                  <a:pt x="17429" y="1615"/>
                  <a:pt x="8936" y="4080"/>
                  <a:pt x="10171" y="6961"/>
                </a:cubicBezTo>
                <a:cubicBezTo>
                  <a:pt x="12787" y="13062"/>
                  <a:pt x="25553" y="14534"/>
                  <a:pt x="24252" y="21043"/>
                </a:cubicBezTo>
                <a:cubicBezTo>
                  <a:pt x="22697" y="28820"/>
                  <a:pt x="6392" y="30562"/>
                  <a:pt x="784" y="24954"/>
                </a:cubicBezTo>
                <a:cubicBezTo>
                  <a:pt x="-938" y="23232"/>
                  <a:pt x="611" y="19096"/>
                  <a:pt x="2740" y="17913"/>
                </a:cubicBezTo>
                <a:cubicBezTo>
                  <a:pt x="7480" y="15279"/>
                  <a:pt x="13792" y="17312"/>
                  <a:pt x="18776" y="15175"/>
                </a:cubicBezTo>
                <a:cubicBezTo>
                  <a:pt x="22701" y="13492"/>
                  <a:pt x="28094" y="7558"/>
                  <a:pt x="25426" y="4223"/>
                </a:cubicBezTo>
                <a:cubicBezTo>
                  <a:pt x="21522" y="-656"/>
                  <a:pt x="4467" y="6656"/>
                  <a:pt x="8216" y="11655"/>
                </a:cubicBezTo>
                <a:cubicBezTo>
                  <a:pt x="12975" y="18000"/>
                  <a:pt x="29728" y="13893"/>
                  <a:pt x="29728" y="21825"/>
                </a:cubicBezTo>
              </a:path>
            </a:pathLst>
          </a:custGeom>
          <a:noFill/>
          <a:ln cap="flat" cmpd="sng" w="28575">
            <a:solidFill>
              <a:srgbClr val="980000"/>
            </a:solidFill>
            <a:prstDash val="solid"/>
            <a:round/>
            <a:headEnd len="med" w="med" type="none"/>
            <a:tailEnd len="med" w="med" type="none"/>
          </a:ln>
        </p:spPr>
      </p:sp>
      <p:sp>
        <p:nvSpPr>
          <p:cNvPr id="1349" name="Google Shape;1349;p52"/>
          <p:cNvSpPr txBox="1"/>
          <p:nvPr/>
        </p:nvSpPr>
        <p:spPr>
          <a:xfrm>
            <a:off x="1844662" y="4409288"/>
            <a:ext cx="11859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 sz="1000">
                <a:solidFill>
                  <a:schemeClr val="dk1"/>
                </a:solidFill>
                <a:latin typeface="Open Sans"/>
                <a:ea typeface="Open Sans"/>
                <a:cs typeface="Open Sans"/>
                <a:sym typeface="Open Sans"/>
              </a:rPr>
              <a:t>Problem</a:t>
            </a:r>
            <a:br>
              <a:rPr b="1" lang="en" sz="1000">
                <a:solidFill>
                  <a:schemeClr val="dk1"/>
                </a:solidFill>
                <a:latin typeface="Open Sans"/>
                <a:ea typeface="Open Sans"/>
                <a:cs typeface="Open Sans"/>
                <a:sym typeface="Open Sans"/>
              </a:rPr>
            </a:br>
            <a:r>
              <a:rPr b="1" lang="en" sz="1000">
                <a:solidFill>
                  <a:schemeClr val="dk1"/>
                </a:solidFill>
                <a:latin typeface="Open Sans"/>
                <a:ea typeface="Open Sans"/>
                <a:cs typeface="Open Sans"/>
                <a:sym typeface="Open Sans"/>
              </a:rPr>
              <a:t>Narrative</a:t>
            </a:r>
            <a:endParaRPr sz="1000">
              <a:latin typeface="Open Sans"/>
              <a:ea typeface="Open Sans"/>
              <a:cs typeface="Open Sans"/>
              <a:sym typeface="Open Sans"/>
            </a:endParaRPr>
          </a:p>
        </p:txBody>
      </p:sp>
      <p:sp>
        <p:nvSpPr>
          <p:cNvPr id="1350" name="Google Shape;1350;p52"/>
          <p:cNvSpPr txBox="1"/>
          <p:nvPr/>
        </p:nvSpPr>
        <p:spPr>
          <a:xfrm>
            <a:off x="1599128" y="3700599"/>
            <a:ext cx="6477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 sz="1800">
                <a:solidFill>
                  <a:schemeClr val="dk1"/>
                </a:solidFill>
                <a:latin typeface="Open Sans"/>
                <a:ea typeface="Open Sans"/>
                <a:cs typeface="Open Sans"/>
                <a:sym typeface="Open Sans"/>
              </a:rPr>
              <a:t>==&gt;</a:t>
            </a:r>
            <a:endParaRPr sz="1800">
              <a:latin typeface="Open Sans"/>
              <a:ea typeface="Open Sans"/>
              <a:cs typeface="Open Sans"/>
              <a:sym typeface="Open Sans"/>
            </a:endParaRPr>
          </a:p>
        </p:txBody>
      </p:sp>
      <p:pic>
        <p:nvPicPr>
          <p:cNvPr id="1351" name="Google Shape;1351;p52"/>
          <p:cNvPicPr preferRelativeResize="0"/>
          <p:nvPr/>
        </p:nvPicPr>
        <p:blipFill>
          <a:blip r:embed="rId12">
            <a:alphaModFix/>
          </a:blip>
          <a:stretch>
            <a:fillRect/>
          </a:stretch>
        </p:blipFill>
        <p:spPr>
          <a:xfrm>
            <a:off x="311700" y="1225225"/>
            <a:ext cx="2953837" cy="1969224"/>
          </a:xfrm>
          <a:prstGeom prst="rect">
            <a:avLst/>
          </a:prstGeom>
          <a:noFill/>
          <a:ln>
            <a:noFill/>
          </a:ln>
        </p:spPr>
      </p:pic>
      <p:pic>
        <p:nvPicPr>
          <p:cNvPr id="1352" name="Google Shape;1352;p52"/>
          <p:cNvPicPr preferRelativeResize="0"/>
          <p:nvPr/>
        </p:nvPicPr>
        <p:blipFill>
          <a:blip r:embed="rId13">
            <a:alphaModFix amt="60000"/>
          </a:blip>
          <a:stretch>
            <a:fillRect/>
          </a:stretch>
        </p:blipFill>
        <p:spPr>
          <a:xfrm>
            <a:off x="7199486" y="2448450"/>
            <a:ext cx="1632713" cy="2451001"/>
          </a:xfrm>
          <a:prstGeom prst="rect">
            <a:avLst/>
          </a:prstGeom>
          <a:noFill/>
          <a:ln>
            <a:noFill/>
          </a:ln>
        </p:spPr>
      </p:pic>
      <p:sp>
        <p:nvSpPr>
          <p:cNvPr id="1353" name="Google Shape;1353;p52"/>
          <p:cNvSpPr txBox="1"/>
          <p:nvPr/>
        </p:nvSpPr>
        <p:spPr>
          <a:xfrm>
            <a:off x="7458475" y="0"/>
            <a:ext cx="16857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chemeClr val="dk1"/>
                </a:solidFill>
                <a:latin typeface="Economica"/>
                <a:ea typeface="Economica"/>
                <a:cs typeface="Economica"/>
                <a:sym typeface="Economica"/>
              </a:rPr>
              <a:t>Manalili, MMC (2024)</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7" name="Shape 1357"/>
        <p:cNvGrpSpPr/>
        <p:nvPr/>
      </p:nvGrpSpPr>
      <p:grpSpPr>
        <a:xfrm>
          <a:off x="0" y="0"/>
          <a:ext cx="0" cy="0"/>
          <a:chOff x="0" y="0"/>
          <a:chExt cx="0" cy="0"/>
        </a:xfrm>
      </p:grpSpPr>
      <p:sp>
        <p:nvSpPr>
          <p:cNvPr id="1358" name="Google Shape;1358;p53"/>
          <p:cNvSpPr txBox="1"/>
          <p:nvPr>
            <p:ph type="title"/>
          </p:nvPr>
        </p:nvSpPr>
        <p:spPr>
          <a:xfrm>
            <a:off x="311700" y="315925"/>
            <a:ext cx="8520600" cy="831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3750"/>
              <a:t>Reauthoring:</a:t>
            </a:r>
            <a:r>
              <a:rPr lang="en" sz="3750"/>
              <a:t> </a:t>
            </a:r>
            <a:r>
              <a:rPr lang="en" sz="3250"/>
              <a:t>Importance of Metaphors (Extra Slides)</a:t>
            </a:r>
            <a:endParaRPr sz="3250"/>
          </a:p>
        </p:txBody>
      </p:sp>
      <p:sp>
        <p:nvSpPr>
          <p:cNvPr id="1359" name="Google Shape;1359;p53"/>
          <p:cNvSpPr txBox="1"/>
          <p:nvPr>
            <p:ph idx="1" type="body"/>
          </p:nvPr>
        </p:nvSpPr>
        <p:spPr>
          <a:xfrm>
            <a:off x="3138900" y="1147225"/>
            <a:ext cx="6005100" cy="3878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1300"/>
              <a:t>Metaphor</a:t>
            </a:r>
            <a:r>
              <a:rPr lang="en" sz="1300"/>
              <a:t>… is a figure of speech by which a </a:t>
            </a:r>
            <a:r>
              <a:rPr b="1" lang="en" sz="1300"/>
              <a:t>characteristic of one object is assigned to another</a:t>
            </a:r>
            <a:r>
              <a:rPr lang="en" sz="1300"/>
              <a:t>, different but resembling it or analogous to it; comparison by transference of a descriptive word or phrase</a:t>
            </a:r>
            <a:endParaRPr sz="1300"/>
          </a:p>
          <a:p>
            <a:pPr indent="-311150" lvl="0" marL="457200" rtl="0" algn="l">
              <a:spcBef>
                <a:spcPts val="1200"/>
              </a:spcBef>
              <a:spcAft>
                <a:spcPts val="0"/>
              </a:spcAft>
              <a:buSzPts val="1300"/>
              <a:buChar char="●"/>
            </a:pPr>
            <a:r>
              <a:rPr b="1" lang="en" sz="1300"/>
              <a:t>Etymology</a:t>
            </a:r>
            <a:r>
              <a:rPr lang="en" sz="1300"/>
              <a:t>: meta “over, across” + pherein “to carry, bear”</a:t>
            </a:r>
            <a:br>
              <a:rPr lang="en" sz="1300"/>
            </a:br>
            <a:endParaRPr sz="1300"/>
          </a:p>
          <a:p>
            <a:pPr indent="-311150" lvl="0" marL="457200" rtl="0" algn="l">
              <a:spcBef>
                <a:spcPts val="0"/>
              </a:spcBef>
              <a:spcAft>
                <a:spcPts val="0"/>
              </a:spcAft>
              <a:buSzPts val="1300"/>
              <a:buChar char="●"/>
            </a:pPr>
            <a:r>
              <a:rPr lang="en" sz="1300"/>
              <a:t>“The metaphors that we use influences what we look, listen, and feel for…” (Freedman &amp; Combs, 1996, p.2)</a:t>
            </a:r>
            <a:br>
              <a:rPr lang="en" sz="1300"/>
            </a:br>
            <a:endParaRPr sz="1300"/>
          </a:p>
          <a:p>
            <a:pPr indent="-311150" lvl="0" marL="457200" rtl="0" algn="l">
              <a:spcBef>
                <a:spcPts val="0"/>
              </a:spcBef>
              <a:spcAft>
                <a:spcPts val="0"/>
              </a:spcAft>
              <a:buSzPts val="1300"/>
              <a:buChar char="●"/>
            </a:pPr>
            <a:r>
              <a:rPr lang="en" sz="1300"/>
              <a:t>“The matter of metaphor is highlight significant. All metaphors that are taken up in the development of externalizing conversations are borrowed from particular discourses that invoke specific understandings of life and identity…” (White, 2007, p.31) </a:t>
            </a:r>
            <a:endParaRPr sz="1300"/>
          </a:p>
          <a:p>
            <a:pPr indent="0" lvl="0" marL="0" rtl="0" algn="l">
              <a:spcBef>
                <a:spcPts val="1200"/>
              </a:spcBef>
              <a:spcAft>
                <a:spcPts val="1200"/>
              </a:spcAft>
              <a:buNone/>
            </a:pPr>
            <a:r>
              <a:rPr lang="en" sz="1300"/>
              <a:t>For narrative therapy, we tune in not only for the “problem” - but the </a:t>
            </a:r>
            <a:r>
              <a:rPr b="1" lang="en" sz="1300"/>
              <a:t>type of “relationship” that a person wants to have with the problem.</a:t>
            </a:r>
            <a:r>
              <a:rPr lang="en" sz="1300"/>
              <a:t> Tune in for the particular metaphors that imply this type of relationship!</a:t>
            </a:r>
            <a:endParaRPr sz="1300"/>
          </a:p>
        </p:txBody>
      </p:sp>
      <p:pic>
        <p:nvPicPr>
          <p:cNvPr id="1360" name="Google Shape;1360;p53"/>
          <p:cNvPicPr preferRelativeResize="0"/>
          <p:nvPr/>
        </p:nvPicPr>
        <p:blipFill>
          <a:blip r:embed="rId3">
            <a:alphaModFix/>
          </a:blip>
          <a:stretch>
            <a:fillRect/>
          </a:stretch>
        </p:blipFill>
        <p:spPr>
          <a:xfrm>
            <a:off x="522475" y="3912250"/>
            <a:ext cx="1540075" cy="1027225"/>
          </a:xfrm>
          <a:prstGeom prst="rect">
            <a:avLst/>
          </a:prstGeom>
          <a:noFill/>
          <a:ln>
            <a:noFill/>
          </a:ln>
        </p:spPr>
      </p:pic>
      <p:pic>
        <p:nvPicPr>
          <p:cNvPr id="1361" name="Google Shape;1361;p53"/>
          <p:cNvPicPr preferRelativeResize="0"/>
          <p:nvPr/>
        </p:nvPicPr>
        <p:blipFill>
          <a:blip r:embed="rId4">
            <a:alphaModFix/>
          </a:blip>
          <a:stretch>
            <a:fillRect/>
          </a:stretch>
        </p:blipFill>
        <p:spPr>
          <a:xfrm>
            <a:off x="1310450" y="3265275"/>
            <a:ext cx="1654326" cy="1027221"/>
          </a:xfrm>
          <a:prstGeom prst="rect">
            <a:avLst/>
          </a:prstGeom>
          <a:noFill/>
          <a:ln>
            <a:noFill/>
          </a:ln>
        </p:spPr>
      </p:pic>
      <p:pic>
        <p:nvPicPr>
          <p:cNvPr id="1362" name="Google Shape;1362;p53"/>
          <p:cNvPicPr preferRelativeResize="0"/>
          <p:nvPr/>
        </p:nvPicPr>
        <p:blipFill rotWithShape="1">
          <a:blip r:embed="rId5">
            <a:alphaModFix/>
          </a:blip>
          <a:srcRect b="24834" l="0" r="0" t="5677"/>
          <a:stretch/>
        </p:blipFill>
        <p:spPr>
          <a:xfrm>
            <a:off x="522099" y="2532250"/>
            <a:ext cx="1474326" cy="1024450"/>
          </a:xfrm>
          <a:prstGeom prst="rect">
            <a:avLst/>
          </a:prstGeom>
          <a:noFill/>
          <a:ln>
            <a:noFill/>
          </a:ln>
        </p:spPr>
      </p:pic>
      <p:pic>
        <p:nvPicPr>
          <p:cNvPr id="1363" name="Google Shape;1363;p53"/>
          <p:cNvPicPr preferRelativeResize="0"/>
          <p:nvPr/>
        </p:nvPicPr>
        <p:blipFill>
          <a:blip r:embed="rId6">
            <a:alphaModFix/>
          </a:blip>
          <a:stretch>
            <a:fillRect/>
          </a:stretch>
        </p:blipFill>
        <p:spPr>
          <a:xfrm>
            <a:off x="1425349" y="1871775"/>
            <a:ext cx="1540450" cy="1024450"/>
          </a:xfrm>
          <a:prstGeom prst="rect">
            <a:avLst/>
          </a:prstGeom>
          <a:noFill/>
          <a:ln>
            <a:noFill/>
          </a:ln>
        </p:spPr>
      </p:pic>
      <p:pic>
        <p:nvPicPr>
          <p:cNvPr id="1364" name="Google Shape;1364;p53"/>
          <p:cNvPicPr preferRelativeResize="0"/>
          <p:nvPr/>
        </p:nvPicPr>
        <p:blipFill>
          <a:blip r:embed="rId7">
            <a:alphaModFix/>
          </a:blip>
          <a:stretch>
            <a:fillRect/>
          </a:stretch>
        </p:blipFill>
        <p:spPr>
          <a:xfrm>
            <a:off x="522100" y="1147226"/>
            <a:ext cx="1540448" cy="1026701"/>
          </a:xfrm>
          <a:prstGeom prst="rect">
            <a:avLst/>
          </a:prstGeom>
          <a:noFill/>
          <a:ln>
            <a:noFill/>
          </a:ln>
        </p:spPr>
      </p:pic>
      <p:sp>
        <p:nvSpPr>
          <p:cNvPr id="1365" name="Google Shape;1365;p53"/>
          <p:cNvSpPr txBox="1"/>
          <p:nvPr/>
        </p:nvSpPr>
        <p:spPr>
          <a:xfrm>
            <a:off x="7458475" y="0"/>
            <a:ext cx="16857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chemeClr val="dk1"/>
                </a:solidFill>
                <a:latin typeface="Economica"/>
                <a:ea typeface="Economica"/>
                <a:cs typeface="Economica"/>
                <a:sym typeface="Economica"/>
              </a:rPr>
              <a:t>Manalili, MMC (2024)</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59">
                                            <p:txEl>
                                              <p:pRg end="0" st="0"/>
                                            </p:txEl>
                                          </p:spTgt>
                                        </p:tgtEl>
                                        <p:attrNameLst>
                                          <p:attrName>style.visibility</p:attrName>
                                        </p:attrNameLst>
                                      </p:cBhvr>
                                      <p:to>
                                        <p:strVal val="visible"/>
                                      </p:to>
                                    </p:set>
                                    <p:animEffect filter="fade" transition="in">
                                      <p:cBhvr>
                                        <p:cTn dur="1000"/>
                                        <p:tgtEl>
                                          <p:spTgt spid="135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59">
                                            <p:txEl>
                                              <p:pRg end="1" st="1"/>
                                            </p:txEl>
                                          </p:spTgt>
                                        </p:tgtEl>
                                        <p:attrNameLst>
                                          <p:attrName>style.visibility</p:attrName>
                                        </p:attrNameLst>
                                      </p:cBhvr>
                                      <p:to>
                                        <p:strVal val="visible"/>
                                      </p:to>
                                    </p:set>
                                    <p:animEffect filter="fade" transition="in">
                                      <p:cBhvr>
                                        <p:cTn dur="1000"/>
                                        <p:tgtEl>
                                          <p:spTgt spid="135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59">
                                            <p:txEl>
                                              <p:pRg end="2" st="2"/>
                                            </p:txEl>
                                          </p:spTgt>
                                        </p:tgtEl>
                                        <p:attrNameLst>
                                          <p:attrName>style.visibility</p:attrName>
                                        </p:attrNameLst>
                                      </p:cBhvr>
                                      <p:to>
                                        <p:strVal val="visible"/>
                                      </p:to>
                                    </p:set>
                                    <p:animEffect filter="fade" transition="in">
                                      <p:cBhvr>
                                        <p:cTn dur="1000"/>
                                        <p:tgtEl>
                                          <p:spTgt spid="135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59">
                                            <p:txEl>
                                              <p:pRg end="3" st="3"/>
                                            </p:txEl>
                                          </p:spTgt>
                                        </p:tgtEl>
                                        <p:attrNameLst>
                                          <p:attrName>style.visibility</p:attrName>
                                        </p:attrNameLst>
                                      </p:cBhvr>
                                      <p:to>
                                        <p:strVal val="visible"/>
                                      </p:to>
                                    </p:set>
                                    <p:animEffect filter="fade" transition="in">
                                      <p:cBhvr>
                                        <p:cTn dur="1000"/>
                                        <p:tgtEl>
                                          <p:spTgt spid="1359">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59">
                                            <p:txEl>
                                              <p:pRg end="4" st="4"/>
                                            </p:txEl>
                                          </p:spTgt>
                                        </p:tgtEl>
                                        <p:attrNameLst>
                                          <p:attrName>style.visibility</p:attrName>
                                        </p:attrNameLst>
                                      </p:cBhvr>
                                      <p:to>
                                        <p:strVal val="visible"/>
                                      </p:to>
                                    </p:set>
                                    <p:animEffect filter="fade" transition="in">
                                      <p:cBhvr>
                                        <p:cTn dur="1000"/>
                                        <p:tgtEl>
                                          <p:spTgt spid="1359">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9" name="Shape 1369"/>
        <p:cNvGrpSpPr/>
        <p:nvPr/>
      </p:nvGrpSpPr>
      <p:grpSpPr>
        <a:xfrm>
          <a:off x="0" y="0"/>
          <a:ext cx="0" cy="0"/>
          <a:chOff x="0" y="0"/>
          <a:chExt cx="0" cy="0"/>
        </a:xfrm>
      </p:grpSpPr>
      <p:sp>
        <p:nvSpPr>
          <p:cNvPr id="1370" name="Google Shape;1370;p54"/>
          <p:cNvSpPr txBox="1"/>
          <p:nvPr>
            <p:ph type="title"/>
          </p:nvPr>
        </p:nvSpPr>
        <p:spPr>
          <a:xfrm>
            <a:off x="311700" y="315925"/>
            <a:ext cx="8520600" cy="831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3750"/>
              <a:t>Reauthoring:</a:t>
            </a:r>
            <a:r>
              <a:rPr lang="en" sz="3750"/>
              <a:t> </a:t>
            </a:r>
            <a:r>
              <a:rPr lang="en" sz="3250"/>
              <a:t>Some considerations for metaphors (Extra)</a:t>
            </a:r>
            <a:endParaRPr sz="3250"/>
          </a:p>
        </p:txBody>
      </p:sp>
      <p:sp>
        <p:nvSpPr>
          <p:cNvPr id="1371" name="Google Shape;1371;p54"/>
          <p:cNvSpPr txBox="1"/>
          <p:nvPr>
            <p:ph idx="1" type="body"/>
          </p:nvPr>
        </p:nvSpPr>
        <p:spPr>
          <a:xfrm>
            <a:off x="3138900" y="1147225"/>
            <a:ext cx="6005100" cy="38781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sz="1200"/>
              <a:t>When we engage in “externalizing conversations” - we must be aware of the following regarding </a:t>
            </a:r>
            <a:r>
              <a:rPr b="1" lang="en" sz="1200"/>
              <a:t>combat, totalizing, </a:t>
            </a:r>
            <a:r>
              <a:rPr lang="en" sz="1200"/>
              <a:t>and </a:t>
            </a:r>
            <a:r>
              <a:rPr b="1" lang="en" sz="1200"/>
              <a:t>responsibility:</a:t>
            </a:r>
            <a:endParaRPr b="1" sz="1200"/>
          </a:p>
          <a:p>
            <a:pPr indent="-304800" lvl="0" marL="457200" rtl="0" algn="l">
              <a:spcBef>
                <a:spcPts val="1200"/>
              </a:spcBef>
              <a:spcAft>
                <a:spcPts val="0"/>
              </a:spcAft>
              <a:buSzPts val="1200"/>
              <a:buChar char="●"/>
            </a:pPr>
            <a:r>
              <a:rPr b="1" lang="en" sz="1200">
                <a:highlight>
                  <a:srgbClr val="F4CCCC"/>
                </a:highlight>
              </a:rPr>
              <a:t>Combat</a:t>
            </a:r>
            <a:r>
              <a:rPr b="1" lang="en" sz="1200"/>
              <a:t>: </a:t>
            </a:r>
            <a:r>
              <a:rPr lang="en" sz="1200"/>
              <a:t>“If metaphors within externalizing conversations constrict success</a:t>
            </a:r>
            <a:r>
              <a:rPr b="1" lang="en" sz="1200"/>
              <a:t> in terms of vanquishing or defeating the problem</a:t>
            </a:r>
            <a:r>
              <a:rPr lang="en" sz="1200"/>
              <a:t>, and then later the person finds themself experiencing a reemergence of the problem, he/she[/they] may view this reemergence as tantamount to </a:t>
            </a:r>
            <a:r>
              <a:rPr b="1" lang="en" sz="1200"/>
              <a:t>personal failure</a:t>
            </a:r>
            <a:r>
              <a:rPr lang="en" sz="1200"/>
              <a:t>.” (Ibid, p.31)</a:t>
            </a:r>
            <a:br>
              <a:rPr lang="en" sz="1200"/>
            </a:br>
            <a:endParaRPr sz="1200"/>
          </a:p>
          <a:p>
            <a:pPr indent="-304800" lvl="0" marL="457200" rtl="0" algn="l">
              <a:spcBef>
                <a:spcPts val="0"/>
              </a:spcBef>
              <a:spcAft>
                <a:spcPts val="0"/>
              </a:spcAft>
              <a:buSzPts val="1200"/>
              <a:buChar char="●"/>
            </a:pPr>
            <a:r>
              <a:rPr b="1" lang="en" sz="1200">
                <a:highlight>
                  <a:srgbClr val="FCE5CD"/>
                </a:highlight>
              </a:rPr>
              <a:t>Totalizing</a:t>
            </a:r>
            <a:r>
              <a:rPr b="1" lang="en" sz="1200"/>
              <a:t>: </a:t>
            </a:r>
            <a:r>
              <a:rPr lang="en" sz="1200"/>
              <a:t>“It is important for therapists to be wary of contributing to the totalizing problems  - that is, defining problems in terms that are totally negative… founded upon the </a:t>
            </a:r>
            <a:r>
              <a:rPr b="1" lang="en" sz="1200"/>
              <a:t>dualistic either/or habits of thought </a:t>
            </a:r>
            <a:r>
              <a:rPr lang="en" sz="1200"/>
              <a:t>that have become quite pervasive in Western culture.” (Ibid, p. 34-35)</a:t>
            </a:r>
            <a:br>
              <a:rPr lang="en" sz="1200"/>
            </a:br>
            <a:endParaRPr sz="1200"/>
          </a:p>
          <a:p>
            <a:pPr indent="-304800" lvl="0" marL="457200" rtl="0" algn="l">
              <a:spcBef>
                <a:spcPts val="0"/>
              </a:spcBef>
              <a:spcAft>
                <a:spcPts val="0"/>
              </a:spcAft>
              <a:buSzPts val="1200"/>
              <a:buChar char="●"/>
            </a:pPr>
            <a:r>
              <a:rPr b="1" lang="en" sz="1200">
                <a:highlight>
                  <a:srgbClr val="FFF2CC"/>
                </a:highlight>
              </a:rPr>
              <a:t>Responsibility</a:t>
            </a:r>
            <a:r>
              <a:rPr b="1" lang="en" sz="1200"/>
              <a:t>: </a:t>
            </a:r>
            <a:r>
              <a:rPr lang="en" sz="1200"/>
              <a:t>“Practices do not separate persons from </a:t>
            </a:r>
            <a:r>
              <a:rPr b="1" lang="en" sz="1200"/>
              <a:t>responsibility for the extent to which they participate in the survival of the problem</a:t>
            </a:r>
            <a:r>
              <a:rPr lang="en" sz="1200"/>
              <a:t>…. These practices help persons become aware of and describe their relationship with the problem.”  (White &amp; Epston, 1990, p.65)</a:t>
            </a:r>
            <a:endParaRPr sz="1200"/>
          </a:p>
          <a:p>
            <a:pPr indent="0" lvl="0" marL="0" rtl="0" algn="l">
              <a:spcBef>
                <a:spcPts val="1200"/>
              </a:spcBef>
              <a:spcAft>
                <a:spcPts val="1200"/>
              </a:spcAft>
              <a:buNone/>
            </a:pPr>
            <a:r>
              <a:rPr lang="en" sz="1200"/>
              <a:t>As can be seen… The aboves points are why we maintain a </a:t>
            </a:r>
            <a:r>
              <a:rPr b="1" lang="en" sz="1200"/>
              <a:t>“decentered and/yet influential” stance</a:t>
            </a:r>
            <a:r>
              <a:rPr lang="en" sz="1200"/>
              <a:t> as therapists when engaging in externalizing conversations.</a:t>
            </a:r>
            <a:endParaRPr sz="1200"/>
          </a:p>
        </p:txBody>
      </p:sp>
      <p:pic>
        <p:nvPicPr>
          <p:cNvPr id="1372" name="Google Shape;1372;p54"/>
          <p:cNvPicPr preferRelativeResize="0"/>
          <p:nvPr/>
        </p:nvPicPr>
        <p:blipFill>
          <a:blip r:embed="rId3">
            <a:alphaModFix/>
          </a:blip>
          <a:stretch>
            <a:fillRect/>
          </a:stretch>
        </p:blipFill>
        <p:spPr>
          <a:xfrm>
            <a:off x="311699" y="1285100"/>
            <a:ext cx="2060924" cy="1222000"/>
          </a:xfrm>
          <a:prstGeom prst="rect">
            <a:avLst/>
          </a:prstGeom>
          <a:noFill/>
          <a:ln>
            <a:noFill/>
          </a:ln>
        </p:spPr>
      </p:pic>
      <p:pic>
        <p:nvPicPr>
          <p:cNvPr id="1373" name="Google Shape;1373;p54"/>
          <p:cNvPicPr preferRelativeResize="0"/>
          <p:nvPr/>
        </p:nvPicPr>
        <p:blipFill rotWithShape="1">
          <a:blip r:embed="rId4">
            <a:alphaModFix/>
          </a:blip>
          <a:srcRect b="0" l="0" r="734" t="1263"/>
          <a:stretch/>
        </p:blipFill>
        <p:spPr>
          <a:xfrm>
            <a:off x="554625" y="2382313"/>
            <a:ext cx="2060924" cy="1289425"/>
          </a:xfrm>
          <a:prstGeom prst="rect">
            <a:avLst/>
          </a:prstGeom>
          <a:noFill/>
          <a:ln cap="flat" cmpd="sng" w="9525">
            <a:solidFill>
              <a:schemeClr val="dk1"/>
            </a:solidFill>
            <a:prstDash val="solid"/>
            <a:round/>
            <a:headEnd len="sm" w="sm" type="none"/>
            <a:tailEnd len="sm" w="sm" type="none"/>
          </a:ln>
        </p:spPr>
      </p:pic>
      <p:pic>
        <p:nvPicPr>
          <p:cNvPr id="1374" name="Google Shape;1374;p54"/>
          <p:cNvPicPr preferRelativeResize="0"/>
          <p:nvPr/>
        </p:nvPicPr>
        <p:blipFill rotWithShape="1">
          <a:blip r:embed="rId5">
            <a:alphaModFix/>
          </a:blip>
          <a:srcRect b="0" l="0" r="17163" t="0"/>
          <a:stretch/>
        </p:blipFill>
        <p:spPr>
          <a:xfrm>
            <a:off x="825175" y="3573000"/>
            <a:ext cx="2060925" cy="1306215"/>
          </a:xfrm>
          <a:prstGeom prst="rect">
            <a:avLst/>
          </a:prstGeom>
          <a:noFill/>
          <a:ln>
            <a:noFill/>
          </a:ln>
        </p:spPr>
      </p:pic>
      <p:sp>
        <p:nvSpPr>
          <p:cNvPr id="1375" name="Google Shape;1375;p54"/>
          <p:cNvSpPr txBox="1"/>
          <p:nvPr/>
        </p:nvSpPr>
        <p:spPr>
          <a:xfrm>
            <a:off x="7458475" y="0"/>
            <a:ext cx="16857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chemeClr val="dk1"/>
                </a:solidFill>
                <a:latin typeface="Economica"/>
                <a:ea typeface="Economica"/>
                <a:cs typeface="Economica"/>
                <a:sym typeface="Economica"/>
              </a:rPr>
              <a:t>Manalili, MMC (2024)</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1">
                                            <p:txEl>
                                              <p:pRg end="0" st="0"/>
                                            </p:txEl>
                                          </p:spTgt>
                                        </p:tgtEl>
                                        <p:attrNameLst>
                                          <p:attrName>style.visibility</p:attrName>
                                        </p:attrNameLst>
                                      </p:cBhvr>
                                      <p:to>
                                        <p:strVal val="visible"/>
                                      </p:to>
                                    </p:set>
                                    <p:animEffect filter="fade" transition="in">
                                      <p:cBhvr>
                                        <p:cTn dur="1000"/>
                                        <p:tgtEl>
                                          <p:spTgt spid="137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1">
                                            <p:txEl>
                                              <p:pRg end="1" st="1"/>
                                            </p:txEl>
                                          </p:spTgt>
                                        </p:tgtEl>
                                        <p:attrNameLst>
                                          <p:attrName>style.visibility</p:attrName>
                                        </p:attrNameLst>
                                      </p:cBhvr>
                                      <p:to>
                                        <p:strVal val="visible"/>
                                      </p:to>
                                    </p:set>
                                    <p:animEffect filter="fade" transition="in">
                                      <p:cBhvr>
                                        <p:cTn dur="1000"/>
                                        <p:tgtEl>
                                          <p:spTgt spid="137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1">
                                            <p:txEl>
                                              <p:pRg end="2" st="2"/>
                                            </p:txEl>
                                          </p:spTgt>
                                        </p:tgtEl>
                                        <p:attrNameLst>
                                          <p:attrName>style.visibility</p:attrName>
                                        </p:attrNameLst>
                                      </p:cBhvr>
                                      <p:to>
                                        <p:strVal val="visible"/>
                                      </p:to>
                                    </p:set>
                                    <p:animEffect filter="fade" transition="in">
                                      <p:cBhvr>
                                        <p:cTn dur="1000"/>
                                        <p:tgtEl>
                                          <p:spTgt spid="137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1">
                                            <p:txEl>
                                              <p:pRg end="3" st="3"/>
                                            </p:txEl>
                                          </p:spTgt>
                                        </p:tgtEl>
                                        <p:attrNameLst>
                                          <p:attrName>style.visibility</p:attrName>
                                        </p:attrNameLst>
                                      </p:cBhvr>
                                      <p:to>
                                        <p:strVal val="visible"/>
                                      </p:to>
                                    </p:set>
                                    <p:animEffect filter="fade" transition="in">
                                      <p:cBhvr>
                                        <p:cTn dur="1000"/>
                                        <p:tgtEl>
                                          <p:spTgt spid="137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1">
                                            <p:txEl>
                                              <p:pRg end="4" st="4"/>
                                            </p:txEl>
                                          </p:spTgt>
                                        </p:tgtEl>
                                        <p:attrNameLst>
                                          <p:attrName>style.visibility</p:attrName>
                                        </p:attrNameLst>
                                      </p:cBhvr>
                                      <p:to>
                                        <p:strVal val="visible"/>
                                      </p:to>
                                    </p:set>
                                    <p:animEffect filter="fade" transition="in">
                                      <p:cBhvr>
                                        <p:cTn dur="1000"/>
                                        <p:tgtEl>
                                          <p:spTgt spid="1371">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9" name="Shape 1379"/>
        <p:cNvGrpSpPr/>
        <p:nvPr/>
      </p:nvGrpSpPr>
      <p:grpSpPr>
        <a:xfrm>
          <a:off x="0" y="0"/>
          <a:ext cx="0" cy="0"/>
          <a:chOff x="0" y="0"/>
          <a:chExt cx="0" cy="0"/>
        </a:xfrm>
      </p:grpSpPr>
      <p:sp>
        <p:nvSpPr>
          <p:cNvPr id="1380" name="Google Shape;1380;p55"/>
          <p:cNvSpPr txBox="1"/>
          <p:nvPr>
            <p:ph type="title"/>
          </p:nvPr>
        </p:nvSpPr>
        <p:spPr>
          <a:xfrm>
            <a:off x="311700" y="315925"/>
            <a:ext cx="8520600" cy="831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3750"/>
              <a:t>Reauthoring</a:t>
            </a:r>
            <a:r>
              <a:rPr lang="en" sz="3750"/>
              <a:t>: </a:t>
            </a:r>
            <a:r>
              <a:rPr lang="en" sz="3250"/>
              <a:t>Reauthoring - Narrative Metaphor (Extra)</a:t>
            </a:r>
            <a:endParaRPr sz="3250"/>
          </a:p>
        </p:txBody>
      </p:sp>
      <p:sp>
        <p:nvSpPr>
          <p:cNvPr id="1381" name="Google Shape;1381;p55"/>
          <p:cNvSpPr txBox="1"/>
          <p:nvPr/>
        </p:nvSpPr>
        <p:spPr>
          <a:xfrm>
            <a:off x="3175625" y="1225225"/>
            <a:ext cx="5968500" cy="3699300"/>
          </a:xfrm>
          <a:prstGeom prst="rect">
            <a:avLst/>
          </a:prstGeom>
          <a:noFill/>
          <a:ln>
            <a:noFill/>
          </a:ln>
        </p:spPr>
        <p:txBody>
          <a:bodyPr anchorCtr="0" anchor="t" bIns="91425" lIns="91425" spcFirstLastPara="1" rIns="91425" wrap="square" tIns="91425">
            <a:noAutofit/>
          </a:bodyPr>
          <a:lstStyle/>
          <a:p>
            <a:pPr indent="-304800" lvl="0" marL="457200" rtl="0" algn="l">
              <a:lnSpc>
                <a:spcPct val="105000"/>
              </a:lnSpc>
              <a:spcBef>
                <a:spcPts val="0"/>
              </a:spcBef>
              <a:spcAft>
                <a:spcPts val="0"/>
              </a:spcAft>
              <a:buClr>
                <a:srgbClr val="000000"/>
              </a:buClr>
              <a:buSzPts val="1200"/>
              <a:buFont typeface="Open Sans"/>
              <a:buChar char="●"/>
            </a:pPr>
            <a:r>
              <a:rPr lang="en" sz="1200">
                <a:latin typeface="Open Sans"/>
                <a:ea typeface="Open Sans"/>
                <a:cs typeface="Open Sans"/>
                <a:sym typeface="Open Sans"/>
              </a:rPr>
              <a:t>Jerome Seymour </a:t>
            </a:r>
            <a:r>
              <a:rPr b="1" lang="en" sz="1200">
                <a:latin typeface="Open Sans"/>
                <a:ea typeface="Open Sans"/>
                <a:cs typeface="Open Sans"/>
                <a:sym typeface="Open Sans"/>
              </a:rPr>
              <a:t>Bruner: </a:t>
            </a:r>
            <a:r>
              <a:rPr lang="en" sz="1200">
                <a:latin typeface="Open Sans"/>
                <a:ea typeface="Open Sans"/>
                <a:cs typeface="Open Sans"/>
                <a:sym typeface="Open Sans"/>
              </a:rPr>
              <a:t>American psychologist (1915-2016) who contributed to cognitive and educational psychology</a:t>
            </a:r>
            <a:br>
              <a:rPr b="1" lang="en" sz="1200">
                <a:latin typeface="Open Sans"/>
                <a:ea typeface="Open Sans"/>
                <a:cs typeface="Open Sans"/>
                <a:sym typeface="Open Sans"/>
              </a:rPr>
            </a:br>
            <a:endParaRPr b="1" sz="1200">
              <a:latin typeface="Open Sans"/>
              <a:ea typeface="Open Sans"/>
              <a:cs typeface="Open Sans"/>
              <a:sym typeface="Open Sans"/>
            </a:endParaRPr>
          </a:p>
          <a:p>
            <a:pPr indent="-304800" lvl="0" marL="457200" rtl="0" algn="l">
              <a:lnSpc>
                <a:spcPct val="105000"/>
              </a:lnSpc>
              <a:spcBef>
                <a:spcPts val="0"/>
              </a:spcBef>
              <a:spcAft>
                <a:spcPts val="0"/>
              </a:spcAft>
              <a:buClr>
                <a:srgbClr val="000000"/>
              </a:buClr>
              <a:buSzPts val="1200"/>
              <a:buFont typeface="Open Sans"/>
              <a:buChar char="●"/>
            </a:pPr>
            <a:r>
              <a:rPr b="1" lang="en" sz="1200">
                <a:latin typeface="Open Sans"/>
                <a:ea typeface="Open Sans"/>
                <a:cs typeface="Open Sans"/>
                <a:sym typeface="Open Sans"/>
              </a:rPr>
              <a:t>Narrative Metaphor: </a:t>
            </a:r>
            <a:r>
              <a:rPr lang="en" sz="1200">
                <a:latin typeface="Open Sans"/>
                <a:ea typeface="Open Sans"/>
                <a:cs typeface="Open Sans"/>
                <a:sym typeface="Open Sans"/>
              </a:rPr>
              <a:t>When folks consult us for therapy, they tell stories. We may think of therapy in “narrative metaphor”:</a:t>
            </a:r>
            <a:br>
              <a:rPr lang="en" sz="1200">
                <a:latin typeface="Open Sans"/>
                <a:ea typeface="Open Sans"/>
                <a:cs typeface="Open Sans"/>
                <a:sym typeface="Open Sans"/>
              </a:rPr>
            </a:br>
            <a:endParaRPr sz="1200">
              <a:latin typeface="Open Sans"/>
              <a:ea typeface="Open Sans"/>
              <a:cs typeface="Open Sans"/>
              <a:sym typeface="Open Sans"/>
            </a:endParaRPr>
          </a:p>
          <a:p>
            <a:pPr indent="-304800" lvl="1" marL="914400" rtl="0" algn="l">
              <a:lnSpc>
                <a:spcPct val="105000"/>
              </a:lnSpc>
              <a:spcBef>
                <a:spcPts val="0"/>
              </a:spcBef>
              <a:spcAft>
                <a:spcPts val="0"/>
              </a:spcAft>
              <a:buClr>
                <a:srgbClr val="000000"/>
              </a:buClr>
              <a:buSzPts val="1200"/>
              <a:buFont typeface="Open Sans"/>
              <a:buChar char="○"/>
            </a:pPr>
            <a:r>
              <a:rPr b="1" lang="en" sz="1200">
                <a:latin typeface="Open Sans"/>
                <a:ea typeface="Open Sans"/>
                <a:cs typeface="Open Sans"/>
                <a:sym typeface="Open Sans"/>
              </a:rPr>
              <a:t>Landscape of Action: </a:t>
            </a:r>
            <a:r>
              <a:rPr lang="en" sz="1200">
                <a:latin typeface="Open Sans"/>
                <a:ea typeface="Open Sans"/>
                <a:cs typeface="Open Sans"/>
                <a:sym typeface="Open Sans"/>
              </a:rPr>
              <a:t>material in the timeline of one’s life; sequence of events (</a:t>
            </a:r>
            <a:r>
              <a:rPr i="1" lang="en" sz="1200">
                <a:latin typeface="Open Sans"/>
                <a:ea typeface="Open Sans"/>
                <a:cs typeface="Open Sans"/>
                <a:sym typeface="Open Sans"/>
              </a:rPr>
              <a:t>sjuzet</a:t>
            </a:r>
            <a:r>
              <a:rPr lang="en" sz="1200">
                <a:latin typeface="Open Sans"/>
                <a:ea typeface="Open Sans"/>
                <a:cs typeface="Open Sans"/>
                <a:sym typeface="Open Sans"/>
              </a:rPr>
              <a:t>) and underlying theme (</a:t>
            </a:r>
            <a:r>
              <a:rPr i="1" lang="en" sz="1200">
                <a:latin typeface="Open Sans"/>
                <a:ea typeface="Open Sans"/>
                <a:cs typeface="Open Sans"/>
                <a:sym typeface="Open Sans"/>
              </a:rPr>
              <a:t>fabula</a:t>
            </a:r>
            <a:r>
              <a:rPr lang="en" sz="1200">
                <a:latin typeface="Open Sans"/>
                <a:ea typeface="Open Sans"/>
                <a:cs typeface="Open Sans"/>
                <a:sym typeface="Open Sans"/>
              </a:rPr>
              <a:t>) </a:t>
            </a:r>
            <a:endParaRPr sz="1200">
              <a:latin typeface="Open Sans"/>
              <a:ea typeface="Open Sans"/>
              <a:cs typeface="Open Sans"/>
              <a:sym typeface="Open Sans"/>
            </a:endParaRPr>
          </a:p>
          <a:p>
            <a:pPr indent="-304800" lvl="1" marL="914400" rtl="0" algn="l">
              <a:lnSpc>
                <a:spcPct val="105000"/>
              </a:lnSpc>
              <a:spcBef>
                <a:spcPts val="0"/>
              </a:spcBef>
              <a:spcAft>
                <a:spcPts val="0"/>
              </a:spcAft>
              <a:buClr>
                <a:srgbClr val="000000"/>
              </a:buClr>
              <a:buSzPts val="1200"/>
              <a:buFont typeface="Open Sans"/>
              <a:buChar char="○"/>
            </a:pPr>
            <a:r>
              <a:rPr b="1" lang="en" sz="1200">
                <a:latin typeface="Open Sans"/>
                <a:ea typeface="Open Sans"/>
                <a:cs typeface="Open Sans"/>
                <a:sym typeface="Open Sans"/>
              </a:rPr>
              <a:t>Landscape of Identity*: </a:t>
            </a:r>
            <a:r>
              <a:rPr lang="en" sz="1200">
                <a:latin typeface="Open Sans"/>
                <a:ea typeface="Open Sans"/>
                <a:cs typeface="Open Sans"/>
                <a:sym typeface="Open Sans"/>
              </a:rPr>
              <a:t>“what those involved in the action know, think, or feel, or do not know, think, or feel” (Bruner, 1986, p.14)</a:t>
            </a:r>
            <a:br>
              <a:rPr lang="en" sz="1200">
                <a:latin typeface="Open Sans"/>
                <a:ea typeface="Open Sans"/>
                <a:cs typeface="Open Sans"/>
                <a:sym typeface="Open Sans"/>
              </a:rPr>
            </a:br>
            <a:endParaRPr sz="1200">
              <a:latin typeface="Open Sans"/>
              <a:ea typeface="Open Sans"/>
              <a:cs typeface="Open Sans"/>
              <a:sym typeface="Open Sans"/>
            </a:endParaRPr>
          </a:p>
          <a:p>
            <a:pPr indent="-304800" lvl="2" marL="1371600" rtl="0" algn="l">
              <a:lnSpc>
                <a:spcPct val="105000"/>
              </a:lnSpc>
              <a:spcBef>
                <a:spcPts val="0"/>
              </a:spcBef>
              <a:spcAft>
                <a:spcPts val="0"/>
              </a:spcAft>
              <a:buClr>
                <a:srgbClr val="000000"/>
              </a:buClr>
              <a:buSzPts val="1200"/>
              <a:buFont typeface="Open Sans"/>
              <a:buChar char="■"/>
            </a:pPr>
            <a:r>
              <a:rPr b="1" lang="en" sz="1200">
                <a:latin typeface="Open Sans"/>
                <a:ea typeface="Open Sans"/>
                <a:cs typeface="Open Sans"/>
                <a:sym typeface="Open Sans"/>
              </a:rPr>
              <a:t>Sjuzet: </a:t>
            </a:r>
            <a:r>
              <a:rPr lang="en" sz="1200">
                <a:latin typeface="Open Sans"/>
                <a:ea typeface="Open Sans"/>
                <a:cs typeface="Open Sans"/>
                <a:sym typeface="Open Sans"/>
              </a:rPr>
              <a:t>chronological, raw material events of the story</a:t>
            </a:r>
            <a:endParaRPr sz="1200">
              <a:latin typeface="Open Sans"/>
              <a:ea typeface="Open Sans"/>
              <a:cs typeface="Open Sans"/>
              <a:sym typeface="Open Sans"/>
            </a:endParaRPr>
          </a:p>
          <a:p>
            <a:pPr indent="-304800" lvl="2" marL="1371600" rtl="0" algn="l">
              <a:lnSpc>
                <a:spcPct val="105000"/>
              </a:lnSpc>
              <a:spcBef>
                <a:spcPts val="0"/>
              </a:spcBef>
              <a:spcAft>
                <a:spcPts val="0"/>
              </a:spcAft>
              <a:buClr>
                <a:srgbClr val="000000"/>
              </a:buClr>
              <a:buSzPts val="1200"/>
              <a:buFont typeface="Open Sans"/>
              <a:buChar char="■"/>
            </a:pPr>
            <a:r>
              <a:rPr b="1" lang="en" sz="1200">
                <a:latin typeface="Open Sans"/>
                <a:ea typeface="Open Sans"/>
                <a:cs typeface="Open Sans"/>
                <a:sym typeface="Open Sans"/>
              </a:rPr>
              <a:t>Fabula: </a:t>
            </a:r>
            <a:r>
              <a:rPr lang="en" sz="1200">
                <a:latin typeface="Open Sans"/>
                <a:ea typeface="Open Sans"/>
                <a:cs typeface="Open Sans"/>
                <a:sym typeface="Open Sans"/>
              </a:rPr>
              <a:t>underlying theme, way a story is organized</a:t>
            </a:r>
            <a:br>
              <a:rPr lang="en" sz="1200">
                <a:latin typeface="Open Sans"/>
                <a:ea typeface="Open Sans"/>
                <a:cs typeface="Open Sans"/>
                <a:sym typeface="Open Sans"/>
              </a:rPr>
            </a:br>
            <a:endParaRPr sz="1200">
              <a:latin typeface="Open Sans"/>
              <a:ea typeface="Open Sans"/>
              <a:cs typeface="Open Sans"/>
              <a:sym typeface="Open Sans"/>
            </a:endParaRPr>
          </a:p>
          <a:p>
            <a:pPr indent="-304800" lvl="0" marL="457200" rtl="0" algn="l">
              <a:lnSpc>
                <a:spcPct val="105000"/>
              </a:lnSpc>
              <a:spcBef>
                <a:spcPts val="0"/>
              </a:spcBef>
              <a:spcAft>
                <a:spcPts val="0"/>
              </a:spcAft>
              <a:buClr>
                <a:srgbClr val="000000"/>
              </a:buClr>
              <a:buSzPts val="1200"/>
              <a:buFont typeface="Open Sans"/>
              <a:buChar char="●"/>
            </a:pPr>
            <a:r>
              <a:rPr b="1" lang="en" sz="1200">
                <a:latin typeface="Open Sans"/>
                <a:ea typeface="Open Sans"/>
                <a:cs typeface="Open Sans"/>
                <a:sym typeface="Open Sans"/>
              </a:rPr>
              <a:t>Organizing our Reauthoring: </a:t>
            </a:r>
            <a:r>
              <a:rPr lang="en" sz="1200">
                <a:latin typeface="Open Sans"/>
                <a:ea typeface="Open Sans"/>
                <a:cs typeface="Open Sans"/>
                <a:sym typeface="Open Sans"/>
              </a:rPr>
              <a:t>“The fabula of a story - its timeless underlying theme - seems to be a unity…. What gives story its unity  is the manner in which plight, characters, and consciousness* (or identity*) interact to yield a structure that as a start, development, and a ‘sense of ending’.” (Bruner, 1986, p.21)</a:t>
            </a:r>
            <a:endParaRPr sz="1200">
              <a:latin typeface="Open Sans"/>
              <a:ea typeface="Open Sans"/>
              <a:cs typeface="Open Sans"/>
              <a:sym typeface="Open Sans"/>
            </a:endParaRPr>
          </a:p>
        </p:txBody>
      </p:sp>
      <p:pic>
        <p:nvPicPr>
          <p:cNvPr id="1382" name="Google Shape;1382;p55"/>
          <p:cNvPicPr preferRelativeResize="0"/>
          <p:nvPr/>
        </p:nvPicPr>
        <p:blipFill>
          <a:blip r:embed="rId3">
            <a:alphaModFix/>
          </a:blip>
          <a:stretch>
            <a:fillRect/>
          </a:stretch>
        </p:blipFill>
        <p:spPr>
          <a:xfrm>
            <a:off x="566613" y="2219338"/>
            <a:ext cx="2101151" cy="1181066"/>
          </a:xfrm>
          <a:prstGeom prst="rect">
            <a:avLst/>
          </a:prstGeom>
          <a:noFill/>
          <a:ln>
            <a:noFill/>
          </a:ln>
        </p:spPr>
      </p:pic>
      <p:pic>
        <p:nvPicPr>
          <p:cNvPr id="1383" name="Google Shape;1383;p55"/>
          <p:cNvPicPr preferRelativeResize="0"/>
          <p:nvPr/>
        </p:nvPicPr>
        <p:blipFill rotWithShape="1">
          <a:blip r:embed="rId4">
            <a:alphaModFix/>
          </a:blip>
          <a:srcRect b="0" l="13961" r="25571" t="0"/>
          <a:stretch/>
        </p:blipFill>
        <p:spPr>
          <a:xfrm>
            <a:off x="383850" y="1191014"/>
            <a:ext cx="1069475" cy="1069475"/>
          </a:xfrm>
          <a:prstGeom prst="rect">
            <a:avLst/>
          </a:prstGeom>
          <a:noFill/>
          <a:ln>
            <a:noFill/>
          </a:ln>
        </p:spPr>
      </p:pic>
      <p:pic>
        <p:nvPicPr>
          <p:cNvPr id="1384" name="Google Shape;1384;p55"/>
          <p:cNvPicPr preferRelativeResize="0"/>
          <p:nvPr/>
        </p:nvPicPr>
        <p:blipFill rotWithShape="1">
          <a:blip r:embed="rId5">
            <a:alphaModFix/>
          </a:blip>
          <a:srcRect b="0" l="17096" r="17221" t="0"/>
          <a:stretch/>
        </p:blipFill>
        <p:spPr>
          <a:xfrm>
            <a:off x="1512209" y="1191003"/>
            <a:ext cx="702462" cy="1069484"/>
          </a:xfrm>
          <a:prstGeom prst="rect">
            <a:avLst/>
          </a:prstGeom>
          <a:noFill/>
          <a:ln>
            <a:noFill/>
          </a:ln>
        </p:spPr>
      </p:pic>
      <p:pic>
        <p:nvPicPr>
          <p:cNvPr id="1385" name="Google Shape;1385;p55"/>
          <p:cNvPicPr preferRelativeResize="0"/>
          <p:nvPr/>
        </p:nvPicPr>
        <p:blipFill>
          <a:blip r:embed="rId6">
            <a:alphaModFix/>
          </a:blip>
          <a:stretch>
            <a:fillRect/>
          </a:stretch>
        </p:blipFill>
        <p:spPr>
          <a:xfrm>
            <a:off x="2273555" y="1191000"/>
            <a:ext cx="702470" cy="1088626"/>
          </a:xfrm>
          <a:prstGeom prst="rect">
            <a:avLst/>
          </a:prstGeom>
          <a:noFill/>
          <a:ln>
            <a:noFill/>
          </a:ln>
        </p:spPr>
      </p:pic>
      <p:sp>
        <p:nvSpPr>
          <p:cNvPr id="1386" name="Google Shape;1386;p55"/>
          <p:cNvSpPr/>
          <p:nvPr/>
        </p:nvSpPr>
        <p:spPr>
          <a:xfrm>
            <a:off x="117470" y="3577614"/>
            <a:ext cx="1203000" cy="12030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7" name="Google Shape;1387;p55"/>
          <p:cNvSpPr/>
          <p:nvPr/>
        </p:nvSpPr>
        <p:spPr>
          <a:xfrm>
            <a:off x="485341" y="3820789"/>
            <a:ext cx="600000" cy="6000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8" name="Google Shape;1388;p55"/>
          <p:cNvSpPr/>
          <p:nvPr/>
        </p:nvSpPr>
        <p:spPr>
          <a:xfrm>
            <a:off x="928914" y="3992475"/>
            <a:ext cx="150300" cy="1503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9" name="Google Shape;1389;p55"/>
          <p:cNvSpPr/>
          <p:nvPr/>
        </p:nvSpPr>
        <p:spPr>
          <a:xfrm>
            <a:off x="928914" y="4155324"/>
            <a:ext cx="150300" cy="1503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0" name="Google Shape;1390;p55"/>
          <p:cNvSpPr/>
          <p:nvPr/>
        </p:nvSpPr>
        <p:spPr>
          <a:xfrm>
            <a:off x="802953" y="4563514"/>
            <a:ext cx="150300" cy="1503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1" name="Google Shape;1391;p55"/>
          <p:cNvSpPr/>
          <p:nvPr/>
        </p:nvSpPr>
        <p:spPr>
          <a:xfrm>
            <a:off x="1019073" y="4407137"/>
            <a:ext cx="150300" cy="1503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2" name="Google Shape;1392;p55"/>
          <p:cNvSpPr/>
          <p:nvPr/>
        </p:nvSpPr>
        <p:spPr>
          <a:xfrm>
            <a:off x="383850" y="4305640"/>
            <a:ext cx="353400" cy="353400"/>
          </a:xfrm>
          <a:prstGeom prst="ellipse">
            <a:avLst/>
          </a:prstGeom>
          <a:solidFill>
            <a:srgbClr val="CCA67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3" name="Google Shape;1393;p55"/>
          <p:cNvSpPr txBox="1"/>
          <p:nvPr/>
        </p:nvSpPr>
        <p:spPr>
          <a:xfrm>
            <a:off x="1236916" y="3889949"/>
            <a:ext cx="6477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rgbClr val="000000"/>
              </a:buClr>
              <a:buSzPts val="1100"/>
              <a:buFont typeface="Arial"/>
              <a:buNone/>
            </a:pPr>
            <a:r>
              <a:rPr b="1" lang="en" sz="1800">
                <a:solidFill>
                  <a:srgbClr val="000000"/>
                </a:solidFill>
                <a:latin typeface="Open Sans"/>
                <a:ea typeface="Open Sans"/>
                <a:cs typeface="Open Sans"/>
                <a:sym typeface="Open Sans"/>
              </a:rPr>
              <a:t>==&gt;</a:t>
            </a:r>
            <a:endParaRPr sz="1800">
              <a:latin typeface="Open Sans"/>
              <a:ea typeface="Open Sans"/>
              <a:cs typeface="Open Sans"/>
              <a:sym typeface="Open Sans"/>
            </a:endParaRPr>
          </a:p>
        </p:txBody>
      </p:sp>
      <p:sp>
        <p:nvSpPr>
          <p:cNvPr id="1394" name="Google Shape;1394;p55"/>
          <p:cNvSpPr/>
          <p:nvPr/>
        </p:nvSpPr>
        <p:spPr>
          <a:xfrm rot="-2700000">
            <a:off x="1828323" y="3545070"/>
            <a:ext cx="918108" cy="1045109"/>
          </a:xfrm>
          <a:custGeom>
            <a:rect b="b" l="l" r="r" t="t"/>
            <a:pathLst>
              <a:path extrusionOk="0" h="42265" w="37129">
                <a:moveTo>
                  <a:pt x="0" y="19555"/>
                </a:moveTo>
                <a:cubicBezTo>
                  <a:pt x="682" y="11371"/>
                  <a:pt x="9627" y="-3939"/>
                  <a:pt x="16195" y="990"/>
                </a:cubicBezTo>
                <a:cubicBezTo>
                  <a:pt x="23118" y="6186"/>
                  <a:pt x="-2462" y="19494"/>
                  <a:pt x="4740" y="24295"/>
                </a:cubicBezTo>
                <a:cubicBezTo>
                  <a:pt x="10789" y="28328"/>
                  <a:pt x="16202" y="15262"/>
                  <a:pt x="22514" y="11655"/>
                </a:cubicBezTo>
                <a:cubicBezTo>
                  <a:pt x="23909" y="10858"/>
                  <a:pt x="25026" y="8171"/>
                  <a:pt x="26464" y="8890"/>
                </a:cubicBezTo>
                <a:cubicBezTo>
                  <a:pt x="31630" y="11473"/>
                  <a:pt x="23864" y="21082"/>
                  <a:pt x="19354" y="24690"/>
                </a:cubicBezTo>
                <a:cubicBezTo>
                  <a:pt x="15324" y="27914"/>
                  <a:pt x="5746" y="33837"/>
                  <a:pt x="9875" y="36934"/>
                </a:cubicBezTo>
                <a:cubicBezTo>
                  <a:pt x="11811" y="38386"/>
                  <a:pt x="14514" y="35415"/>
                  <a:pt x="16589" y="34169"/>
                </a:cubicBezTo>
                <a:cubicBezTo>
                  <a:pt x="22456" y="30647"/>
                  <a:pt x="27521" y="23900"/>
                  <a:pt x="34364" y="23900"/>
                </a:cubicBezTo>
                <a:cubicBezTo>
                  <a:pt x="35706" y="23900"/>
                  <a:pt x="35866" y="26711"/>
                  <a:pt x="35154" y="27849"/>
                </a:cubicBezTo>
                <a:cubicBezTo>
                  <a:pt x="32044" y="32823"/>
                  <a:pt x="19604" y="35001"/>
                  <a:pt x="22514" y="40094"/>
                </a:cubicBezTo>
                <a:cubicBezTo>
                  <a:pt x="24939" y="44338"/>
                  <a:pt x="32757" y="41095"/>
                  <a:pt x="37129" y="38909"/>
                </a:cubicBezTo>
              </a:path>
            </a:pathLst>
          </a:custGeom>
          <a:noFill/>
          <a:ln cap="flat" cmpd="sng" w="76200">
            <a:solidFill>
              <a:srgbClr val="4A86E8"/>
            </a:solidFill>
            <a:prstDash val="solid"/>
            <a:round/>
            <a:headEnd len="med" w="med" type="none"/>
            <a:tailEnd len="med" w="med" type="none"/>
          </a:ln>
        </p:spPr>
      </p:sp>
      <p:cxnSp>
        <p:nvCxnSpPr>
          <p:cNvPr id="1395" name="Google Shape;1395;p55"/>
          <p:cNvCxnSpPr/>
          <p:nvPr/>
        </p:nvCxnSpPr>
        <p:spPr>
          <a:xfrm rot="10800000">
            <a:off x="1670875" y="3645175"/>
            <a:ext cx="1233000" cy="0"/>
          </a:xfrm>
          <a:prstGeom prst="straightConnector1">
            <a:avLst/>
          </a:prstGeom>
          <a:noFill/>
          <a:ln cap="flat" cmpd="sng" w="9525">
            <a:solidFill>
              <a:schemeClr val="dk2"/>
            </a:solidFill>
            <a:prstDash val="solid"/>
            <a:round/>
            <a:headEnd len="med" w="med" type="none"/>
            <a:tailEnd len="med" w="med" type="none"/>
          </a:ln>
        </p:spPr>
      </p:cxnSp>
      <p:cxnSp>
        <p:nvCxnSpPr>
          <p:cNvPr id="1396" name="Google Shape;1396;p55"/>
          <p:cNvCxnSpPr/>
          <p:nvPr/>
        </p:nvCxnSpPr>
        <p:spPr>
          <a:xfrm rot="10800000">
            <a:off x="1670875" y="4557425"/>
            <a:ext cx="1233000" cy="0"/>
          </a:xfrm>
          <a:prstGeom prst="straightConnector1">
            <a:avLst/>
          </a:prstGeom>
          <a:noFill/>
          <a:ln cap="flat" cmpd="sng" w="9525">
            <a:solidFill>
              <a:schemeClr val="dk2"/>
            </a:solidFill>
            <a:prstDash val="solid"/>
            <a:round/>
            <a:headEnd len="med" w="med" type="none"/>
            <a:tailEnd len="med" w="med" type="none"/>
          </a:ln>
        </p:spPr>
      </p:cxnSp>
      <p:sp>
        <p:nvSpPr>
          <p:cNvPr id="1397" name="Google Shape;1397;p55"/>
          <p:cNvSpPr txBox="1"/>
          <p:nvPr/>
        </p:nvSpPr>
        <p:spPr>
          <a:xfrm>
            <a:off x="2010475" y="4454025"/>
            <a:ext cx="6477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Open Sans"/>
                <a:ea typeface="Open Sans"/>
                <a:cs typeface="Open Sans"/>
                <a:sym typeface="Open Sans"/>
              </a:rPr>
              <a:t>Action</a:t>
            </a:r>
            <a:endParaRPr/>
          </a:p>
        </p:txBody>
      </p:sp>
      <p:sp>
        <p:nvSpPr>
          <p:cNvPr id="1398" name="Google Shape;1398;p55"/>
          <p:cNvSpPr txBox="1"/>
          <p:nvPr/>
        </p:nvSpPr>
        <p:spPr>
          <a:xfrm>
            <a:off x="1924975" y="3349400"/>
            <a:ext cx="8187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Open Sans"/>
                <a:ea typeface="Open Sans"/>
                <a:cs typeface="Open Sans"/>
                <a:sym typeface="Open Sans"/>
              </a:rPr>
              <a:t>Identity</a:t>
            </a:r>
            <a:endParaRPr/>
          </a:p>
        </p:txBody>
      </p:sp>
      <p:sp>
        <p:nvSpPr>
          <p:cNvPr id="1399" name="Google Shape;1399;p55"/>
          <p:cNvSpPr txBox="1"/>
          <p:nvPr/>
        </p:nvSpPr>
        <p:spPr>
          <a:xfrm>
            <a:off x="7458475" y="0"/>
            <a:ext cx="16857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chemeClr val="dk1"/>
                </a:solidFill>
                <a:latin typeface="Economica"/>
                <a:ea typeface="Economica"/>
                <a:cs typeface="Economica"/>
                <a:sym typeface="Economica"/>
              </a:rPr>
              <a:t>Manalili, MMC (2024)</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3" name="Shape 1403"/>
        <p:cNvGrpSpPr/>
        <p:nvPr/>
      </p:nvGrpSpPr>
      <p:grpSpPr>
        <a:xfrm>
          <a:off x="0" y="0"/>
          <a:ext cx="0" cy="0"/>
          <a:chOff x="0" y="0"/>
          <a:chExt cx="0" cy="0"/>
        </a:xfrm>
      </p:grpSpPr>
      <p:sp>
        <p:nvSpPr>
          <p:cNvPr id="1404" name="Google Shape;1404;p56"/>
          <p:cNvSpPr txBox="1"/>
          <p:nvPr>
            <p:ph type="title"/>
          </p:nvPr>
        </p:nvSpPr>
        <p:spPr>
          <a:xfrm>
            <a:off x="311700" y="315925"/>
            <a:ext cx="87060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n" sz="3750"/>
              <a:t>Ethics</a:t>
            </a:r>
            <a:r>
              <a:rPr b="1" lang="en" sz="3750"/>
              <a:t>: </a:t>
            </a:r>
            <a:r>
              <a:rPr lang="en" sz="3250"/>
              <a:t>Deconstructing dominant discourses (Extra Activity)</a:t>
            </a:r>
            <a:endParaRPr sz="3250"/>
          </a:p>
        </p:txBody>
      </p:sp>
      <p:sp>
        <p:nvSpPr>
          <p:cNvPr id="1405" name="Google Shape;1405;p56"/>
          <p:cNvSpPr txBox="1"/>
          <p:nvPr>
            <p:ph idx="1" type="body"/>
          </p:nvPr>
        </p:nvSpPr>
        <p:spPr>
          <a:xfrm>
            <a:off x="0" y="1305225"/>
            <a:ext cx="5473800" cy="35202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300"/>
              <a:t>Let’s analyze the ways our social structures relate to human beings through their own discourse and truth claims. </a:t>
            </a:r>
            <a:endParaRPr sz="1300"/>
          </a:p>
          <a:p>
            <a:pPr indent="0" lvl="0" marL="0" rtl="0" algn="l">
              <a:lnSpc>
                <a:spcPct val="100000"/>
              </a:lnSpc>
              <a:spcBef>
                <a:spcPts val="0"/>
              </a:spcBef>
              <a:spcAft>
                <a:spcPts val="0"/>
              </a:spcAft>
              <a:buNone/>
            </a:pPr>
            <a:r>
              <a:t/>
            </a:r>
            <a:endParaRPr sz="1300"/>
          </a:p>
          <a:p>
            <a:pPr indent="0" lvl="0" marL="0" rtl="0" algn="l">
              <a:lnSpc>
                <a:spcPct val="100000"/>
              </a:lnSpc>
              <a:spcBef>
                <a:spcPts val="0"/>
              </a:spcBef>
              <a:spcAft>
                <a:spcPts val="0"/>
              </a:spcAft>
              <a:buNone/>
            </a:pPr>
            <a:r>
              <a:rPr lang="en" sz="1300"/>
              <a:t>Pay attention to the structure’s possible links to Foucault’s understanding of power/knowledge.</a:t>
            </a:r>
            <a:endParaRPr sz="1300"/>
          </a:p>
          <a:p>
            <a:pPr indent="0" lvl="0" marL="0" rtl="0" algn="l">
              <a:lnSpc>
                <a:spcPct val="100000"/>
              </a:lnSpc>
              <a:spcBef>
                <a:spcPts val="0"/>
              </a:spcBef>
              <a:spcAft>
                <a:spcPts val="0"/>
              </a:spcAft>
              <a:buNone/>
            </a:pPr>
            <a:r>
              <a:t/>
            </a:r>
            <a:endParaRPr sz="1300"/>
          </a:p>
          <a:p>
            <a:pPr indent="0" lvl="0" marL="0" rtl="0" algn="l">
              <a:lnSpc>
                <a:spcPct val="100000"/>
              </a:lnSpc>
              <a:spcBef>
                <a:spcPts val="0"/>
              </a:spcBef>
              <a:spcAft>
                <a:spcPts val="0"/>
              </a:spcAft>
              <a:buNone/>
            </a:pPr>
            <a:r>
              <a:rPr lang="en" sz="1300"/>
              <a:t>Small Groups (Pair with another duo):</a:t>
            </a:r>
            <a:br>
              <a:rPr b="1" lang="en" sz="1300"/>
            </a:br>
            <a:endParaRPr sz="1300"/>
          </a:p>
          <a:p>
            <a:pPr indent="-311150" lvl="0" marL="457200" rtl="0" algn="l">
              <a:spcBef>
                <a:spcPts val="0"/>
              </a:spcBef>
              <a:spcAft>
                <a:spcPts val="0"/>
              </a:spcAft>
              <a:buSzPts val="1300"/>
              <a:buChar char="●"/>
            </a:pPr>
            <a:r>
              <a:rPr b="1" lang="en" sz="1300"/>
              <a:t>Pick</a:t>
            </a:r>
            <a:r>
              <a:rPr lang="en" sz="1300"/>
              <a:t>: Randomized social structure from the bag! </a:t>
            </a:r>
            <a:br>
              <a:rPr lang="en" sz="1300"/>
            </a:br>
            <a:endParaRPr sz="1300"/>
          </a:p>
          <a:p>
            <a:pPr indent="-311150" lvl="0" marL="457200" rtl="0" algn="l">
              <a:spcBef>
                <a:spcPts val="0"/>
              </a:spcBef>
              <a:spcAft>
                <a:spcPts val="0"/>
              </a:spcAft>
              <a:buSzPts val="1300"/>
              <a:buChar char="●"/>
            </a:pPr>
            <a:r>
              <a:rPr b="1" lang="en" sz="1300"/>
              <a:t>Small Group</a:t>
            </a:r>
            <a:r>
              <a:rPr lang="en" sz="1300"/>
              <a:t>: </a:t>
            </a:r>
            <a:endParaRPr sz="1300"/>
          </a:p>
          <a:p>
            <a:pPr indent="-311150" lvl="1" marL="914400" rtl="0" algn="l">
              <a:spcBef>
                <a:spcPts val="0"/>
              </a:spcBef>
              <a:spcAft>
                <a:spcPts val="0"/>
              </a:spcAft>
              <a:buSzPts val="1300"/>
              <a:buChar char="○"/>
            </a:pPr>
            <a:r>
              <a:rPr lang="en" sz="1300"/>
              <a:t>(1) What does this structure “say” about persons?</a:t>
            </a:r>
            <a:endParaRPr sz="1300"/>
          </a:p>
          <a:p>
            <a:pPr indent="-311150" lvl="1" marL="914400" rtl="0" algn="l">
              <a:spcBef>
                <a:spcPts val="0"/>
              </a:spcBef>
              <a:spcAft>
                <a:spcPts val="0"/>
              </a:spcAft>
              <a:buSzPts val="1300"/>
              <a:buChar char="○"/>
            </a:pPr>
            <a:r>
              <a:rPr lang="en" sz="1300"/>
              <a:t>(2) What may be helpful/harmful about this knowledge?</a:t>
            </a:r>
            <a:br>
              <a:rPr lang="en" sz="1300"/>
            </a:br>
            <a:endParaRPr sz="1300"/>
          </a:p>
          <a:p>
            <a:pPr indent="-311150" lvl="0" marL="457200" rtl="0" algn="l">
              <a:spcBef>
                <a:spcPts val="0"/>
              </a:spcBef>
              <a:spcAft>
                <a:spcPts val="0"/>
              </a:spcAft>
              <a:buSzPts val="1300"/>
              <a:buChar char="●"/>
            </a:pPr>
            <a:r>
              <a:rPr b="1" lang="en" sz="1300"/>
              <a:t>Large Group:</a:t>
            </a:r>
            <a:endParaRPr sz="1300"/>
          </a:p>
          <a:p>
            <a:pPr indent="-311150" lvl="1" marL="914400" rtl="0" algn="l">
              <a:spcBef>
                <a:spcPts val="0"/>
              </a:spcBef>
              <a:spcAft>
                <a:spcPts val="0"/>
              </a:spcAft>
              <a:buSzPts val="1300"/>
              <a:buChar char="○"/>
            </a:pPr>
            <a:r>
              <a:rPr lang="en" sz="1300"/>
              <a:t>Share with a brief insight on each of the point above!</a:t>
            </a:r>
            <a:endParaRPr sz="1300"/>
          </a:p>
        </p:txBody>
      </p:sp>
      <p:grpSp>
        <p:nvGrpSpPr>
          <p:cNvPr id="1406" name="Google Shape;1406;p56"/>
          <p:cNvGrpSpPr/>
          <p:nvPr/>
        </p:nvGrpSpPr>
        <p:grpSpPr>
          <a:xfrm>
            <a:off x="5533037" y="1395725"/>
            <a:ext cx="3440312" cy="3429688"/>
            <a:chOff x="5533038" y="1237725"/>
            <a:chExt cx="3440312" cy="3429688"/>
          </a:xfrm>
        </p:grpSpPr>
        <p:pic>
          <p:nvPicPr>
            <p:cNvPr id="1407" name="Google Shape;1407;p56"/>
            <p:cNvPicPr preferRelativeResize="0"/>
            <p:nvPr/>
          </p:nvPicPr>
          <p:blipFill>
            <a:blip r:embed="rId3">
              <a:alphaModFix/>
            </a:blip>
            <a:stretch>
              <a:fillRect/>
            </a:stretch>
          </p:blipFill>
          <p:spPr>
            <a:xfrm>
              <a:off x="5556436" y="1238412"/>
              <a:ext cx="1092457" cy="1093585"/>
            </a:xfrm>
            <a:prstGeom prst="rect">
              <a:avLst/>
            </a:prstGeom>
            <a:noFill/>
            <a:ln>
              <a:noFill/>
            </a:ln>
          </p:spPr>
        </p:pic>
        <p:pic>
          <p:nvPicPr>
            <p:cNvPr id="1408" name="Google Shape;1408;p56"/>
            <p:cNvPicPr preferRelativeResize="0"/>
            <p:nvPr/>
          </p:nvPicPr>
          <p:blipFill>
            <a:blip r:embed="rId4">
              <a:alphaModFix/>
            </a:blip>
            <a:stretch>
              <a:fillRect/>
            </a:stretch>
          </p:blipFill>
          <p:spPr>
            <a:xfrm>
              <a:off x="7904225" y="1237725"/>
              <a:ext cx="1057225" cy="1093600"/>
            </a:xfrm>
            <a:prstGeom prst="rect">
              <a:avLst/>
            </a:prstGeom>
            <a:noFill/>
            <a:ln>
              <a:noFill/>
            </a:ln>
          </p:spPr>
        </p:pic>
        <p:pic>
          <p:nvPicPr>
            <p:cNvPr id="1409" name="Google Shape;1409;p56"/>
            <p:cNvPicPr preferRelativeResize="0"/>
            <p:nvPr/>
          </p:nvPicPr>
          <p:blipFill>
            <a:blip r:embed="rId5">
              <a:alphaModFix/>
            </a:blip>
            <a:stretch>
              <a:fillRect/>
            </a:stretch>
          </p:blipFill>
          <p:spPr>
            <a:xfrm>
              <a:off x="5556412" y="2406053"/>
              <a:ext cx="1092483" cy="1093585"/>
            </a:xfrm>
            <a:prstGeom prst="rect">
              <a:avLst/>
            </a:prstGeom>
            <a:noFill/>
            <a:ln>
              <a:noFill/>
            </a:ln>
          </p:spPr>
        </p:pic>
        <p:pic>
          <p:nvPicPr>
            <p:cNvPr id="1410" name="Google Shape;1410;p56"/>
            <p:cNvPicPr preferRelativeResize="0"/>
            <p:nvPr/>
          </p:nvPicPr>
          <p:blipFill>
            <a:blip r:embed="rId6">
              <a:alphaModFix/>
            </a:blip>
            <a:stretch>
              <a:fillRect/>
            </a:stretch>
          </p:blipFill>
          <p:spPr>
            <a:xfrm>
              <a:off x="6730324" y="1238412"/>
              <a:ext cx="1092483" cy="1093635"/>
            </a:xfrm>
            <a:prstGeom prst="rect">
              <a:avLst/>
            </a:prstGeom>
            <a:noFill/>
            <a:ln>
              <a:noFill/>
            </a:ln>
          </p:spPr>
        </p:pic>
        <p:pic>
          <p:nvPicPr>
            <p:cNvPr id="1411" name="Google Shape;1411;p56"/>
            <p:cNvPicPr preferRelativeResize="0"/>
            <p:nvPr/>
          </p:nvPicPr>
          <p:blipFill>
            <a:blip r:embed="rId7">
              <a:alphaModFix/>
            </a:blip>
            <a:stretch>
              <a:fillRect/>
            </a:stretch>
          </p:blipFill>
          <p:spPr>
            <a:xfrm>
              <a:off x="6730324" y="2406126"/>
              <a:ext cx="1092483" cy="1093585"/>
            </a:xfrm>
            <a:prstGeom prst="rect">
              <a:avLst/>
            </a:prstGeom>
            <a:noFill/>
            <a:ln>
              <a:noFill/>
            </a:ln>
          </p:spPr>
        </p:pic>
        <p:pic>
          <p:nvPicPr>
            <p:cNvPr id="1412" name="Google Shape;1412;p56"/>
            <p:cNvPicPr preferRelativeResize="0"/>
            <p:nvPr/>
          </p:nvPicPr>
          <p:blipFill>
            <a:blip r:embed="rId8">
              <a:alphaModFix/>
            </a:blip>
            <a:stretch>
              <a:fillRect/>
            </a:stretch>
          </p:blipFill>
          <p:spPr>
            <a:xfrm>
              <a:off x="7904794" y="2406126"/>
              <a:ext cx="1057243" cy="1093585"/>
            </a:xfrm>
            <a:prstGeom prst="rect">
              <a:avLst/>
            </a:prstGeom>
            <a:noFill/>
            <a:ln>
              <a:noFill/>
            </a:ln>
          </p:spPr>
        </p:pic>
        <p:pic>
          <p:nvPicPr>
            <p:cNvPr id="1413" name="Google Shape;1413;p56"/>
            <p:cNvPicPr preferRelativeResize="0"/>
            <p:nvPr/>
          </p:nvPicPr>
          <p:blipFill>
            <a:blip r:embed="rId9">
              <a:alphaModFix/>
            </a:blip>
            <a:stretch>
              <a:fillRect/>
            </a:stretch>
          </p:blipFill>
          <p:spPr>
            <a:xfrm>
              <a:off x="5533038" y="3573680"/>
              <a:ext cx="1139207" cy="1093634"/>
            </a:xfrm>
            <a:prstGeom prst="rect">
              <a:avLst/>
            </a:prstGeom>
            <a:noFill/>
            <a:ln>
              <a:noFill/>
            </a:ln>
          </p:spPr>
        </p:pic>
        <p:pic>
          <p:nvPicPr>
            <p:cNvPr id="1414" name="Google Shape;1414;p56"/>
            <p:cNvPicPr preferRelativeResize="0"/>
            <p:nvPr/>
          </p:nvPicPr>
          <p:blipFill>
            <a:blip r:embed="rId10">
              <a:alphaModFix/>
            </a:blip>
            <a:stretch>
              <a:fillRect/>
            </a:stretch>
          </p:blipFill>
          <p:spPr>
            <a:xfrm>
              <a:off x="6730324" y="3573778"/>
              <a:ext cx="1092482" cy="1093634"/>
            </a:xfrm>
            <a:prstGeom prst="rect">
              <a:avLst/>
            </a:prstGeom>
            <a:noFill/>
            <a:ln>
              <a:noFill/>
            </a:ln>
          </p:spPr>
        </p:pic>
        <p:pic>
          <p:nvPicPr>
            <p:cNvPr id="1415" name="Google Shape;1415;p56"/>
            <p:cNvPicPr preferRelativeResize="0"/>
            <p:nvPr/>
          </p:nvPicPr>
          <p:blipFill>
            <a:blip r:embed="rId11">
              <a:alphaModFix/>
            </a:blip>
            <a:stretch>
              <a:fillRect/>
            </a:stretch>
          </p:blipFill>
          <p:spPr>
            <a:xfrm>
              <a:off x="7880875" y="3574500"/>
              <a:ext cx="1092475" cy="1092475"/>
            </a:xfrm>
            <a:prstGeom prst="rect">
              <a:avLst/>
            </a:prstGeom>
            <a:noFill/>
            <a:ln>
              <a:noFill/>
            </a:ln>
          </p:spPr>
        </p:pic>
      </p:grpSp>
      <p:sp>
        <p:nvSpPr>
          <p:cNvPr id="1416" name="Google Shape;1416;p56"/>
          <p:cNvSpPr txBox="1"/>
          <p:nvPr/>
        </p:nvSpPr>
        <p:spPr>
          <a:xfrm>
            <a:off x="7458475" y="0"/>
            <a:ext cx="16857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chemeClr val="dk1"/>
                </a:solidFill>
                <a:latin typeface="Economica"/>
                <a:ea typeface="Economica"/>
                <a:cs typeface="Economica"/>
                <a:sym typeface="Economica"/>
              </a:rPr>
              <a:t>Manalili, MMC (2024)</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0" name="Shape 1420"/>
        <p:cNvGrpSpPr/>
        <p:nvPr/>
      </p:nvGrpSpPr>
      <p:grpSpPr>
        <a:xfrm>
          <a:off x="0" y="0"/>
          <a:ext cx="0" cy="0"/>
          <a:chOff x="0" y="0"/>
          <a:chExt cx="0" cy="0"/>
        </a:xfrm>
      </p:grpSpPr>
      <p:pic>
        <p:nvPicPr>
          <p:cNvPr id="1421" name="Google Shape;1421;p57"/>
          <p:cNvPicPr preferRelativeResize="0"/>
          <p:nvPr/>
        </p:nvPicPr>
        <p:blipFill>
          <a:blip r:embed="rId3">
            <a:alphaModFix/>
          </a:blip>
          <a:stretch>
            <a:fillRect/>
          </a:stretch>
        </p:blipFill>
        <p:spPr>
          <a:xfrm>
            <a:off x="38" y="1017871"/>
            <a:ext cx="8832300" cy="3964780"/>
          </a:xfrm>
          <a:prstGeom prst="rect">
            <a:avLst/>
          </a:prstGeom>
          <a:noFill/>
          <a:ln>
            <a:noFill/>
          </a:ln>
        </p:spPr>
      </p:pic>
      <p:pic>
        <p:nvPicPr>
          <p:cNvPr id="1422" name="Google Shape;1422;p57"/>
          <p:cNvPicPr preferRelativeResize="0"/>
          <p:nvPr/>
        </p:nvPicPr>
        <p:blipFill>
          <a:blip r:embed="rId4">
            <a:alphaModFix/>
          </a:blip>
          <a:stretch>
            <a:fillRect/>
          </a:stretch>
        </p:blipFill>
        <p:spPr>
          <a:xfrm>
            <a:off x="7974188" y="3670113"/>
            <a:ext cx="1092475" cy="1092475"/>
          </a:xfrm>
          <a:prstGeom prst="rect">
            <a:avLst/>
          </a:prstGeom>
          <a:noFill/>
          <a:ln>
            <a:noFill/>
          </a:ln>
        </p:spPr>
      </p:pic>
      <p:sp>
        <p:nvSpPr>
          <p:cNvPr id="1423" name="Google Shape;1423;p57"/>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n" sz="3750"/>
              <a:t>Ethics: </a:t>
            </a:r>
            <a:r>
              <a:rPr lang="en" sz="3250"/>
              <a:t>Deconstruction - Example Race (Extra Slides)</a:t>
            </a:r>
            <a:endParaRPr sz="3250"/>
          </a:p>
        </p:txBody>
      </p:sp>
      <p:sp>
        <p:nvSpPr>
          <p:cNvPr id="1424" name="Google Shape;1424;p57"/>
          <p:cNvSpPr txBox="1"/>
          <p:nvPr/>
        </p:nvSpPr>
        <p:spPr>
          <a:xfrm>
            <a:off x="7896863" y="4762575"/>
            <a:ext cx="1247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Open Sans"/>
                <a:ea typeface="Open Sans"/>
                <a:cs typeface="Open Sans"/>
                <a:sym typeface="Open Sans"/>
              </a:rPr>
              <a:t>(</a:t>
            </a:r>
            <a:r>
              <a:rPr lang="en" sz="1000" u="sng">
                <a:solidFill>
                  <a:srgbClr val="607D8B"/>
                </a:solidFill>
                <a:latin typeface="Open Sans"/>
                <a:ea typeface="Open Sans"/>
                <a:cs typeface="Open Sans"/>
                <a:sym typeface="Open Sans"/>
                <a:hlinkClick r:id="rId5">
                  <a:extLst>
                    <a:ext uri="{A12FA001-AC4F-418D-AE19-62706E023703}">
                      <ahyp:hlinkClr val="tx"/>
                    </a:ext>
                  </a:extLst>
                </a:hlinkClick>
              </a:rPr>
              <a:t>US Census, 2015</a:t>
            </a:r>
            <a:r>
              <a:rPr lang="en" sz="1000">
                <a:latin typeface="Open Sans"/>
                <a:ea typeface="Open Sans"/>
                <a:cs typeface="Open Sans"/>
                <a:sym typeface="Open Sans"/>
              </a:rPr>
              <a:t>)</a:t>
            </a:r>
            <a:endParaRPr sz="1000">
              <a:latin typeface="Open Sans"/>
              <a:ea typeface="Open Sans"/>
              <a:cs typeface="Open Sans"/>
              <a:sym typeface="Open Sans"/>
            </a:endParaRPr>
          </a:p>
        </p:txBody>
      </p:sp>
      <p:sp>
        <p:nvSpPr>
          <p:cNvPr id="1425" name="Google Shape;1425;p57"/>
          <p:cNvSpPr txBox="1"/>
          <p:nvPr/>
        </p:nvSpPr>
        <p:spPr>
          <a:xfrm>
            <a:off x="7458475" y="0"/>
            <a:ext cx="16857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chemeClr val="dk1"/>
                </a:solidFill>
                <a:latin typeface="Economica"/>
                <a:ea typeface="Economica"/>
                <a:cs typeface="Economica"/>
                <a:sym typeface="Economica"/>
              </a:rPr>
              <a:t>Manalili, MMC (2024)</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7"/>
          <p:cNvSpPr txBox="1"/>
          <p:nvPr/>
        </p:nvSpPr>
        <p:spPr>
          <a:xfrm>
            <a:off x="2738350" y="753675"/>
            <a:ext cx="3635100" cy="2618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latin typeface="Economica"/>
                <a:ea typeface="Economica"/>
                <a:cs typeface="Economica"/>
                <a:sym typeface="Economica"/>
              </a:rPr>
              <a:t>Narrative Therapy:</a:t>
            </a:r>
            <a:endParaRPr sz="2000">
              <a:solidFill>
                <a:srgbClr val="000000"/>
              </a:solidFill>
              <a:latin typeface="Economica"/>
              <a:ea typeface="Economica"/>
              <a:cs typeface="Economica"/>
              <a:sym typeface="Economica"/>
            </a:endParaRPr>
          </a:p>
          <a:p>
            <a:pPr indent="0" lvl="0" marL="0" rtl="0" algn="ctr">
              <a:spcBef>
                <a:spcPts val="0"/>
              </a:spcBef>
              <a:spcAft>
                <a:spcPts val="0"/>
              </a:spcAft>
              <a:buClr>
                <a:srgbClr val="000000"/>
              </a:buClr>
              <a:buSzPts val="1100"/>
              <a:buFont typeface="Arial"/>
              <a:buNone/>
            </a:pPr>
            <a:r>
              <a:rPr lang="en" sz="2000">
                <a:latin typeface="Economica"/>
                <a:ea typeface="Economica"/>
                <a:cs typeface="Economica"/>
                <a:sym typeface="Economica"/>
              </a:rPr>
              <a:t>Poststructural &amp; Culturally Sensitive Interviewing</a:t>
            </a:r>
            <a:endParaRPr b="1" sz="2000">
              <a:latin typeface="Economica"/>
              <a:ea typeface="Economica"/>
              <a:cs typeface="Economica"/>
              <a:sym typeface="Economica"/>
            </a:endParaRPr>
          </a:p>
          <a:p>
            <a:pPr indent="0" lvl="0" marL="0" rtl="0" algn="l">
              <a:spcBef>
                <a:spcPts val="0"/>
              </a:spcBef>
              <a:spcAft>
                <a:spcPts val="0"/>
              </a:spcAft>
              <a:buClr>
                <a:srgbClr val="000000"/>
              </a:buClr>
              <a:buSzPts val="1100"/>
              <a:buFont typeface="Arial"/>
              <a:buNone/>
            </a:pPr>
            <a:r>
              <a:t/>
            </a:r>
            <a:endParaRPr sz="1600">
              <a:latin typeface="Economica"/>
              <a:ea typeface="Economica"/>
              <a:cs typeface="Economica"/>
              <a:sym typeface="Economica"/>
            </a:endParaRPr>
          </a:p>
          <a:p>
            <a:pPr indent="0" lvl="0" marL="0" rtl="0" algn="ctr">
              <a:spcBef>
                <a:spcPts val="0"/>
              </a:spcBef>
              <a:spcAft>
                <a:spcPts val="0"/>
              </a:spcAft>
              <a:buNone/>
            </a:pPr>
            <a:r>
              <a:rPr lang="en" sz="1600">
                <a:latin typeface="Economica"/>
                <a:ea typeface="Economica"/>
                <a:cs typeface="Economica"/>
                <a:sym typeface="Economica"/>
              </a:rPr>
              <a:t>Mental Health Technology Transfer Center </a:t>
            </a:r>
            <a:endParaRPr sz="1600">
              <a:latin typeface="Economica"/>
              <a:ea typeface="Economica"/>
              <a:cs typeface="Economica"/>
              <a:sym typeface="Economica"/>
            </a:endParaRPr>
          </a:p>
          <a:p>
            <a:pPr indent="0" lvl="0" marL="0" rtl="0" algn="ctr">
              <a:spcBef>
                <a:spcPts val="0"/>
              </a:spcBef>
              <a:spcAft>
                <a:spcPts val="0"/>
              </a:spcAft>
              <a:buNone/>
            </a:pPr>
            <a:r>
              <a:rPr lang="en" sz="1600">
                <a:latin typeface="Economica"/>
                <a:ea typeface="Economica"/>
                <a:cs typeface="Economica"/>
                <a:sym typeface="Economica"/>
              </a:rPr>
              <a:t>Massachusetts Mental Health Center</a:t>
            </a:r>
            <a:endParaRPr sz="1600">
              <a:latin typeface="Economica"/>
              <a:ea typeface="Economica"/>
              <a:cs typeface="Economica"/>
              <a:sym typeface="Economica"/>
            </a:endParaRPr>
          </a:p>
          <a:p>
            <a:pPr indent="0" lvl="0" marL="0" rtl="0" algn="ctr">
              <a:spcBef>
                <a:spcPts val="0"/>
              </a:spcBef>
              <a:spcAft>
                <a:spcPts val="0"/>
              </a:spcAft>
              <a:buNone/>
            </a:pPr>
            <a:r>
              <a:rPr lang="en" sz="1600">
                <a:latin typeface="Economica"/>
                <a:ea typeface="Economica"/>
                <a:cs typeface="Economica"/>
                <a:sym typeface="Economica"/>
              </a:rPr>
              <a:t>M. Mookie. C. Manalili, LICSW</a:t>
            </a:r>
            <a:endParaRPr sz="1600">
              <a:latin typeface="Economica"/>
              <a:ea typeface="Economica"/>
              <a:cs typeface="Economica"/>
              <a:sym typeface="Economica"/>
            </a:endParaRPr>
          </a:p>
        </p:txBody>
      </p:sp>
      <p:sp>
        <p:nvSpPr>
          <p:cNvPr id="83" name="Google Shape;83;p17"/>
          <p:cNvSpPr txBox="1"/>
          <p:nvPr/>
        </p:nvSpPr>
        <p:spPr>
          <a:xfrm>
            <a:off x="1928200" y="4383300"/>
            <a:ext cx="5255400" cy="785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300">
                <a:solidFill>
                  <a:schemeClr val="dk1"/>
                </a:solidFill>
                <a:latin typeface="Economica"/>
                <a:ea typeface="Economica"/>
                <a:cs typeface="Economica"/>
                <a:sym typeface="Economica"/>
              </a:rPr>
              <a:t>Greetings: </a:t>
            </a:r>
            <a:r>
              <a:rPr lang="en" sz="1300">
                <a:solidFill>
                  <a:schemeClr val="dk1"/>
                </a:solidFill>
                <a:latin typeface="Economica"/>
                <a:ea typeface="Economica"/>
                <a:cs typeface="Economica"/>
                <a:sym typeface="Economica"/>
              </a:rPr>
              <a:t>Maligayang pagdating… </a:t>
            </a:r>
            <a:r>
              <a:rPr lang="en" sz="1300">
                <a:solidFill>
                  <a:schemeClr val="dk1"/>
                </a:solidFill>
                <a:latin typeface="Economica"/>
                <a:ea typeface="Economica"/>
                <a:cs typeface="Economica"/>
                <a:sym typeface="Economica"/>
              </a:rPr>
              <a:t>Bem-vinda, Benvenuta/o, Bienvenida/o, Bienvenu/e, </a:t>
            </a:r>
            <a:br>
              <a:rPr lang="en" sz="1300">
                <a:solidFill>
                  <a:schemeClr val="dk1"/>
                </a:solidFill>
                <a:latin typeface="Economica"/>
                <a:ea typeface="Economica"/>
                <a:cs typeface="Economica"/>
                <a:sym typeface="Economica"/>
              </a:rPr>
            </a:br>
            <a:r>
              <a:rPr lang="en" sz="1300">
                <a:solidFill>
                  <a:schemeClr val="dk1"/>
                </a:solidFill>
                <a:latin typeface="Economica"/>
                <a:ea typeface="Economica"/>
                <a:cs typeface="Economica"/>
                <a:sym typeface="Economica"/>
              </a:rPr>
              <a:t>Eoseo osibsio, Herzlich Willkommen, Hotep, Huanying, Sawubona, Shalom, Wuneekeesuq, Yokoso…</a:t>
            </a:r>
            <a:br>
              <a:rPr lang="en" sz="1300">
                <a:solidFill>
                  <a:schemeClr val="dk1"/>
                </a:solidFill>
                <a:latin typeface="Economica"/>
                <a:ea typeface="Economica"/>
                <a:cs typeface="Economica"/>
                <a:sym typeface="Economica"/>
              </a:rPr>
            </a:br>
            <a:r>
              <a:rPr lang="en" sz="1300">
                <a:solidFill>
                  <a:schemeClr val="dk1"/>
                </a:solidFill>
                <a:latin typeface="Economica"/>
                <a:ea typeface="Economica"/>
                <a:cs typeface="Economica"/>
                <a:sym typeface="Economica"/>
              </a:rPr>
              <a:t>(and let me know how folks say hello from your tradition) - </a:t>
            </a:r>
            <a:r>
              <a:rPr b="1" lang="en" sz="1300">
                <a:solidFill>
                  <a:schemeClr val="dk1"/>
                </a:solidFill>
                <a:latin typeface="Economica"/>
                <a:ea typeface="Economica"/>
                <a:cs typeface="Economica"/>
                <a:sym typeface="Economica"/>
              </a:rPr>
              <a:t>Welcome, your story is welcome here!</a:t>
            </a:r>
            <a:endParaRPr b="1" sz="1600">
              <a:solidFill>
                <a:schemeClr val="dk1"/>
              </a:solidFill>
              <a:latin typeface="Economica"/>
              <a:ea typeface="Economica"/>
              <a:cs typeface="Economica"/>
              <a:sym typeface="Economica"/>
            </a:endParaRPr>
          </a:p>
        </p:txBody>
      </p:sp>
      <p:pic>
        <p:nvPicPr>
          <p:cNvPr id="84" name="Google Shape;84;p17"/>
          <p:cNvPicPr preferRelativeResize="0"/>
          <p:nvPr/>
        </p:nvPicPr>
        <p:blipFill>
          <a:blip r:embed="rId3">
            <a:alphaModFix/>
          </a:blip>
          <a:stretch>
            <a:fillRect/>
          </a:stretch>
        </p:blipFill>
        <p:spPr>
          <a:xfrm>
            <a:off x="7447900" y="3428550"/>
            <a:ext cx="1600201" cy="1600201"/>
          </a:xfrm>
          <a:prstGeom prst="rect">
            <a:avLst/>
          </a:prstGeom>
          <a:noFill/>
          <a:ln cap="flat" cmpd="sng" w="9525">
            <a:solidFill>
              <a:schemeClr val="lt1"/>
            </a:solidFill>
            <a:prstDash val="solid"/>
            <a:round/>
            <a:headEnd len="sm" w="sm" type="none"/>
            <a:tailEnd len="sm" w="sm" type="none"/>
          </a:ln>
        </p:spPr>
      </p:pic>
      <p:pic>
        <p:nvPicPr>
          <p:cNvPr id="85" name="Google Shape;85;p17"/>
          <p:cNvPicPr preferRelativeResize="0"/>
          <p:nvPr/>
        </p:nvPicPr>
        <p:blipFill>
          <a:blip r:embed="rId4">
            <a:alphaModFix/>
          </a:blip>
          <a:stretch>
            <a:fillRect/>
          </a:stretch>
        </p:blipFill>
        <p:spPr>
          <a:xfrm>
            <a:off x="7447900" y="1771650"/>
            <a:ext cx="1600200" cy="1600200"/>
          </a:xfrm>
          <a:prstGeom prst="rect">
            <a:avLst/>
          </a:prstGeom>
          <a:noFill/>
          <a:ln cap="flat" cmpd="sng" w="9525">
            <a:solidFill>
              <a:schemeClr val="lt1"/>
            </a:solidFill>
            <a:prstDash val="solid"/>
            <a:round/>
            <a:headEnd len="sm" w="sm" type="none"/>
            <a:tailEnd len="sm" w="sm" type="none"/>
          </a:ln>
        </p:spPr>
      </p:pic>
      <p:pic>
        <p:nvPicPr>
          <p:cNvPr id="86" name="Google Shape;86;p17"/>
          <p:cNvPicPr preferRelativeResize="0"/>
          <p:nvPr/>
        </p:nvPicPr>
        <p:blipFill rotWithShape="1">
          <a:blip r:embed="rId5">
            <a:alphaModFix/>
          </a:blip>
          <a:srcRect b="0" l="14916" r="9325" t="0"/>
          <a:stretch/>
        </p:blipFill>
        <p:spPr>
          <a:xfrm>
            <a:off x="7447900" y="114750"/>
            <a:ext cx="1600199" cy="1600199"/>
          </a:xfrm>
          <a:prstGeom prst="rect">
            <a:avLst/>
          </a:prstGeom>
          <a:noFill/>
          <a:ln cap="flat" cmpd="sng" w="9525">
            <a:solidFill>
              <a:schemeClr val="lt1"/>
            </a:solidFill>
            <a:prstDash val="solid"/>
            <a:round/>
            <a:headEnd len="sm" w="sm" type="none"/>
            <a:tailEnd len="sm" w="sm" type="none"/>
          </a:ln>
        </p:spPr>
      </p:pic>
      <p:pic>
        <p:nvPicPr>
          <p:cNvPr id="87" name="Google Shape;87;p17"/>
          <p:cNvPicPr preferRelativeResize="0"/>
          <p:nvPr/>
        </p:nvPicPr>
        <p:blipFill rotWithShape="1">
          <a:blip r:embed="rId6">
            <a:alphaModFix/>
          </a:blip>
          <a:srcRect b="0" l="0" r="0" t="28906"/>
          <a:stretch/>
        </p:blipFill>
        <p:spPr>
          <a:xfrm>
            <a:off x="95900" y="3428550"/>
            <a:ext cx="1600200" cy="1598995"/>
          </a:xfrm>
          <a:prstGeom prst="rect">
            <a:avLst/>
          </a:prstGeom>
          <a:noFill/>
          <a:ln>
            <a:noFill/>
          </a:ln>
        </p:spPr>
      </p:pic>
      <p:pic>
        <p:nvPicPr>
          <p:cNvPr id="88" name="Google Shape;88;p17"/>
          <p:cNvPicPr preferRelativeResize="0"/>
          <p:nvPr/>
        </p:nvPicPr>
        <p:blipFill rotWithShape="1">
          <a:blip r:embed="rId7">
            <a:alphaModFix/>
          </a:blip>
          <a:srcRect b="-70" l="6791" r="6800" t="0"/>
          <a:stretch/>
        </p:blipFill>
        <p:spPr>
          <a:xfrm>
            <a:off x="95900" y="1771655"/>
            <a:ext cx="1600200" cy="1600191"/>
          </a:xfrm>
          <a:prstGeom prst="rect">
            <a:avLst/>
          </a:prstGeom>
          <a:noFill/>
          <a:ln cap="flat" cmpd="sng" w="9525">
            <a:solidFill>
              <a:schemeClr val="dk2"/>
            </a:solidFill>
            <a:prstDash val="solid"/>
            <a:round/>
            <a:headEnd len="sm" w="sm" type="none"/>
            <a:tailEnd len="sm" w="sm" type="none"/>
          </a:ln>
        </p:spPr>
      </p:pic>
      <p:pic>
        <p:nvPicPr>
          <p:cNvPr id="89" name="Google Shape;89;p17"/>
          <p:cNvPicPr preferRelativeResize="0"/>
          <p:nvPr/>
        </p:nvPicPr>
        <p:blipFill rotWithShape="1">
          <a:blip r:embed="rId8">
            <a:alphaModFix/>
          </a:blip>
          <a:srcRect b="0" l="47633" r="0" t="6672"/>
          <a:stretch/>
        </p:blipFill>
        <p:spPr>
          <a:xfrm>
            <a:off x="95900" y="114750"/>
            <a:ext cx="1600200" cy="1600201"/>
          </a:xfrm>
          <a:prstGeom prst="rect">
            <a:avLst/>
          </a:prstGeom>
          <a:noFill/>
          <a:ln cap="flat" cmpd="sng" w="9525">
            <a:solidFill>
              <a:schemeClr val="lt1"/>
            </a:solidFill>
            <a:prstDash val="solid"/>
            <a:round/>
            <a:headEnd len="sm" w="sm" type="none"/>
            <a:tailEnd len="sm" w="sm" type="none"/>
          </a:ln>
        </p:spPr>
      </p:pic>
      <p:pic>
        <p:nvPicPr>
          <p:cNvPr id="90" name="Google Shape;90;p17"/>
          <p:cNvPicPr preferRelativeResize="0"/>
          <p:nvPr/>
        </p:nvPicPr>
        <p:blipFill>
          <a:blip r:embed="rId9">
            <a:alphaModFix/>
          </a:blip>
          <a:stretch>
            <a:fillRect/>
          </a:stretch>
        </p:blipFill>
        <p:spPr>
          <a:xfrm>
            <a:off x="4943725" y="3319575"/>
            <a:ext cx="948725" cy="948725"/>
          </a:xfrm>
          <a:prstGeom prst="rect">
            <a:avLst/>
          </a:prstGeom>
          <a:noFill/>
          <a:ln>
            <a:noFill/>
          </a:ln>
        </p:spPr>
      </p:pic>
      <p:pic>
        <p:nvPicPr>
          <p:cNvPr id="91" name="Google Shape;91;p17"/>
          <p:cNvPicPr preferRelativeResize="0"/>
          <p:nvPr/>
        </p:nvPicPr>
        <p:blipFill>
          <a:blip r:embed="rId10">
            <a:alphaModFix/>
          </a:blip>
          <a:stretch>
            <a:fillRect/>
          </a:stretch>
        </p:blipFill>
        <p:spPr>
          <a:xfrm>
            <a:off x="3251525" y="3761951"/>
            <a:ext cx="1503248" cy="506350"/>
          </a:xfrm>
          <a:prstGeom prst="rect">
            <a:avLst/>
          </a:prstGeom>
          <a:noFill/>
          <a:ln>
            <a:noFill/>
          </a:ln>
        </p:spPr>
      </p:pic>
      <p:pic>
        <p:nvPicPr>
          <p:cNvPr id="92" name="Google Shape;92;p17"/>
          <p:cNvPicPr preferRelativeResize="0"/>
          <p:nvPr/>
        </p:nvPicPr>
        <p:blipFill>
          <a:blip r:embed="rId11">
            <a:alphaModFix/>
          </a:blip>
          <a:stretch>
            <a:fillRect/>
          </a:stretch>
        </p:blipFill>
        <p:spPr>
          <a:xfrm>
            <a:off x="3278301" y="3319575"/>
            <a:ext cx="1503250" cy="34812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8"/>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sz="3750"/>
              <a:t>Welcome to </a:t>
            </a:r>
            <a:r>
              <a:rPr b="1" lang="en" sz="3750"/>
              <a:t>Narrative Therapy</a:t>
            </a:r>
            <a:r>
              <a:rPr lang="en" sz="3750"/>
              <a:t>!</a:t>
            </a:r>
            <a:endParaRPr sz="3750"/>
          </a:p>
        </p:txBody>
      </p:sp>
      <p:sp>
        <p:nvSpPr>
          <p:cNvPr id="98" name="Google Shape;98;p18"/>
          <p:cNvSpPr txBox="1"/>
          <p:nvPr>
            <p:ph idx="1" type="body"/>
          </p:nvPr>
        </p:nvSpPr>
        <p:spPr>
          <a:xfrm>
            <a:off x="2358900" y="1225213"/>
            <a:ext cx="6473400" cy="37635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0"/>
              </a:spcAft>
              <a:buNone/>
            </a:pPr>
            <a:r>
              <a:rPr lang="en" sz="2000"/>
              <a:t>Welcome to Narrative Therapy - students, colleagues, friends! </a:t>
            </a:r>
            <a:endParaRPr sz="2000"/>
          </a:p>
          <a:p>
            <a:pPr indent="0" lvl="0" marL="0" rtl="0" algn="l">
              <a:spcBef>
                <a:spcPts val="1200"/>
              </a:spcBef>
              <a:spcAft>
                <a:spcPts val="0"/>
              </a:spcAft>
              <a:buNone/>
            </a:pPr>
            <a:r>
              <a:t/>
            </a:r>
            <a:endParaRPr sz="2000"/>
          </a:p>
          <a:p>
            <a:pPr indent="0" lvl="0" marL="0" rtl="0" algn="l">
              <a:spcBef>
                <a:spcPts val="1200"/>
              </a:spcBef>
              <a:spcAft>
                <a:spcPts val="0"/>
              </a:spcAft>
              <a:buNone/>
            </a:pPr>
            <a:r>
              <a:rPr lang="en" sz="2000"/>
              <a:t>I'm honored to introduce you each to “narrative therapy” - and the ways it may be of help and empowerment to those we accompany. Simply put, how narrative therapy might “help others feel like they matter” (Gaddis, 2021).</a:t>
            </a:r>
            <a:endParaRPr sz="2000"/>
          </a:p>
          <a:p>
            <a:pPr indent="0" lvl="0" marL="0" rtl="0" algn="l">
              <a:spcBef>
                <a:spcPts val="1200"/>
              </a:spcBef>
              <a:spcAft>
                <a:spcPts val="0"/>
              </a:spcAft>
              <a:buNone/>
            </a:pPr>
            <a:r>
              <a:t/>
            </a:r>
            <a:endParaRPr sz="2000"/>
          </a:p>
          <a:p>
            <a:pPr indent="0" lvl="0" marL="0" rtl="0" algn="l">
              <a:spcBef>
                <a:spcPts val="1200"/>
              </a:spcBef>
              <a:spcAft>
                <a:spcPts val="1200"/>
              </a:spcAft>
              <a:buNone/>
            </a:pPr>
            <a:r>
              <a:rPr lang="en" sz="2000"/>
              <a:t>When I think about each of you orienting your practices, to helping folks affected by societal injustices, towards a having a voice in “rich story development”... I feel hopeful, grateful, and inspired. If you’d like to continue the dialogue, do let me know how I can be of service to you: </a:t>
            </a:r>
            <a:r>
              <a:rPr lang="en" sz="2000" u="sng">
                <a:solidFill>
                  <a:schemeClr val="hlink"/>
                </a:solidFill>
                <a:hlinkClick r:id="rId3"/>
              </a:rPr>
              <a:t>manalili@bc.edu</a:t>
            </a:r>
            <a:r>
              <a:rPr lang="en" sz="2000"/>
              <a:t> </a:t>
            </a:r>
            <a:endParaRPr sz="2000"/>
          </a:p>
        </p:txBody>
      </p:sp>
      <p:pic>
        <p:nvPicPr>
          <p:cNvPr id="99" name="Google Shape;99;p18"/>
          <p:cNvPicPr preferRelativeResize="0"/>
          <p:nvPr/>
        </p:nvPicPr>
        <p:blipFill rotWithShape="1">
          <a:blip r:embed="rId4">
            <a:alphaModFix/>
          </a:blip>
          <a:srcRect b="0" l="24448" r="25307" t="0"/>
          <a:stretch/>
        </p:blipFill>
        <p:spPr>
          <a:xfrm>
            <a:off x="429550" y="1225226"/>
            <a:ext cx="1835150" cy="3652326"/>
          </a:xfrm>
          <a:prstGeom prst="rect">
            <a:avLst/>
          </a:prstGeom>
          <a:noFill/>
          <a:ln>
            <a:noFill/>
          </a:ln>
        </p:spPr>
      </p:pic>
      <p:sp>
        <p:nvSpPr>
          <p:cNvPr id="100" name="Google Shape;100;p18"/>
          <p:cNvSpPr txBox="1"/>
          <p:nvPr/>
        </p:nvSpPr>
        <p:spPr>
          <a:xfrm>
            <a:off x="7458475" y="0"/>
            <a:ext cx="16857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chemeClr val="dk1"/>
                </a:solidFill>
                <a:latin typeface="Economica"/>
                <a:ea typeface="Economica"/>
                <a:cs typeface="Economica"/>
                <a:sym typeface="Economica"/>
              </a:rPr>
              <a:t>Manalili, MMC (2024)</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19"/>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n" sz="3750"/>
              <a:t>Road-Map:</a:t>
            </a:r>
            <a:r>
              <a:rPr lang="en" sz="3750"/>
              <a:t> Outline</a:t>
            </a:r>
            <a:endParaRPr sz="3750"/>
          </a:p>
        </p:txBody>
      </p:sp>
      <p:sp>
        <p:nvSpPr>
          <p:cNvPr id="106" name="Google Shape;106;p19"/>
          <p:cNvSpPr txBox="1"/>
          <p:nvPr>
            <p:ph idx="1" type="body"/>
          </p:nvPr>
        </p:nvSpPr>
        <p:spPr>
          <a:xfrm>
            <a:off x="2264700" y="1619800"/>
            <a:ext cx="6879300" cy="3523800"/>
          </a:xfrm>
          <a:prstGeom prst="rect">
            <a:avLst/>
          </a:prstGeom>
        </p:spPr>
        <p:txBody>
          <a:bodyPr anchorCtr="0" anchor="t" bIns="91425" lIns="91425" spcFirstLastPara="1" rIns="91425" wrap="square" tIns="91425">
            <a:normAutofit/>
          </a:bodyPr>
          <a:lstStyle/>
          <a:p>
            <a:pPr indent="-330200" lvl="0" marL="457200" rtl="0" algn="l">
              <a:spcBef>
                <a:spcPts val="0"/>
              </a:spcBef>
              <a:spcAft>
                <a:spcPts val="0"/>
              </a:spcAft>
              <a:buSzPts val="1600"/>
              <a:buChar char="●"/>
            </a:pPr>
            <a:r>
              <a:rPr b="1" lang="en" sz="1600"/>
              <a:t>Part 1: Introduction</a:t>
            </a:r>
            <a:r>
              <a:rPr lang="en" sz="1600"/>
              <a:t>: Theory, History, and Worldview</a:t>
            </a:r>
            <a:br>
              <a:rPr lang="en" sz="1600"/>
            </a:br>
            <a:endParaRPr sz="1600"/>
          </a:p>
          <a:p>
            <a:pPr indent="-330200" lvl="0" marL="457200" rtl="0" algn="l">
              <a:spcBef>
                <a:spcPts val="0"/>
              </a:spcBef>
              <a:spcAft>
                <a:spcPts val="0"/>
              </a:spcAft>
              <a:buSzPts val="1600"/>
              <a:buChar char="●"/>
            </a:pPr>
            <a:r>
              <a:rPr b="1" lang="en" sz="1600"/>
              <a:t>Part 2: </a:t>
            </a:r>
            <a:r>
              <a:rPr b="1" lang="en" sz="1600"/>
              <a:t>Externalizing: </a:t>
            </a:r>
            <a:r>
              <a:rPr lang="en" sz="1600"/>
              <a:t>Power-Knowledge / “Statement of Position”</a:t>
            </a:r>
            <a:br>
              <a:rPr lang="en" sz="1600"/>
            </a:br>
            <a:endParaRPr sz="1600"/>
          </a:p>
          <a:p>
            <a:pPr indent="-330200" lvl="0" marL="457200" rtl="0" algn="l">
              <a:spcBef>
                <a:spcPts val="0"/>
              </a:spcBef>
              <a:spcAft>
                <a:spcPts val="0"/>
              </a:spcAft>
              <a:buSzPts val="1600"/>
              <a:buChar char="●"/>
            </a:pPr>
            <a:r>
              <a:rPr b="1" lang="en" sz="1600"/>
              <a:t>Part 3: </a:t>
            </a:r>
            <a:r>
              <a:rPr b="1" lang="en" sz="1600"/>
              <a:t>Reauthoring*: </a:t>
            </a:r>
            <a:r>
              <a:rPr lang="en" sz="1600"/>
              <a:t>Towards Rich Story Development</a:t>
            </a:r>
            <a:br>
              <a:rPr lang="en" sz="1600"/>
            </a:br>
            <a:endParaRPr sz="1600"/>
          </a:p>
          <a:p>
            <a:pPr indent="-330200" lvl="0" marL="457200" rtl="0" algn="l">
              <a:spcBef>
                <a:spcPts val="0"/>
              </a:spcBef>
              <a:spcAft>
                <a:spcPts val="0"/>
              </a:spcAft>
              <a:buSzPts val="1600"/>
              <a:buChar char="●"/>
            </a:pPr>
            <a:r>
              <a:rPr b="1" lang="en" sz="1600"/>
              <a:t>Questions and Dialogue?</a:t>
            </a:r>
            <a:br>
              <a:rPr b="1" lang="en" sz="1600"/>
            </a:br>
            <a:endParaRPr b="1" sz="1600"/>
          </a:p>
          <a:p>
            <a:pPr indent="0" lvl="0" marL="0" rtl="0" algn="l">
              <a:spcBef>
                <a:spcPts val="1200"/>
              </a:spcBef>
              <a:spcAft>
                <a:spcPts val="1200"/>
              </a:spcAft>
              <a:buNone/>
            </a:pPr>
            <a:r>
              <a:rPr b="1" lang="en" sz="1400"/>
              <a:t>Note: </a:t>
            </a:r>
            <a:r>
              <a:rPr lang="en" sz="1400"/>
              <a:t>We may only get to Part 1 and Part 2 - due to the limitation of time and Zoom platform. However, I’ve attached the more slides and material at the end of this presentation (if you are interested) and happy to chat more another time!</a:t>
            </a:r>
            <a:endParaRPr sz="1400"/>
          </a:p>
        </p:txBody>
      </p:sp>
      <p:pic>
        <p:nvPicPr>
          <p:cNvPr id="107" name="Google Shape;107;p19"/>
          <p:cNvPicPr preferRelativeResize="0"/>
          <p:nvPr/>
        </p:nvPicPr>
        <p:blipFill rotWithShape="1">
          <a:blip r:embed="rId3">
            <a:alphaModFix/>
          </a:blip>
          <a:srcRect b="0" l="24448" r="25307" t="0"/>
          <a:stretch/>
        </p:blipFill>
        <p:spPr>
          <a:xfrm>
            <a:off x="429550" y="1225226"/>
            <a:ext cx="1835150" cy="3652326"/>
          </a:xfrm>
          <a:prstGeom prst="rect">
            <a:avLst/>
          </a:prstGeom>
          <a:noFill/>
          <a:ln>
            <a:noFill/>
          </a:ln>
        </p:spPr>
      </p:pic>
      <p:sp>
        <p:nvSpPr>
          <p:cNvPr id="108" name="Google Shape;108;p19"/>
          <p:cNvSpPr txBox="1"/>
          <p:nvPr/>
        </p:nvSpPr>
        <p:spPr>
          <a:xfrm>
            <a:off x="7458475" y="0"/>
            <a:ext cx="16857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chemeClr val="dk1"/>
                </a:solidFill>
                <a:latin typeface="Economica"/>
                <a:ea typeface="Economica"/>
                <a:cs typeface="Economica"/>
                <a:sym typeface="Economica"/>
              </a:rPr>
              <a:t>Manalili, MMC (2024)</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
                                            <p:txEl>
                                              <p:pRg end="0" st="0"/>
                                            </p:txEl>
                                          </p:spTgt>
                                        </p:tgtEl>
                                        <p:attrNameLst>
                                          <p:attrName>style.visibility</p:attrName>
                                        </p:attrNameLst>
                                      </p:cBhvr>
                                      <p:to>
                                        <p:strVal val="visible"/>
                                      </p:to>
                                    </p:set>
                                    <p:animEffect filter="fade" transition="in">
                                      <p:cBhvr>
                                        <p:cTn dur="1000"/>
                                        <p:tgtEl>
                                          <p:spTgt spid="10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
                                            <p:txEl>
                                              <p:pRg end="1" st="1"/>
                                            </p:txEl>
                                          </p:spTgt>
                                        </p:tgtEl>
                                        <p:attrNameLst>
                                          <p:attrName>style.visibility</p:attrName>
                                        </p:attrNameLst>
                                      </p:cBhvr>
                                      <p:to>
                                        <p:strVal val="visible"/>
                                      </p:to>
                                    </p:set>
                                    <p:animEffect filter="fade" transition="in">
                                      <p:cBhvr>
                                        <p:cTn dur="1000"/>
                                        <p:tgtEl>
                                          <p:spTgt spid="10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
                                            <p:txEl>
                                              <p:pRg end="2" st="2"/>
                                            </p:txEl>
                                          </p:spTgt>
                                        </p:tgtEl>
                                        <p:attrNameLst>
                                          <p:attrName>style.visibility</p:attrName>
                                        </p:attrNameLst>
                                      </p:cBhvr>
                                      <p:to>
                                        <p:strVal val="visible"/>
                                      </p:to>
                                    </p:set>
                                    <p:animEffect filter="fade" transition="in">
                                      <p:cBhvr>
                                        <p:cTn dur="1000"/>
                                        <p:tgtEl>
                                          <p:spTgt spid="10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
                                            <p:txEl>
                                              <p:pRg end="3" st="3"/>
                                            </p:txEl>
                                          </p:spTgt>
                                        </p:tgtEl>
                                        <p:attrNameLst>
                                          <p:attrName>style.visibility</p:attrName>
                                        </p:attrNameLst>
                                      </p:cBhvr>
                                      <p:to>
                                        <p:strVal val="visible"/>
                                      </p:to>
                                    </p:set>
                                    <p:animEffect filter="fade" transition="in">
                                      <p:cBhvr>
                                        <p:cTn dur="1000"/>
                                        <p:tgtEl>
                                          <p:spTgt spid="106">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
                                            <p:txEl>
                                              <p:pRg end="4" st="4"/>
                                            </p:txEl>
                                          </p:spTgt>
                                        </p:tgtEl>
                                        <p:attrNameLst>
                                          <p:attrName>style.visibility</p:attrName>
                                        </p:attrNameLst>
                                      </p:cBhvr>
                                      <p:to>
                                        <p:strVal val="visible"/>
                                      </p:to>
                                    </p:set>
                                    <p:animEffect filter="fade" transition="in">
                                      <p:cBhvr>
                                        <p:cTn dur="1000"/>
                                        <p:tgtEl>
                                          <p:spTgt spid="106">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20"/>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b="1" lang="en" sz="3750"/>
              <a:t>Chapter 1: Introductions</a:t>
            </a:r>
            <a:endParaRPr b="1" sz="3750"/>
          </a:p>
        </p:txBody>
      </p:sp>
      <p:sp>
        <p:nvSpPr>
          <p:cNvPr id="114" name="Google Shape;114;p20"/>
          <p:cNvSpPr txBox="1"/>
          <p:nvPr>
            <p:ph idx="1" type="body"/>
          </p:nvPr>
        </p:nvSpPr>
        <p:spPr>
          <a:xfrm>
            <a:off x="1990500" y="1147225"/>
            <a:ext cx="5163000" cy="11028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lang="en" sz="1600"/>
              <a:t>Introductions to “Me” and “You”</a:t>
            </a:r>
            <a:br>
              <a:rPr lang="en" sz="1600"/>
            </a:br>
            <a:r>
              <a:rPr lang="en" sz="1600"/>
              <a:t>Introduction</a:t>
            </a:r>
            <a:r>
              <a:rPr lang="en" sz="1600"/>
              <a:t> to “Narrative Therapy”</a:t>
            </a:r>
            <a:br>
              <a:rPr lang="en" sz="1600"/>
            </a:br>
            <a:endParaRPr sz="1600"/>
          </a:p>
        </p:txBody>
      </p:sp>
      <p:grpSp>
        <p:nvGrpSpPr>
          <p:cNvPr id="115" name="Google Shape;115;p20"/>
          <p:cNvGrpSpPr/>
          <p:nvPr/>
        </p:nvGrpSpPr>
        <p:grpSpPr>
          <a:xfrm>
            <a:off x="2147500" y="2250031"/>
            <a:ext cx="4848976" cy="2392982"/>
            <a:chOff x="2147513" y="2250031"/>
            <a:chExt cx="4848976" cy="2392982"/>
          </a:xfrm>
        </p:grpSpPr>
        <p:sp>
          <p:nvSpPr>
            <p:cNvPr id="116" name="Google Shape;116;p20"/>
            <p:cNvSpPr/>
            <p:nvPr/>
          </p:nvSpPr>
          <p:spPr>
            <a:xfrm>
              <a:off x="3544150" y="3141250"/>
              <a:ext cx="1082400" cy="10824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20"/>
            <p:cNvSpPr/>
            <p:nvPr/>
          </p:nvSpPr>
          <p:spPr>
            <a:xfrm>
              <a:off x="3875263" y="3360125"/>
              <a:ext cx="540600" cy="5406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20"/>
            <p:cNvSpPr/>
            <p:nvPr/>
          </p:nvSpPr>
          <p:spPr>
            <a:xfrm>
              <a:off x="4274513" y="3514655"/>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20"/>
            <p:cNvSpPr/>
            <p:nvPr/>
          </p:nvSpPr>
          <p:spPr>
            <a:xfrm>
              <a:off x="4274513" y="3661230"/>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20"/>
            <p:cNvSpPr/>
            <p:nvPr/>
          </p:nvSpPr>
          <p:spPr>
            <a:xfrm>
              <a:off x="3875263" y="3379355"/>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20"/>
            <p:cNvSpPr/>
            <p:nvPr/>
          </p:nvSpPr>
          <p:spPr>
            <a:xfrm>
              <a:off x="4161138" y="4028630"/>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20"/>
            <p:cNvSpPr/>
            <p:nvPr/>
          </p:nvSpPr>
          <p:spPr>
            <a:xfrm>
              <a:off x="3724138" y="3661230"/>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20"/>
            <p:cNvSpPr/>
            <p:nvPr/>
          </p:nvSpPr>
          <p:spPr>
            <a:xfrm>
              <a:off x="4355663" y="3887880"/>
              <a:ext cx="135300" cy="1353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20"/>
            <p:cNvSpPr/>
            <p:nvPr/>
          </p:nvSpPr>
          <p:spPr>
            <a:xfrm>
              <a:off x="3783913" y="3796525"/>
              <a:ext cx="318000" cy="3180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20"/>
            <p:cNvSpPr txBox="1"/>
            <p:nvPr/>
          </p:nvSpPr>
          <p:spPr>
            <a:xfrm>
              <a:off x="3615413" y="4242813"/>
              <a:ext cx="939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Person</a:t>
              </a:r>
              <a:endParaRPr>
                <a:latin typeface="Open Sans"/>
                <a:ea typeface="Open Sans"/>
                <a:cs typeface="Open Sans"/>
                <a:sym typeface="Open Sans"/>
              </a:endParaRPr>
            </a:p>
          </p:txBody>
        </p:sp>
        <p:sp>
          <p:nvSpPr>
            <p:cNvPr id="126" name="Google Shape;126;p20"/>
            <p:cNvSpPr/>
            <p:nvPr/>
          </p:nvSpPr>
          <p:spPr>
            <a:xfrm>
              <a:off x="5211075" y="3555100"/>
              <a:ext cx="743200" cy="1082376"/>
            </a:xfrm>
            <a:custGeom>
              <a:rect b="b" l="l" r="r" t="t"/>
              <a:pathLst>
                <a:path extrusionOk="0" h="28266" w="29728">
                  <a:moveTo>
                    <a:pt x="2348" y="15567"/>
                  </a:moveTo>
                  <a:cubicBezTo>
                    <a:pt x="5556" y="10223"/>
                    <a:pt x="8825" y="-3191"/>
                    <a:pt x="13692" y="703"/>
                  </a:cubicBezTo>
                  <a:cubicBezTo>
                    <a:pt x="15941" y="2502"/>
                    <a:pt x="15305" y="7710"/>
                    <a:pt x="12909" y="9308"/>
                  </a:cubicBezTo>
                  <a:cubicBezTo>
                    <a:pt x="8917" y="11970"/>
                    <a:pt x="1668" y="14338"/>
                    <a:pt x="2348" y="19087"/>
                  </a:cubicBezTo>
                  <a:cubicBezTo>
                    <a:pt x="2736" y="21800"/>
                    <a:pt x="7587" y="24252"/>
                    <a:pt x="9780" y="22607"/>
                  </a:cubicBezTo>
                  <a:cubicBezTo>
                    <a:pt x="13699" y="19667"/>
                    <a:pt x="20019" y="12523"/>
                    <a:pt x="23079" y="16349"/>
                  </a:cubicBezTo>
                  <a:cubicBezTo>
                    <a:pt x="24384" y="17981"/>
                    <a:pt x="24724" y="20935"/>
                    <a:pt x="23470" y="22607"/>
                  </a:cubicBezTo>
                  <a:cubicBezTo>
                    <a:pt x="20228" y="26929"/>
                    <a:pt x="11255" y="28773"/>
                    <a:pt x="7433" y="24954"/>
                  </a:cubicBezTo>
                  <a:cubicBezTo>
                    <a:pt x="3889" y="21413"/>
                    <a:pt x="15626" y="19109"/>
                    <a:pt x="19168" y="15567"/>
                  </a:cubicBezTo>
                  <a:cubicBezTo>
                    <a:pt x="21842" y="12893"/>
                    <a:pt x="21266" y="7369"/>
                    <a:pt x="19168" y="4223"/>
                  </a:cubicBezTo>
                  <a:cubicBezTo>
                    <a:pt x="17429" y="1615"/>
                    <a:pt x="8936" y="4080"/>
                    <a:pt x="10171" y="6961"/>
                  </a:cubicBezTo>
                  <a:cubicBezTo>
                    <a:pt x="12787" y="13062"/>
                    <a:pt x="25553" y="14534"/>
                    <a:pt x="24252" y="21043"/>
                  </a:cubicBezTo>
                  <a:cubicBezTo>
                    <a:pt x="22697" y="28820"/>
                    <a:pt x="6392" y="30562"/>
                    <a:pt x="784" y="24954"/>
                  </a:cubicBezTo>
                  <a:cubicBezTo>
                    <a:pt x="-938" y="23232"/>
                    <a:pt x="611" y="19096"/>
                    <a:pt x="2740" y="17913"/>
                  </a:cubicBezTo>
                  <a:cubicBezTo>
                    <a:pt x="7480" y="15279"/>
                    <a:pt x="13792" y="17312"/>
                    <a:pt x="18776" y="15175"/>
                  </a:cubicBezTo>
                  <a:cubicBezTo>
                    <a:pt x="22701" y="13492"/>
                    <a:pt x="28094" y="7558"/>
                    <a:pt x="25426" y="4223"/>
                  </a:cubicBezTo>
                  <a:cubicBezTo>
                    <a:pt x="21522" y="-656"/>
                    <a:pt x="4467" y="6656"/>
                    <a:pt x="8216" y="11655"/>
                  </a:cubicBezTo>
                  <a:cubicBezTo>
                    <a:pt x="12975" y="18000"/>
                    <a:pt x="29728" y="13893"/>
                    <a:pt x="29728" y="21825"/>
                  </a:cubicBezTo>
                </a:path>
              </a:pathLst>
            </a:custGeom>
            <a:noFill/>
            <a:ln cap="flat" cmpd="sng" w="9525">
              <a:solidFill>
                <a:srgbClr val="F4CCCC"/>
              </a:solidFill>
              <a:prstDash val="solid"/>
              <a:round/>
              <a:headEnd len="med" w="med" type="none"/>
              <a:tailEnd len="med" w="med" type="none"/>
            </a:ln>
          </p:spPr>
        </p:sp>
        <p:sp>
          <p:nvSpPr>
            <p:cNvPr id="127" name="Google Shape;127;p20"/>
            <p:cNvSpPr txBox="1"/>
            <p:nvPr/>
          </p:nvSpPr>
          <p:spPr>
            <a:xfrm>
              <a:off x="5950075" y="4023188"/>
              <a:ext cx="10104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Open Sans"/>
                  <a:ea typeface="Open Sans"/>
                  <a:cs typeface="Open Sans"/>
                  <a:sym typeface="Open Sans"/>
                </a:rPr>
                <a:t>Problem</a:t>
              </a:r>
              <a:endParaRPr>
                <a:latin typeface="Open Sans"/>
                <a:ea typeface="Open Sans"/>
                <a:cs typeface="Open Sans"/>
                <a:sym typeface="Open Sans"/>
              </a:endParaRPr>
            </a:p>
            <a:p>
              <a:pPr indent="0" lvl="0" marL="0" rtl="0" algn="ctr">
                <a:spcBef>
                  <a:spcPts val="0"/>
                </a:spcBef>
                <a:spcAft>
                  <a:spcPts val="0"/>
                </a:spcAft>
                <a:buNone/>
              </a:pPr>
              <a:r>
                <a:rPr lang="en">
                  <a:latin typeface="Open Sans"/>
                  <a:ea typeface="Open Sans"/>
                  <a:cs typeface="Open Sans"/>
                  <a:sym typeface="Open Sans"/>
                </a:rPr>
                <a:t>Narrative</a:t>
              </a:r>
              <a:endParaRPr>
                <a:latin typeface="Open Sans"/>
                <a:ea typeface="Open Sans"/>
                <a:cs typeface="Open Sans"/>
                <a:sym typeface="Open Sans"/>
              </a:endParaRPr>
            </a:p>
          </p:txBody>
        </p:sp>
        <p:cxnSp>
          <p:nvCxnSpPr>
            <p:cNvPr id="128" name="Google Shape;128;p20"/>
            <p:cNvCxnSpPr/>
            <p:nvPr/>
          </p:nvCxnSpPr>
          <p:spPr>
            <a:xfrm flipH="1" rot="10800000">
              <a:off x="4626550" y="2989075"/>
              <a:ext cx="546600" cy="315600"/>
            </a:xfrm>
            <a:prstGeom prst="straightConnector1">
              <a:avLst/>
            </a:prstGeom>
            <a:noFill/>
            <a:ln cap="flat" cmpd="sng" w="9525">
              <a:solidFill>
                <a:schemeClr val="dk2"/>
              </a:solidFill>
              <a:prstDash val="solid"/>
              <a:round/>
              <a:headEnd len="med" w="med" type="none"/>
              <a:tailEnd len="med" w="med" type="triangle"/>
            </a:ln>
          </p:spPr>
        </p:cxnSp>
        <p:sp>
          <p:nvSpPr>
            <p:cNvPr id="129" name="Google Shape;129;p20"/>
            <p:cNvSpPr/>
            <p:nvPr/>
          </p:nvSpPr>
          <p:spPr>
            <a:xfrm>
              <a:off x="5021863" y="2250031"/>
              <a:ext cx="928225" cy="1056625"/>
            </a:xfrm>
            <a:custGeom>
              <a:rect b="b" l="l" r="r" t="t"/>
              <a:pathLst>
                <a:path extrusionOk="0" h="42265" w="37129">
                  <a:moveTo>
                    <a:pt x="0" y="19555"/>
                  </a:moveTo>
                  <a:cubicBezTo>
                    <a:pt x="682" y="11371"/>
                    <a:pt x="9627" y="-3939"/>
                    <a:pt x="16195" y="990"/>
                  </a:cubicBezTo>
                  <a:cubicBezTo>
                    <a:pt x="23118" y="6186"/>
                    <a:pt x="-2462" y="19494"/>
                    <a:pt x="4740" y="24295"/>
                  </a:cubicBezTo>
                  <a:cubicBezTo>
                    <a:pt x="10789" y="28328"/>
                    <a:pt x="16202" y="15262"/>
                    <a:pt x="22514" y="11655"/>
                  </a:cubicBezTo>
                  <a:cubicBezTo>
                    <a:pt x="23909" y="10858"/>
                    <a:pt x="25026" y="8171"/>
                    <a:pt x="26464" y="8890"/>
                  </a:cubicBezTo>
                  <a:cubicBezTo>
                    <a:pt x="31630" y="11473"/>
                    <a:pt x="23864" y="21082"/>
                    <a:pt x="19354" y="24690"/>
                  </a:cubicBezTo>
                  <a:cubicBezTo>
                    <a:pt x="15324" y="27914"/>
                    <a:pt x="5746" y="33837"/>
                    <a:pt x="9875" y="36934"/>
                  </a:cubicBezTo>
                  <a:cubicBezTo>
                    <a:pt x="11811" y="38386"/>
                    <a:pt x="14514" y="35415"/>
                    <a:pt x="16589" y="34169"/>
                  </a:cubicBezTo>
                  <a:cubicBezTo>
                    <a:pt x="22456" y="30647"/>
                    <a:pt x="27521" y="23900"/>
                    <a:pt x="34364" y="23900"/>
                  </a:cubicBezTo>
                  <a:cubicBezTo>
                    <a:pt x="35706" y="23900"/>
                    <a:pt x="35866" y="26711"/>
                    <a:pt x="35154" y="27849"/>
                  </a:cubicBezTo>
                  <a:cubicBezTo>
                    <a:pt x="32044" y="32823"/>
                    <a:pt x="19604" y="35001"/>
                    <a:pt x="22514" y="40094"/>
                  </a:cubicBezTo>
                  <a:cubicBezTo>
                    <a:pt x="24939" y="44338"/>
                    <a:pt x="32757" y="41095"/>
                    <a:pt x="37129" y="38909"/>
                  </a:cubicBezTo>
                </a:path>
              </a:pathLst>
            </a:custGeom>
            <a:noFill/>
            <a:ln cap="flat" cmpd="sng" w="76200">
              <a:solidFill>
                <a:srgbClr val="C9DAF8"/>
              </a:solidFill>
              <a:prstDash val="solid"/>
              <a:round/>
              <a:headEnd len="med" w="med" type="none"/>
              <a:tailEnd len="med" w="med" type="none"/>
            </a:ln>
          </p:spPr>
        </p:sp>
        <p:sp>
          <p:nvSpPr>
            <p:cNvPr id="130" name="Google Shape;130;p20"/>
            <p:cNvSpPr txBox="1"/>
            <p:nvPr/>
          </p:nvSpPr>
          <p:spPr>
            <a:xfrm>
              <a:off x="5914089" y="2329025"/>
              <a:ext cx="10824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Open Sans"/>
                  <a:ea typeface="Open Sans"/>
                  <a:cs typeface="Open Sans"/>
                  <a:sym typeface="Open Sans"/>
                </a:rPr>
                <a:t>Value</a:t>
              </a:r>
              <a:br>
                <a:rPr lang="en">
                  <a:latin typeface="Open Sans"/>
                  <a:ea typeface="Open Sans"/>
                  <a:cs typeface="Open Sans"/>
                  <a:sym typeface="Open Sans"/>
                </a:rPr>
              </a:br>
              <a:r>
                <a:rPr lang="en">
                  <a:latin typeface="Open Sans"/>
                  <a:ea typeface="Open Sans"/>
                  <a:cs typeface="Open Sans"/>
                  <a:sym typeface="Open Sans"/>
                </a:rPr>
                <a:t>Narrative</a:t>
              </a:r>
              <a:endParaRPr>
                <a:latin typeface="Open Sans"/>
                <a:ea typeface="Open Sans"/>
                <a:cs typeface="Open Sans"/>
                <a:sym typeface="Open Sans"/>
              </a:endParaRPr>
            </a:p>
          </p:txBody>
        </p:sp>
        <p:sp>
          <p:nvSpPr>
            <p:cNvPr id="131" name="Google Shape;131;p20"/>
            <p:cNvSpPr/>
            <p:nvPr/>
          </p:nvSpPr>
          <p:spPr>
            <a:xfrm>
              <a:off x="3020288" y="3495450"/>
              <a:ext cx="318000" cy="3180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20"/>
            <p:cNvSpPr txBox="1"/>
            <p:nvPr/>
          </p:nvSpPr>
          <p:spPr>
            <a:xfrm>
              <a:off x="2147513" y="3757438"/>
              <a:ext cx="1082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Open Sans"/>
                  <a:ea typeface="Open Sans"/>
                  <a:cs typeface="Open Sans"/>
                  <a:sym typeface="Open Sans"/>
                </a:rPr>
                <a:t>Therapist</a:t>
              </a:r>
              <a:endParaRPr>
                <a:latin typeface="Open Sans"/>
                <a:ea typeface="Open Sans"/>
                <a:cs typeface="Open Sans"/>
                <a:sym typeface="Open Sans"/>
              </a:endParaRPr>
            </a:p>
          </p:txBody>
        </p:sp>
        <p:sp>
          <p:nvSpPr>
            <p:cNvPr id="133" name="Google Shape;133;p20"/>
            <p:cNvSpPr/>
            <p:nvPr/>
          </p:nvSpPr>
          <p:spPr>
            <a:xfrm>
              <a:off x="3115050" y="2683188"/>
              <a:ext cx="1942500" cy="1942500"/>
            </a:xfrm>
            <a:prstGeom prst="ellipse">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20"/>
            <p:cNvSpPr/>
            <p:nvPr/>
          </p:nvSpPr>
          <p:spPr>
            <a:xfrm>
              <a:off x="4545813" y="2711200"/>
              <a:ext cx="318000" cy="3180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20"/>
            <p:cNvSpPr/>
            <p:nvPr/>
          </p:nvSpPr>
          <p:spPr>
            <a:xfrm>
              <a:off x="4183163" y="2536650"/>
              <a:ext cx="318000" cy="3180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20"/>
            <p:cNvSpPr/>
            <p:nvPr/>
          </p:nvSpPr>
          <p:spPr>
            <a:xfrm>
              <a:off x="4855150" y="3227075"/>
              <a:ext cx="318000" cy="3180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37" name="Google Shape;137;p20"/>
            <p:cNvCxnSpPr/>
            <p:nvPr/>
          </p:nvCxnSpPr>
          <p:spPr>
            <a:xfrm>
              <a:off x="4655900" y="3938488"/>
              <a:ext cx="546600" cy="315600"/>
            </a:xfrm>
            <a:prstGeom prst="straightConnector1">
              <a:avLst/>
            </a:prstGeom>
            <a:noFill/>
            <a:ln cap="flat" cmpd="sng" w="9525">
              <a:solidFill>
                <a:schemeClr val="dk2"/>
              </a:solidFill>
              <a:prstDash val="solid"/>
              <a:round/>
              <a:headEnd len="med" w="med" type="none"/>
              <a:tailEnd len="med" w="med" type="triangle"/>
            </a:ln>
          </p:spPr>
        </p:cxnSp>
      </p:grpSp>
      <p:sp>
        <p:nvSpPr>
          <p:cNvPr id="138" name="Google Shape;138;p20"/>
          <p:cNvSpPr txBox="1"/>
          <p:nvPr/>
        </p:nvSpPr>
        <p:spPr>
          <a:xfrm>
            <a:off x="7458475" y="0"/>
            <a:ext cx="16857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chemeClr val="dk1"/>
                </a:solidFill>
                <a:latin typeface="Economica"/>
                <a:ea typeface="Economica"/>
                <a:cs typeface="Economica"/>
                <a:sym typeface="Economica"/>
              </a:rPr>
              <a:t>Manalili, MMC (2024)</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21"/>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n" sz="3750"/>
              <a:t>Introduction:</a:t>
            </a:r>
            <a:r>
              <a:rPr b="1" lang="en" sz="3250"/>
              <a:t> </a:t>
            </a:r>
            <a:r>
              <a:rPr lang="en" sz="3250"/>
              <a:t>to “</a:t>
            </a:r>
            <a:r>
              <a:rPr lang="en" sz="3250"/>
              <a:t>Professor Manalili, LICSW”</a:t>
            </a:r>
            <a:endParaRPr sz="3250"/>
          </a:p>
        </p:txBody>
      </p:sp>
      <p:sp>
        <p:nvSpPr>
          <p:cNvPr id="144" name="Google Shape;144;p21"/>
          <p:cNvSpPr txBox="1"/>
          <p:nvPr>
            <p:ph idx="1" type="body"/>
          </p:nvPr>
        </p:nvSpPr>
        <p:spPr>
          <a:xfrm>
            <a:off x="211450" y="1225225"/>
            <a:ext cx="5833500" cy="1214400"/>
          </a:xfrm>
          <a:prstGeom prst="rect">
            <a:avLst/>
          </a:prstGeom>
        </p:spPr>
        <p:txBody>
          <a:bodyPr anchorCtr="0" anchor="t" bIns="91425" lIns="91425" spcFirstLastPara="1" rIns="91425" wrap="square" tIns="91425">
            <a:normAutofit lnSpcReduction="10000"/>
          </a:bodyPr>
          <a:lstStyle/>
          <a:p>
            <a:pPr indent="-317500" lvl="0" marL="457200" rtl="0" algn="l">
              <a:spcBef>
                <a:spcPts val="0"/>
              </a:spcBef>
              <a:spcAft>
                <a:spcPts val="0"/>
              </a:spcAft>
              <a:buSzPts val="1400"/>
              <a:buChar char="●"/>
            </a:pPr>
            <a:r>
              <a:rPr lang="en" sz="1400"/>
              <a:t>Educational Formation - </a:t>
            </a:r>
            <a:r>
              <a:rPr lang="en" sz="1400" u="sng">
                <a:solidFill>
                  <a:schemeClr val="hlink"/>
                </a:solidFill>
                <a:hlinkClick r:id="rId3"/>
              </a:rPr>
              <a:t>Curriculum</a:t>
            </a:r>
            <a:r>
              <a:rPr lang="en" sz="1400" u="sng">
                <a:solidFill>
                  <a:schemeClr val="hlink"/>
                </a:solidFill>
                <a:hlinkClick r:id="rId4"/>
              </a:rPr>
              <a:t> Vitae</a:t>
            </a:r>
            <a:r>
              <a:rPr lang="en" sz="1400"/>
              <a:t>:</a:t>
            </a:r>
            <a:endParaRPr sz="1400"/>
          </a:p>
          <a:p>
            <a:pPr indent="-304800" lvl="1" marL="914400" rtl="0" algn="l">
              <a:spcBef>
                <a:spcPts val="0"/>
              </a:spcBef>
              <a:spcAft>
                <a:spcPts val="0"/>
              </a:spcAft>
              <a:buSzPts val="1200"/>
              <a:buChar char="○"/>
            </a:pPr>
            <a:r>
              <a:rPr lang="en" sz="1200"/>
              <a:t>B.S.E. in Civil Engineering - Loyola Marymount University</a:t>
            </a:r>
            <a:endParaRPr sz="1200"/>
          </a:p>
          <a:p>
            <a:pPr indent="-304800" lvl="1" marL="914400" rtl="0" algn="l">
              <a:spcBef>
                <a:spcPts val="0"/>
              </a:spcBef>
              <a:spcAft>
                <a:spcPts val="0"/>
              </a:spcAft>
              <a:buSzPts val="1200"/>
              <a:buChar char="○"/>
            </a:pPr>
            <a:r>
              <a:rPr lang="en" sz="1200"/>
              <a:t>M.A. in Theology - University of Notre Dame</a:t>
            </a:r>
            <a:endParaRPr sz="1200"/>
          </a:p>
          <a:p>
            <a:pPr indent="-304800" lvl="1" marL="914400" rtl="0" algn="l">
              <a:spcBef>
                <a:spcPts val="0"/>
              </a:spcBef>
              <a:spcAft>
                <a:spcPts val="0"/>
              </a:spcAft>
              <a:buSzPts val="1200"/>
              <a:buChar char="○"/>
            </a:pPr>
            <a:r>
              <a:rPr lang="en" sz="1200"/>
              <a:t>M.T.S. (Systematic Theology) - Boston College</a:t>
            </a:r>
            <a:endParaRPr sz="1200"/>
          </a:p>
          <a:p>
            <a:pPr indent="-304800" lvl="1" marL="914400" rtl="0" algn="l">
              <a:spcBef>
                <a:spcPts val="0"/>
              </a:spcBef>
              <a:spcAft>
                <a:spcPts val="0"/>
              </a:spcAft>
              <a:buSzPts val="1200"/>
              <a:buChar char="○"/>
            </a:pPr>
            <a:r>
              <a:rPr lang="en" sz="1200"/>
              <a:t>M.S.W. (Clinical, Mental Health) - Boston College</a:t>
            </a:r>
            <a:endParaRPr sz="1200"/>
          </a:p>
        </p:txBody>
      </p:sp>
      <p:pic>
        <p:nvPicPr>
          <p:cNvPr id="145" name="Google Shape;145;p21"/>
          <p:cNvPicPr preferRelativeResize="0"/>
          <p:nvPr/>
        </p:nvPicPr>
        <p:blipFill rotWithShape="1">
          <a:blip r:embed="rId5">
            <a:alphaModFix/>
          </a:blip>
          <a:srcRect b="0" l="0" r="0" t="7114"/>
          <a:stretch/>
        </p:blipFill>
        <p:spPr>
          <a:xfrm>
            <a:off x="6356650" y="1286325"/>
            <a:ext cx="2598050" cy="3617900"/>
          </a:xfrm>
          <a:prstGeom prst="rect">
            <a:avLst/>
          </a:prstGeom>
          <a:noFill/>
          <a:ln>
            <a:noFill/>
          </a:ln>
        </p:spPr>
      </p:pic>
      <p:sp>
        <p:nvSpPr>
          <p:cNvPr id="146" name="Google Shape;146;p21"/>
          <p:cNvSpPr txBox="1"/>
          <p:nvPr/>
        </p:nvSpPr>
        <p:spPr>
          <a:xfrm>
            <a:off x="211450" y="2439625"/>
            <a:ext cx="6145200" cy="1041900"/>
          </a:xfrm>
          <a:prstGeom prst="rect">
            <a:avLst/>
          </a:prstGeom>
          <a:noFill/>
          <a:ln>
            <a:noFill/>
          </a:ln>
        </p:spPr>
        <p:txBody>
          <a:bodyPr anchorCtr="0" anchor="t" bIns="91425" lIns="91425" spcFirstLastPara="1" rIns="91425" wrap="square" tIns="91425">
            <a:spAutoFit/>
          </a:bodyPr>
          <a:lstStyle/>
          <a:p>
            <a:pPr indent="-317500" lvl="0" marL="457200" rtl="0" algn="l">
              <a:lnSpc>
                <a:spcPct val="115000"/>
              </a:lnSpc>
              <a:spcBef>
                <a:spcPts val="0"/>
              </a:spcBef>
              <a:spcAft>
                <a:spcPts val="0"/>
              </a:spcAft>
              <a:buClr>
                <a:schemeClr val="dk1"/>
              </a:buClr>
              <a:buSzPts val="1400"/>
              <a:buFont typeface="Open Sans"/>
              <a:buChar char="●"/>
            </a:pPr>
            <a:r>
              <a:rPr lang="en">
                <a:solidFill>
                  <a:schemeClr val="dk1"/>
                </a:solidFill>
                <a:latin typeface="Open Sans"/>
                <a:ea typeface="Open Sans"/>
                <a:cs typeface="Open Sans"/>
                <a:sym typeface="Open Sans"/>
              </a:rPr>
              <a:t>Professor &amp; Researcher - Boston College:</a:t>
            </a:r>
            <a:endParaRPr>
              <a:solidFill>
                <a:schemeClr val="dk1"/>
              </a:solidFill>
              <a:latin typeface="Open Sans"/>
              <a:ea typeface="Open Sans"/>
              <a:cs typeface="Open Sans"/>
              <a:sym typeface="Open Sans"/>
            </a:endParaRPr>
          </a:p>
          <a:p>
            <a:pPr indent="-304800" lvl="1" marL="914400" rtl="0" algn="l">
              <a:lnSpc>
                <a:spcPct val="115000"/>
              </a:lnSpc>
              <a:spcBef>
                <a:spcPts val="0"/>
              </a:spcBef>
              <a:spcAft>
                <a:spcPts val="0"/>
              </a:spcAft>
              <a:buClr>
                <a:schemeClr val="dk1"/>
              </a:buClr>
              <a:buSzPts val="1200"/>
              <a:buFont typeface="Open Sans"/>
              <a:buChar char="○"/>
            </a:pPr>
            <a:r>
              <a:rPr lang="en" sz="1200">
                <a:solidFill>
                  <a:schemeClr val="dk1"/>
                </a:solidFill>
                <a:latin typeface="Open Sans"/>
                <a:ea typeface="Open Sans"/>
                <a:cs typeface="Open Sans"/>
                <a:sym typeface="Open Sans"/>
              </a:rPr>
              <a:t>Part-Time Faculty, </a:t>
            </a:r>
            <a:r>
              <a:rPr lang="en" sz="1200" u="sng">
                <a:solidFill>
                  <a:schemeClr val="accent5"/>
                </a:solidFill>
                <a:latin typeface="Open Sans"/>
                <a:ea typeface="Open Sans"/>
                <a:cs typeface="Open Sans"/>
                <a:sym typeface="Open Sans"/>
                <a:hlinkClick r:id="rId6">
                  <a:extLst>
                    <a:ext uri="{A12FA001-AC4F-418D-AE19-62706E023703}">
                      <ahyp:hlinkClr val="tx"/>
                    </a:ext>
                  </a:extLst>
                </a:hlinkClick>
              </a:rPr>
              <a:t>School of Social Work</a:t>
            </a:r>
            <a:r>
              <a:rPr lang="en" sz="1200">
                <a:solidFill>
                  <a:schemeClr val="dk1"/>
                </a:solidFill>
                <a:latin typeface="Open Sans"/>
                <a:ea typeface="Open Sans"/>
                <a:cs typeface="Open Sans"/>
                <a:sym typeface="Open Sans"/>
              </a:rPr>
              <a:t> &amp; </a:t>
            </a:r>
            <a:r>
              <a:rPr lang="en" sz="1200" u="sng">
                <a:solidFill>
                  <a:schemeClr val="hlink"/>
                </a:solidFill>
                <a:latin typeface="Open Sans"/>
                <a:ea typeface="Open Sans"/>
                <a:cs typeface="Open Sans"/>
                <a:sym typeface="Open Sans"/>
                <a:hlinkClick r:id="rId7"/>
              </a:rPr>
              <a:t>Psychology &amp; Neuroscience</a:t>
            </a:r>
            <a:endParaRPr sz="1200">
              <a:solidFill>
                <a:schemeClr val="dk1"/>
              </a:solidFill>
              <a:latin typeface="Open Sans"/>
              <a:ea typeface="Open Sans"/>
              <a:cs typeface="Open Sans"/>
              <a:sym typeface="Open Sans"/>
            </a:endParaRPr>
          </a:p>
          <a:p>
            <a:pPr indent="-304800" lvl="1" marL="914400" rtl="0" algn="l">
              <a:lnSpc>
                <a:spcPct val="115000"/>
              </a:lnSpc>
              <a:spcBef>
                <a:spcPts val="0"/>
              </a:spcBef>
              <a:spcAft>
                <a:spcPts val="0"/>
              </a:spcAft>
              <a:buClr>
                <a:schemeClr val="dk1"/>
              </a:buClr>
              <a:buSzPts val="1200"/>
              <a:buFont typeface="Open Sans"/>
              <a:buChar char="○"/>
            </a:pPr>
            <a:r>
              <a:rPr lang="en" sz="1200">
                <a:solidFill>
                  <a:schemeClr val="dk1"/>
                </a:solidFill>
                <a:latin typeface="Open Sans"/>
                <a:ea typeface="Open Sans"/>
                <a:cs typeface="Open Sans"/>
                <a:sym typeface="Open Sans"/>
              </a:rPr>
              <a:t>Research Consultant, </a:t>
            </a:r>
            <a:r>
              <a:rPr lang="en" sz="1200" u="sng">
                <a:solidFill>
                  <a:schemeClr val="accent5"/>
                </a:solidFill>
                <a:latin typeface="Open Sans"/>
                <a:ea typeface="Open Sans"/>
                <a:cs typeface="Open Sans"/>
                <a:sym typeface="Open Sans"/>
                <a:hlinkClick r:id="rId8">
                  <a:extLst>
                    <a:ext uri="{A12FA001-AC4F-418D-AE19-62706E023703}">
                      <ahyp:hlinkClr val="tx"/>
                    </a:ext>
                  </a:extLst>
                </a:hlinkClick>
              </a:rPr>
              <a:t>Morality Lab</a:t>
            </a:r>
            <a:endParaRPr sz="1200">
              <a:solidFill>
                <a:schemeClr val="dk1"/>
              </a:solidFill>
              <a:latin typeface="Open Sans"/>
              <a:ea typeface="Open Sans"/>
              <a:cs typeface="Open Sans"/>
              <a:sym typeface="Open Sans"/>
            </a:endParaRPr>
          </a:p>
          <a:p>
            <a:pPr indent="-304800" lvl="1" marL="914400" rtl="0" algn="l">
              <a:lnSpc>
                <a:spcPct val="115000"/>
              </a:lnSpc>
              <a:spcBef>
                <a:spcPts val="0"/>
              </a:spcBef>
              <a:spcAft>
                <a:spcPts val="0"/>
              </a:spcAft>
              <a:buClr>
                <a:schemeClr val="dk1"/>
              </a:buClr>
              <a:buSzPts val="1200"/>
              <a:buFont typeface="Open Sans"/>
              <a:buChar char="○"/>
            </a:pPr>
            <a:r>
              <a:rPr lang="en" sz="1200">
                <a:solidFill>
                  <a:schemeClr val="dk1"/>
                </a:solidFill>
                <a:latin typeface="Open Sans"/>
                <a:ea typeface="Open Sans"/>
                <a:cs typeface="Open Sans"/>
                <a:sym typeface="Open Sans"/>
              </a:rPr>
              <a:t>Research Consultant, </a:t>
            </a:r>
            <a:r>
              <a:rPr lang="en" sz="1200" u="sng">
                <a:solidFill>
                  <a:schemeClr val="accent5"/>
                </a:solidFill>
                <a:latin typeface="Open Sans"/>
                <a:ea typeface="Open Sans"/>
                <a:cs typeface="Open Sans"/>
                <a:sym typeface="Open Sans"/>
                <a:hlinkClick r:id="rId9">
                  <a:extLst>
                    <a:ext uri="{A12FA001-AC4F-418D-AE19-62706E023703}">
                      <ahyp:hlinkClr val="tx"/>
                    </a:ext>
                  </a:extLst>
                </a:hlinkClick>
              </a:rPr>
              <a:t>Center for Psychological Humanities &amp; Ethics</a:t>
            </a:r>
            <a:endParaRPr sz="1200"/>
          </a:p>
        </p:txBody>
      </p:sp>
      <p:sp>
        <p:nvSpPr>
          <p:cNvPr id="147" name="Google Shape;147;p21"/>
          <p:cNvSpPr txBox="1"/>
          <p:nvPr/>
        </p:nvSpPr>
        <p:spPr>
          <a:xfrm>
            <a:off x="211450" y="3481525"/>
            <a:ext cx="6145200" cy="829500"/>
          </a:xfrm>
          <a:prstGeom prst="rect">
            <a:avLst/>
          </a:prstGeom>
          <a:noFill/>
          <a:ln>
            <a:noFill/>
          </a:ln>
        </p:spPr>
        <p:txBody>
          <a:bodyPr anchorCtr="0" anchor="t" bIns="91425" lIns="91425" spcFirstLastPara="1" rIns="91425" wrap="square" tIns="91425">
            <a:spAutoFit/>
          </a:bodyPr>
          <a:lstStyle/>
          <a:p>
            <a:pPr indent="-317500" lvl="0" marL="457200" rtl="0" algn="l">
              <a:lnSpc>
                <a:spcPct val="115000"/>
              </a:lnSpc>
              <a:spcBef>
                <a:spcPts val="0"/>
              </a:spcBef>
              <a:spcAft>
                <a:spcPts val="0"/>
              </a:spcAft>
              <a:buClr>
                <a:schemeClr val="dk1"/>
              </a:buClr>
              <a:buSzPts val="1400"/>
              <a:buFont typeface="Open Sans"/>
              <a:buChar char="●"/>
            </a:pPr>
            <a:r>
              <a:rPr lang="en">
                <a:solidFill>
                  <a:schemeClr val="dk1"/>
                </a:solidFill>
                <a:latin typeface="Open Sans"/>
                <a:ea typeface="Open Sans"/>
                <a:cs typeface="Open Sans"/>
                <a:sym typeface="Open Sans"/>
              </a:rPr>
              <a:t>Psychotherapist - </a:t>
            </a:r>
            <a:r>
              <a:rPr lang="en" u="sng">
                <a:solidFill>
                  <a:schemeClr val="accent5"/>
                </a:solidFill>
                <a:latin typeface="Open Sans"/>
                <a:ea typeface="Open Sans"/>
                <a:cs typeface="Open Sans"/>
                <a:sym typeface="Open Sans"/>
                <a:hlinkClick r:id="rId10">
                  <a:extLst>
                    <a:ext uri="{A12FA001-AC4F-418D-AE19-62706E023703}">
                      <ahyp:hlinkClr val="tx"/>
                    </a:ext>
                  </a:extLst>
                </a:hlinkClick>
              </a:rPr>
              <a:t>Private Practice</a:t>
            </a:r>
            <a:r>
              <a:rPr lang="en">
                <a:solidFill>
                  <a:schemeClr val="dk1"/>
                </a:solidFill>
                <a:latin typeface="Open Sans"/>
                <a:ea typeface="Open Sans"/>
                <a:cs typeface="Open Sans"/>
                <a:sym typeface="Open Sans"/>
              </a:rPr>
              <a:t>:</a:t>
            </a:r>
            <a:endParaRPr>
              <a:solidFill>
                <a:schemeClr val="dk1"/>
              </a:solidFill>
              <a:latin typeface="Open Sans"/>
              <a:ea typeface="Open Sans"/>
              <a:cs typeface="Open Sans"/>
              <a:sym typeface="Open Sans"/>
            </a:endParaRPr>
          </a:p>
          <a:p>
            <a:pPr indent="-304800" lvl="1" marL="914400" rtl="0" algn="l">
              <a:lnSpc>
                <a:spcPct val="115000"/>
              </a:lnSpc>
              <a:spcBef>
                <a:spcPts val="0"/>
              </a:spcBef>
              <a:spcAft>
                <a:spcPts val="0"/>
              </a:spcAft>
              <a:buClr>
                <a:schemeClr val="dk1"/>
              </a:buClr>
              <a:buSzPts val="1200"/>
              <a:buFont typeface="Open Sans"/>
              <a:buChar char="○"/>
            </a:pPr>
            <a:r>
              <a:rPr lang="en" sz="1200">
                <a:solidFill>
                  <a:schemeClr val="dk1"/>
                </a:solidFill>
                <a:latin typeface="Open Sans"/>
                <a:ea typeface="Open Sans"/>
                <a:cs typeface="Open Sans"/>
                <a:sym typeface="Open Sans"/>
              </a:rPr>
              <a:t>Narrative therapy, meaning-oriented (logotherapy), psychoanalytic, stress-neuro/trauma informed, and mindfulness practices</a:t>
            </a:r>
            <a:endParaRPr sz="1200"/>
          </a:p>
        </p:txBody>
      </p:sp>
      <p:sp>
        <p:nvSpPr>
          <p:cNvPr id="148" name="Google Shape;148;p21"/>
          <p:cNvSpPr txBox="1"/>
          <p:nvPr/>
        </p:nvSpPr>
        <p:spPr>
          <a:xfrm>
            <a:off x="211450" y="4311025"/>
            <a:ext cx="6145200" cy="829500"/>
          </a:xfrm>
          <a:prstGeom prst="rect">
            <a:avLst/>
          </a:prstGeom>
          <a:noFill/>
          <a:ln>
            <a:noFill/>
          </a:ln>
        </p:spPr>
        <p:txBody>
          <a:bodyPr anchorCtr="0" anchor="t" bIns="91425" lIns="91425" spcFirstLastPara="1" rIns="91425" wrap="square" tIns="91425">
            <a:spAutoFit/>
          </a:bodyPr>
          <a:lstStyle/>
          <a:p>
            <a:pPr indent="-317500" lvl="0" marL="457200" rtl="0" algn="l">
              <a:lnSpc>
                <a:spcPct val="115000"/>
              </a:lnSpc>
              <a:spcBef>
                <a:spcPts val="0"/>
              </a:spcBef>
              <a:spcAft>
                <a:spcPts val="0"/>
              </a:spcAft>
              <a:buClr>
                <a:schemeClr val="dk1"/>
              </a:buClr>
              <a:buSzPts val="1400"/>
              <a:buFont typeface="Open Sans"/>
              <a:buChar char="●"/>
            </a:pPr>
            <a:r>
              <a:rPr lang="en">
                <a:solidFill>
                  <a:schemeClr val="dk1"/>
                </a:solidFill>
                <a:latin typeface="Open Sans"/>
                <a:ea typeface="Open Sans"/>
                <a:cs typeface="Open Sans"/>
                <a:sym typeface="Open Sans"/>
              </a:rPr>
              <a:t>Other involvements…</a:t>
            </a:r>
            <a:endParaRPr>
              <a:solidFill>
                <a:schemeClr val="dk1"/>
              </a:solidFill>
              <a:latin typeface="Open Sans"/>
              <a:ea typeface="Open Sans"/>
              <a:cs typeface="Open Sans"/>
              <a:sym typeface="Open Sans"/>
            </a:endParaRPr>
          </a:p>
          <a:p>
            <a:pPr indent="-304800" lvl="1" marL="914400" rtl="0" algn="l">
              <a:lnSpc>
                <a:spcPct val="115000"/>
              </a:lnSpc>
              <a:spcBef>
                <a:spcPts val="0"/>
              </a:spcBef>
              <a:spcAft>
                <a:spcPts val="0"/>
              </a:spcAft>
              <a:buClr>
                <a:schemeClr val="dk1"/>
              </a:buClr>
              <a:buSzPts val="1200"/>
              <a:buFont typeface="Open Sans"/>
              <a:buChar char="○"/>
            </a:pPr>
            <a:r>
              <a:rPr lang="en" sz="1200">
                <a:solidFill>
                  <a:schemeClr val="dk1"/>
                </a:solidFill>
                <a:latin typeface="Open Sans"/>
                <a:ea typeface="Open Sans"/>
                <a:cs typeface="Open Sans"/>
                <a:sym typeface="Open Sans"/>
              </a:rPr>
              <a:t>Co-Chair - </a:t>
            </a:r>
            <a:r>
              <a:rPr lang="en" sz="1200" u="sng">
                <a:solidFill>
                  <a:schemeClr val="hlink"/>
                </a:solidFill>
                <a:latin typeface="Open Sans"/>
                <a:ea typeface="Open Sans"/>
                <a:cs typeface="Open Sans"/>
                <a:sym typeface="Open Sans"/>
                <a:hlinkClick r:id="rId11"/>
              </a:rPr>
              <a:t>Psychology and the Other Conference</a:t>
            </a:r>
            <a:endParaRPr sz="1200">
              <a:solidFill>
                <a:schemeClr val="dk1"/>
              </a:solidFill>
              <a:latin typeface="Open Sans"/>
              <a:ea typeface="Open Sans"/>
              <a:cs typeface="Open Sans"/>
              <a:sym typeface="Open Sans"/>
            </a:endParaRPr>
          </a:p>
          <a:p>
            <a:pPr indent="-304800" lvl="1" marL="914400" rtl="0" algn="l">
              <a:lnSpc>
                <a:spcPct val="115000"/>
              </a:lnSpc>
              <a:spcBef>
                <a:spcPts val="0"/>
              </a:spcBef>
              <a:spcAft>
                <a:spcPts val="0"/>
              </a:spcAft>
              <a:buClr>
                <a:schemeClr val="dk1"/>
              </a:buClr>
              <a:buSzPts val="1200"/>
              <a:buFont typeface="Open Sans"/>
              <a:buChar char="○"/>
            </a:pPr>
            <a:r>
              <a:rPr lang="en" sz="1200">
                <a:solidFill>
                  <a:schemeClr val="dk1"/>
                </a:solidFill>
                <a:latin typeface="Open Sans"/>
                <a:ea typeface="Open Sans"/>
                <a:cs typeface="Open Sans"/>
                <a:sym typeface="Open Sans"/>
              </a:rPr>
              <a:t>Ministry - Kairos retreat, Echo (Notre Dame), etc</a:t>
            </a:r>
            <a:endParaRPr sz="1200">
              <a:solidFill>
                <a:schemeClr val="dk1"/>
              </a:solidFill>
              <a:latin typeface="Open Sans"/>
              <a:ea typeface="Open Sans"/>
              <a:cs typeface="Open Sans"/>
              <a:sym typeface="Open Sans"/>
            </a:endParaRPr>
          </a:p>
        </p:txBody>
      </p:sp>
      <p:sp>
        <p:nvSpPr>
          <p:cNvPr id="149" name="Google Shape;149;p21"/>
          <p:cNvSpPr txBox="1"/>
          <p:nvPr/>
        </p:nvSpPr>
        <p:spPr>
          <a:xfrm>
            <a:off x="7458475" y="0"/>
            <a:ext cx="16857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chemeClr val="dk1"/>
                </a:solidFill>
                <a:latin typeface="Economica"/>
                <a:ea typeface="Economica"/>
                <a:cs typeface="Economica"/>
                <a:sym typeface="Economica"/>
              </a:rPr>
              <a:t>Manalili, MMC (2024)</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4"/>
                                        </p:tgtEl>
                                        <p:attrNameLst>
                                          <p:attrName>style.visibility</p:attrName>
                                        </p:attrNameLst>
                                      </p:cBhvr>
                                      <p:to>
                                        <p:strVal val="visible"/>
                                      </p:to>
                                    </p:set>
                                    <p:animEffect filter="fade" transition="in">
                                      <p:cBhvr>
                                        <p:cTn dur="1000"/>
                                        <p:tgtEl>
                                          <p:spTgt spid="14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6"/>
                                        </p:tgtEl>
                                        <p:attrNameLst>
                                          <p:attrName>style.visibility</p:attrName>
                                        </p:attrNameLst>
                                      </p:cBhvr>
                                      <p:to>
                                        <p:strVal val="visible"/>
                                      </p:to>
                                    </p:set>
                                    <p:animEffect filter="fade" transition="in">
                                      <p:cBhvr>
                                        <p:cTn dur="1000"/>
                                        <p:tgtEl>
                                          <p:spTgt spid="1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
                                        </p:tgtEl>
                                        <p:attrNameLst>
                                          <p:attrName>style.visibility</p:attrName>
                                        </p:attrNameLst>
                                      </p:cBhvr>
                                      <p:to>
                                        <p:strVal val="visible"/>
                                      </p:to>
                                    </p:set>
                                    <p:animEffect filter="fade" transition="in">
                                      <p:cBhvr>
                                        <p:cTn dur="1000"/>
                                        <p:tgtEl>
                                          <p:spTgt spid="1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Luxe">
  <a:themeElements>
    <a:clrScheme name="Luxe">
      <a:dk1>
        <a:srgbClr val="000000"/>
      </a:dk1>
      <a:lt1>
        <a:srgbClr val="FFFFFF"/>
      </a:lt1>
      <a:dk2>
        <a:srgbClr val="B7B7B7"/>
      </a:dk2>
      <a:lt2>
        <a:srgbClr val="CCA677"/>
      </a:lt2>
      <a:accent1>
        <a:srgbClr val="5D4037"/>
      </a:accent1>
      <a:accent2>
        <a:srgbClr val="455A64"/>
      </a:accent2>
      <a:accent3>
        <a:srgbClr val="57BB8A"/>
      </a:accent3>
      <a:accent4>
        <a:srgbClr val="78909C"/>
      </a:accent4>
      <a:accent5>
        <a:srgbClr val="607D8B"/>
      </a:accent5>
      <a:accent6>
        <a:srgbClr val="DCE755"/>
      </a:accent6>
      <a:hlink>
        <a:srgbClr val="607D8B"/>
      </a:hlink>
      <a:folHlink>
        <a:srgbClr val="607D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