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41" r:id="rId2"/>
  </p:sldMasterIdLst>
  <p:notesMasterIdLst>
    <p:notesMasterId r:id="rId48"/>
  </p:notesMasterIdLst>
  <p:sldIdLst>
    <p:sldId id="323" r:id="rId3"/>
    <p:sldId id="257" r:id="rId4"/>
    <p:sldId id="258" r:id="rId5"/>
    <p:sldId id="259" r:id="rId6"/>
    <p:sldId id="256" r:id="rId7"/>
    <p:sldId id="322" r:id="rId8"/>
    <p:sldId id="308" r:id="rId9"/>
    <p:sldId id="305" r:id="rId10"/>
    <p:sldId id="310" r:id="rId11"/>
    <p:sldId id="309" r:id="rId12"/>
    <p:sldId id="292" r:id="rId13"/>
    <p:sldId id="291" r:id="rId14"/>
    <p:sldId id="298" r:id="rId15"/>
    <p:sldId id="311" r:id="rId16"/>
    <p:sldId id="282" r:id="rId17"/>
    <p:sldId id="306" r:id="rId18"/>
    <p:sldId id="284" r:id="rId19"/>
    <p:sldId id="307" r:id="rId20"/>
    <p:sldId id="296" r:id="rId21"/>
    <p:sldId id="304" r:id="rId22"/>
    <p:sldId id="317" r:id="rId23"/>
    <p:sldId id="301" r:id="rId24"/>
    <p:sldId id="318" r:id="rId25"/>
    <p:sldId id="316" r:id="rId26"/>
    <p:sldId id="293" r:id="rId27"/>
    <p:sldId id="294" r:id="rId28"/>
    <p:sldId id="303" r:id="rId29"/>
    <p:sldId id="312" r:id="rId30"/>
    <p:sldId id="321" r:id="rId31"/>
    <p:sldId id="286" r:id="rId32"/>
    <p:sldId id="302" r:id="rId33"/>
    <p:sldId id="276" r:id="rId34"/>
    <p:sldId id="277" r:id="rId35"/>
    <p:sldId id="269" r:id="rId36"/>
    <p:sldId id="270" r:id="rId37"/>
    <p:sldId id="315" r:id="rId38"/>
    <p:sldId id="319" r:id="rId39"/>
    <p:sldId id="320" r:id="rId40"/>
    <p:sldId id="290" r:id="rId41"/>
    <p:sldId id="314" r:id="rId42"/>
    <p:sldId id="313" r:id="rId43"/>
    <p:sldId id="266" r:id="rId44"/>
    <p:sldId id="297" r:id="rId45"/>
    <p:sldId id="267" r:id="rId46"/>
    <p:sldId id="26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4" autoAdjust="0"/>
    <p:restoredTop sz="94660"/>
  </p:normalViewPr>
  <p:slideViewPr>
    <p:cSldViewPr snapToGrid="0">
      <p:cViewPr varScale="1">
        <p:scale>
          <a:sx n="110" d="100"/>
          <a:sy n="110" d="100"/>
        </p:scale>
        <p:origin x="68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0F3E0-D607-4BDE-A614-41A18F695654}"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27809694-46E7-41B7-ADD3-6E5A052FF4C6}">
      <dgm:prSet/>
      <dgm:spPr/>
      <dgm:t>
        <a:bodyPr/>
        <a:lstStyle/>
        <a:p>
          <a:r>
            <a:rPr lang="en-US"/>
            <a:t>Many theories explaining suicidality</a:t>
          </a:r>
        </a:p>
      </dgm:t>
    </dgm:pt>
    <dgm:pt modelId="{E16A9A1B-3E86-410C-BA2C-F9C7D78CCDFC}" type="parTrans" cxnId="{3C38C56D-C62C-4D22-B760-877B47EA987E}">
      <dgm:prSet/>
      <dgm:spPr/>
      <dgm:t>
        <a:bodyPr/>
        <a:lstStyle/>
        <a:p>
          <a:endParaRPr lang="en-US"/>
        </a:p>
      </dgm:t>
    </dgm:pt>
    <dgm:pt modelId="{2DB2E066-C509-41A6-BA6D-DE7508CD8D12}" type="sibTrans" cxnId="{3C38C56D-C62C-4D22-B760-877B47EA987E}">
      <dgm:prSet/>
      <dgm:spPr/>
      <dgm:t>
        <a:bodyPr/>
        <a:lstStyle/>
        <a:p>
          <a:endParaRPr lang="en-US"/>
        </a:p>
      </dgm:t>
    </dgm:pt>
    <dgm:pt modelId="{838D2942-71FE-421A-A882-9124003755D6}">
      <dgm:prSet/>
      <dgm:spPr/>
      <dgm:t>
        <a:bodyPr/>
        <a:lstStyle/>
        <a:p>
          <a:r>
            <a:rPr lang="en-US"/>
            <a:t>Interpersonal Theory of Suicide (Joiner, 2005)</a:t>
          </a:r>
        </a:p>
      </dgm:t>
    </dgm:pt>
    <dgm:pt modelId="{5A851061-620C-49B3-BE16-42C2D7C9AEB3}" type="parTrans" cxnId="{AECD8D61-F8C7-440D-AAF4-C9545A944633}">
      <dgm:prSet/>
      <dgm:spPr/>
      <dgm:t>
        <a:bodyPr/>
        <a:lstStyle/>
        <a:p>
          <a:endParaRPr lang="en-US"/>
        </a:p>
      </dgm:t>
    </dgm:pt>
    <dgm:pt modelId="{B56ECBCA-232F-4E41-8334-13DA83A36C4B}" type="sibTrans" cxnId="{AECD8D61-F8C7-440D-AAF4-C9545A944633}">
      <dgm:prSet/>
      <dgm:spPr/>
      <dgm:t>
        <a:bodyPr/>
        <a:lstStyle/>
        <a:p>
          <a:endParaRPr lang="en-US"/>
        </a:p>
      </dgm:t>
    </dgm:pt>
    <dgm:pt modelId="{B091CCC3-3C7B-4B75-A08A-E938CC20901D}">
      <dgm:prSet/>
      <dgm:spPr/>
      <dgm:t>
        <a:bodyPr/>
        <a:lstStyle/>
        <a:p>
          <a:r>
            <a:rPr lang="en-US"/>
            <a:t>Dialectical Behavioral Therapy (DBT; Linehan, 1993)</a:t>
          </a:r>
        </a:p>
      </dgm:t>
    </dgm:pt>
    <dgm:pt modelId="{C276E58A-1074-42A0-92FE-09B2444DEAA4}" type="parTrans" cxnId="{412ADCE6-E51E-4E59-84A0-9292285EED4B}">
      <dgm:prSet/>
      <dgm:spPr/>
      <dgm:t>
        <a:bodyPr/>
        <a:lstStyle/>
        <a:p>
          <a:endParaRPr lang="en-US"/>
        </a:p>
      </dgm:t>
    </dgm:pt>
    <dgm:pt modelId="{C7FF79D2-1877-48E2-8B0B-7B3E5557E383}" type="sibTrans" cxnId="{412ADCE6-E51E-4E59-84A0-9292285EED4B}">
      <dgm:prSet/>
      <dgm:spPr/>
      <dgm:t>
        <a:bodyPr/>
        <a:lstStyle/>
        <a:p>
          <a:endParaRPr lang="en-US"/>
        </a:p>
      </dgm:t>
    </dgm:pt>
    <dgm:pt modelId="{7E486FBF-7B9A-4D3B-8CC9-72D33BDD8D9B}">
      <dgm:prSet/>
      <dgm:spPr/>
      <dgm:t>
        <a:bodyPr/>
        <a:lstStyle/>
        <a:p>
          <a:r>
            <a:rPr lang="en-US"/>
            <a:t>Cognitive Model of Suicidality (Wenzel &amp; Beck, 2008)</a:t>
          </a:r>
        </a:p>
      </dgm:t>
    </dgm:pt>
    <dgm:pt modelId="{903C7052-05A8-4F61-B558-B1431B9E8E7D}" type="parTrans" cxnId="{8665665C-91AB-4227-876E-8959F254E0D4}">
      <dgm:prSet/>
      <dgm:spPr/>
      <dgm:t>
        <a:bodyPr/>
        <a:lstStyle/>
        <a:p>
          <a:endParaRPr lang="en-US"/>
        </a:p>
      </dgm:t>
    </dgm:pt>
    <dgm:pt modelId="{BF3B6278-E458-4517-A401-77AE2B166220}" type="sibTrans" cxnId="{8665665C-91AB-4227-876E-8959F254E0D4}">
      <dgm:prSet/>
      <dgm:spPr/>
      <dgm:t>
        <a:bodyPr/>
        <a:lstStyle/>
        <a:p>
          <a:endParaRPr lang="en-US"/>
        </a:p>
      </dgm:t>
    </dgm:pt>
    <dgm:pt modelId="{F0962987-C0CB-47B6-9C70-E58208572B3E}">
      <dgm:prSet/>
      <dgm:spPr/>
      <dgm:t>
        <a:bodyPr/>
        <a:lstStyle/>
        <a:p>
          <a:r>
            <a:rPr lang="en-US"/>
            <a:t>Many acronyms describing suicide risk factors (see next slide)</a:t>
          </a:r>
        </a:p>
      </dgm:t>
    </dgm:pt>
    <dgm:pt modelId="{0B2B08AF-E564-439E-8CA8-DF704BA24AC7}" type="parTrans" cxnId="{6D917868-C651-42D4-B5FE-2AD53D7162D1}">
      <dgm:prSet/>
      <dgm:spPr/>
      <dgm:t>
        <a:bodyPr/>
        <a:lstStyle/>
        <a:p>
          <a:endParaRPr lang="en-US"/>
        </a:p>
      </dgm:t>
    </dgm:pt>
    <dgm:pt modelId="{70B2D612-B3D6-4A45-8B25-1940F13D9B65}" type="sibTrans" cxnId="{6D917868-C651-42D4-B5FE-2AD53D7162D1}">
      <dgm:prSet/>
      <dgm:spPr/>
      <dgm:t>
        <a:bodyPr/>
        <a:lstStyle/>
        <a:p>
          <a:endParaRPr lang="en-US"/>
        </a:p>
      </dgm:t>
    </dgm:pt>
    <dgm:pt modelId="{F2D1DDCD-511D-4564-BE3D-72F47C2B4524}">
      <dgm:prSet/>
      <dgm:spPr/>
      <dgm:t>
        <a:bodyPr/>
        <a:lstStyle/>
        <a:p>
          <a:r>
            <a:rPr lang="en-US"/>
            <a:t>Can be a bit overwhelming in the moment with a particular client!</a:t>
          </a:r>
        </a:p>
      </dgm:t>
    </dgm:pt>
    <dgm:pt modelId="{FCB08728-987E-49E2-A4AA-9B217A3674A8}" type="parTrans" cxnId="{F22CC804-5848-4944-BD20-8B25575E5F95}">
      <dgm:prSet/>
      <dgm:spPr/>
      <dgm:t>
        <a:bodyPr/>
        <a:lstStyle/>
        <a:p>
          <a:endParaRPr lang="en-US"/>
        </a:p>
      </dgm:t>
    </dgm:pt>
    <dgm:pt modelId="{6CE23DD8-AD59-43A1-95D1-591C9A031326}" type="sibTrans" cxnId="{F22CC804-5848-4944-BD20-8B25575E5F95}">
      <dgm:prSet/>
      <dgm:spPr/>
      <dgm:t>
        <a:bodyPr/>
        <a:lstStyle/>
        <a:p>
          <a:endParaRPr lang="en-US"/>
        </a:p>
      </dgm:t>
    </dgm:pt>
    <dgm:pt modelId="{9C34808B-7D8C-440D-A34C-C4DFBE463DC3}" type="pres">
      <dgm:prSet presAssocID="{BFD0F3E0-D607-4BDE-A614-41A18F695654}" presName="Name0" presStyleCnt="0">
        <dgm:presLayoutVars>
          <dgm:dir/>
          <dgm:animLvl val="lvl"/>
          <dgm:resizeHandles val="exact"/>
        </dgm:presLayoutVars>
      </dgm:prSet>
      <dgm:spPr/>
    </dgm:pt>
    <dgm:pt modelId="{CA75E198-7B01-4A77-A99E-C2BE2A960169}" type="pres">
      <dgm:prSet presAssocID="{F2D1DDCD-511D-4564-BE3D-72F47C2B4524}" presName="boxAndChildren" presStyleCnt="0"/>
      <dgm:spPr/>
    </dgm:pt>
    <dgm:pt modelId="{0018B06F-91D6-480D-9578-3F5CAEC1B108}" type="pres">
      <dgm:prSet presAssocID="{F2D1DDCD-511D-4564-BE3D-72F47C2B4524}" presName="parentTextBox" presStyleLbl="node1" presStyleIdx="0" presStyleCnt="3"/>
      <dgm:spPr/>
    </dgm:pt>
    <dgm:pt modelId="{0B506576-7818-40E7-AD48-FF3AF36FA48D}" type="pres">
      <dgm:prSet presAssocID="{70B2D612-B3D6-4A45-8B25-1940F13D9B65}" presName="sp" presStyleCnt="0"/>
      <dgm:spPr/>
    </dgm:pt>
    <dgm:pt modelId="{D57CEDDA-A64B-4AAA-8286-85E5FAA05E8C}" type="pres">
      <dgm:prSet presAssocID="{F0962987-C0CB-47B6-9C70-E58208572B3E}" presName="arrowAndChildren" presStyleCnt="0"/>
      <dgm:spPr/>
    </dgm:pt>
    <dgm:pt modelId="{D5B5FA98-0094-4ACC-84E2-7265A225185F}" type="pres">
      <dgm:prSet presAssocID="{F0962987-C0CB-47B6-9C70-E58208572B3E}" presName="parentTextArrow" presStyleLbl="node1" presStyleIdx="1" presStyleCnt="3"/>
      <dgm:spPr/>
    </dgm:pt>
    <dgm:pt modelId="{A69D376E-DC4D-42F7-BCD4-71BCCCDB7228}" type="pres">
      <dgm:prSet presAssocID="{2DB2E066-C509-41A6-BA6D-DE7508CD8D12}" presName="sp" presStyleCnt="0"/>
      <dgm:spPr/>
    </dgm:pt>
    <dgm:pt modelId="{8BBEED32-0FBE-4259-869B-E319C20CB05F}" type="pres">
      <dgm:prSet presAssocID="{27809694-46E7-41B7-ADD3-6E5A052FF4C6}" presName="arrowAndChildren" presStyleCnt="0"/>
      <dgm:spPr/>
    </dgm:pt>
    <dgm:pt modelId="{E329B4F1-331A-4BE0-A5FC-BFCBE81209FA}" type="pres">
      <dgm:prSet presAssocID="{27809694-46E7-41B7-ADD3-6E5A052FF4C6}" presName="parentTextArrow" presStyleLbl="node1" presStyleIdx="1" presStyleCnt="3"/>
      <dgm:spPr/>
    </dgm:pt>
    <dgm:pt modelId="{2B2B4008-324F-4264-95B7-0E950AB78266}" type="pres">
      <dgm:prSet presAssocID="{27809694-46E7-41B7-ADD3-6E5A052FF4C6}" presName="arrow" presStyleLbl="node1" presStyleIdx="2" presStyleCnt="3"/>
      <dgm:spPr/>
    </dgm:pt>
    <dgm:pt modelId="{2FB801D3-82FD-4851-9211-421311307F48}" type="pres">
      <dgm:prSet presAssocID="{27809694-46E7-41B7-ADD3-6E5A052FF4C6}" presName="descendantArrow" presStyleCnt="0"/>
      <dgm:spPr/>
    </dgm:pt>
    <dgm:pt modelId="{F09615A3-FF21-4444-8F85-0186B95204FB}" type="pres">
      <dgm:prSet presAssocID="{838D2942-71FE-421A-A882-9124003755D6}" presName="childTextArrow" presStyleLbl="fgAccFollowNode1" presStyleIdx="0" presStyleCnt="3">
        <dgm:presLayoutVars>
          <dgm:bulletEnabled val="1"/>
        </dgm:presLayoutVars>
      </dgm:prSet>
      <dgm:spPr/>
    </dgm:pt>
    <dgm:pt modelId="{592F0BDA-CEC3-4966-907C-5041D66448EC}" type="pres">
      <dgm:prSet presAssocID="{B091CCC3-3C7B-4B75-A08A-E938CC20901D}" presName="childTextArrow" presStyleLbl="fgAccFollowNode1" presStyleIdx="1" presStyleCnt="3">
        <dgm:presLayoutVars>
          <dgm:bulletEnabled val="1"/>
        </dgm:presLayoutVars>
      </dgm:prSet>
      <dgm:spPr/>
    </dgm:pt>
    <dgm:pt modelId="{E07AAB87-B350-4A85-93C0-B5B96FC2E39A}" type="pres">
      <dgm:prSet presAssocID="{7E486FBF-7B9A-4D3B-8CC9-72D33BDD8D9B}" presName="childTextArrow" presStyleLbl="fgAccFollowNode1" presStyleIdx="2" presStyleCnt="3">
        <dgm:presLayoutVars>
          <dgm:bulletEnabled val="1"/>
        </dgm:presLayoutVars>
      </dgm:prSet>
      <dgm:spPr/>
    </dgm:pt>
  </dgm:ptLst>
  <dgm:cxnLst>
    <dgm:cxn modelId="{DEC2D601-0F3E-4FF9-928E-09B17874C5C7}" type="presOf" srcId="{27809694-46E7-41B7-ADD3-6E5A052FF4C6}" destId="{E329B4F1-331A-4BE0-A5FC-BFCBE81209FA}" srcOrd="0" destOrd="0" presId="urn:microsoft.com/office/officeart/2005/8/layout/process4"/>
    <dgm:cxn modelId="{F22CC804-5848-4944-BD20-8B25575E5F95}" srcId="{BFD0F3E0-D607-4BDE-A614-41A18F695654}" destId="{F2D1DDCD-511D-4564-BE3D-72F47C2B4524}" srcOrd="2" destOrd="0" parTransId="{FCB08728-987E-49E2-A4AA-9B217A3674A8}" sibTransId="{6CE23DD8-AD59-43A1-95D1-591C9A031326}"/>
    <dgm:cxn modelId="{FE127513-E5E3-4F61-B42D-E6D8529A9694}" type="presOf" srcId="{BFD0F3E0-D607-4BDE-A614-41A18F695654}" destId="{9C34808B-7D8C-440D-A34C-C4DFBE463DC3}" srcOrd="0" destOrd="0" presId="urn:microsoft.com/office/officeart/2005/8/layout/process4"/>
    <dgm:cxn modelId="{84953135-B31A-4B07-80A4-43F448BD6C1F}" type="presOf" srcId="{F2D1DDCD-511D-4564-BE3D-72F47C2B4524}" destId="{0018B06F-91D6-480D-9578-3F5CAEC1B108}" srcOrd="0" destOrd="0" presId="urn:microsoft.com/office/officeart/2005/8/layout/process4"/>
    <dgm:cxn modelId="{EF5E513D-B24C-405D-8FCB-2DED8A76BEEA}" type="presOf" srcId="{838D2942-71FE-421A-A882-9124003755D6}" destId="{F09615A3-FF21-4444-8F85-0186B95204FB}" srcOrd="0" destOrd="0" presId="urn:microsoft.com/office/officeart/2005/8/layout/process4"/>
    <dgm:cxn modelId="{ED61B241-CCB7-48C8-B951-C8CD279AC0D7}" type="presOf" srcId="{F0962987-C0CB-47B6-9C70-E58208572B3E}" destId="{D5B5FA98-0094-4ACC-84E2-7265A225185F}" srcOrd="0" destOrd="0" presId="urn:microsoft.com/office/officeart/2005/8/layout/process4"/>
    <dgm:cxn modelId="{8765CD43-427F-43BD-B566-D3861104C462}" type="presOf" srcId="{27809694-46E7-41B7-ADD3-6E5A052FF4C6}" destId="{2B2B4008-324F-4264-95B7-0E950AB78266}" srcOrd="1" destOrd="0" presId="urn:microsoft.com/office/officeart/2005/8/layout/process4"/>
    <dgm:cxn modelId="{208CA957-7936-44DF-BA44-55376D521036}" type="presOf" srcId="{B091CCC3-3C7B-4B75-A08A-E938CC20901D}" destId="{592F0BDA-CEC3-4966-907C-5041D66448EC}" srcOrd="0" destOrd="0" presId="urn:microsoft.com/office/officeart/2005/8/layout/process4"/>
    <dgm:cxn modelId="{8665665C-91AB-4227-876E-8959F254E0D4}" srcId="{27809694-46E7-41B7-ADD3-6E5A052FF4C6}" destId="{7E486FBF-7B9A-4D3B-8CC9-72D33BDD8D9B}" srcOrd="2" destOrd="0" parTransId="{903C7052-05A8-4F61-B558-B1431B9E8E7D}" sibTransId="{BF3B6278-E458-4517-A401-77AE2B166220}"/>
    <dgm:cxn modelId="{AECD8D61-F8C7-440D-AAF4-C9545A944633}" srcId="{27809694-46E7-41B7-ADD3-6E5A052FF4C6}" destId="{838D2942-71FE-421A-A882-9124003755D6}" srcOrd="0" destOrd="0" parTransId="{5A851061-620C-49B3-BE16-42C2D7C9AEB3}" sibTransId="{B56ECBCA-232F-4E41-8334-13DA83A36C4B}"/>
    <dgm:cxn modelId="{6D917868-C651-42D4-B5FE-2AD53D7162D1}" srcId="{BFD0F3E0-D607-4BDE-A614-41A18F695654}" destId="{F0962987-C0CB-47B6-9C70-E58208572B3E}" srcOrd="1" destOrd="0" parTransId="{0B2B08AF-E564-439E-8CA8-DF704BA24AC7}" sibTransId="{70B2D612-B3D6-4A45-8B25-1940F13D9B65}"/>
    <dgm:cxn modelId="{3C38C56D-C62C-4D22-B760-877B47EA987E}" srcId="{BFD0F3E0-D607-4BDE-A614-41A18F695654}" destId="{27809694-46E7-41B7-ADD3-6E5A052FF4C6}" srcOrd="0" destOrd="0" parTransId="{E16A9A1B-3E86-410C-BA2C-F9C7D78CCDFC}" sibTransId="{2DB2E066-C509-41A6-BA6D-DE7508CD8D12}"/>
    <dgm:cxn modelId="{76740DB4-ADDD-4E0F-B797-A70B57A6108B}" type="presOf" srcId="{7E486FBF-7B9A-4D3B-8CC9-72D33BDD8D9B}" destId="{E07AAB87-B350-4A85-93C0-B5B96FC2E39A}" srcOrd="0" destOrd="0" presId="urn:microsoft.com/office/officeart/2005/8/layout/process4"/>
    <dgm:cxn modelId="{412ADCE6-E51E-4E59-84A0-9292285EED4B}" srcId="{27809694-46E7-41B7-ADD3-6E5A052FF4C6}" destId="{B091CCC3-3C7B-4B75-A08A-E938CC20901D}" srcOrd="1" destOrd="0" parTransId="{C276E58A-1074-42A0-92FE-09B2444DEAA4}" sibTransId="{C7FF79D2-1877-48E2-8B0B-7B3E5557E383}"/>
    <dgm:cxn modelId="{703E53D5-C78B-4D99-BD35-C7096CB99BE3}" type="presParOf" srcId="{9C34808B-7D8C-440D-A34C-C4DFBE463DC3}" destId="{CA75E198-7B01-4A77-A99E-C2BE2A960169}" srcOrd="0" destOrd="0" presId="urn:microsoft.com/office/officeart/2005/8/layout/process4"/>
    <dgm:cxn modelId="{38D15767-22CD-4021-9631-414907B13F57}" type="presParOf" srcId="{CA75E198-7B01-4A77-A99E-C2BE2A960169}" destId="{0018B06F-91D6-480D-9578-3F5CAEC1B108}" srcOrd="0" destOrd="0" presId="urn:microsoft.com/office/officeart/2005/8/layout/process4"/>
    <dgm:cxn modelId="{D6BCB9F6-1CD1-4027-B2B3-C1AFF316B29D}" type="presParOf" srcId="{9C34808B-7D8C-440D-A34C-C4DFBE463DC3}" destId="{0B506576-7818-40E7-AD48-FF3AF36FA48D}" srcOrd="1" destOrd="0" presId="urn:microsoft.com/office/officeart/2005/8/layout/process4"/>
    <dgm:cxn modelId="{BB4F57BA-270A-4C2E-A4C6-E3EB3E3348F3}" type="presParOf" srcId="{9C34808B-7D8C-440D-A34C-C4DFBE463DC3}" destId="{D57CEDDA-A64B-4AAA-8286-85E5FAA05E8C}" srcOrd="2" destOrd="0" presId="urn:microsoft.com/office/officeart/2005/8/layout/process4"/>
    <dgm:cxn modelId="{BEB68108-39AF-4123-83C0-718B904B28D0}" type="presParOf" srcId="{D57CEDDA-A64B-4AAA-8286-85E5FAA05E8C}" destId="{D5B5FA98-0094-4ACC-84E2-7265A225185F}" srcOrd="0" destOrd="0" presId="urn:microsoft.com/office/officeart/2005/8/layout/process4"/>
    <dgm:cxn modelId="{E0CF1AC6-6127-4682-B642-4FD91D8D81CC}" type="presParOf" srcId="{9C34808B-7D8C-440D-A34C-C4DFBE463DC3}" destId="{A69D376E-DC4D-42F7-BCD4-71BCCCDB7228}" srcOrd="3" destOrd="0" presId="urn:microsoft.com/office/officeart/2005/8/layout/process4"/>
    <dgm:cxn modelId="{7AB1EC9D-A528-4019-B549-076928B4FA0D}" type="presParOf" srcId="{9C34808B-7D8C-440D-A34C-C4DFBE463DC3}" destId="{8BBEED32-0FBE-4259-869B-E319C20CB05F}" srcOrd="4" destOrd="0" presId="urn:microsoft.com/office/officeart/2005/8/layout/process4"/>
    <dgm:cxn modelId="{5A94736E-CFC5-486C-811D-6BDECD0EF2AA}" type="presParOf" srcId="{8BBEED32-0FBE-4259-869B-E319C20CB05F}" destId="{E329B4F1-331A-4BE0-A5FC-BFCBE81209FA}" srcOrd="0" destOrd="0" presId="urn:microsoft.com/office/officeart/2005/8/layout/process4"/>
    <dgm:cxn modelId="{5D7CA546-E3A0-446D-98DF-BB7AF1A8E3CA}" type="presParOf" srcId="{8BBEED32-0FBE-4259-869B-E319C20CB05F}" destId="{2B2B4008-324F-4264-95B7-0E950AB78266}" srcOrd="1" destOrd="0" presId="urn:microsoft.com/office/officeart/2005/8/layout/process4"/>
    <dgm:cxn modelId="{23405045-42AF-40EA-9B51-9C4D33186EF8}" type="presParOf" srcId="{8BBEED32-0FBE-4259-869B-E319C20CB05F}" destId="{2FB801D3-82FD-4851-9211-421311307F48}" srcOrd="2" destOrd="0" presId="urn:microsoft.com/office/officeart/2005/8/layout/process4"/>
    <dgm:cxn modelId="{2BA95483-2F9F-4ECF-8BD2-1716676D51BD}" type="presParOf" srcId="{2FB801D3-82FD-4851-9211-421311307F48}" destId="{F09615A3-FF21-4444-8F85-0186B95204FB}" srcOrd="0" destOrd="0" presId="urn:microsoft.com/office/officeart/2005/8/layout/process4"/>
    <dgm:cxn modelId="{4CDCE7DE-765D-42BF-BE34-07A76BE4DBB7}" type="presParOf" srcId="{2FB801D3-82FD-4851-9211-421311307F48}" destId="{592F0BDA-CEC3-4966-907C-5041D66448EC}" srcOrd="1" destOrd="0" presId="urn:microsoft.com/office/officeart/2005/8/layout/process4"/>
    <dgm:cxn modelId="{82F244A4-92C4-478B-9888-CCFD6CE6B6DC}" type="presParOf" srcId="{2FB801D3-82FD-4851-9211-421311307F48}" destId="{E07AAB87-B350-4A85-93C0-B5B96FC2E39A}"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21982B-4EB4-4544-B807-909C5EFD48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3998622-5144-4B86-A051-A6493F350B58}">
      <dgm:prSet/>
      <dgm:spPr/>
      <dgm:t>
        <a:bodyPr/>
        <a:lstStyle/>
        <a:p>
          <a:r>
            <a:rPr lang="en-US" dirty="0"/>
            <a:t>Suicidality as a reaction to psychosis</a:t>
          </a:r>
        </a:p>
      </dgm:t>
    </dgm:pt>
    <dgm:pt modelId="{1ACB1621-FBFA-4A42-B145-69BF324C6E9F}" type="parTrans" cxnId="{A128C0BD-B067-4EE2-B3B3-C3F5CB532819}">
      <dgm:prSet/>
      <dgm:spPr/>
      <dgm:t>
        <a:bodyPr/>
        <a:lstStyle/>
        <a:p>
          <a:endParaRPr lang="en-US"/>
        </a:p>
      </dgm:t>
    </dgm:pt>
    <dgm:pt modelId="{2330A558-9EBD-4438-84E3-140D0801E802}" type="sibTrans" cxnId="{A128C0BD-B067-4EE2-B3B3-C3F5CB532819}">
      <dgm:prSet/>
      <dgm:spPr/>
      <dgm:t>
        <a:bodyPr/>
        <a:lstStyle/>
        <a:p>
          <a:endParaRPr lang="en-US"/>
        </a:p>
      </dgm:t>
    </dgm:pt>
    <dgm:pt modelId="{7EDE21EA-7954-4F1F-AAEC-103D6B169A8C}">
      <dgm:prSet/>
      <dgm:spPr/>
      <dgm:t>
        <a:bodyPr/>
        <a:lstStyle/>
        <a:p>
          <a:r>
            <a:rPr lang="en-US"/>
            <a:t>Meaning of psychotic symptoms for the person (e.g., expect worsening symptoms, interference with future goals) </a:t>
          </a:r>
        </a:p>
      </dgm:t>
    </dgm:pt>
    <dgm:pt modelId="{4F25743B-296B-4EBC-965C-B168A26AC30F}" type="parTrans" cxnId="{801B518E-E979-42E5-AE63-8DCC13F8E719}">
      <dgm:prSet/>
      <dgm:spPr/>
      <dgm:t>
        <a:bodyPr/>
        <a:lstStyle/>
        <a:p>
          <a:endParaRPr lang="en-US"/>
        </a:p>
      </dgm:t>
    </dgm:pt>
    <dgm:pt modelId="{F0F99F06-2B20-4E6A-A095-FC87BC61C8B4}" type="sibTrans" cxnId="{801B518E-E979-42E5-AE63-8DCC13F8E719}">
      <dgm:prSet/>
      <dgm:spPr/>
      <dgm:t>
        <a:bodyPr/>
        <a:lstStyle/>
        <a:p>
          <a:endParaRPr lang="en-US"/>
        </a:p>
      </dgm:t>
    </dgm:pt>
    <dgm:pt modelId="{A2236443-DD65-458F-B885-935333FBC1C8}">
      <dgm:prSet/>
      <dgm:spPr/>
      <dgm:t>
        <a:bodyPr/>
        <a:lstStyle/>
        <a:p>
          <a:r>
            <a:rPr lang="en-US"/>
            <a:t>Social impact (stigma, psychosis makes me a burden, social withdrawal)</a:t>
          </a:r>
        </a:p>
      </dgm:t>
    </dgm:pt>
    <dgm:pt modelId="{82BF81AE-CB90-41C1-A6C9-6D1F344CCAED}" type="parTrans" cxnId="{6FA3EF23-0CED-41FD-A94D-A4D30D4C6368}">
      <dgm:prSet/>
      <dgm:spPr/>
      <dgm:t>
        <a:bodyPr/>
        <a:lstStyle/>
        <a:p>
          <a:endParaRPr lang="en-US"/>
        </a:p>
      </dgm:t>
    </dgm:pt>
    <dgm:pt modelId="{95957810-4C66-4109-BE37-D50BC8704F37}" type="sibTrans" cxnId="{6FA3EF23-0CED-41FD-A94D-A4D30D4C6368}">
      <dgm:prSet/>
      <dgm:spPr/>
      <dgm:t>
        <a:bodyPr/>
        <a:lstStyle/>
        <a:p>
          <a:endParaRPr lang="en-US"/>
        </a:p>
      </dgm:t>
    </dgm:pt>
    <dgm:pt modelId="{9A181D4F-FF2A-4588-802F-4ABE79C5782F}">
      <dgm:prSet/>
      <dgm:spPr/>
      <dgm:t>
        <a:bodyPr/>
        <a:lstStyle/>
        <a:p>
          <a:r>
            <a:rPr lang="en-US" dirty="0"/>
            <a:t>Harm-related content in psychosis symptoms</a:t>
          </a:r>
        </a:p>
      </dgm:t>
    </dgm:pt>
    <dgm:pt modelId="{2CDE6BD1-D2DA-47B0-8A6A-0163537001DB}" type="parTrans" cxnId="{26DCB144-2665-4318-B0BE-2E7753BCE0AE}">
      <dgm:prSet/>
      <dgm:spPr/>
      <dgm:t>
        <a:bodyPr/>
        <a:lstStyle/>
        <a:p>
          <a:endParaRPr lang="en-US"/>
        </a:p>
      </dgm:t>
    </dgm:pt>
    <dgm:pt modelId="{0B63BBE6-5E8E-4D92-BF13-EF986EB0383B}" type="sibTrans" cxnId="{26DCB144-2665-4318-B0BE-2E7753BCE0AE}">
      <dgm:prSet/>
      <dgm:spPr/>
      <dgm:t>
        <a:bodyPr/>
        <a:lstStyle/>
        <a:p>
          <a:endParaRPr lang="en-US"/>
        </a:p>
      </dgm:t>
    </dgm:pt>
    <dgm:pt modelId="{DC4693DB-2F11-4098-BA74-1A034106837C}">
      <dgm:prSet/>
      <dgm:spPr/>
      <dgm:t>
        <a:bodyPr/>
        <a:lstStyle/>
        <a:p>
          <a:r>
            <a:rPr lang="en-US"/>
            <a:t>Ex: command hallucinations to harm self</a:t>
          </a:r>
        </a:p>
      </dgm:t>
    </dgm:pt>
    <dgm:pt modelId="{087A9214-54E7-430D-A708-EF9AD36ABC3F}" type="parTrans" cxnId="{AF4A7DD7-8C58-4E6C-8CC8-F93EEF46152F}">
      <dgm:prSet/>
      <dgm:spPr/>
      <dgm:t>
        <a:bodyPr/>
        <a:lstStyle/>
        <a:p>
          <a:endParaRPr lang="en-US"/>
        </a:p>
      </dgm:t>
    </dgm:pt>
    <dgm:pt modelId="{CE7390E6-D64F-4694-B6C0-7521480CD373}" type="sibTrans" cxnId="{AF4A7DD7-8C58-4E6C-8CC8-F93EEF46152F}">
      <dgm:prSet/>
      <dgm:spPr/>
      <dgm:t>
        <a:bodyPr/>
        <a:lstStyle/>
        <a:p>
          <a:endParaRPr lang="en-US"/>
        </a:p>
      </dgm:t>
    </dgm:pt>
    <dgm:pt modelId="{016C68B1-5D2A-41E6-816F-32E7B450B012}">
      <dgm:prSet/>
      <dgm:spPr/>
      <dgm:t>
        <a:bodyPr/>
        <a:lstStyle/>
        <a:p>
          <a:r>
            <a:rPr lang="en-US"/>
            <a:t>Violent content fairly common; 71% of an early psychosis sample had had self-directed violent experiences (Marshall et al., 2016)</a:t>
          </a:r>
        </a:p>
      </dgm:t>
    </dgm:pt>
    <dgm:pt modelId="{7C4BF8C7-0872-4448-9975-9297E1620B4E}" type="parTrans" cxnId="{F68F6F60-7617-4AD6-A364-225E99B86ECE}">
      <dgm:prSet/>
      <dgm:spPr/>
      <dgm:t>
        <a:bodyPr/>
        <a:lstStyle/>
        <a:p>
          <a:endParaRPr lang="en-US"/>
        </a:p>
      </dgm:t>
    </dgm:pt>
    <dgm:pt modelId="{7B27C314-4870-46EE-B365-8B63F2093D48}" type="sibTrans" cxnId="{F68F6F60-7617-4AD6-A364-225E99B86ECE}">
      <dgm:prSet/>
      <dgm:spPr/>
      <dgm:t>
        <a:bodyPr/>
        <a:lstStyle/>
        <a:p>
          <a:endParaRPr lang="en-US"/>
        </a:p>
      </dgm:t>
    </dgm:pt>
    <dgm:pt modelId="{DC167490-27A5-4DCC-A72B-0762281726F1}" type="pres">
      <dgm:prSet presAssocID="{4E21982B-4EB4-4544-B807-909C5EFD4855}" presName="Name0" presStyleCnt="0">
        <dgm:presLayoutVars>
          <dgm:dir/>
          <dgm:animLvl val="lvl"/>
          <dgm:resizeHandles val="exact"/>
        </dgm:presLayoutVars>
      </dgm:prSet>
      <dgm:spPr/>
    </dgm:pt>
    <dgm:pt modelId="{2D9A8CDD-E59A-4D05-A0DB-6C65860A0F2F}" type="pres">
      <dgm:prSet presAssocID="{93998622-5144-4B86-A051-A6493F350B58}" presName="linNode" presStyleCnt="0"/>
      <dgm:spPr/>
    </dgm:pt>
    <dgm:pt modelId="{39B6C942-E072-462E-B7A6-A93B2D367A44}" type="pres">
      <dgm:prSet presAssocID="{93998622-5144-4B86-A051-A6493F350B58}" presName="parentText" presStyleLbl="node1" presStyleIdx="0" presStyleCnt="2">
        <dgm:presLayoutVars>
          <dgm:chMax val="1"/>
          <dgm:bulletEnabled val="1"/>
        </dgm:presLayoutVars>
      </dgm:prSet>
      <dgm:spPr/>
    </dgm:pt>
    <dgm:pt modelId="{50B6C70D-543B-4632-88B5-55C5607AA714}" type="pres">
      <dgm:prSet presAssocID="{93998622-5144-4B86-A051-A6493F350B58}" presName="descendantText" presStyleLbl="alignAccFollowNode1" presStyleIdx="0" presStyleCnt="2">
        <dgm:presLayoutVars>
          <dgm:bulletEnabled val="1"/>
        </dgm:presLayoutVars>
      </dgm:prSet>
      <dgm:spPr/>
    </dgm:pt>
    <dgm:pt modelId="{DED2350C-7D59-4F3B-9DAD-E3742EBFFDAD}" type="pres">
      <dgm:prSet presAssocID="{2330A558-9EBD-4438-84E3-140D0801E802}" presName="sp" presStyleCnt="0"/>
      <dgm:spPr/>
    </dgm:pt>
    <dgm:pt modelId="{3284ACAE-A308-4DFA-8D04-279029883250}" type="pres">
      <dgm:prSet presAssocID="{9A181D4F-FF2A-4588-802F-4ABE79C5782F}" presName="linNode" presStyleCnt="0"/>
      <dgm:spPr/>
    </dgm:pt>
    <dgm:pt modelId="{B3CAFF46-22C1-445E-98B5-87224AD280F7}" type="pres">
      <dgm:prSet presAssocID="{9A181D4F-FF2A-4588-802F-4ABE79C5782F}" presName="parentText" presStyleLbl="node1" presStyleIdx="1" presStyleCnt="2">
        <dgm:presLayoutVars>
          <dgm:chMax val="1"/>
          <dgm:bulletEnabled val="1"/>
        </dgm:presLayoutVars>
      </dgm:prSet>
      <dgm:spPr/>
    </dgm:pt>
    <dgm:pt modelId="{93CAC6F9-13B6-4055-B022-7B718D116DC1}" type="pres">
      <dgm:prSet presAssocID="{9A181D4F-FF2A-4588-802F-4ABE79C5782F}" presName="descendantText" presStyleLbl="alignAccFollowNode1" presStyleIdx="1" presStyleCnt="2">
        <dgm:presLayoutVars>
          <dgm:bulletEnabled val="1"/>
        </dgm:presLayoutVars>
      </dgm:prSet>
      <dgm:spPr/>
    </dgm:pt>
  </dgm:ptLst>
  <dgm:cxnLst>
    <dgm:cxn modelId="{6FA3EF23-0CED-41FD-A94D-A4D30D4C6368}" srcId="{93998622-5144-4B86-A051-A6493F350B58}" destId="{A2236443-DD65-458F-B885-935333FBC1C8}" srcOrd="1" destOrd="0" parTransId="{82BF81AE-CB90-41C1-A6C9-6D1F344CCAED}" sibTransId="{95957810-4C66-4109-BE37-D50BC8704F37}"/>
    <dgm:cxn modelId="{AB369232-E970-48C4-B593-A7D9BF022F6C}" type="presOf" srcId="{A2236443-DD65-458F-B885-935333FBC1C8}" destId="{50B6C70D-543B-4632-88B5-55C5607AA714}" srcOrd="0" destOrd="1" presId="urn:microsoft.com/office/officeart/2005/8/layout/vList5"/>
    <dgm:cxn modelId="{26DCB144-2665-4318-B0BE-2E7753BCE0AE}" srcId="{4E21982B-4EB4-4544-B807-909C5EFD4855}" destId="{9A181D4F-FF2A-4588-802F-4ABE79C5782F}" srcOrd="1" destOrd="0" parTransId="{2CDE6BD1-D2DA-47B0-8A6A-0163537001DB}" sibTransId="{0B63BBE6-5E8E-4D92-BF13-EF986EB0383B}"/>
    <dgm:cxn modelId="{6B281E54-1C39-42FB-81E6-CD02D6DE5606}" type="presOf" srcId="{9A181D4F-FF2A-4588-802F-4ABE79C5782F}" destId="{B3CAFF46-22C1-445E-98B5-87224AD280F7}" srcOrd="0" destOrd="0" presId="urn:microsoft.com/office/officeart/2005/8/layout/vList5"/>
    <dgm:cxn modelId="{72433157-AA24-4347-8A94-1CD604519931}" type="presOf" srcId="{4E21982B-4EB4-4544-B807-909C5EFD4855}" destId="{DC167490-27A5-4DCC-A72B-0762281726F1}" srcOrd="0" destOrd="0" presId="urn:microsoft.com/office/officeart/2005/8/layout/vList5"/>
    <dgm:cxn modelId="{F68F6F60-7617-4AD6-A364-225E99B86ECE}" srcId="{9A181D4F-FF2A-4588-802F-4ABE79C5782F}" destId="{016C68B1-5D2A-41E6-816F-32E7B450B012}" srcOrd="1" destOrd="0" parTransId="{7C4BF8C7-0872-4448-9975-9297E1620B4E}" sibTransId="{7B27C314-4870-46EE-B365-8B63F2093D48}"/>
    <dgm:cxn modelId="{B2EC568C-D8B7-42DE-86D8-5BFB32CA329E}" type="presOf" srcId="{93998622-5144-4B86-A051-A6493F350B58}" destId="{39B6C942-E072-462E-B7A6-A93B2D367A44}" srcOrd="0" destOrd="0" presId="urn:microsoft.com/office/officeart/2005/8/layout/vList5"/>
    <dgm:cxn modelId="{801B518E-E979-42E5-AE63-8DCC13F8E719}" srcId="{93998622-5144-4B86-A051-A6493F350B58}" destId="{7EDE21EA-7954-4F1F-AAEC-103D6B169A8C}" srcOrd="0" destOrd="0" parTransId="{4F25743B-296B-4EBC-965C-B168A26AC30F}" sibTransId="{F0F99F06-2B20-4E6A-A095-FC87BC61C8B4}"/>
    <dgm:cxn modelId="{2FF724A2-5507-4342-9C41-ECF77495C194}" type="presOf" srcId="{DC4693DB-2F11-4098-BA74-1A034106837C}" destId="{93CAC6F9-13B6-4055-B022-7B718D116DC1}" srcOrd="0" destOrd="0" presId="urn:microsoft.com/office/officeart/2005/8/layout/vList5"/>
    <dgm:cxn modelId="{A128C0BD-B067-4EE2-B3B3-C3F5CB532819}" srcId="{4E21982B-4EB4-4544-B807-909C5EFD4855}" destId="{93998622-5144-4B86-A051-A6493F350B58}" srcOrd="0" destOrd="0" parTransId="{1ACB1621-FBFA-4A42-B145-69BF324C6E9F}" sibTransId="{2330A558-9EBD-4438-84E3-140D0801E802}"/>
    <dgm:cxn modelId="{AF4A7DD7-8C58-4E6C-8CC8-F93EEF46152F}" srcId="{9A181D4F-FF2A-4588-802F-4ABE79C5782F}" destId="{DC4693DB-2F11-4098-BA74-1A034106837C}" srcOrd="0" destOrd="0" parTransId="{087A9214-54E7-430D-A708-EF9AD36ABC3F}" sibTransId="{CE7390E6-D64F-4694-B6C0-7521480CD373}"/>
    <dgm:cxn modelId="{EC5DCDE9-7355-4859-99FB-C8A490E30AF5}" type="presOf" srcId="{016C68B1-5D2A-41E6-816F-32E7B450B012}" destId="{93CAC6F9-13B6-4055-B022-7B718D116DC1}" srcOrd="0" destOrd="1" presId="urn:microsoft.com/office/officeart/2005/8/layout/vList5"/>
    <dgm:cxn modelId="{754672EA-2747-41A7-922C-D030AE85B3FC}" type="presOf" srcId="{7EDE21EA-7954-4F1F-AAEC-103D6B169A8C}" destId="{50B6C70D-543B-4632-88B5-55C5607AA714}" srcOrd="0" destOrd="0" presId="urn:microsoft.com/office/officeart/2005/8/layout/vList5"/>
    <dgm:cxn modelId="{05A75D8F-D233-40C9-BAD5-29A73BFECFD7}" type="presParOf" srcId="{DC167490-27A5-4DCC-A72B-0762281726F1}" destId="{2D9A8CDD-E59A-4D05-A0DB-6C65860A0F2F}" srcOrd="0" destOrd="0" presId="urn:microsoft.com/office/officeart/2005/8/layout/vList5"/>
    <dgm:cxn modelId="{2A38B39F-578F-4FD9-93C8-81D9E8C1E4B9}" type="presParOf" srcId="{2D9A8CDD-E59A-4D05-A0DB-6C65860A0F2F}" destId="{39B6C942-E072-462E-B7A6-A93B2D367A44}" srcOrd="0" destOrd="0" presId="urn:microsoft.com/office/officeart/2005/8/layout/vList5"/>
    <dgm:cxn modelId="{F87358C5-A29A-4DB3-812D-89513F26633A}" type="presParOf" srcId="{2D9A8CDD-E59A-4D05-A0DB-6C65860A0F2F}" destId="{50B6C70D-543B-4632-88B5-55C5607AA714}" srcOrd="1" destOrd="0" presId="urn:microsoft.com/office/officeart/2005/8/layout/vList5"/>
    <dgm:cxn modelId="{7A80B25E-84F4-4135-BC4D-37785D40FED6}" type="presParOf" srcId="{DC167490-27A5-4DCC-A72B-0762281726F1}" destId="{DED2350C-7D59-4F3B-9DAD-E3742EBFFDAD}" srcOrd="1" destOrd="0" presId="urn:microsoft.com/office/officeart/2005/8/layout/vList5"/>
    <dgm:cxn modelId="{77B93D96-E5CF-4695-80EE-CDF8DCDC90E5}" type="presParOf" srcId="{DC167490-27A5-4DCC-A72B-0762281726F1}" destId="{3284ACAE-A308-4DFA-8D04-279029883250}" srcOrd="2" destOrd="0" presId="urn:microsoft.com/office/officeart/2005/8/layout/vList5"/>
    <dgm:cxn modelId="{66E5BC0C-1E32-4BF9-9793-F2E15203274A}" type="presParOf" srcId="{3284ACAE-A308-4DFA-8D04-279029883250}" destId="{B3CAFF46-22C1-445E-98B5-87224AD280F7}" srcOrd="0" destOrd="0" presId="urn:microsoft.com/office/officeart/2005/8/layout/vList5"/>
    <dgm:cxn modelId="{78CF3421-A31F-407F-872C-BF43F52A6B43}" type="presParOf" srcId="{3284ACAE-A308-4DFA-8D04-279029883250}" destId="{93CAC6F9-13B6-4055-B022-7B718D116DC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2AD2E5-3059-4397-8B91-6A57B847D0E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A79B7C38-D6E4-4446-8084-099F805259B0}">
      <dgm:prSet/>
      <dgm:spPr/>
      <dgm:t>
        <a:bodyPr/>
        <a:lstStyle/>
        <a:p>
          <a:r>
            <a:rPr lang="en-US"/>
            <a:t>Gather information </a:t>
          </a:r>
        </a:p>
      </dgm:t>
    </dgm:pt>
    <dgm:pt modelId="{E84722E2-FAA4-4FDE-92FC-DECA6B0E7234}" type="parTrans" cxnId="{2D29988F-6E80-47D6-9DA3-E3457F3625AD}">
      <dgm:prSet/>
      <dgm:spPr/>
      <dgm:t>
        <a:bodyPr/>
        <a:lstStyle/>
        <a:p>
          <a:endParaRPr lang="en-US"/>
        </a:p>
      </dgm:t>
    </dgm:pt>
    <dgm:pt modelId="{D87E02EA-4B95-49C6-9339-9202ADFBA837}" type="sibTrans" cxnId="{2D29988F-6E80-47D6-9DA3-E3457F3625AD}">
      <dgm:prSet/>
      <dgm:spPr/>
      <dgm:t>
        <a:bodyPr/>
        <a:lstStyle/>
        <a:p>
          <a:endParaRPr lang="en-US"/>
        </a:p>
      </dgm:t>
    </dgm:pt>
    <dgm:pt modelId="{01761D75-54B2-4656-B5CE-793FF5E35067}">
      <dgm:prSet/>
      <dgm:spPr/>
      <dgm:t>
        <a:bodyPr/>
        <a:lstStyle/>
        <a:p>
          <a:r>
            <a:rPr lang="en-US"/>
            <a:t>Build client and therapist together</a:t>
          </a:r>
        </a:p>
      </dgm:t>
    </dgm:pt>
    <dgm:pt modelId="{A17DFB5A-0A19-46A1-9CDE-3E041A824799}" type="parTrans" cxnId="{46A65340-E1AF-4444-A56F-B7F9BFCAB41E}">
      <dgm:prSet/>
      <dgm:spPr/>
      <dgm:t>
        <a:bodyPr/>
        <a:lstStyle/>
        <a:p>
          <a:endParaRPr lang="en-US"/>
        </a:p>
      </dgm:t>
    </dgm:pt>
    <dgm:pt modelId="{DBD3A489-1D35-4C5C-AB32-562CC78336A6}" type="sibTrans" cxnId="{46A65340-E1AF-4444-A56F-B7F9BFCAB41E}">
      <dgm:prSet/>
      <dgm:spPr/>
      <dgm:t>
        <a:bodyPr/>
        <a:lstStyle/>
        <a:p>
          <a:endParaRPr lang="en-US"/>
        </a:p>
      </dgm:t>
    </dgm:pt>
    <dgm:pt modelId="{5EB21F02-C75F-4133-A815-6779E96059BB}">
      <dgm:prSet/>
      <dgm:spPr/>
      <dgm:t>
        <a:bodyPr/>
        <a:lstStyle/>
        <a:p>
          <a:r>
            <a:rPr lang="en-US"/>
            <a:t>Increase awareness/memory</a:t>
          </a:r>
        </a:p>
      </dgm:t>
    </dgm:pt>
    <dgm:pt modelId="{1421B6EF-30E6-4580-801E-60C2E0D65800}" type="parTrans" cxnId="{75C8D56F-3305-4A6C-9660-4EC815D9460E}">
      <dgm:prSet/>
      <dgm:spPr/>
      <dgm:t>
        <a:bodyPr/>
        <a:lstStyle/>
        <a:p>
          <a:endParaRPr lang="en-US"/>
        </a:p>
      </dgm:t>
    </dgm:pt>
    <dgm:pt modelId="{539B322D-33AC-4FB2-A897-76E240D5A8E8}" type="sibTrans" cxnId="{75C8D56F-3305-4A6C-9660-4EC815D9460E}">
      <dgm:prSet/>
      <dgm:spPr/>
      <dgm:t>
        <a:bodyPr/>
        <a:lstStyle/>
        <a:p>
          <a:endParaRPr lang="en-US"/>
        </a:p>
      </dgm:t>
    </dgm:pt>
    <dgm:pt modelId="{2CD11CF0-8308-492E-A8AE-4B20FD2FD6BB}">
      <dgm:prSet/>
      <dgm:spPr/>
      <dgm:t>
        <a:bodyPr/>
        <a:lstStyle/>
        <a:p>
          <a:r>
            <a:rPr lang="en-US"/>
            <a:t>Identify areas for learning/practicing skills</a:t>
          </a:r>
        </a:p>
      </dgm:t>
    </dgm:pt>
    <dgm:pt modelId="{D2EA05A9-2929-4C59-90D8-6F86CE1322A8}" type="parTrans" cxnId="{538C5781-FC62-4F33-8F4E-3ACE26B85167}">
      <dgm:prSet/>
      <dgm:spPr/>
      <dgm:t>
        <a:bodyPr/>
        <a:lstStyle/>
        <a:p>
          <a:endParaRPr lang="en-US"/>
        </a:p>
      </dgm:t>
    </dgm:pt>
    <dgm:pt modelId="{89EF46E5-922C-4DF9-9F56-FFB3944AE01E}" type="sibTrans" cxnId="{538C5781-FC62-4F33-8F4E-3ACE26B85167}">
      <dgm:prSet/>
      <dgm:spPr/>
      <dgm:t>
        <a:bodyPr/>
        <a:lstStyle/>
        <a:p>
          <a:endParaRPr lang="en-US"/>
        </a:p>
      </dgm:t>
    </dgm:pt>
    <dgm:pt modelId="{EBF64AC4-9F91-40FF-8EE4-A025A92DAF2E}">
      <dgm:prSet/>
      <dgm:spPr/>
      <dgm:t>
        <a:bodyPr/>
        <a:lstStyle/>
        <a:p>
          <a:r>
            <a:rPr lang="en-US"/>
            <a:t>May function as a defusion exercise</a:t>
          </a:r>
        </a:p>
      </dgm:t>
    </dgm:pt>
    <dgm:pt modelId="{E8A279C3-4A39-4D23-8559-09FD4AA946AA}" type="parTrans" cxnId="{E891A006-9B3C-4028-8136-D9886DC1DADC}">
      <dgm:prSet/>
      <dgm:spPr/>
      <dgm:t>
        <a:bodyPr/>
        <a:lstStyle/>
        <a:p>
          <a:endParaRPr lang="en-US"/>
        </a:p>
      </dgm:t>
    </dgm:pt>
    <dgm:pt modelId="{4627D1E8-FD8E-46A5-B4D8-92385135EDEA}" type="sibTrans" cxnId="{E891A006-9B3C-4028-8136-D9886DC1DADC}">
      <dgm:prSet/>
      <dgm:spPr/>
      <dgm:t>
        <a:bodyPr/>
        <a:lstStyle/>
        <a:p>
          <a:endParaRPr lang="en-US"/>
        </a:p>
      </dgm:t>
    </dgm:pt>
    <dgm:pt modelId="{FDC63544-AC62-4527-8D45-A2503A88254A}">
      <dgm:prSet/>
      <dgm:spPr/>
      <dgm:t>
        <a:bodyPr/>
        <a:lstStyle/>
        <a:p>
          <a:r>
            <a:rPr lang="en-US"/>
            <a:t>Aversive consequence of engaging in problematic behavior (sometimes) </a:t>
          </a:r>
        </a:p>
      </dgm:t>
    </dgm:pt>
    <dgm:pt modelId="{338AE2FD-6CE4-4419-B2A8-B3E7E999F4FF}" type="parTrans" cxnId="{6DFB6803-3471-4F06-8006-8E627A181A7C}">
      <dgm:prSet/>
      <dgm:spPr/>
      <dgm:t>
        <a:bodyPr/>
        <a:lstStyle/>
        <a:p>
          <a:endParaRPr lang="en-US"/>
        </a:p>
      </dgm:t>
    </dgm:pt>
    <dgm:pt modelId="{62C6F3E4-935D-42A0-A609-46D270ABCFB4}" type="sibTrans" cxnId="{6DFB6803-3471-4F06-8006-8E627A181A7C}">
      <dgm:prSet/>
      <dgm:spPr/>
      <dgm:t>
        <a:bodyPr/>
        <a:lstStyle/>
        <a:p>
          <a:endParaRPr lang="en-US"/>
        </a:p>
      </dgm:t>
    </dgm:pt>
    <dgm:pt modelId="{26A330FB-27C0-4839-8DB7-6BB469F83953}" type="pres">
      <dgm:prSet presAssocID="{552AD2E5-3059-4397-8B91-6A57B847D0E6}" presName="linear" presStyleCnt="0">
        <dgm:presLayoutVars>
          <dgm:animLvl val="lvl"/>
          <dgm:resizeHandles val="exact"/>
        </dgm:presLayoutVars>
      </dgm:prSet>
      <dgm:spPr/>
    </dgm:pt>
    <dgm:pt modelId="{CE46B2B1-E5C1-4318-9CA7-7EC17DF57E64}" type="pres">
      <dgm:prSet presAssocID="{A79B7C38-D6E4-4446-8084-099F805259B0}" presName="parentText" presStyleLbl="node1" presStyleIdx="0" presStyleCnt="6">
        <dgm:presLayoutVars>
          <dgm:chMax val="0"/>
          <dgm:bulletEnabled val="1"/>
        </dgm:presLayoutVars>
      </dgm:prSet>
      <dgm:spPr/>
    </dgm:pt>
    <dgm:pt modelId="{979D2888-DD83-4657-91F7-7CDCE9115B3F}" type="pres">
      <dgm:prSet presAssocID="{D87E02EA-4B95-49C6-9339-9202ADFBA837}" presName="spacer" presStyleCnt="0"/>
      <dgm:spPr/>
    </dgm:pt>
    <dgm:pt modelId="{82285251-60D3-4A36-A6CE-62726A45DC30}" type="pres">
      <dgm:prSet presAssocID="{01761D75-54B2-4656-B5CE-793FF5E35067}" presName="parentText" presStyleLbl="node1" presStyleIdx="1" presStyleCnt="6">
        <dgm:presLayoutVars>
          <dgm:chMax val="0"/>
          <dgm:bulletEnabled val="1"/>
        </dgm:presLayoutVars>
      </dgm:prSet>
      <dgm:spPr/>
    </dgm:pt>
    <dgm:pt modelId="{B13B48AF-1F8D-44A3-B254-EFCF62B74D91}" type="pres">
      <dgm:prSet presAssocID="{DBD3A489-1D35-4C5C-AB32-562CC78336A6}" presName="spacer" presStyleCnt="0"/>
      <dgm:spPr/>
    </dgm:pt>
    <dgm:pt modelId="{6443F702-0B10-443F-9733-2B7C93794854}" type="pres">
      <dgm:prSet presAssocID="{5EB21F02-C75F-4133-A815-6779E96059BB}" presName="parentText" presStyleLbl="node1" presStyleIdx="2" presStyleCnt="6">
        <dgm:presLayoutVars>
          <dgm:chMax val="0"/>
          <dgm:bulletEnabled val="1"/>
        </dgm:presLayoutVars>
      </dgm:prSet>
      <dgm:spPr/>
    </dgm:pt>
    <dgm:pt modelId="{DB1002C4-6666-4F8E-8573-1CEC4E35231C}" type="pres">
      <dgm:prSet presAssocID="{539B322D-33AC-4FB2-A897-76E240D5A8E8}" presName="spacer" presStyleCnt="0"/>
      <dgm:spPr/>
    </dgm:pt>
    <dgm:pt modelId="{8975A446-EE1D-4D69-B3C1-B931AABB67BE}" type="pres">
      <dgm:prSet presAssocID="{2CD11CF0-8308-492E-A8AE-4B20FD2FD6BB}" presName="parentText" presStyleLbl="node1" presStyleIdx="3" presStyleCnt="6">
        <dgm:presLayoutVars>
          <dgm:chMax val="0"/>
          <dgm:bulletEnabled val="1"/>
        </dgm:presLayoutVars>
      </dgm:prSet>
      <dgm:spPr/>
    </dgm:pt>
    <dgm:pt modelId="{97983888-1BE7-40D8-B855-EAD4FFA56BAF}" type="pres">
      <dgm:prSet presAssocID="{89EF46E5-922C-4DF9-9F56-FFB3944AE01E}" presName="spacer" presStyleCnt="0"/>
      <dgm:spPr/>
    </dgm:pt>
    <dgm:pt modelId="{E6B1C013-121B-4EED-BA3E-B035A0013BB6}" type="pres">
      <dgm:prSet presAssocID="{EBF64AC4-9F91-40FF-8EE4-A025A92DAF2E}" presName="parentText" presStyleLbl="node1" presStyleIdx="4" presStyleCnt="6">
        <dgm:presLayoutVars>
          <dgm:chMax val="0"/>
          <dgm:bulletEnabled val="1"/>
        </dgm:presLayoutVars>
      </dgm:prSet>
      <dgm:spPr/>
    </dgm:pt>
    <dgm:pt modelId="{4F7647AA-985A-4214-A4B1-0D36DB8CBCCB}" type="pres">
      <dgm:prSet presAssocID="{4627D1E8-FD8E-46A5-B4D8-92385135EDEA}" presName="spacer" presStyleCnt="0"/>
      <dgm:spPr/>
    </dgm:pt>
    <dgm:pt modelId="{90652137-C53F-4D2E-85F7-3413477CF7B9}" type="pres">
      <dgm:prSet presAssocID="{FDC63544-AC62-4527-8D45-A2503A88254A}" presName="parentText" presStyleLbl="node1" presStyleIdx="5" presStyleCnt="6">
        <dgm:presLayoutVars>
          <dgm:chMax val="0"/>
          <dgm:bulletEnabled val="1"/>
        </dgm:presLayoutVars>
      </dgm:prSet>
      <dgm:spPr/>
    </dgm:pt>
  </dgm:ptLst>
  <dgm:cxnLst>
    <dgm:cxn modelId="{6DFB6803-3471-4F06-8006-8E627A181A7C}" srcId="{552AD2E5-3059-4397-8B91-6A57B847D0E6}" destId="{FDC63544-AC62-4527-8D45-A2503A88254A}" srcOrd="5" destOrd="0" parTransId="{338AE2FD-6CE4-4419-B2A8-B3E7E999F4FF}" sibTransId="{62C6F3E4-935D-42A0-A609-46D270ABCFB4}"/>
    <dgm:cxn modelId="{E891A006-9B3C-4028-8136-D9886DC1DADC}" srcId="{552AD2E5-3059-4397-8B91-6A57B847D0E6}" destId="{EBF64AC4-9F91-40FF-8EE4-A025A92DAF2E}" srcOrd="4" destOrd="0" parTransId="{E8A279C3-4A39-4D23-8559-09FD4AA946AA}" sibTransId="{4627D1E8-FD8E-46A5-B4D8-92385135EDEA}"/>
    <dgm:cxn modelId="{9A786F3C-426C-4DC2-BF9F-786069A136A4}" type="presOf" srcId="{552AD2E5-3059-4397-8B91-6A57B847D0E6}" destId="{26A330FB-27C0-4839-8DB7-6BB469F83953}" srcOrd="0" destOrd="0" presId="urn:microsoft.com/office/officeart/2005/8/layout/vList2"/>
    <dgm:cxn modelId="{46A65340-E1AF-4444-A56F-B7F9BFCAB41E}" srcId="{552AD2E5-3059-4397-8B91-6A57B847D0E6}" destId="{01761D75-54B2-4656-B5CE-793FF5E35067}" srcOrd="1" destOrd="0" parTransId="{A17DFB5A-0A19-46A1-9CDE-3E041A824799}" sibTransId="{DBD3A489-1D35-4C5C-AB32-562CC78336A6}"/>
    <dgm:cxn modelId="{75C8D56F-3305-4A6C-9660-4EC815D9460E}" srcId="{552AD2E5-3059-4397-8B91-6A57B847D0E6}" destId="{5EB21F02-C75F-4133-A815-6779E96059BB}" srcOrd="2" destOrd="0" parTransId="{1421B6EF-30E6-4580-801E-60C2E0D65800}" sibTransId="{539B322D-33AC-4FB2-A897-76E240D5A8E8}"/>
    <dgm:cxn modelId="{DDB7F86F-383C-4691-B2A3-C7CA3C928693}" type="presOf" srcId="{EBF64AC4-9F91-40FF-8EE4-A025A92DAF2E}" destId="{E6B1C013-121B-4EED-BA3E-B035A0013BB6}" srcOrd="0" destOrd="0" presId="urn:microsoft.com/office/officeart/2005/8/layout/vList2"/>
    <dgm:cxn modelId="{FDAFD378-F430-41AC-A12E-54F9133FF38E}" type="presOf" srcId="{2CD11CF0-8308-492E-A8AE-4B20FD2FD6BB}" destId="{8975A446-EE1D-4D69-B3C1-B931AABB67BE}" srcOrd="0" destOrd="0" presId="urn:microsoft.com/office/officeart/2005/8/layout/vList2"/>
    <dgm:cxn modelId="{16BAEF7E-0B22-444A-8FA0-5E5A6966133E}" type="presOf" srcId="{FDC63544-AC62-4527-8D45-A2503A88254A}" destId="{90652137-C53F-4D2E-85F7-3413477CF7B9}" srcOrd="0" destOrd="0" presId="urn:microsoft.com/office/officeart/2005/8/layout/vList2"/>
    <dgm:cxn modelId="{538C5781-FC62-4F33-8F4E-3ACE26B85167}" srcId="{552AD2E5-3059-4397-8B91-6A57B847D0E6}" destId="{2CD11CF0-8308-492E-A8AE-4B20FD2FD6BB}" srcOrd="3" destOrd="0" parTransId="{D2EA05A9-2929-4C59-90D8-6F86CE1322A8}" sibTransId="{89EF46E5-922C-4DF9-9F56-FFB3944AE01E}"/>
    <dgm:cxn modelId="{6C54568C-0B05-43CF-B467-4A1515962996}" type="presOf" srcId="{5EB21F02-C75F-4133-A815-6779E96059BB}" destId="{6443F702-0B10-443F-9733-2B7C93794854}" srcOrd="0" destOrd="0" presId="urn:microsoft.com/office/officeart/2005/8/layout/vList2"/>
    <dgm:cxn modelId="{2D29988F-6E80-47D6-9DA3-E3457F3625AD}" srcId="{552AD2E5-3059-4397-8B91-6A57B847D0E6}" destId="{A79B7C38-D6E4-4446-8084-099F805259B0}" srcOrd="0" destOrd="0" parTransId="{E84722E2-FAA4-4FDE-92FC-DECA6B0E7234}" sibTransId="{D87E02EA-4B95-49C6-9339-9202ADFBA837}"/>
    <dgm:cxn modelId="{C0025FE8-E3EA-408C-9F65-7393A43B0E44}" type="presOf" srcId="{A79B7C38-D6E4-4446-8084-099F805259B0}" destId="{CE46B2B1-E5C1-4318-9CA7-7EC17DF57E64}" srcOrd="0" destOrd="0" presId="urn:microsoft.com/office/officeart/2005/8/layout/vList2"/>
    <dgm:cxn modelId="{A709D0FF-16FB-4448-91A3-3183515888D0}" type="presOf" srcId="{01761D75-54B2-4656-B5CE-793FF5E35067}" destId="{82285251-60D3-4A36-A6CE-62726A45DC30}" srcOrd="0" destOrd="0" presId="urn:microsoft.com/office/officeart/2005/8/layout/vList2"/>
    <dgm:cxn modelId="{FA9E602D-1F18-4208-A745-00551B994DAE}" type="presParOf" srcId="{26A330FB-27C0-4839-8DB7-6BB469F83953}" destId="{CE46B2B1-E5C1-4318-9CA7-7EC17DF57E64}" srcOrd="0" destOrd="0" presId="urn:microsoft.com/office/officeart/2005/8/layout/vList2"/>
    <dgm:cxn modelId="{B157398A-C0D2-4ED1-81E0-80AAF628CAC5}" type="presParOf" srcId="{26A330FB-27C0-4839-8DB7-6BB469F83953}" destId="{979D2888-DD83-4657-91F7-7CDCE9115B3F}" srcOrd="1" destOrd="0" presId="urn:microsoft.com/office/officeart/2005/8/layout/vList2"/>
    <dgm:cxn modelId="{96E1CE33-4E4B-4D40-B5C7-C2C6E80B995E}" type="presParOf" srcId="{26A330FB-27C0-4839-8DB7-6BB469F83953}" destId="{82285251-60D3-4A36-A6CE-62726A45DC30}" srcOrd="2" destOrd="0" presId="urn:microsoft.com/office/officeart/2005/8/layout/vList2"/>
    <dgm:cxn modelId="{17ACD24B-F229-4BA7-8925-EF8D43371314}" type="presParOf" srcId="{26A330FB-27C0-4839-8DB7-6BB469F83953}" destId="{B13B48AF-1F8D-44A3-B254-EFCF62B74D91}" srcOrd="3" destOrd="0" presId="urn:microsoft.com/office/officeart/2005/8/layout/vList2"/>
    <dgm:cxn modelId="{A94BEAE1-D3B2-45A7-8EB1-1D1F20D1A780}" type="presParOf" srcId="{26A330FB-27C0-4839-8DB7-6BB469F83953}" destId="{6443F702-0B10-443F-9733-2B7C93794854}" srcOrd="4" destOrd="0" presId="urn:microsoft.com/office/officeart/2005/8/layout/vList2"/>
    <dgm:cxn modelId="{29A5CF62-9300-4038-B33B-F3B56D7C767C}" type="presParOf" srcId="{26A330FB-27C0-4839-8DB7-6BB469F83953}" destId="{DB1002C4-6666-4F8E-8573-1CEC4E35231C}" srcOrd="5" destOrd="0" presId="urn:microsoft.com/office/officeart/2005/8/layout/vList2"/>
    <dgm:cxn modelId="{B170B561-DBBA-4B7B-AB9A-2A3E1334498E}" type="presParOf" srcId="{26A330FB-27C0-4839-8DB7-6BB469F83953}" destId="{8975A446-EE1D-4D69-B3C1-B931AABB67BE}" srcOrd="6" destOrd="0" presId="urn:microsoft.com/office/officeart/2005/8/layout/vList2"/>
    <dgm:cxn modelId="{263AB2A5-B89E-420E-83C6-DABA0269EF22}" type="presParOf" srcId="{26A330FB-27C0-4839-8DB7-6BB469F83953}" destId="{97983888-1BE7-40D8-B855-EAD4FFA56BAF}" srcOrd="7" destOrd="0" presId="urn:microsoft.com/office/officeart/2005/8/layout/vList2"/>
    <dgm:cxn modelId="{11116605-9BB8-4A47-ACCE-2877FF0F531D}" type="presParOf" srcId="{26A330FB-27C0-4839-8DB7-6BB469F83953}" destId="{E6B1C013-121B-4EED-BA3E-B035A0013BB6}" srcOrd="8" destOrd="0" presId="urn:microsoft.com/office/officeart/2005/8/layout/vList2"/>
    <dgm:cxn modelId="{4676BC5E-635A-43A0-86C1-E96691C7AA4A}" type="presParOf" srcId="{26A330FB-27C0-4839-8DB7-6BB469F83953}" destId="{4F7647AA-985A-4214-A4B1-0D36DB8CBCCB}" srcOrd="9" destOrd="0" presId="urn:microsoft.com/office/officeart/2005/8/layout/vList2"/>
    <dgm:cxn modelId="{87675B00-2FE7-4399-93F2-CBABDD5F029D}" type="presParOf" srcId="{26A330FB-27C0-4839-8DB7-6BB469F83953}" destId="{90652137-C53F-4D2E-85F7-3413477CF7B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8B06F-91D6-480D-9578-3F5CAEC1B108}">
      <dsp:nvSpPr>
        <dsp:cNvPr id="0" name=""/>
        <dsp:cNvSpPr/>
      </dsp:nvSpPr>
      <dsp:spPr>
        <a:xfrm>
          <a:off x="0" y="2737394"/>
          <a:ext cx="10554574" cy="89847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Can be a bit overwhelming in the moment with a particular client!</a:t>
          </a:r>
        </a:p>
      </dsp:txBody>
      <dsp:txXfrm>
        <a:off x="0" y="2737394"/>
        <a:ext cx="10554574" cy="898473"/>
      </dsp:txXfrm>
    </dsp:sp>
    <dsp:sp modelId="{D5B5FA98-0094-4ACC-84E2-7265A225185F}">
      <dsp:nvSpPr>
        <dsp:cNvPr id="0" name=""/>
        <dsp:cNvSpPr/>
      </dsp:nvSpPr>
      <dsp:spPr>
        <a:xfrm rot="10800000">
          <a:off x="0" y="1369018"/>
          <a:ext cx="10554574" cy="1381852"/>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Many acronyms describing suicide risk factors (see next slide)</a:t>
          </a:r>
        </a:p>
      </dsp:txBody>
      <dsp:txXfrm rot="10800000">
        <a:off x="0" y="1369018"/>
        <a:ext cx="10554574" cy="897886"/>
      </dsp:txXfrm>
    </dsp:sp>
    <dsp:sp modelId="{2B2B4008-324F-4264-95B7-0E950AB78266}">
      <dsp:nvSpPr>
        <dsp:cNvPr id="0" name=""/>
        <dsp:cNvSpPr/>
      </dsp:nvSpPr>
      <dsp:spPr>
        <a:xfrm rot="10800000">
          <a:off x="0" y="642"/>
          <a:ext cx="10554574" cy="1381852"/>
        </a:xfrm>
        <a:prstGeom prst="upArrowCallou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Many theories explaining suicidality</a:t>
          </a:r>
        </a:p>
      </dsp:txBody>
      <dsp:txXfrm rot="-10800000">
        <a:off x="0" y="642"/>
        <a:ext cx="10554574" cy="485030"/>
      </dsp:txXfrm>
    </dsp:sp>
    <dsp:sp modelId="{F09615A3-FF21-4444-8F85-0186B95204FB}">
      <dsp:nvSpPr>
        <dsp:cNvPr id="0" name=""/>
        <dsp:cNvSpPr/>
      </dsp:nvSpPr>
      <dsp:spPr>
        <a:xfrm>
          <a:off x="5153" y="485673"/>
          <a:ext cx="3514755" cy="41317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Interpersonal Theory of Suicide (Joiner, 2005)</a:t>
          </a:r>
        </a:p>
      </dsp:txBody>
      <dsp:txXfrm>
        <a:off x="5153" y="485673"/>
        <a:ext cx="3514755" cy="413174"/>
      </dsp:txXfrm>
    </dsp:sp>
    <dsp:sp modelId="{592F0BDA-CEC3-4966-907C-5041D66448EC}">
      <dsp:nvSpPr>
        <dsp:cNvPr id="0" name=""/>
        <dsp:cNvSpPr/>
      </dsp:nvSpPr>
      <dsp:spPr>
        <a:xfrm>
          <a:off x="3519909" y="485673"/>
          <a:ext cx="3514755" cy="41317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Dialectical Behavioral Therapy (DBT; Linehan, 1993)</a:t>
          </a:r>
        </a:p>
      </dsp:txBody>
      <dsp:txXfrm>
        <a:off x="3519909" y="485673"/>
        <a:ext cx="3514755" cy="413174"/>
      </dsp:txXfrm>
    </dsp:sp>
    <dsp:sp modelId="{E07AAB87-B350-4A85-93C0-B5B96FC2E39A}">
      <dsp:nvSpPr>
        <dsp:cNvPr id="0" name=""/>
        <dsp:cNvSpPr/>
      </dsp:nvSpPr>
      <dsp:spPr>
        <a:xfrm>
          <a:off x="7034664" y="485673"/>
          <a:ext cx="3514755" cy="41317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a:t>Cognitive Model of Suicidality (Wenzel &amp; Beck, 2008)</a:t>
          </a:r>
        </a:p>
      </dsp:txBody>
      <dsp:txXfrm>
        <a:off x="7034664" y="485673"/>
        <a:ext cx="3514755" cy="413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6C70D-543B-4632-88B5-55C5607AA714}">
      <dsp:nvSpPr>
        <dsp:cNvPr id="0" name=""/>
        <dsp:cNvSpPr/>
      </dsp:nvSpPr>
      <dsp:spPr>
        <a:xfrm rot="5400000">
          <a:off x="6142467" y="-2308280"/>
          <a:ext cx="1494065" cy="648423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Meaning of psychotic symptoms for the person (e.g., expect worsening symptoms, interference with future goals) </a:t>
          </a:r>
        </a:p>
        <a:p>
          <a:pPr marL="171450" lvl="1" indent="-171450" algn="l" defTabSz="755650">
            <a:lnSpc>
              <a:spcPct val="90000"/>
            </a:lnSpc>
            <a:spcBef>
              <a:spcPct val="0"/>
            </a:spcBef>
            <a:spcAft>
              <a:spcPct val="15000"/>
            </a:spcAft>
            <a:buChar char="•"/>
          </a:pPr>
          <a:r>
            <a:rPr lang="en-US" sz="1700" kern="1200"/>
            <a:t>Social impact (stigma, psychosis makes me a burden, social withdrawal)</a:t>
          </a:r>
        </a:p>
      </dsp:txBody>
      <dsp:txXfrm rot="-5400000">
        <a:off x="3647382" y="259739"/>
        <a:ext cx="6411301" cy="1348197"/>
      </dsp:txXfrm>
    </dsp:sp>
    <dsp:sp modelId="{39B6C942-E072-462E-B7A6-A93B2D367A44}">
      <dsp:nvSpPr>
        <dsp:cNvPr id="0" name=""/>
        <dsp:cNvSpPr/>
      </dsp:nvSpPr>
      <dsp:spPr>
        <a:xfrm>
          <a:off x="0" y="46"/>
          <a:ext cx="3647382" cy="186758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Suicidality as a reaction to psychosis</a:t>
          </a:r>
        </a:p>
      </dsp:txBody>
      <dsp:txXfrm>
        <a:off x="91168" y="91214"/>
        <a:ext cx="3465046" cy="1685245"/>
      </dsp:txXfrm>
    </dsp:sp>
    <dsp:sp modelId="{93CAC6F9-13B6-4055-B022-7B718D116DC1}">
      <dsp:nvSpPr>
        <dsp:cNvPr id="0" name=""/>
        <dsp:cNvSpPr/>
      </dsp:nvSpPr>
      <dsp:spPr>
        <a:xfrm rot="5400000">
          <a:off x="6142467" y="-347319"/>
          <a:ext cx="1494065" cy="6484235"/>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Ex: command hallucinations to harm self</a:t>
          </a:r>
        </a:p>
        <a:p>
          <a:pPr marL="171450" lvl="1" indent="-171450" algn="l" defTabSz="755650">
            <a:lnSpc>
              <a:spcPct val="90000"/>
            </a:lnSpc>
            <a:spcBef>
              <a:spcPct val="0"/>
            </a:spcBef>
            <a:spcAft>
              <a:spcPct val="15000"/>
            </a:spcAft>
            <a:buChar char="•"/>
          </a:pPr>
          <a:r>
            <a:rPr lang="en-US" sz="1700" kern="1200"/>
            <a:t>Violent content fairly common; 71% of an early psychosis sample had had self-directed violent experiences (Marshall et al., 2016)</a:t>
          </a:r>
        </a:p>
      </dsp:txBody>
      <dsp:txXfrm rot="-5400000">
        <a:off x="3647382" y="2220700"/>
        <a:ext cx="6411301" cy="1348197"/>
      </dsp:txXfrm>
    </dsp:sp>
    <dsp:sp modelId="{B3CAFF46-22C1-445E-98B5-87224AD280F7}">
      <dsp:nvSpPr>
        <dsp:cNvPr id="0" name=""/>
        <dsp:cNvSpPr/>
      </dsp:nvSpPr>
      <dsp:spPr>
        <a:xfrm>
          <a:off x="0" y="1961007"/>
          <a:ext cx="3647382" cy="186758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Harm-related content in psychosis symptoms</a:t>
          </a:r>
        </a:p>
      </dsp:txBody>
      <dsp:txXfrm>
        <a:off x="91168" y="2052175"/>
        <a:ext cx="3465046" cy="1685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6B2B1-E5C1-4318-9CA7-7EC17DF57E64}">
      <dsp:nvSpPr>
        <dsp:cNvPr id="0" name=""/>
        <dsp:cNvSpPr/>
      </dsp:nvSpPr>
      <dsp:spPr>
        <a:xfrm>
          <a:off x="0" y="50361"/>
          <a:ext cx="5728344" cy="754777"/>
        </a:xfrm>
        <a:prstGeom prst="round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Gather information </a:t>
          </a:r>
        </a:p>
      </dsp:txBody>
      <dsp:txXfrm>
        <a:off x="36845" y="87206"/>
        <a:ext cx="5654654" cy="681087"/>
      </dsp:txXfrm>
    </dsp:sp>
    <dsp:sp modelId="{82285251-60D3-4A36-A6CE-62726A45DC30}">
      <dsp:nvSpPr>
        <dsp:cNvPr id="0" name=""/>
        <dsp:cNvSpPr/>
      </dsp:nvSpPr>
      <dsp:spPr>
        <a:xfrm>
          <a:off x="0" y="859859"/>
          <a:ext cx="5728344" cy="754777"/>
        </a:xfrm>
        <a:prstGeom prst="roundRect">
          <a:avLst/>
        </a:prstGeom>
        <a:blipFill rotWithShape="1">
          <a:blip xmlns:r="http://schemas.openxmlformats.org/officeDocument/2006/relationships" r:embed="rId1">
            <a:duotone>
              <a:schemeClr val="accent5">
                <a:hueOff val="4159237"/>
                <a:satOff val="-114"/>
                <a:lumOff val="-628"/>
                <a:alphaOff val="0"/>
                <a:tint val="98000"/>
                <a:lumMod val="102000"/>
              </a:schemeClr>
              <a:schemeClr val="accent5">
                <a:hueOff val="4159237"/>
                <a:satOff val="-114"/>
                <a:lumOff val="-628"/>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Build client and therapist together</a:t>
          </a:r>
        </a:p>
      </dsp:txBody>
      <dsp:txXfrm>
        <a:off x="36845" y="896704"/>
        <a:ext cx="5654654" cy="681087"/>
      </dsp:txXfrm>
    </dsp:sp>
    <dsp:sp modelId="{6443F702-0B10-443F-9733-2B7C93794854}">
      <dsp:nvSpPr>
        <dsp:cNvPr id="0" name=""/>
        <dsp:cNvSpPr/>
      </dsp:nvSpPr>
      <dsp:spPr>
        <a:xfrm>
          <a:off x="0" y="1669357"/>
          <a:ext cx="5728344" cy="754777"/>
        </a:xfrm>
        <a:prstGeom prst="roundRect">
          <a:avLst/>
        </a:prstGeom>
        <a:blipFill rotWithShape="1">
          <a:blip xmlns:r="http://schemas.openxmlformats.org/officeDocument/2006/relationships" r:embed="rId1">
            <a:duotone>
              <a:schemeClr val="accent5">
                <a:hueOff val="8318473"/>
                <a:satOff val="-227"/>
                <a:lumOff val="-1255"/>
                <a:alphaOff val="0"/>
                <a:tint val="98000"/>
                <a:lumMod val="102000"/>
              </a:schemeClr>
              <a:schemeClr val="accent5">
                <a:hueOff val="8318473"/>
                <a:satOff val="-227"/>
                <a:lumOff val="-1255"/>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Increase awareness/memory</a:t>
          </a:r>
        </a:p>
      </dsp:txBody>
      <dsp:txXfrm>
        <a:off x="36845" y="1706202"/>
        <a:ext cx="5654654" cy="681087"/>
      </dsp:txXfrm>
    </dsp:sp>
    <dsp:sp modelId="{8975A446-EE1D-4D69-B3C1-B931AABB67BE}">
      <dsp:nvSpPr>
        <dsp:cNvPr id="0" name=""/>
        <dsp:cNvSpPr/>
      </dsp:nvSpPr>
      <dsp:spPr>
        <a:xfrm>
          <a:off x="0" y="2478854"/>
          <a:ext cx="5728344" cy="754777"/>
        </a:xfrm>
        <a:prstGeom prst="roundRect">
          <a:avLst/>
        </a:prstGeom>
        <a:blipFill rotWithShape="1">
          <a:blip xmlns:r="http://schemas.openxmlformats.org/officeDocument/2006/relationships" r:embed="rId1">
            <a:duotone>
              <a:schemeClr val="accent5">
                <a:hueOff val="12477710"/>
                <a:satOff val="-341"/>
                <a:lumOff val="-1883"/>
                <a:alphaOff val="0"/>
                <a:tint val="98000"/>
                <a:lumMod val="102000"/>
              </a:schemeClr>
              <a:schemeClr val="accent5">
                <a:hueOff val="12477710"/>
                <a:satOff val="-341"/>
                <a:lumOff val="-1883"/>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Identify areas for learning/practicing skills</a:t>
          </a:r>
        </a:p>
      </dsp:txBody>
      <dsp:txXfrm>
        <a:off x="36845" y="2515699"/>
        <a:ext cx="5654654" cy="681087"/>
      </dsp:txXfrm>
    </dsp:sp>
    <dsp:sp modelId="{E6B1C013-121B-4EED-BA3E-B035A0013BB6}">
      <dsp:nvSpPr>
        <dsp:cNvPr id="0" name=""/>
        <dsp:cNvSpPr/>
      </dsp:nvSpPr>
      <dsp:spPr>
        <a:xfrm>
          <a:off x="0" y="3288352"/>
          <a:ext cx="5728344" cy="754777"/>
        </a:xfrm>
        <a:prstGeom prst="roundRect">
          <a:avLst/>
        </a:prstGeom>
        <a:blipFill rotWithShape="1">
          <a:blip xmlns:r="http://schemas.openxmlformats.org/officeDocument/2006/relationships" r:embed="rId1">
            <a:duotone>
              <a:schemeClr val="accent5">
                <a:hueOff val="16636946"/>
                <a:satOff val="-454"/>
                <a:lumOff val="-2510"/>
                <a:alphaOff val="0"/>
                <a:tint val="98000"/>
                <a:lumMod val="102000"/>
              </a:schemeClr>
              <a:schemeClr val="accent5">
                <a:hueOff val="16636946"/>
                <a:satOff val="-454"/>
                <a:lumOff val="-251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May function as a defusion exercise</a:t>
          </a:r>
        </a:p>
      </dsp:txBody>
      <dsp:txXfrm>
        <a:off x="36845" y="3325197"/>
        <a:ext cx="5654654" cy="681087"/>
      </dsp:txXfrm>
    </dsp:sp>
    <dsp:sp modelId="{90652137-C53F-4D2E-85F7-3413477CF7B9}">
      <dsp:nvSpPr>
        <dsp:cNvPr id="0" name=""/>
        <dsp:cNvSpPr/>
      </dsp:nvSpPr>
      <dsp:spPr>
        <a:xfrm>
          <a:off x="0" y="4097850"/>
          <a:ext cx="5728344" cy="754777"/>
        </a:xfrm>
        <a:prstGeom prst="roundRect">
          <a:avLst/>
        </a:prstGeom>
        <a:blipFill rotWithShape="1">
          <a:blip xmlns:r="http://schemas.openxmlformats.org/officeDocument/2006/relationships" r:embed="rId1">
            <a:duotone>
              <a:schemeClr val="accent5">
                <a:hueOff val="20796183"/>
                <a:satOff val="-568"/>
                <a:lumOff val="-3138"/>
                <a:alphaOff val="0"/>
                <a:tint val="98000"/>
                <a:lumMod val="102000"/>
              </a:schemeClr>
              <a:schemeClr val="accent5">
                <a:hueOff val="20796183"/>
                <a:satOff val="-568"/>
                <a:lumOff val="-3138"/>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Aversive consequence of engaging in problematic behavior (sometimes) </a:t>
          </a:r>
        </a:p>
      </dsp:txBody>
      <dsp:txXfrm>
        <a:off x="36845" y="4134695"/>
        <a:ext cx="5654654" cy="6810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16438A-9E25-4402-AE0F-26485F0B4B48}" type="datetimeFigureOut">
              <a:rPr lang="en-US" smtClean="0"/>
              <a:t>2/23/24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D8528-0E10-41BB-817A-F367E9FB5E7C}" type="slidenum">
              <a:rPr lang="en-US" smtClean="0"/>
              <a:t>‹#›</a:t>
            </a:fld>
            <a:endParaRPr lang="en-US"/>
          </a:p>
        </p:txBody>
      </p:sp>
    </p:spTree>
    <p:extLst>
      <p:ext uri="{BB962C8B-B14F-4D97-AF65-F5344CB8AC3E}">
        <p14:creationId xmlns:p14="http://schemas.microsoft.com/office/powerpoint/2010/main" val="578406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prstGeom prst="rect">
            <a:avLst/>
          </a:prstGeom>
        </p:spPr>
        <p:txBody>
          <a:bodyPr/>
          <a:lstStyle/>
          <a:p>
            <a:endParaRPr/>
          </a:p>
        </p:txBody>
      </p:sp>
      <p:sp>
        <p:nvSpPr>
          <p:cNvPr id="178" name="Shape 178"/>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DO NOT CHANGE THE FORMAT OF THIS TEMPLATE. If you are creating MHTTC-branded slides, you must use this template or one of the other approved templates in the Shared Folder.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r>
              <a:t>Always use acknowledgment slide on the 2</a:t>
            </a:r>
            <a:r>
              <a:rPr baseline="30000"/>
              <a:t>nd</a:t>
            </a:r>
            <a:r>
              <a:t> slide and add your center’s information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noRot="1" noChangeAspect="1"/>
          </p:cNvSpPr>
          <p:nvPr>
            <p:ph type="sldImg"/>
          </p:nvPr>
        </p:nvSpPr>
        <p:spPr>
          <a:prstGeom prst="rect">
            <a:avLst/>
          </a:prstGeom>
        </p:spPr>
        <p:txBody>
          <a:bodyPr/>
          <a:lstStyle/>
          <a:p>
            <a:endParaRPr/>
          </a:p>
        </p:txBody>
      </p:sp>
      <p:sp>
        <p:nvSpPr>
          <p:cNvPr id="209" name="Shape 209"/>
          <p:cNvSpPr>
            <a:spLocks noGrp="1"/>
          </p:cNvSpPr>
          <p:nvPr>
            <p:ph type="body" sz="quarter" idx="1"/>
          </p:nvPr>
        </p:nvSpPr>
        <p:spPr>
          <a:prstGeom prst="rect">
            <a:avLst/>
          </a:prstGeom>
        </p:spPr>
        <p:txBody>
          <a:bodyPr/>
          <a:lstStyle/>
          <a:p>
            <a:r>
              <a:t>Always use Language Matters graphic as your third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11E3E-DB55-45A1-A451-863DD7CC01D4}" type="datetimeFigureOut">
              <a:rPr lang="en-US" smtClean="0"/>
              <a:t>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359611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11E3E-DB55-45A1-A451-863DD7CC01D4}" type="datetimeFigureOut">
              <a:rPr lang="en-US" smtClean="0"/>
              <a:t>2/23/24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1976354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F3411E3E-DB55-45A1-A451-863DD7CC01D4}" type="datetimeFigureOut">
              <a:rPr lang="en-US" smtClean="0"/>
              <a:t>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2010699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3411E3E-DB55-45A1-A451-863DD7CC01D4}" type="datetimeFigureOut">
              <a:rPr lang="en-US" smtClean="0"/>
              <a:t>2/23/24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3324195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11E3E-DB55-45A1-A451-863DD7CC01D4}" type="datetimeFigureOut">
              <a:rPr lang="en-US" smtClean="0"/>
              <a:t>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1781396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11E3E-DB55-45A1-A451-863DD7CC01D4}" type="datetimeFigureOut">
              <a:rPr lang="en-US" smtClean="0"/>
              <a:t>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1211235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20" name="Rectangle 7"/>
          <p:cNvGrpSpPr/>
          <p:nvPr/>
        </p:nvGrpSpPr>
        <p:grpSpPr>
          <a:xfrm>
            <a:off x="-2" y="1245234"/>
            <a:ext cx="12184143" cy="5612768"/>
            <a:chOff x="-1" y="-1"/>
            <a:chExt cx="9138106" cy="5612767"/>
          </a:xfrm>
        </p:grpSpPr>
        <p:sp>
          <p:nvSpPr>
            <p:cNvPr id="18"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9"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sp>
        <p:nvSpPr>
          <p:cNvPr id="21" name="Title Text"/>
          <p:cNvSpPr txBox="1">
            <a:spLocks noGrp="1"/>
          </p:cNvSpPr>
          <p:nvPr>
            <p:ph type="title"/>
          </p:nvPr>
        </p:nvSpPr>
        <p:spPr>
          <a:xfrm>
            <a:off x="819889" y="180753"/>
            <a:ext cx="10363201" cy="1278771"/>
          </a:xfrm>
          <a:prstGeom prst="rect">
            <a:avLst/>
          </a:prstGeom>
        </p:spPr>
        <p:txBody>
          <a:bodyPr anchor="b"/>
          <a:lstStyle>
            <a:lvl1pPr algn="ctr">
              <a:lnSpc>
                <a:spcPct val="100000"/>
              </a:lnSpc>
            </a:lvl1pPr>
          </a:lstStyle>
          <a:p>
            <a:r>
              <a:t>Title Text</a:t>
            </a:r>
          </a:p>
        </p:txBody>
      </p:sp>
      <p:sp>
        <p:nvSpPr>
          <p:cNvPr id="22" name="Body Level One…"/>
          <p:cNvSpPr txBox="1">
            <a:spLocks noGrp="1"/>
          </p:cNvSpPr>
          <p:nvPr>
            <p:ph type="body" sz="quarter" idx="1" hasCustomPrompt="1"/>
          </p:nvPr>
        </p:nvSpPr>
        <p:spPr>
          <a:xfrm>
            <a:off x="1524000" y="1733814"/>
            <a:ext cx="9144000" cy="1365520"/>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Presenter Name</a:t>
            </a:r>
          </a:p>
          <a:p>
            <a:pPr lvl="1"/>
            <a:endParaRPr/>
          </a:p>
          <a:p>
            <a:pPr lvl="2"/>
            <a:endParaRPr/>
          </a:p>
          <a:p>
            <a:pPr lvl="3"/>
            <a:endParaRPr/>
          </a:p>
          <a:p>
            <a:pPr lvl="4"/>
            <a:endParaRPr/>
          </a:p>
        </p:txBody>
      </p:sp>
      <p:grpSp>
        <p:nvGrpSpPr>
          <p:cNvPr id="25" name="Rectangle 7"/>
          <p:cNvGrpSpPr/>
          <p:nvPr/>
        </p:nvGrpSpPr>
        <p:grpSpPr>
          <a:xfrm>
            <a:off x="-1" y="4570553"/>
            <a:ext cx="5717629" cy="2287451"/>
            <a:chOff x="0" y="0"/>
            <a:chExt cx="4288221" cy="2287449"/>
          </a:xfrm>
        </p:grpSpPr>
        <p:sp>
          <p:nvSpPr>
            <p:cNvPr id="23"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24"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26" name="Picture 9" descr="Picture 9"/>
          <p:cNvPicPr>
            <a:picLocks noChangeAspect="1"/>
          </p:cNvPicPr>
          <p:nvPr/>
        </p:nvPicPr>
        <p:blipFill>
          <a:blip r:embed="rId2"/>
          <a:stretch>
            <a:fillRect/>
          </a:stretch>
        </p:blipFill>
        <p:spPr>
          <a:xfrm>
            <a:off x="555906" y="6374013"/>
            <a:ext cx="1542599" cy="389413"/>
          </a:xfrm>
          <a:prstGeom prst="rect">
            <a:avLst/>
          </a:prstGeom>
          <a:ln w="12700">
            <a:miter lim="400000"/>
          </a:ln>
        </p:spPr>
      </p:pic>
      <p:pic>
        <p:nvPicPr>
          <p:cNvPr id="27" name="Picture 8" descr="Picture 8"/>
          <p:cNvPicPr>
            <a:picLocks noChangeAspect="1"/>
          </p:cNvPicPr>
          <p:nvPr/>
        </p:nvPicPr>
        <p:blipFill>
          <a:blip r:embed="rId3"/>
          <a:stretch>
            <a:fillRect/>
          </a:stretch>
        </p:blipFill>
        <p:spPr>
          <a:xfrm rot="5400000" flipV="1">
            <a:off x="-787113" y="5571737"/>
            <a:ext cx="2057356" cy="54985"/>
          </a:xfrm>
          <a:prstGeom prst="rect">
            <a:avLst/>
          </a:prstGeom>
          <a:ln w="12700">
            <a:miter lim="400000"/>
          </a:ln>
        </p:spPr>
      </p:pic>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0139554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49114553"/>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Comparison">
    <p:bg>
      <p:bgPr>
        <a:solidFill>
          <a:srgbClr val="FFFFFF">
            <a:alpha val="39000"/>
          </a:srgbClr>
        </a:solidFill>
        <a:effectLst/>
      </p:bgPr>
    </p:bg>
    <p:spTree>
      <p:nvGrpSpPr>
        <p:cNvPr id="1" name=""/>
        <p:cNvGrpSpPr/>
        <p:nvPr/>
      </p:nvGrpSpPr>
      <p:grpSpPr>
        <a:xfrm>
          <a:off x="0" y="0"/>
          <a:ext cx="0" cy="0"/>
          <a:chOff x="0" y="0"/>
          <a:chExt cx="0" cy="0"/>
        </a:xfrm>
      </p:grpSpPr>
      <p:pic>
        <p:nvPicPr>
          <p:cNvPr id="42" name="Picture 19" descr="Picture 19"/>
          <p:cNvPicPr>
            <a:picLocks noChangeAspect="1"/>
          </p:cNvPicPr>
          <p:nvPr/>
        </p:nvPicPr>
        <p:blipFill>
          <a:blip r:embed="rId2"/>
          <a:stretch>
            <a:fillRect/>
          </a:stretch>
        </p:blipFill>
        <p:spPr>
          <a:xfrm rot="5400000" flipV="1">
            <a:off x="-787113" y="5571737"/>
            <a:ext cx="2057356" cy="54985"/>
          </a:xfrm>
          <a:prstGeom prst="rect">
            <a:avLst/>
          </a:prstGeom>
          <a:ln w="12700">
            <a:miter lim="400000"/>
          </a:ln>
        </p:spPr>
      </p:pic>
      <p:pic>
        <p:nvPicPr>
          <p:cNvPr id="43" name="Picture Placeholder 7" descr="Picture Placeholder 7"/>
          <p:cNvPicPr>
            <a:picLocks noChangeAspect="1"/>
          </p:cNvPicPr>
          <p:nvPr/>
        </p:nvPicPr>
        <p:blipFill>
          <a:blip r:embed="rId3"/>
          <a:stretch>
            <a:fillRect/>
          </a:stretch>
        </p:blipFill>
        <p:spPr>
          <a:xfrm>
            <a:off x="466568" y="481219"/>
            <a:ext cx="11511919" cy="6275181"/>
          </a:xfrm>
          <a:prstGeom prst="rect">
            <a:avLst/>
          </a:prstGeom>
          <a:ln w="12700">
            <a:miter lim="400000"/>
          </a:ln>
        </p:spPr>
      </p:pic>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21795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1" name="Title Text"/>
          <p:cNvSpPr txBox="1">
            <a:spLocks noGrp="1"/>
          </p:cNvSpPr>
          <p:nvPr>
            <p:ph type="title"/>
          </p:nvPr>
        </p:nvSpPr>
        <p:spPr>
          <a:xfrm>
            <a:off x="838200" y="400567"/>
            <a:ext cx="10515600" cy="1325564"/>
          </a:xfrm>
          <a:prstGeom prst="rect">
            <a:avLst/>
          </a:prstGeom>
        </p:spPr>
        <p:txBody>
          <a:bodyPr/>
          <a:lstStyle/>
          <a:p>
            <a:r>
              <a:t>Title Text</a:t>
            </a:r>
          </a:p>
        </p:txBody>
      </p:sp>
      <p:sp>
        <p:nvSpPr>
          <p:cNvPr id="52" name="Body Level One…"/>
          <p:cNvSpPr txBox="1">
            <a:spLocks noGrp="1"/>
          </p:cNvSpPr>
          <p:nvPr>
            <p:ph type="body" idx="1"/>
          </p:nvPr>
        </p:nvSpPr>
        <p:spPr>
          <a:xfrm>
            <a:off x="838200" y="1866275"/>
            <a:ext cx="10515600" cy="409139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55" name="Rectangle 7"/>
          <p:cNvGrpSpPr/>
          <p:nvPr/>
        </p:nvGrpSpPr>
        <p:grpSpPr>
          <a:xfrm>
            <a:off x="-2" y="1245234"/>
            <a:ext cx="12184143" cy="5612768"/>
            <a:chOff x="-1" y="-1"/>
            <a:chExt cx="9138106" cy="5612767"/>
          </a:xfrm>
        </p:grpSpPr>
        <p:sp>
          <p:nvSpPr>
            <p:cNvPr id="53"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54"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58" name="Rectangle 7"/>
          <p:cNvGrpSpPr/>
          <p:nvPr/>
        </p:nvGrpSpPr>
        <p:grpSpPr>
          <a:xfrm>
            <a:off x="-1" y="4570553"/>
            <a:ext cx="5717629" cy="2287451"/>
            <a:chOff x="0" y="0"/>
            <a:chExt cx="4288221" cy="2287449"/>
          </a:xfrm>
        </p:grpSpPr>
        <p:sp>
          <p:nvSpPr>
            <p:cNvPr id="56"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57"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59" name="Picture 12" descr="Picture 12"/>
          <p:cNvPicPr>
            <a:picLocks noChangeAspect="1"/>
          </p:cNvPicPr>
          <p:nvPr/>
        </p:nvPicPr>
        <p:blipFill>
          <a:blip r:embed="rId2"/>
          <a:stretch>
            <a:fillRect/>
          </a:stretch>
        </p:blipFill>
        <p:spPr>
          <a:xfrm rot="5400000" flipV="1">
            <a:off x="-787113" y="5571737"/>
            <a:ext cx="2057356" cy="54985"/>
          </a:xfrm>
          <a:prstGeom prst="rect">
            <a:avLst/>
          </a:prstGeom>
          <a:ln w="12700">
            <a:miter lim="400000"/>
          </a:ln>
        </p:spPr>
      </p:pic>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26376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sp>
        <p:nvSpPr>
          <p:cNvPr id="67" name="Title Text"/>
          <p:cNvSpPr txBox="1">
            <a:spLocks noGrp="1"/>
          </p:cNvSpPr>
          <p:nvPr>
            <p:ph type="title"/>
          </p:nvPr>
        </p:nvSpPr>
        <p:spPr>
          <a:xfrm>
            <a:off x="834270" y="3142319"/>
            <a:ext cx="10515601" cy="1039938"/>
          </a:xfrm>
          <a:prstGeom prst="rect">
            <a:avLst/>
          </a:prstGeom>
        </p:spPr>
        <p:txBody>
          <a:bodyPr/>
          <a:lstStyle/>
          <a:p>
            <a:r>
              <a:t>Title Text</a:t>
            </a:r>
          </a:p>
        </p:txBody>
      </p:sp>
      <p:sp>
        <p:nvSpPr>
          <p:cNvPr id="68" name="Body Level One…"/>
          <p:cNvSpPr txBox="1">
            <a:spLocks noGrp="1"/>
          </p:cNvSpPr>
          <p:nvPr>
            <p:ph type="body" sz="quarter" idx="1"/>
          </p:nvPr>
        </p:nvSpPr>
        <p:spPr>
          <a:xfrm>
            <a:off x="5717627" y="4182258"/>
            <a:ext cx="5632244" cy="2675745"/>
          </a:xfrm>
          <a:prstGeom prst="rect">
            <a:avLst/>
          </a:prstGeom>
        </p:spPr>
        <p:txBody>
          <a:bodyPr/>
          <a:lstStyle>
            <a:lvl1pPr>
              <a:defRPr sz="2400"/>
            </a:lvl1pPr>
            <a:lvl2pPr marL="706581" indent="-249381">
              <a:defRPr sz="2400"/>
            </a:lvl2pPr>
            <a:lvl3pPr marL="1188719" indent="-274319">
              <a:defRPr sz="2400"/>
            </a:lvl3pPr>
            <a:lvl4pPr marL="1676400" indent="-304800">
              <a:defRPr sz="2400"/>
            </a:lvl4pPr>
            <a:lvl5pPr marL="2133600" indent="-304800">
              <a:defRPr sz="2400"/>
            </a:lvl5pPr>
          </a:lstStyle>
          <a:p>
            <a:r>
              <a:t>Body Level One</a:t>
            </a:r>
          </a:p>
          <a:p>
            <a:pPr lvl="1"/>
            <a:r>
              <a:t>Body Level Two</a:t>
            </a:r>
          </a:p>
          <a:p>
            <a:pPr lvl="2"/>
            <a:r>
              <a:t>Body Level Three</a:t>
            </a:r>
          </a:p>
          <a:p>
            <a:pPr lvl="3"/>
            <a:r>
              <a:t>Body Level Four</a:t>
            </a:r>
          </a:p>
          <a:p>
            <a:pPr lvl="4"/>
            <a:r>
              <a:t>Body Level Five</a:t>
            </a:r>
          </a:p>
        </p:txBody>
      </p:sp>
      <p:grpSp>
        <p:nvGrpSpPr>
          <p:cNvPr id="71" name="Rectangle 7"/>
          <p:cNvGrpSpPr/>
          <p:nvPr/>
        </p:nvGrpSpPr>
        <p:grpSpPr>
          <a:xfrm>
            <a:off x="-2" y="1245234"/>
            <a:ext cx="12184143" cy="5612768"/>
            <a:chOff x="-1" y="-1"/>
            <a:chExt cx="9138106" cy="5612767"/>
          </a:xfrm>
        </p:grpSpPr>
        <p:sp>
          <p:nvSpPr>
            <p:cNvPr id="69"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70"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74" name="Rectangle 7"/>
          <p:cNvGrpSpPr/>
          <p:nvPr/>
        </p:nvGrpSpPr>
        <p:grpSpPr>
          <a:xfrm>
            <a:off x="-1" y="4570553"/>
            <a:ext cx="5717629" cy="2287451"/>
            <a:chOff x="0" y="0"/>
            <a:chExt cx="4288221" cy="2287449"/>
          </a:xfrm>
        </p:grpSpPr>
        <p:sp>
          <p:nvSpPr>
            <p:cNvPr id="72"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73"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75" name="Picture 14" descr="Picture 14"/>
          <p:cNvPicPr>
            <a:picLocks noChangeAspect="1"/>
          </p:cNvPicPr>
          <p:nvPr/>
        </p:nvPicPr>
        <p:blipFill>
          <a:blip r:embed="rId2"/>
          <a:stretch>
            <a:fillRect/>
          </a:stretch>
        </p:blipFill>
        <p:spPr>
          <a:xfrm rot="5400000" flipV="1">
            <a:off x="-787113" y="5571737"/>
            <a:ext cx="2057356" cy="54985"/>
          </a:xfrm>
          <a:prstGeom prst="rect">
            <a:avLst/>
          </a:prstGeom>
          <a:ln w="12700">
            <a:miter lim="400000"/>
          </a:ln>
        </p:spPr>
      </p:pic>
      <p:sp>
        <p:nvSpPr>
          <p:cNvPr id="76" name="Picture Placeholder 5"/>
          <p:cNvSpPr>
            <a:spLocks noGrp="1"/>
          </p:cNvSpPr>
          <p:nvPr>
            <p:ph type="pic" sz="half" idx="13"/>
          </p:nvPr>
        </p:nvSpPr>
        <p:spPr>
          <a:xfrm>
            <a:off x="833967" y="500063"/>
            <a:ext cx="10515600" cy="2641601"/>
          </a:xfrm>
          <a:prstGeom prst="rect">
            <a:avLst/>
          </a:prstGeom>
        </p:spPr>
        <p:txBody>
          <a:bodyPr lIns="91439" rIns="91439">
            <a:noAutofit/>
          </a:bodyPr>
          <a:lstStyle/>
          <a:p>
            <a:endParaRP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89854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11E3E-DB55-45A1-A451-863DD7CC01D4}" type="datetimeFigureOut">
              <a:rPr lang="en-US" smtClean="0"/>
              <a:t>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3609866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84" name="Title Text"/>
          <p:cNvSpPr txBox="1">
            <a:spLocks noGrp="1"/>
          </p:cNvSpPr>
          <p:nvPr>
            <p:ph type="title"/>
          </p:nvPr>
        </p:nvSpPr>
        <p:spPr>
          <a:xfrm>
            <a:off x="831850" y="1101622"/>
            <a:ext cx="10170932" cy="755952"/>
          </a:xfrm>
          <a:prstGeom prst="rect">
            <a:avLst/>
          </a:prstGeom>
        </p:spPr>
        <p:txBody>
          <a:bodyPr anchor="b"/>
          <a:lstStyle/>
          <a:p>
            <a:r>
              <a:t>Title Text</a:t>
            </a:r>
          </a:p>
        </p:txBody>
      </p:sp>
      <p:sp>
        <p:nvSpPr>
          <p:cNvPr id="85" name="Body Level One…"/>
          <p:cNvSpPr txBox="1">
            <a:spLocks noGrp="1"/>
          </p:cNvSpPr>
          <p:nvPr>
            <p:ph type="body" sz="half" idx="1"/>
          </p:nvPr>
        </p:nvSpPr>
        <p:spPr>
          <a:xfrm>
            <a:off x="831850" y="2001186"/>
            <a:ext cx="10515601" cy="2878112"/>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pic>
        <p:nvPicPr>
          <p:cNvPr id="86" name="Picture 11" descr="Picture 11"/>
          <p:cNvPicPr>
            <a:picLocks noChangeAspect="1"/>
          </p:cNvPicPr>
          <p:nvPr/>
        </p:nvPicPr>
        <p:blipFill>
          <a:blip r:embed="rId2"/>
          <a:stretch>
            <a:fillRect/>
          </a:stretch>
        </p:blipFill>
        <p:spPr>
          <a:xfrm>
            <a:off x="555906" y="6374013"/>
            <a:ext cx="1542599" cy="389413"/>
          </a:xfrm>
          <a:prstGeom prst="rect">
            <a:avLst/>
          </a:prstGeom>
          <a:ln w="12700">
            <a:miter lim="400000"/>
          </a:ln>
        </p:spPr>
      </p:pic>
      <p:grpSp>
        <p:nvGrpSpPr>
          <p:cNvPr id="89" name="Rectangle 7"/>
          <p:cNvGrpSpPr/>
          <p:nvPr/>
        </p:nvGrpSpPr>
        <p:grpSpPr>
          <a:xfrm>
            <a:off x="-2" y="1245234"/>
            <a:ext cx="12184143" cy="5612768"/>
            <a:chOff x="-1" y="-1"/>
            <a:chExt cx="9138106" cy="5612767"/>
          </a:xfrm>
        </p:grpSpPr>
        <p:sp>
          <p:nvSpPr>
            <p:cNvPr id="87"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88"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92" name="Rectangle 7"/>
          <p:cNvGrpSpPr/>
          <p:nvPr/>
        </p:nvGrpSpPr>
        <p:grpSpPr>
          <a:xfrm>
            <a:off x="-1" y="4570553"/>
            <a:ext cx="5717629" cy="2287451"/>
            <a:chOff x="0" y="0"/>
            <a:chExt cx="4288221" cy="2287449"/>
          </a:xfrm>
        </p:grpSpPr>
        <p:sp>
          <p:nvSpPr>
            <p:cNvPr id="90"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91"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93" name="Picture 19" descr="Picture 19"/>
          <p:cNvPicPr>
            <a:picLocks noChangeAspect="1"/>
          </p:cNvPicPr>
          <p:nvPr/>
        </p:nvPicPr>
        <p:blipFill>
          <a:blip r:embed="rId3"/>
          <a:stretch>
            <a:fillRect/>
          </a:stretch>
        </p:blipFill>
        <p:spPr>
          <a:xfrm rot="5400000" flipV="1">
            <a:off x="-787113" y="5571737"/>
            <a:ext cx="2057356" cy="54985"/>
          </a:xfrm>
          <a:prstGeom prst="rect">
            <a:avLst/>
          </a:prstGeom>
          <a:ln w="12700">
            <a:miter lim="400000"/>
          </a:ln>
        </p:spPr>
      </p:pic>
      <p:sp>
        <p:nvSpPr>
          <p:cNvPr id="94" name="Picture Placeholder 3"/>
          <p:cNvSpPr>
            <a:spLocks noGrp="1"/>
          </p:cNvSpPr>
          <p:nvPr>
            <p:ph type="pic" sz="quarter" idx="13"/>
          </p:nvPr>
        </p:nvSpPr>
        <p:spPr>
          <a:xfrm>
            <a:off x="6026915" y="5948362"/>
            <a:ext cx="2487085" cy="814388"/>
          </a:xfrm>
          <a:prstGeom prst="rect">
            <a:avLst/>
          </a:prstGeom>
        </p:spPr>
        <p:txBody>
          <a:bodyPr lIns="91439" rIns="91439">
            <a:noAutofit/>
          </a:bodyPr>
          <a:lstStyle/>
          <a:p>
            <a:endParaRPr/>
          </a:p>
        </p:txBody>
      </p:sp>
      <p:sp>
        <p:nvSpPr>
          <p:cNvPr id="95" name="Picture Placeholder 3"/>
          <p:cNvSpPr>
            <a:spLocks noGrp="1"/>
          </p:cNvSpPr>
          <p:nvPr>
            <p:ph type="pic" sz="quarter" idx="14"/>
          </p:nvPr>
        </p:nvSpPr>
        <p:spPr>
          <a:xfrm>
            <a:off x="8860366" y="5948362"/>
            <a:ext cx="2487085" cy="814388"/>
          </a:xfrm>
          <a:prstGeom prst="rect">
            <a:avLst/>
          </a:prstGeom>
        </p:spPr>
        <p:txBody>
          <a:bodyPr lIns="91439" rIns="91439">
            <a:noAutofit/>
          </a:bodyP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504079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03" name="Title Text"/>
          <p:cNvSpPr txBox="1">
            <a:spLocks noGrp="1"/>
          </p:cNvSpPr>
          <p:nvPr>
            <p:ph type="title"/>
          </p:nvPr>
        </p:nvSpPr>
        <p:spPr>
          <a:xfrm>
            <a:off x="838200" y="365125"/>
            <a:ext cx="10515600" cy="1325564"/>
          </a:xfrm>
          <a:prstGeom prst="rect">
            <a:avLst/>
          </a:prstGeom>
        </p:spPr>
        <p:txBody>
          <a:bodyPr/>
          <a:lstStyle/>
          <a:p>
            <a:r>
              <a:t>Title Text</a:t>
            </a:r>
          </a:p>
        </p:txBody>
      </p:sp>
      <p:sp>
        <p:nvSpPr>
          <p:cNvPr id="104" name="Body Level One…"/>
          <p:cNvSpPr txBox="1">
            <a:spLocks noGrp="1"/>
          </p:cNvSpPr>
          <p:nvPr>
            <p:ph type="body" sz="half" idx="1"/>
          </p:nvPr>
        </p:nvSpPr>
        <p:spPr>
          <a:xfrm>
            <a:off x="838200" y="1825625"/>
            <a:ext cx="5181600" cy="414795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5" name="Text Placeholder 2"/>
          <p:cNvSpPr>
            <a:spLocks noGrp="1"/>
          </p:cNvSpPr>
          <p:nvPr>
            <p:ph type="body" sz="quarter" idx="13"/>
          </p:nvPr>
        </p:nvSpPr>
        <p:spPr>
          <a:xfrm>
            <a:off x="6145966" y="6108515"/>
            <a:ext cx="5201485" cy="595802"/>
          </a:xfrm>
          <a:prstGeom prst="rect">
            <a:avLst/>
          </a:prstGeom>
        </p:spPr>
        <p:txBody>
          <a:bodyPr/>
          <a:lstStyle>
            <a:lvl1pPr marL="0" indent="0">
              <a:buSzTx/>
              <a:buFontTx/>
              <a:buNone/>
              <a:defRPr sz="2000"/>
            </a:lvl1pPr>
          </a:lstStyle>
          <a:p>
            <a:pPr marL="0" indent="0">
              <a:buSzTx/>
              <a:buFontTx/>
              <a:buNone/>
              <a:defRPr sz="2000"/>
            </a:pPr>
            <a:endParaRPr/>
          </a:p>
        </p:txBody>
      </p:sp>
      <p:grpSp>
        <p:nvGrpSpPr>
          <p:cNvPr id="108" name="Rectangle 7"/>
          <p:cNvGrpSpPr/>
          <p:nvPr/>
        </p:nvGrpSpPr>
        <p:grpSpPr>
          <a:xfrm>
            <a:off x="-2" y="1245234"/>
            <a:ext cx="12184143" cy="5612768"/>
            <a:chOff x="-1" y="-1"/>
            <a:chExt cx="9138106" cy="5612767"/>
          </a:xfrm>
        </p:grpSpPr>
        <p:sp>
          <p:nvSpPr>
            <p:cNvPr id="106"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07"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111" name="Rectangle 7"/>
          <p:cNvGrpSpPr/>
          <p:nvPr/>
        </p:nvGrpSpPr>
        <p:grpSpPr>
          <a:xfrm>
            <a:off x="-1" y="4570553"/>
            <a:ext cx="5717629" cy="2287451"/>
            <a:chOff x="0" y="0"/>
            <a:chExt cx="4288221" cy="2287449"/>
          </a:xfrm>
        </p:grpSpPr>
        <p:sp>
          <p:nvSpPr>
            <p:cNvPr id="109"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10"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112" name="Picture 14" descr="Picture 14"/>
          <p:cNvPicPr>
            <a:picLocks noChangeAspect="1"/>
          </p:cNvPicPr>
          <p:nvPr/>
        </p:nvPicPr>
        <p:blipFill>
          <a:blip r:embed="rId2"/>
          <a:stretch>
            <a:fillRect/>
          </a:stretch>
        </p:blipFill>
        <p:spPr>
          <a:xfrm rot="5400000" flipV="1">
            <a:off x="-787113" y="5571737"/>
            <a:ext cx="2057356" cy="54985"/>
          </a:xfrm>
          <a:prstGeom prst="rect">
            <a:avLst/>
          </a:prstGeom>
          <a:ln w="12700">
            <a:miter lim="400000"/>
          </a:ln>
        </p:spPr>
      </p:pic>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976502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120" name="Title Text"/>
          <p:cNvSpPr txBox="1">
            <a:spLocks noGrp="1"/>
          </p:cNvSpPr>
          <p:nvPr>
            <p:ph type="title"/>
          </p:nvPr>
        </p:nvSpPr>
        <p:spPr>
          <a:xfrm>
            <a:off x="1169233" y="524656"/>
            <a:ext cx="10548076" cy="1156508"/>
          </a:xfrm>
          <a:prstGeom prst="rect">
            <a:avLst/>
          </a:prstGeom>
        </p:spPr>
        <p:txBody>
          <a:bodyPr/>
          <a:lstStyle/>
          <a:p>
            <a:r>
              <a:t>Title Text</a:t>
            </a:r>
          </a:p>
        </p:txBody>
      </p:sp>
      <p:grpSp>
        <p:nvGrpSpPr>
          <p:cNvPr id="123" name="Rectangle 7"/>
          <p:cNvGrpSpPr/>
          <p:nvPr/>
        </p:nvGrpSpPr>
        <p:grpSpPr>
          <a:xfrm>
            <a:off x="-7863" y="641526"/>
            <a:ext cx="1103060" cy="441300"/>
            <a:chOff x="0" y="0"/>
            <a:chExt cx="827294" cy="441299"/>
          </a:xfrm>
        </p:grpSpPr>
        <p:sp>
          <p:nvSpPr>
            <p:cNvPr id="121" name="Shape"/>
            <p:cNvSpPr/>
            <p:nvPr/>
          </p:nvSpPr>
          <p:spPr>
            <a:xfrm flipH="1">
              <a:off x="0" y="0"/>
              <a:ext cx="827294" cy="44129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22" name="Text"/>
            <p:cNvSpPr txBox="1"/>
            <p:nvPr/>
          </p:nvSpPr>
          <p:spPr>
            <a:xfrm>
              <a:off x="45719" y="35985"/>
              <a:ext cx="735855" cy="369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126" name="Rectangle 7"/>
          <p:cNvGrpSpPr/>
          <p:nvPr/>
        </p:nvGrpSpPr>
        <p:grpSpPr>
          <a:xfrm>
            <a:off x="0" y="1"/>
            <a:ext cx="2350595" cy="1082829"/>
            <a:chOff x="0" y="0"/>
            <a:chExt cx="1762944" cy="1082828"/>
          </a:xfrm>
        </p:grpSpPr>
        <p:sp>
          <p:nvSpPr>
            <p:cNvPr id="124" name="Shape"/>
            <p:cNvSpPr/>
            <p:nvPr/>
          </p:nvSpPr>
          <p:spPr>
            <a:xfrm>
              <a:off x="0" y="0"/>
              <a:ext cx="1762944" cy="1082828"/>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25" name="Text"/>
            <p:cNvSpPr txBox="1"/>
            <p:nvPr/>
          </p:nvSpPr>
          <p:spPr>
            <a:xfrm>
              <a:off x="45720" y="356749"/>
              <a:ext cx="1671503"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sp>
        <p:nvSpPr>
          <p:cNvPr id="127" name="Body Level One…"/>
          <p:cNvSpPr txBox="1">
            <a:spLocks noGrp="1"/>
          </p:cNvSpPr>
          <p:nvPr>
            <p:ph type="body" sz="quarter" idx="1"/>
          </p:nvPr>
        </p:nvSpPr>
        <p:spPr>
          <a:xfrm>
            <a:off x="1095193" y="2055917"/>
            <a:ext cx="10622115"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28" name="Oval 22"/>
          <p:cNvSpPr/>
          <p:nvPr/>
        </p:nvSpPr>
        <p:spPr>
          <a:xfrm>
            <a:off x="174987" y="2307945"/>
            <a:ext cx="832896" cy="624671"/>
          </a:xfrm>
          <a:prstGeom prst="ellipse">
            <a:avLst/>
          </a:prstGeom>
          <a:solidFill>
            <a:srgbClr val="CC4927"/>
          </a:solidFill>
          <a:ln w="12700">
            <a:miter lim="400000"/>
          </a:ln>
        </p:spPr>
        <p:txBody>
          <a:bodyPr lIns="45719" rIns="45719" anchor="ctr"/>
          <a:lstStyle/>
          <a:p>
            <a:pPr algn="ctr">
              <a:defRPr>
                <a:solidFill>
                  <a:srgbClr val="FFFFFF"/>
                </a:solidFill>
              </a:defRPr>
            </a:pPr>
            <a:endParaRPr sz="1800"/>
          </a:p>
        </p:txBody>
      </p:sp>
      <p:pic>
        <p:nvPicPr>
          <p:cNvPr id="129" name="Picture 16" descr="Picture 16"/>
          <p:cNvPicPr>
            <a:picLocks noChangeAspect="1"/>
          </p:cNvPicPr>
          <p:nvPr/>
        </p:nvPicPr>
        <p:blipFill>
          <a:blip r:embed="rId2"/>
          <a:stretch>
            <a:fillRect/>
          </a:stretch>
        </p:blipFill>
        <p:spPr>
          <a:xfrm rot="5400000" flipV="1">
            <a:off x="10940430" y="1147783"/>
            <a:ext cx="2057356" cy="54985"/>
          </a:xfrm>
          <a:prstGeom prst="rect">
            <a:avLst/>
          </a:prstGeom>
          <a:ln w="12700">
            <a:miter lim="400000"/>
          </a:ln>
        </p:spPr>
      </p:pic>
      <p:sp>
        <p:nvSpPr>
          <p:cNvPr id="1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52138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omparison">
    <p:bg>
      <p:bgPr>
        <a:solidFill>
          <a:srgbClr val="FFFFFF">
            <a:alpha val="39000"/>
          </a:srgbClr>
        </a:solidFill>
        <a:effectLst/>
      </p:bgPr>
    </p:bg>
    <p:spTree>
      <p:nvGrpSpPr>
        <p:cNvPr id="1" name=""/>
        <p:cNvGrpSpPr/>
        <p:nvPr/>
      </p:nvGrpSpPr>
      <p:grpSpPr>
        <a:xfrm>
          <a:off x="0" y="0"/>
          <a:ext cx="0" cy="0"/>
          <a:chOff x="0" y="0"/>
          <a:chExt cx="0" cy="0"/>
        </a:xfrm>
      </p:grpSpPr>
      <p:pic>
        <p:nvPicPr>
          <p:cNvPr id="137" name="Picture 9" descr="Picture 9"/>
          <p:cNvPicPr>
            <a:picLocks noChangeAspect="1"/>
          </p:cNvPicPr>
          <p:nvPr/>
        </p:nvPicPr>
        <p:blipFill>
          <a:blip r:embed="rId2"/>
          <a:stretch>
            <a:fillRect/>
          </a:stretch>
        </p:blipFill>
        <p:spPr>
          <a:xfrm>
            <a:off x="555906" y="6374013"/>
            <a:ext cx="1542599" cy="389413"/>
          </a:xfrm>
          <a:prstGeom prst="rect">
            <a:avLst/>
          </a:prstGeom>
          <a:ln w="12700">
            <a:miter lim="400000"/>
          </a:ln>
        </p:spPr>
      </p:pic>
      <p:sp>
        <p:nvSpPr>
          <p:cNvPr id="138" name="Title Text"/>
          <p:cNvSpPr txBox="1">
            <a:spLocks noGrp="1"/>
          </p:cNvSpPr>
          <p:nvPr>
            <p:ph type="title"/>
          </p:nvPr>
        </p:nvSpPr>
        <p:spPr>
          <a:xfrm>
            <a:off x="1070674" y="3618677"/>
            <a:ext cx="9842167" cy="951876"/>
          </a:xfrm>
          <a:prstGeom prst="rect">
            <a:avLst/>
          </a:prstGeom>
        </p:spPr>
        <p:txBody>
          <a:bodyPr/>
          <a:lstStyle>
            <a:lvl1pPr>
              <a:lnSpc>
                <a:spcPct val="100000"/>
              </a:lnSpc>
              <a:defRPr sz="2800"/>
            </a:lvl1pPr>
          </a:lstStyle>
          <a:p>
            <a:r>
              <a:t>Title Text</a:t>
            </a:r>
          </a:p>
        </p:txBody>
      </p:sp>
      <p:grpSp>
        <p:nvGrpSpPr>
          <p:cNvPr id="141" name="Rectangle 7"/>
          <p:cNvGrpSpPr/>
          <p:nvPr/>
        </p:nvGrpSpPr>
        <p:grpSpPr>
          <a:xfrm>
            <a:off x="-2" y="1245234"/>
            <a:ext cx="12184143" cy="5612768"/>
            <a:chOff x="-1" y="-1"/>
            <a:chExt cx="9138106" cy="5612767"/>
          </a:xfrm>
        </p:grpSpPr>
        <p:sp>
          <p:nvSpPr>
            <p:cNvPr id="139" name="Shape"/>
            <p:cNvSpPr/>
            <p:nvPr/>
          </p:nvSpPr>
          <p:spPr>
            <a:xfrm>
              <a:off x="-1" y="-1"/>
              <a:ext cx="9138106" cy="5612767"/>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40" name="Text"/>
            <p:cNvSpPr txBox="1"/>
            <p:nvPr/>
          </p:nvSpPr>
          <p:spPr>
            <a:xfrm>
              <a:off x="45719" y="2621718"/>
              <a:ext cx="9046666"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grpSp>
        <p:nvGrpSpPr>
          <p:cNvPr id="144" name="Rectangle 7"/>
          <p:cNvGrpSpPr/>
          <p:nvPr/>
        </p:nvGrpSpPr>
        <p:grpSpPr>
          <a:xfrm>
            <a:off x="-1" y="4570553"/>
            <a:ext cx="5717629" cy="2287451"/>
            <a:chOff x="0" y="0"/>
            <a:chExt cx="4288221" cy="2287449"/>
          </a:xfrm>
        </p:grpSpPr>
        <p:sp>
          <p:nvSpPr>
            <p:cNvPr id="142"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43"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145" name="Picture 19" descr="Picture 19"/>
          <p:cNvPicPr>
            <a:picLocks noChangeAspect="1"/>
          </p:cNvPicPr>
          <p:nvPr/>
        </p:nvPicPr>
        <p:blipFill>
          <a:blip r:embed="rId3"/>
          <a:stretch>
            <a:fillRect/>
          </a:stretch>
        </p:blipFill>
        <p:spPr>
          <a:xfrm rot="5400000" flipV="1">
            <a:off x="-787113" y="5571737"/>
            <a:ext cx="2057356" cy="54985"/>
          </a:xfrm>
          <a:prstGeom prst="rect">
            <a:avLst/>
          </a:prstGeom>
          <a:ln w="12700">
            <a:miter lim="400000"/>
          </a:ln>
        </p:spPr>
      </p:pic>
      <p:sp>
        <p:nvSpPr>
          <p:cNvPr id="146" name="Picture Placeholder 3"/>
          <p:cNvSpPr>
            <a:spLocks noGrp="1"/>
          </p:cNvSpPr>
          <p:nvPr>
            <p:ph type="pic" idx="13"/>
          </p:nvPr>
        </p:nvSpPr>
        <p:spPr>
          <a:xfrm>
            <a:off x="0" y="1"/>
            <a:ext cx="12183533" cy="3617913"/>
          </a:xfrm>
          <a:prstGeom prst="rect">
            <a:avLst/>
          </a:prstGeom>
        </p:spPr>
        <p:txBody>
          <a:bodyPr lIns="91439" rIns="91439">
            <a:noAutofit/>
          </a:bodyPr>
          <a:lstStyle/>
          <a:p>
            <a:endParaRPr/>
          </a:p>
        </p:txBody>
      </p:sp>
      <p:sp>
        <p:nvSpPr>
          <p:cNvPr id="1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722616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sp>
        <p:nvSpPr>
          <p:cNvPr id="154" name="Rectangle 7"/>
          <p:cNvSpPr/>
          <p:nvPr/>
        </p:nvSpPr>
        <p:spPr>
          <a:xfrm>
            <a:off x="-1" y="1245235"/>
            <a:ext cx="12184141" cy="5612766"/>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a:miter lim="400000"/>
          </a:ln>
        </p:spPr>
        <p:txBody>
          <a:bodyPr lIns="45719" rIns="45719" anchor="ctr"/>
          <a:lstStyle/>
          <a:p>
            <a:pPr algn="ctr">
              <a:defRPr>
                <a:solidFill>
                  <a:srgbClr val="FFFFFF"/>
                </a:solidFill>
              </a:defRPr>
            </a:pPr>
            <a:endParaRPr sz="1800"/>
          </a:p>
        </p:txBody>
      </p:sp>
      <p:sp>
        <p:nvSpPr>
          <p:cNvPr id="155" name="Rectangle 2"/>
          <p:cNvSpPr/>
          <p:nvPr/>
        </p:nvSpPr>
        <p:spPr>
          <a:xfrm>
            <a:off x="5717627" y="4287187"/>
            <a:ext cx="6474375" cy="2570814"/>
          </a:xfrm>
          <a:prstGeom prst="rect">
            <a:avLst/>
          </a:prstGeom>
          <a:solidFill>
            <a:srgbClr val="7D7B7D"/>
          </a:solidFill>
          <a:ln w="12700">
            <a:miter lim="400000"/>
          </a:ln>
        </p:spPr>
        <p:txBody>
          <a:bodyPr lIns="45719" rIns="45719" anchor="ctr"/>
          <a:lstStyle/>
          <a:p>
            <a:pPr algn="ctr">
              <a:defRPr>
                <a:solidFill>
                  <a:srgbClr val="FFFFFF"/>
                </a:solidFill>
              </a:defRPr>
            </a:pPr>
            <a:endParaRPr sz="1800"/>
          </a:p>
        </p:txBody>
      </p:sp>
      <p:pic>
        <p:nvPicPr>
          <p:cNvPr id="156" name="Picture 9" descr="Picture 9"/>
          <p:cNvPicPr>
            <a:picLocks noChangeAspect="1"/>
          </p:cNvPicPr>
          <p:nvPr/>
        </p:nvPicPr>
        <p:blipFill>
          <a:blip r:embed="rId2"/>
          <a:stretch>
            <a:fillRect/>
          </a:stretch>
        </p:blipFill>
        <p:spPr>
          <a:xfrm>
            <a:off x="483129" y="6213131"/>
            <a:ext cx="1542599" cy="389413"/>
          </a:xfrm>
          <a:prstGeom prst="rect">
            <a:avLst/>
          </a:prstGeom>
          <a:ln w="12700">
            <a:miter lim="400000"/>
          </a:ln>
        </p:spPr>
      </p:pic>
      <p:pic>
        <p:nvPicPr>
          <p:cNvPr id="157" name="Picture 21" descr="Picture 21"/>
          <p:cNvPicPr>
            <a:picLocks noChangeAspect="1"/>
          </p:cNvPicPr>
          <p:nvPr/>
        </p:nvPicPr>
        <p:blipFill>
          <a:blip r:embed="rId3"/>
          <a:srcRect l="79201" t="24183" b="50155"/>
          <a:stretch>
            <a:fillRect/>
          </a:stretch>
        </p:blipFill>
        <p:spPr>
          <a:xfrm>
            <a:off x="6335280" y="6142477"/>
            <a:ext cx="973017" cy="643130"/>
          </a:xfrm>
          <a:prstGeom prst="rect">
            <a:avLst/>
          </a:prstGeom>
          <a:ln w="12700">
            <a:miter lim="400000"/>
          </a:ln>
        </p:spPr>
      </p:pic>
      <p:pic>
        <p:nvPicPr>
          <p:cNvPr id="158" name="Picture 22" descr="Picture 22"/>
          <p:cNvPicPr>
            <a:picLocks noChangeAspect="1"/>
          </p:cNvPicPr>
          <p:nvPr/>
        </p:nvPicPr>
        <p:blipFill>
          <a:blip r:embed="rId3"/>
          <a:srcRect l="39600" t="50471" r="39600" b="23865"/>
          <a:stretch>
            <a:fillRect/>
          </a:stretch>
        </p:blipFill>
        <p:spPr>
          <a:xfrm>
            <a:off x="6335280" y="5584424"/>
            <a:ext cx="973017" cy="643131"/>
          </a:xfrm>
          <a:prstGeom prst="rect">
            <a:avLst/>
          </a:prstGeom>
          <a:ln w="12700">
            <a:miter lim="400000"/>
          </a:ln>
        </p:spPr>
      </p:pic>
      <p:pic>
        <p:nvPicPr>
          <p:cNvPr id="159" name="Picture 23" descr="Picture 23"/>
          <p:cNvPicPr>
            <a:picLocks noChangeAspect="1"/>
          </p:cNvPicPr>
          <p:nvPr/>
        </p:nvPicPr>
        <p:blipFill>
          <a:blip r:embed="rId3"/>
          <a:srcRect l="494" t="25573" r="78707" b="48765"/>
          <a:stretch>
            <a:fillRect/>
          </a:stretch>
        </p:blipFill>
        <p:spPr>
          <a:xfrm>
            <a:off x="6335280" y="4992755"/>
            <a:ext cx="973017" cy="643131"/>
          </a:xfrm>
          <a:prstGeom prst="rect">
            <a:avLst/>
          </a:prstGeom>
          <a:ln w="12700">
            <a:miter lim="400000"/>
          </a:ln>
        </p:spPr>
      </p:pic>
      <p:grpSp>
        <p:nvGrpSpPr>
          <p:cNvPr id="162" name="Rectangle 7"/>
          <p:cNvGrpSpPr/>
          <p:nvPr/>
        </p:nvGrpSpPr>
        <p:grpSpPr>
          <a:xfrm>
            <a:off x="-1" y="4570553"/>
            <a:ext cx="5717629" cy="2287451"/>
            <a:chOff x="0" y="0"/>
            <a:chExt cx="4288221" cy="2287449"/>
          </a:xfrm>
        </p:grpSpPr>
        <p:sp>
          <p:nvSpPr>
            <p:cNvPr id="160"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161"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163" name="Picture 31" descr="Picture 31"/>
          <p:cNvPicPr>
            <a:picLocks noChangeAspect="1"/>
          </p:cNvPicPr>
          <p:nvPr/>
        </p:nvPicPr>
        <p:blipFill>
          <a:blip r:embed="rId4"/>
          <a:stretch>
            <a:fillRect/>
          </a:stretch>
        </p:blipFill>
        <p:spPr>
          <a:xfrm rot="5400000" flipV="1">
            <a:off x="-787113" y="5571737"/>
            <a:ext cx="2057356" cy="54985"/>
          </a:xfrm>
          <a:prstGeom prst="rect">
            <a:avLst/>
          </a:prstGeom>
          <a:ln w="12700">
            <a:miter lim="400000"/>
          </a:ln>
        </p:spPr>
      </p:pic>
      <p:sp>
        <p:nvSpPr>
          <p:cNvPr id="164" name="Text Placeholder 2"/>
          <p:cNvSpPr txBox="1"/>
          <p:nvPr/>
        </p:nvSpPr>
        <p:spPr>
          <a:xfrm>
            <a:off x="6397829" y="4527031"/>
            <a:ext cx="3431632" cy="442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914400">
              <a:lnSpc>
                <a:spcPct val="90000"/>
              </a:lnSpc>
              <a:spcBef>
                <a:spcPts val="1000"/>
              </a:spcBef>
              <a:defRPr sz="2000">
                <a:solidFill>
                  <a:srgbClr val="FFFFFF"/>
                </a:solidFill>
                <a:latin typeface="Arial"/>
                <a:ea typeface="Arial"/>
                <a:cs typeface="Arial"/>
                <a:sym typeface="Arial"/>
              </a:defRPr>
            </a:lvl1pPr>
          </a:lstStyle>
          <a:p>
            <a:r>
              <a:rPr sz="2000"/>
              <a:t>CONNECT WITH US</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4826402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11E3E-DB55-45A1-A451-863DD7CC01D4}" type="datetimeFigureOut">
              <a:rPr lang="en-US" smtClean="0"/>
              <a:t>2/23/24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130162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11E3E-DB55-45A1-A451-863DD7CC01D4}" type="datetimeFigureOut">
              <a:rPr lang="en-US" smtClean="0"/>
              <a:t>2/23/24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277817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11E3E-DB55-45A1-A451-863DD7CC01D4}" type="datetimeFigureOut">
              <a:rPr lang="en-US" smtClean="0"/>
              <a:t>2/23/24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99948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411E3E-DB55-45A1-A451-863DD7CC01D4}" type="datetimeFigureOut">
              <a:rPr lang="en-US" smtClean="0"/>
              <a:t>2/23/24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27907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11E3E-DB55-45A1-A451-863DD7CC01D4}" type="datetimeFigureOut">
              <a:rPr lang="en-US" smtClean="0"/>
              <a:t>2/23/24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195620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411E3E-DB55-45A1-A451-863DD7CC01D4}" type="datetimeFigureOut">
              <a:rPr lang="en-US" smtClean="0"/>
              <a:t>2/23/24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958396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F3411E3E-DB55-45A1-A451-863DD7CC01D4}" type="datetimeFigureOut">
              <a:rPr lang="en-US" smtClean="0"/>
              <a:t>2/23/24</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17008168-1273-4AB3-B359-B3A00CBEA889}" type="slidenum">
              <a:rPr lang="en-US" smtClean="0"/>
              <a:t>‹#›</a:t>
            </a:fld>
            <a:endParaRPr lang="en-US"/>
          </a:p>
        </p:txBody>
      </p:sp>
    </p:spTree>
    <p:extLst>
      <p:ext uri="{BB962C8B-B14F-4D97-AF65-F5344CB8AC3E}">
        <p14:creationId xmlns:p14="http://schemas.microsoft.com/office/powerpoint/2010/main" val="3227678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F3411E3E-DB55-45A1-A451-863DD7CC01D4}" type="datetimeFigureOut">
              <a:rPr lang="en-US" smtClean="0"/>
              <a:t>2/23/24</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17008168-1273-4AB3-B359-B3A00CBEA889}" type="slidenum">
              <a:rPr lang="en-US" smtClean="0"/>
              <a:t>‹#›</a:t>
            </a:fld>
            <a:endParaRPr lang="en-US"/>
          </a:p>
        </p:txBody>
      </p:sp>
    </p:spTree>
    <p:extLst>
      <p:ext uri="{BB962C8B-B14F-4D97-AF65-F5344CB8AC3E}">
        <p14:creationId xmlns:p14="http://schemas.microsoft.com/office/powerpoint/2010/main" val="1642445009"/>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7"/>
          <p:cNvSpPr/>
          <p:nvPr/>
        </p:nvSpPr>
        <p:spPr>
          <a:xfrm>
            <a:off x="-1" y="1245235"/>
            <a:ext cx="12184141" cy="5612766"/>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19000"/>
            </a:srgbClr>
          </a:solidFill>
          <a:ln w="12700">
            <a:miter lim="400000"/>
          </a:ln>
        </p:spPr>
        <p:txBody>
          <a:bodyPr lIns="45719" rIns="45719" anchor="ctr"/>
          <a:lstStyle/>
          <a:p>
            <a:pPr algn="ctr">
              <a:defRPr>
                <a:solidFill>
                  <a:srgbClr val="FFFFFF"/>
                </a:solidFill>
              </a:defRPr>
            </a:pPr>
            <a:endParaRPr sz="1800"/>
          </a:p>
        </p:txBody>
      </p:sp>
      <p:pic>
        <p:nvPicPr>
          <p:cNvPr id="3" name="Picture 9" descr="Picture 9"/>
          <p:cNvPicPr>
            <a:picLocks noChangeAspect="1"/>
          </p:cNvPicPr>
          <p:nvPr/>
        </p:nvPicPr>
        <p:blipFill>
          <a:blip r:embed="rId12"/>
          <a:stretch>
            <a:fillRect/>
          </a:stretch>
        </p:blipFill>
        <p:spPr>
          <a:xfrm>
            <a:off x="483129" y="6213131"/>
            <a:ext cx="1542599" cy="389413"/>
          </a:xfrm>
          <a:prstGeom prst="rect">
            <a:avLst/>
          </a:prstGeom>
          <a:ln w="12700">
            <a:miter lim="400000"/>
          </a:ln>
        </p:spPr>
      </p:pic>
      <p:grpSp>
        <p:nvGrpSpPr>
          <p:cNvPr id="6" name="Rectangle 7"/>
          <p:cNvGrpSpPr/>
          <p:nvPr/>
        </p:nvGrpSpPr>
        <p:grpSpPr>
          <a:xfrm>
            <a:off x="-1" y="4570553"/>
            <a:ext cx="5717629" cy="2287451"/>
            <a:chOff x="0" y="0"/>
            <a:chExt cx="4288221" cy="2287449"/>
          </a:xfrm>
        </p:grpSpPr>
        <p:sp>
          <p:nvSpPr>
            <p:cNvPr id="4" name="Shape"/>
            <p:cNvSpPr/>
            <p:nvPr/>
          </p:nvSpPr>
          <p:spPr>
            <a:xfrm flipH="1">
              <a:off x="0" y="0"/>
              <a:ext cx="4288221" cy="2287449"/>
            </a:xfrm>
            <a:custGeom>
              <a:avLst/>
              <a:gdLst/>
              <a:ahLst/>
              <a:cxnLst>
                <a:cxn ang="0">
                  <a:pos x="wd2" y="hd2"/>
                </a:cxn>
                <a:cxn ang="5400000">
                  <a:pos x="wd2" y="hd2"/>
                </a:cxn>
                <a:cxn ang="10800000">
                  <a:pos x="wd2" y="hd2"/>
                </a:cxn>
                <a:cxn ang="16200000">
                  <a:pos x="wd2" y="hd2"/>
                </a:cxn>
              </a:cxnLst>
              <a:rect l="0" t="0" r="r" b="b"/>
              <a:pathLst>
                <a:path w="21600" h="21600" extrusionOk="0">
                  <a:moveTo>
                    <a:pt x="0" y="12814"/>
                  </a:moveTo>
                  <a:lnTo>
                    <a:pt x="21600" y="0"/>
                  </a:lnTo>
                  <a:cubicBezTo>
                    <a:pt x="21595" y="3212"/>
                    <a:pt x="21591" y="6425"/>
                    <a:pt x="21586" y="9637"/>
                  </a:cubicBezTo>
                  <a:lnTo>
                    <a:pt x="0" y="21600"/>
                  </a:lnTo>
                  <a:cubicBezTo>
                    <a:pt x="0" y="18469"/>
                    <a:pt x="0" y="15945"/>
                    <a:pt x="0" y="12814"/>
                  </a:cubicBezTo>
                  <a:close/>
                </a:path>
              </a:pathLst>
            </a:custGeom>
            <a:solidFill>
              <a:srgbClr val="CC4927">
                <a:alpha val="39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5" name="Text"/>
            <p:cNvSpPr txBox="1"/>
            <p:nvPr/>
          </p:nvSpPr>
          <p:spPr>
            <a:xfrm>
              <a:off x="45719" y="959059"/>
              <a:ext cx="4196782" cy="369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sz="1800"/>
                <a:t>  </a:t>
              </a:r>
            </a:p>
          </p:txBody>
        </p:sp>
      </p:grpSp>
      <p:pic>
        <p:nvPicPr>
          <p:cNvPr id="7" name="Picture 31" descr="Picture 31"/>
          <p:cNvPicPr>
            <a:picLocks noChangeAspect="1"/>
          </p:cNvPicPr>
          <p:nvPr/>
        </p:nvPicPr>
        <p:blipFill>
          <a:blip r:embed="rId13"/>
          <a:stretch>
            <a:fillRect/>
          </a:stretch>
        </p:blipFill>
        <p:spPr>
          <a:xfrm rot="5400000" flipV="1">
            <a:off x="-787113" y="5571737"/>
            <a:ext cx="2057356" cy="54985"/>
          </a:xfrm>
          <a:prstGeom prst="rect">
            <a:avLst/>
          </a:prstGeom>
          <a:ln w="12700">
            <a:miter lim="400000"/>
          </a:ln>
        </p:spPr>
      </p:pic>
      <p:pic>
        <p:nvPicPr>
          <p:cNvPr id="8" name="Picture 28" descr="Picture 28"/>
          <p:cNvPicPr>
            <a:picLocks noChangeAspect="1"/>
          </p:cNvPicPr>
          <p:nvPr/>
        </p:nvPicPr>
        <p:blipFill>
          <a:blip r:embed="rId14"/>
          <a:stretch>
            <a:fillRect/>
          </a:stretch>
        </p:blipFill>
        <p:spPr>
          <a:xfrm>
            <a:off x="831850" y="217780"/>
            <a:ext cx="4270729" cy="740229"/>
          </a:xfrm>
          <a:prstGeom prst="rect">
            <a:avLst/>
          </a:prstGeom>
          <a:ln w="12700">
            <a:miter lim="400000"/>
          </a:ln>
        </p:spPr>
      </p:pic>
      <p:sp>
        <p:nvSpPr>
          <p:cNvPr id="9" name="Title Text"/>
          <p:cNvSpPr txBox="1">
            <a:spLocks noGrp="1"/>
          </p:cNvSpPr>
          <p:nvPr>
            <p:ph type="title"/>
          </p:nvPr>
        </p:nvSpPr>
        <p:spPr>
          <a:xfrm>
            <a:off x="609600" y="92075"/>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10"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1" name="Slide Number"/>
          <p:cNvSpPr txBox="1">
            <a:spLocks noGrp="1"/>
          </p:cNvSpPr>
          <p:nvPr>
            <p:ph type="sldNum" sz="quarter" idx="2"/>
          </p:nvPr>
        </p:nvSpPr>
        <p:spPr>
          <a:xfrm>
            <a:off x="8457718" y="6217852"/>
            <a:ext cx="279882"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195851220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hyperlink" Target="mailto:newengland@mhttcnetwork.org"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ycasat.org/wp-content/uploads/2017/05/CAMS-care_SSF-4.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ewengland@mhttcnetwork.org"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oloradocrisisservices.org/" TargetMode="External"/><Relationship Id="rId2" Type="http://schemas.openxmlformats.org/officeDocument/2006/relationships/hyperlink" Target="https://suicidepreventionlifeline.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doi.org/10.1111/eip.13075" TargetMode="External"/><Relationship Id="rId2" Type="http://schemas.openxmlformats.org/officeDocument/2006/relationships/hyperlink" Target="https://doi.org/10.1016/j.psychres.2019.112553"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echtransfercenters.org/" TargetMode="External"/><Relationship Id="rId2" Type="http://schemas.openxmlformats.org/officeDocument/2006/relationships/hyperlink" Target="https://mhttcnetwork.org/centers/global-mhttc/mhttc-pathways-newsletter" TargetMode="Externa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hyperlink" Target="https://mhttcnetwork.org/centers/global-mhttc/recent-news" TargetMode="External"/><Relationship Id="rId4" Type="http://schemas.openxmlformats.org/officeDocument/2006/relationships/hyperlink" Target="http://mhttcnetwork.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itle 1"/>
          <p:cNvSpPr txBox="1">
            <a:spLocks noGrp="1"/>
          </p:cNvSpPr>
          <p:nvPr>
            <p:ph type="ctrTitle"/>
          </p:nvPr>
        </p:nvSpPr>
        <p:spPr>
          <a:xfrm>
            <a:off x="2209800" y="1742853"/>
            <a:ext cx="7772400" cy="1278771"/>
          </a:xfrm>
          <a:prstGeom prst="rect">
            <a:avLst/>
          </a:prstGeom>
        </p:spPr>
        <p:txBody>
          <a:bodyPr>
            <a:normAutofit fontScale="90000"/>
          </a:bodyPr>
          <a:lstStyle>
            <a:lvl1pPr defTabSz="251460">
              <a:defRPr sz="2750" b="1">
                <a:latin typeface="Georgia"/>
                <a:ea typeface="Georgia"/>
                <a:cs typeface="Georgia"/>
                <a:sym typeface="Georgia"/>
              </a:defRPr>
            </a:lvl1pPr>
          </a:lstStyle>
          <a:p>
            <a:r>
              <a:rPr lang="en-US" sz="2800" dirty="0"/>
              <a:t>Harm Risk in Early Psychosis: Psychotherapy Strategies and Case Discussion</a:t>
            </a:r>
            <a:endParaRPr dirty="0"/>
          </a:p>
        </p:txBody>
      </p:sp>
      <p:sp>
        <p:nvSpPr>
          <p:cNvPr id="175" name="Subtitle 2"/>
          <p:cNvSpPr txBox="1">
            <a:spLocks noGrp="1"/>
          </p:cNvSpPr>
          <p:nvPr>
            <p:ph type="subTitle" sz="quarter" idx="1"/>
          </p:nvPr>
        </p:nvSpPr>
        <p:spPr>
          <a:xfrm>
            <a:off x="2667000" y="3368858"/>
            <a:ext cx="6858000" cy="1365520"/>
          </a:xfrm>
          <a:prstGeom prst="rect">
            <a:avLst/>
          </a:prstGeom>
        </p:spPr>
        <p:txBody>
          <a:bodyPr/>
          <a:lstStyle/>
          <a:p>
            <a:pPr>
              <a:defRPr>
                <a:latin typeface="Georgia"/>
                <a:ea typeface="Georgia"/>
                <a:cs typeface="Georgia"/>
                <a:sym typeface="Georgia"/>
              </a:defRPr>
            </a:pPr>
            <a:r>
              <a:rPr lang="en-US" dirty="0"/>
              <a:t>Michelle L. West</a:t>
            </a:r>
            <a:r>
              <a:rPr dirty="0"/>
              <a:t>, PhD</a:t>
            </a:r>
          </a:p>
          <a:p>
            <a:pPr>
              <a:defRPr>
                <a:latin typeface="Georgia"/>
                <a:ea typeface="Georgia"/>
                <a:cs typeface="Georgia"/>
                <a:sym typeface="Georgia"/>
              </a:defRPr>
            </a:pPr>
            <a:r>
              <a:rPr lang="en-US" dirty="0"/>
              <a:t>MAPNET &amp; </a:t>
            </a:r>
            <a:r>
              <a:rPr dirty="0"/>
              <a:t>New England MHTTC</a:t>
            </a:r>
          </a:p>
          <a:p>
            <a:pPr>
              <a:defRPr>
                <a:latin typeface="Georgia"/>
                <a:ea typeface="Georgia"/>
                <a:cs typeface="Georgia"/>
                <a:sym typeface="Georgia"/>
              </a:defRPr>
            </a:pPr>
            <a:r>
              <a:rPr lang="en-US" dirty="0"/>
              <a:t>February 23rd</a:t>
            </a:r>
            <a:r>
              <a:rPr dirty="0"/>
              <a:t>, 202</a:t>
            </a:r>
            <a:r>
              <a:rPr lang="en-US" dirty="0"/>
              <a:t>4</a:t>
            </a:r>
            <a:endParaRPr dirty="0"/>
          </a:p>
        </p:txBody>
      </p:sp>
      <p:pic>
        <p:nvPicPr>
          <p:cNvPr id="176" name="Picture 3" descr="Picture 3"/>
          <p:cNvPicPr>
            <a:picLocks noChangeAspect="1"/>
          </p:cNvPicPr>
          <p:nvPr/>
        </p:nvPicPr>
        <p:blipFill>
          <a:blip r:embed="rId3"/>
          <a:stretch>
            <a:fillRect/>
          </a:stretch>
        </p:blipFill>
        <p:spPr>
          <a:xfrm>
            <a:off x="6035111" y="6008913"/>
            <a:ext cx="3203048" cy="74023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A603-D66B-A5BC-1FC1-90E583EC80FB}"/>
              </a:ext>
            </a:extLst>
          </p:cNvPr>
          <p:cNvSpPr>
            <a:spLocks noGrp="1"/>
          </p:cNvSpPr>
          <p:nvPr>
            <p:ph type="title"/>
          </p:nvPr>
        </p:nvSpPr>
        <p:spPr/>
        <p:txBody>
          <a:bodyPr/>
          <a:lstStyle/>
          <a:p>
            <a:r>
              <a:rPr lang="en-US"/>
              <a:t>General Suicide Risk Conceptualization</a:t>
            </a:r>
            <a:endParaRPr lang="en-US" dirty="0"/>
          </a:p>
        </p:txBody>
      </p:sp>
      <p:graphicFrame>
        <p:nvGraphicFramePr>
          <p:cNvPr id="6" name="Content Placeholder 2">
            <a:extLst>
              <a:ext uri="{FF2B5EF4-FFF2-40B4-BE49-F238E27FC236}">
                <a16:creationId xmlns:a16="http://schemas.microsoft.com/office/drawing/2014/main" id="{816F68E4-400E-34B5-35CB-7ADF30A73F01}"/>
              </a:ext>
            </a:extLst>
          </p:cNvPr>
          <p:cNvGraphicFramePr>
            <a:graphicFrameLocks noGrp="1"/>
          </p:cNvGraphicFramePr>
          <p:nvPr>
            <p:ph idx="1"/>
          </p:nvPr>
        </p:nvGraphicFramePr>
        <p:xfrm>
          <a:off x="818712" y="2222287"/>
          <a:ext cx="10554574" cy="3636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16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74" y="435006"/>
            <a:ext cx="10588901" cy="1245626"/>
          </a:xfrm>
        </p:spPr>
        <p:txBody>
          <a:bodyPr/>
          <a:lstStyle/>
          <a:p>
            <a:r>
              <a:rPr lang="en-US" sz="4000" dirty="0"/>
              <a:t>Example of Suicide Risk Factors</a:t>
            </a:r>
            <a:endParaRPr lang="en-US" sz="2000" dirty="0"/>
          </a:p>
        </p:txBody>
      </p:sp>
      <p:sp>
        <p:nvSpPr>
          <p:cNvPr id="3" name="Content Placeholder 2"/>
          <p:cNvSpPr>
            <a:spLocks noGrp="1"/>
          </p:cNvSpPr>
          <p:nvPr>
            <p:ph idx="1"/>
          </p:nvPr>
        </p:nvSpPr>
        <p:spPr>
          <a:xfrm>
            <a:off x="548640" y="2423160"/>
            <a:ext cx="6343650" cy="4309110"/>
          </a:xfrm>
        </p:spPr>
        <p:txBody>
          <a:bodyPr>
            <a:normAutofit/>
          </a:bodyPr>
          <a:lstStyle/>
          <a:p>
            <a:pPr lvl="0"/>
            <a:r>
              <a:rPr lang="en-US" sz="2200" b="1" dirty="0"/>
              <a:t>SAD PERSONS </a:t>
            </a:r>
            <a:r>
              <a:rPr lang="en-US" dirty="0"/>
              <a:t>(Paterson et al., 1983)</a:t>
            </a:r>
            <a:endParaRPr lang="en-US" b="1" dirty="0"/>
          </a:p>
          <a:p>
            <a:pPr lvl="1"/>
            <a:r>
              <a:rPr lang="en-US" sz="1700" b="1" dirty="0"/>
              <a:t>S: S</a:t>
            </a:r>
            <a:r>
              <a:rPr lang="en-US" sz="1700" dirty="0"/>
              <a:t>ex (male) </a:t>
            </a:r>
          </a:p>
          <a:p>
            <a:pPr lvl="1"/>
            <a:r>
              <a:rPr lang="en-US" sz="1700" b="1" dirty="0"/>
              <a:t>A: A</a:t>
            </a:r>
            <a:r>
              <a:rPr lang="en-US" sz="1700" dirty="0"/>
              <a:t>ge less than 19 or greater than 45 years </a:t>
            </a:r>
          </a:p>
          <a:p>
            <a:pPr lvl="1"/>
            <a:r>
              <a:rPr lang="en-US" sz="1700" b="1" dirty="0"/>
              <a:t>D: D</a:t>
            </a:r>
            <a:r>
              <a:rPr lang="en-US" sz="1700" dirty="0"/>
              <a:t>epression</a:t>
            </a:r>
          </a:p>
          <a:p>
            <a:pPr lvl="1"/>
            <a:r>
              <a:rPr lang="en-US" sz="1700" b="1" dirty="0"/>
              <a:t>P: P</a:t>
            </a:r>
            <a:r>
              <a:rPr lang="en-US" sz="1700" dirty="0"/>
              <a:t>revious suicide attempt or psychiatric care </a:t>
            </a:r>
          </a:p>
          <a:p>
            <a:pPr lvl="1"/>
            <a:r>
              <a:rPr lang="en-US" sz="1700" b="1" dirty="0"/>
              <a:t>E: E</a:t>
            </a:r>
            <a:r>
              <a:rPr lang="en-US" sz="1700" dirty="0"/>
              <a:t>xcessive alcohol or drug use </a:t>
            </a:r>
          </a:p>
          <a:p>
            <a:pPr lvl="1"/>
            <a:r>
              <a:rPr lang="en-US" sz="1700" b="1" dirty="0"/>
              <a:t>R: R</a:t>
            </a:r>
            <a:r>
              <a:rPr lang="en-US" sz="1700" dirty="0"/>
              <a:t>ational thinking loss</a:t>
            </a:r>
          </a:p>
          <a:p>
            <a:pPr lvl="1"/>
            <a:r>
              <a:rPr lang="en-US" sz="1700" b="1" dirty="0"/>
              <a:t>S: S</a:t>
            </a:r>
            <a:r>
              <a:rPr lang="en-US" sz="1700" dirty="0"/>
              <a:t>eparated, divorced, or widowed </a:t>
            </a:r>
          </a:p>
          <a:p>
            <a:pPr lvl="1"/>
            <a:r>
              <a:rPr lang="en-US" sz="1700" b="1" dirty="0"/>
              <a:t>O: O</a:t>
            </a:r>
            <a:r>
              <a:rPr lang="en-US" sz="1700" dirty="0"/>
              <a:t>rganized plan or serious attempt </a:t>
            </a:r>
          </a:p>
          <a:p>
            <a:pPr lvl="1"/>
            <a:r>
              <a:rPr lang="en-US" sz="1700" b="1" dirty="0"/>
              <a:t>N: N</a:t>
            </a:r>
            <a:r>
              <a:rPr lang="en-US" sz="1700" dirty="0"/>
              <a:t>o social support </a:t>
            </a:r>
          </a:p>
          <a:p>
            <a:pPr lvl="1"/>
            <a:r>
              <a:rPr lang="en-US" sz="1700" b="1" dirty="0"/>
              <a:t>S: S</a:t>
            </a:r>
            <a:r>
              <a:rPr lang="en-US" sz="1700" dirty="0"/>
              <a:t>tated future intent</a:t>
            </a:r>
          </a:p>
        </p:txBody>
      </p:sp>
      <p:sp>
        <p:nvSpPr>
          <p:cNvPr id="4" name="Content Placeholder 2"/>
          <p:cNvSpPr txBox="1">
            <a:spLocks/>
          </p:cNvSpPr>
          <p:nvPr/>
        </p:nvSpPr>
        <p:spPr>
          <a:xfrm>
            <a:off x="6755130" y="2423160"/>
            <a:ext cx="4964430" cy="430911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200" b="1" dirty="0"/>
              <a:t>Additional Suicide Risk Factors </a:t>
            </a:r>
            <a:endParaRPr lang="en-US" sz="2200" dirty="0"/>
          </a:p>
          <a:p>
            <a:pPr lvl="1"/>
            <a:r>
              <a:rPr lang="en-US" sz="1700" dirty="0"/>
              <a:t>Family history of suicide</a:t>
            </a:r>
          </a:p>
          <a:p>
            <a:pPr lvl="1"/>
            <a:r>
              <a:rPr lang="en-US" sz="1700" dirty="0"/>
              <a:t>Access to firearms/lethal means</a:t>
            </a:r>
          </a:p>
          <a:p>
            <a:pPr lvl="1"/>
            <a:r>
              <a:rPr lang="en-US" sz="1700" dirty="0"/>
              <a:t>Serious or chronic medical condition</a:t>
            </a:r>
          </a:p>
          <a:p>
            <a:pPr lvl="1"/>
            <a:r>
              <a:rPr lang="en-US" sz="1700" dirty="0"/>
              <a:t>Prolonged stress</a:t>
            </a:r>
          </a:p>
          <a:p>
            <a:pPr lvl="1"/>
            <a:r>
              <a:rPr lang="en-US" sz="1700" dirty="0"/>
              <a:t>Agitation </a:t>
            </a:r>
          </a:p>
          <a:p>
            <a:pPr lvl="1"/>
            <a:r>
              <a:rPr lang="en-US" sz="1700" dirty="0"/>
              <a:t>Sleep deprivation</a:t>
            </a:r>
          </a:p>
          <a:p>
            <a:pPr lvl="1"/>
            <a:r>
              <a:rPr lang="en-US" sz="1700" dirty="0"/>
              <a:t>Recent loss or tragedy</a:t>
            </a:r>
          </a:p>
        </p:txBody>
      </p:sp>
    </p:spTree>
    <p:extLst>
      <p:ext uri="{BB962C8B-B14F-4D97-AF65-F5344CB8AC3E}">
        <p14:creationId xmlns:p14="http://schemas.microsoft.com/office/powerpoint/2010/main" val="297385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622852"/>
            <a:ext cx="11591925" cy="1219199"/>
          </a:xfrm>
        </p:spPr>
        <p:txBody>
          <a:bodyPr/>
          <a:lstStyle/>
          <a:p>
            <a:r>
              <a:rPr lang="en-US" dirty="0"/>
              <a:t>How to Organize Factors/Theories? </a:t>
            </a:r>
            <a:br>
              <a:rPr lang="en-US" dirty="0"/>
            </a:br>
            <a:r>
              <a:rPr lang="en-US" dirty="0"/>
              <a:t>Model Integrating Theories of Suicidality</a:t>
            </a:r>
          </a:p>
        </p:txBody>
      </p:sp>
      <p:sp>
        <p:nvSpPr>
          <p:cNvPr id="3" name="Content Placeholder 2"/>
          <p:cNvSpPr>
            <a:spLocks noGrp="1"/>
          </p:cNvSpPr>
          <p:nvPr>
            <p:ph idx="1"/>
          </p:nvPr>
        </p:nvSpPr>
        <p:spPr>
          <a:xfrm>
            <a:off x="651510" y="2398642"/>
            <a:ext cx="10995660" cy="4320209"/>
          </a:xfrm>
        </p:spPr>
        <p:txBody>
          <a:bodyPr>
            <a:noAutofit/>
          </a:bodyPr>
          <a:lstStyle/>
          <a:p>
            <a:pPr marL="0" lvl="0" indent="0">
              <a:lnSpc>
                <a:spcPct val="130000"/>
              </a:lnSpc>
              <a:spcBef>
                <a:spcPts val="0"/>
              </a:spcBef>
              <a:buNone/>
            </a:pPr>
            <a:r>
              <a:rPr lang="en-US" sz="2200" b="1" u="sng" dirty="0"/>
              <a:t>Ideation to Action: 3-Step Theory (3ST; Klonsky &amp; May, 2015)</a:t>
            </a:r>
          </a:p>
          <a:p>
            <a:pPr>
              <a:lnSpc>
                <a:spcPct val="130000"/>
              </a:lnSpc>
              <a:spcBef>
                <a:spcPts val="0"/>
              </a:spcBef>
            </a:pPr>
            <a:r>
              <a:rPr lang="en-US" sz="2000" dirty="0"/>
              <a:t>Step 1: SI results from combo of pain (usually psychological pain) + hopelessness</a:t>
            </a:r>
          </a:p>
          <a:p>
            <a:pPr lvl="1">
              <a:lnSpc>
                <a:spcPct val="130000"/>
              </a:lnSpc>
              <a:spcBef>
                <a:spcPts val="0"/>
              </a:spcBef>
            </a:pPr>
            <a:r>
              <a:rPr lang="en-US" sz="1700" dirty="0"/>
              <a:t>DBT: Desire to immediately stop overwhelming unpleasant emotional state </a:t>
            </a:r>
            <a:r>
              <a:rPr lang="en-US" sz="1200" dirty="0"/>
              <a:t>(</a:t>
            </a:r>
            <a:r>
              <a:rPr lang="en-US" sz="1200" dirty="0" err="1"/>
              <a:t>Linehan</a:t>
            </a:r>
            <a:r>
              <a:rPr lang="en-US" sz="1200" dirty="0"/>
              <a:t>, 1993)</a:t>
            </a:r>
          </a:p>
          <a:p>
            <a:pPr lvl="1">
              <a:lnSpc>
                <a:spcPct val="130000"/>
              </a:lnSpc>
              <a:spcBef>
                <a:spcPts val="0"/>
              </a:spcBef>
            </a:pPr>
            <a:r>
              <a:rPr lang="en-US" sz="1700" dirty="0"/>
              <a:t>CBT: Cognitive triad – hopeless thoughts about self, others, &amp; future </a:t>
            </a:r>
            <a:r>
              <a:rPr lang="en-US" sz="1200" dirty="0"/>
              <a:t>(Wenzel &amp; Beck, 2008)</a:t>
            </a:r>
          </a:p>
          <a:p>
            <a:pPr>
              <a:lnSpc>
                <a:spcPct val="130000"/>
              </a:lnSpc>
              <a:spcBef>
                <a:spcPts val="0"/>
              </a:spcBef>
            </a:pPr>
            <a:r>
              <a:rPr lang="en-US" sz="2000" dirty="0"/>
              <a:t>Step 2: Further escalation in ideation if the person feels disconnected/like a burden</a:t>
            </a:r>
          </a:p>
          <a:p>
            <a:pPr lvl="1">
              <a:lnSpc>
                <a:spcPct val="130000"/>
              </a:lnSpc>
              <a:spcBef>
                <a:spcPts val="0"/>
              </a:spcBef>
            </a:pPr>
            <a:r>
              <a:rPr lang="en-US" sz="1700" dirty="0"/>
              <a:t>Interpersonal Theory of Suicide: Thwarted connectedness (feeling you don</a:t>
            </a:r>
            <a:r>
              <a:rPr lang="fr-FR" sz="1700" dirty="0"/>
              <a:t>’</a:t>
            </a:r>
            <a:r>
              <a:rPr lang="en-US" sz="1700" dirty="0"/>
              <a:t>t belong)&amp; thwarted effectiveness (feeling like a burden) </a:t>
            </a:r>
            <a:r>
              <a:rPr lang="en-US" sz="1200" dirty="0"/>
              <a:t>(Joiner, 2005)</a:t>
            </a:r>
          </a:p>
          <a:p>
            <a:pPr>
              <a:lnSpc>
                <a:spcPct val="130000"/>
              </a:lnSpc>
              <a:spcBef>
                <a:spcPts val="0"/>
              </a:spcBef>
            </a:pPr>
            <a:r>
              <a:rPr lang="en-US" sz="2000" dirty="0"/>
              <a:t>Step 3: Progress to attempts through dispositional, acquired, &amp; practical contributors to capacity to attempt suicide (e.g., exposure to suicide methods, agitation)</a:t>
            </a:r>
          </a:p>
          <a:p>
            <a:pPr lvl="1">
              <a:lnSpc>
                <a:spcPct val="130000"/>
              </a:lnSpc>
              <a:spcBef>
                <a:spcPts val="0"/>
              </a:spcBef>
            </a:pPr>
            <a:r>
              <a:rPr lang="en-US" sz="1700" dirty="0"/>
              <a:t>Imminent Risk: rapid escalation in suicidality, profound alienation, &amp; profound hopelessness</a:t>
            </a:r>
          </a:p>
        </p:txBody>
      </p:sp>
    </p:spTree>
    <p:extLst>
      <p:ext uri="{BB962C8B-B14F-4D97-AF65-F5344CB8AC3E}">
        <p14:creationId xmlns:p14="http://schemas.microsoft.com/office/powerpoint/2010/main" val="57161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vs. Chronic Suicide Risk </a:t>
            </a:r>
          </a:p>
        </p:txBody>
      </p:sp>
      <p:sp>
        <p:nvSpPr>
          <p:cNvPr id="3" name="Content Placeholder 2"/>
          <p:cNvSpPr>
            <a:spLocks noGrp="1"/>
          </p:cNvSpPr>
          <p:nvPr>
            <p:ph idx="1"/>
          </p:nvPr>
        </p:nvSpPr>
        <p:spPr>
          <a:xfrm>
            <a:off x="573080" y="2603500"/>
            <a:ext cx="10571998" cy="4063630"/>
          </a:xfrm>
        </p:spPr>
        <p:txBody>
          <a:bodyPr>
            <a:normAutofit/>
          </a:bodyPr>
          <a:lstStyle/>
          <a:p>
            <a:r>
              <a:rPr lang="en-US" sz="2400" dirty="0"/>
              <a:t>Acute Suicidal Affective Disturbance (ASAD; Joiner)</a:t>
            </a:r>
          </a:p>
          <a:p>
            <a:pPr lvl="1"/>
            <a:r>
              <a:rPr lang="en-US" sz="2000" dirty="0"/>
              <a:t>considered for DSM diagnosis</a:t>
            </a:r>
          </a:p>
          <a:p>
            <a:pPr lvl="1"/>
            <a:r>
              <a:rPr lang="en-US" sz="2000" dirty="0"/>
              <a:t>“Geometric” (rapid) increase in suicidal intent (hours to days)</a:t>
            </a:r>
          </a:p>
          <a:p>
            <a:pPr lvl="1"/>
            <a:r>
              <a:rPr lang="en-US" sz="2000" dirty="0"/>
              <a:t>One (or both) of the following:</a:t>
            </a:r>
          </a:p>
          <a:p>
            <a:pPr lvl="2"/>
            <a:r>
              <a:rPr lang="en-US" sz="1600" dirty="0"/>
              <a:t>Marked social-alienation (severe social withdrawal, perceived liability to others, etc.)</a:t>
            </a:r>
          </a:p>
          <a:p>
            <a:pPr lvl="2"/>
            <a:r>
              <a:rPr lang="en-US" sz="1600" dirty="0"/>
              <a:t>Marked self-alienation (views that one’s selfhood is an onerous burden, self-disgust)</a:t>
            </a:r>
          </a:p>
          <a:p>
            <a:pPr lvl="1"/>
            <a:r>
              <a:rPr lang="en-US" sz="2000" dirty="0"/>
              <a:t>Perception that it is hopeless to improve the above</a:t>
            </a:r>
          </a:p>
          <a:p>
            <a:pPr lvl="1"/>
            <a:r>
              <a:rPr lang="en-US" sz="2000" dirty="0"/>
              <a:t>2/more signs of over-arousal (insomnia, nightmares, agitation, irritability)</a:t>
            </a:r>
          </a:p>
          <a:p>
            <a:r>
              <a:rPr lang="en-US" sz="2200" dirty="0"/>
              <a:t>Chronic suicide risk: risk factors that are more generally present </a:t>
            </a:r>
          </a:p>
        </p:txBody>
      </p:sp>
    </p:spTree>
    <p:extLst>
      <p:ext uri="{BB962C8B-B14F-4D97-AF65-F5344CB8AC3E}">
        <p14:creationId xmlns:p14="http://schemas.microsoft.com/office/powerpoint/2010/main" val="369401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F4A45-E0D5-7A1E-6F92-C7A224123403}"/>
              </a:ext>
            </a:extLst>
          </p:cNvPr>
          <p:cNvSpPr>
            <a:spLocks noGrp="1"/>
          </p:cNvSpPr>
          <p:nvPr>
            <p:ph type="title"/>
          </p:nvPr>
        </p:nvSpPr>
        <p:spPr/>
        <p:txBody>
          <a:bodyPr/>
          <a:lstStyle/>
          <a:p>
            <a:r>
              <a:rPr lang="en-US" dirty="0"/>
              <a:t>Early Psychosis &amp; Self-Harm Risk</a:t>
            </a:r>
          </a:p>
        </p:txBody>
      </p:sp>
      <p:sp>
        <p:nvSpPr>
          <p:cNvPr id="5" name="Text Placeholder 4">
            <a:extLst>
              <a:ext uri="{FF2B5EF4-FFF2-40B4-BE49-F238E27FC236}">
                <a16:creationId xmlns:a16="http://schemas.microsoft.com/office/drawing/2014/main" id="{29AD6426-0BF6-E5FE-25EB-AA187CA9A1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59361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Psychosis &amp; Increased Suicide Risk </a:t>
            </a:r>
          </a:p>
        </p:txBody>
      </p:sp>
      <p:sp>
        <p:nvSpPr>
          <p:cNvPr id="3" name="Content Placeholder 2"/>
          <p:cNvSpPr>
            <a:spLocks noGrp="1"/>
          </p:cNvSpPr>
          <p:nvPr>
            <p:ph idx="1"/>
          </p:nvPr>
        </p:nvSpPr>
        <p:spPr>
          <a:xfrm>
            <a:off x="662609" y="2409825"/>
            <a:ext cx="10972800" cy="4043984"/>
          </a:xfrm>
        </p:spPr>
        <p:txBody>
          <a:bodyPr>
            <a:normAutofit fontScale="70000" lnSpcReduction="20000"/>
          </a:bodyPr>
          <a:lstStyle/>
          <a:p>
            <a:r>
              <a:rPr lang="en-US" sz="2900" dirty="0"/>
              <a:t>Large prospective study of adolescents (age 13-16) in Ireland </a:t>
            </a:r>
            <a:r>
              <a:rPr lang="en-US" sz="2000" dirty="0"/>
              <a:t>(</a:t>
            </a:r>
            <a:r>
              <a:rPr lang="da-DK" sz="2000" dirty="0"/>
              <a:t>Kellerer et al., 2013)</a:t>
            </a:r>
            <a:endParaRPr lang="en-US" sz="2000" dirty="0"/>
          </a:p>
          <a:p>
            <a:pPr lvl="1"/>
            <a:r>
              <a:rPr lang="en-US" sz="2400" dirty="0"/>
              <a:t>7% endorsed psychotic symptoms</a:t>
            </a:r>
          </a:p>
          <a:p>
            <a:pPr lvl="1"/>
            <a:r>
              <a:rPr lang="en-US" sz="2400" dirty="0"/>
              <a:t>34% who had psychosis symptoms plus other psychopathology attempted suicide within a year </a:t>
            </a:r>
          </a:p>
          <a:p>
            <a:pPr lvl="1"/>
            <a:r>
              <a:rPr lang="en-US" sz="2400" dirty="0"/>
              <a:t>Those endorsing psychotic symptoms had ~10x increased odds of any suicidal behavior</a:t>
            </a:r>
          </a:p>
          <a:p>
            <a:pPr lvl="1"/>
            <a:r>
              <a:rPr lang="en-US" sz="2600" dirty="0"/>
              <a:t>Those with comorbid depression had ~14x increased odds of suicide plans/acts compared to youth with depression but no psychosis</a:t>
            </a:r>
          </a:p>
          <a:p>
            <a:r>
              <a:rPr lang="en-US" sz="2800" dirty="0"/>
              <a:t>About 18% of participants with FEP attempted suicide prior to treatment </a:t>
            </a:r>
            <a:r>
              <a:rPr lang="en-US" sz="1800" dirty="0"/>
              <a:t>(Challis et al., 2013)</a:t>
            </a:r>
          </a:p>
          <a:p>
            <a:r>
              <a:rPr lang="en-US" sz="2800" dirty="0"/>
              <a:t>82.5% of females and 54.6% of males at CHR-p endorsed SI </a:t>
            </a:r>
            <a:r>
              <a:rPr lang="en-US" sz="1700" dirty="0"/>
              <a:t>(Lindgren et al., 2017) </a:t>
            </a:r>
          </a:p>
          <a:p>
            <a:r>
              <a:rPr lang="en-US" sz="2800" dirty="0"/>
              <a:t>Community sample: 34.6% of CHR-p and 73.3% of FEP endorsed SI </a:t>
            </a:r>
            <a:r>
              <a:rPr lang="en-US" sz="2300" dirty="0"/>
              <a:t>(</a:t>
            </a:r>
            <a:r>
              <a:rPr lang="da-DK" sz="2300" dirty="0"/>
              <a:t>Haining et al., 2021)</a:t>
            </a:r>
            <a:endParaRPr lang="en-US" sz="2300" dirty="0"/>
          </a:p>
        </p:txBody>
      </p:sp>
    </p:spTree>
    <p:extLst>
      <p:ext uri="{BB962C8B-B14F-4D97-AF65-F5344CB8AC3E}">
        <p14:creationId xmlns:p14="http://schemas.microsoft.com/office/powerpoint/2010/main" val="2677290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CB45-F65A-06A5-62AE-6A42AE2C9326}"/>
              </a:ext>
            </a:extLst>
          </p:cNvPr>
          <p:cNvSpPr>
            <a:spLocks noGrp="1"/>
          </p:cNvSpPr>
          <p:nvPr>
            <p:ph type="title"/>
          </p:nvPr>
        </p:nvSpPr>
        <p:spPr/>
        <p:txBody>
          <a:bodyPr/>
          <a:lstStyle/>
          <a:p>
            <a:r>
              <a:rPr lang="en-US" dirty="0"/>
              <a:t>Early Psychosis &amp; Self-Harm Risk</a:t>
            </a:r>
          </a:p>
        </p:txBody>
      </p:sp>
      <p:sp>
        <p:nvSpPr>
          <p:cNvPr id="3" name="Content Placeholder 2">
            <a:extLst>
              <a:ext uri="{FF2B5EF4-FFF2-40B4-BE49-F238E27FC236}">
                <a16:creationId xmlns:a16="http://schemas.microsoft.com/office/drawing/2014/main" id="{3FE73E64-93AF-6D2E-77B6-9CB2B968F2F2}"/>
              </a:ext>
            </a:extLst>
          </p:cNvPr>
          <p:cNvSpPr>
            <a:spLocks noGrp="1"/>
          </p:cNvSpPr>
          <p:nvPr>
            <p:ph idx="1"/>
          </p:nvPr>
        </p:nvSpPr>
        <p:spPr/>
        <p:txBody>
          <a:bodyPr/>
          <a:lstStyle/>
          <a:p>
            <a:r>
              <a:rPr lang="en-US" sz="2200" b="0" i="0" u="none" strike="noStrike" baseline="0" dirty="0"/>
              <a:t>Similarly, self-har</a:t>
            </a:r>
            <a:r>
              <a:rPr lang="en-US" sz="2200" dirty="0"/>
              <a:t>m behavior is </a:t>
            </a:r>
            <a:r>
              <a:rPr lang="en-US" sz="2200" b="0" i="0" u="none" strike="noStrike" baseline="0" dirty="0"/>
              <a:t>common in early psychosis: in CHR-p 28.5%, in FEP 60% </a:t>
            </a:r>
            <a:r>
              <a:rPr lang="en-US" sz="2400" b="0" i="0" u="none" strike="noStrike" baseline="0" dirty="0"/>
              <a:t>(</a:t>
            </a:r>
            <a:r>
              <a:rPr lang="en-US" sz="2400" b="0" i="0" u="none" strike="noStrike" baseline="0" dirty="0" err="1"/>
              <a:t>Haining</a:t>
            </a:r>
            <a:r>
              <a:rPr lang="en-US" sz="2400" b="0" i="0" u="none" strike="noStrike" baseline="0" dirty="0"/>
              <a:t> et al., 2021) </a:t>
            </a:r>
          </a:p>
          <a:p>
            <a:endParaRPr lang="en-US" sz="2400" dirty="0"/>
          </a:p>
          <a:p>
            <a:r>
              <a:rPr lang="en-US" sz="2200" dirty="0"/>
              <a:t>Self-harm is associated with suicide risk in adolescents </a:t>
            </a:r>
            <a:r>
              <a:rPr lang="en-US" dirty="0"/>
              <a:t>(Duarte et al., 2020)</a:t>
            </a:r>
          </a:p>
          <a:p>
            <a:endParaRPr lang="en-US" b="0" i="0" u="none" strike="noStrike" baseline="0" dirty="0"/>
          </a:p>
        </p:txBody>
      </p:sp>
    </p:spTree>
    <p:extLst>
      <p:ext uri="{BB962C8B-B14F-4D97-AF65-F5344CB8AC3E}">
        <p14:creationId xmlns:p14="http://schemas.microsoft.com/office/powerpoint/2010/main" val="126094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06" y="474179"/>
            <a:ext cx="10388427" cy="1074420"/>
          </a:xfrm>
        </p:spPr>
        <p:txBody>
          <a:bodyPr/>
          <a:lstStyle/>
          <a:p>
            <a:r>
              <a:rPr lang="en-US" dirty="0"/>
              <a:t>Psychosis Directly Related to Harm Risk </a:t>
            </a:r>
          </a:p>
        </p:txBody>
      </p:sp>
      <p:graphicFrame>
        <p:nvGraphicFramePr>
          <p:cNvPr id="7" name="Content Placeholder 2">
            <a:extLst>
              <a:ext uri="{FF2B5EF4-FFF2-40B4-BE49-F238E27FC236}">
                <a16:creationId xmlns:a16="http://schemas.microsoft.com/office/drawing/2014/main" id="{32000235-AD18-F02C-B89A-CE1FDE5FAD2F}"/>
              </a:ext>
            </a:extLst>
          </p:cNvPr>
          <p:cNvGraphicFramePr>
            <a:graphicFrameLocks noGrp="1"/>
          </p:cNvGraphicFramePr>
          <p:nvPr>
            <p:ph idx="1"/>
            <p:extLst>
              <p:ext uri="{D42A27DB-BD31-4B8C-83A1-F6EECF244321}">
                <p14:modId xmlns:p14="http://schemas.microsoft.com/office/powerpoint/2010/main" val="630801175"/>
              </p:ext>
            </p:extLst>
          </p:nvPr>
        </p:nvGraphicFramePr>
        <p:xfrm>
          <a:off x="1046922" y="2676939"/>
          <a:ext cx="10131618" cy="3828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193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CDE09-D9F0-11D3-89E3-EF92FBEA7FDE}"/>
              </a:ext>
            </a:extLst>
          </p:cNvPr>
          <p:cNvSpPr>
            <a:spLocks noGrp="1"/>
          </p:cNvSpPr>
          <p:nvPr>
            <p:ph type="title"/>
          </p:nvPr>
        </p:nvSpPr>
        <p:spPr/>
        <p:txBody>
          <a:bodyPr/>
          <a:lstStyle/>
          <a:p>
            <a:r>
              <a:rPr lang="en-US" dirty="0"/>
              <a:t>Psychosis Unrelated to Harm Risk </a:t>
            </a:r>
          </a:p>
        </p:txBody>
      </p:sp>
      <p:sp>
        <p:nvSpPr>
          <p:cNvPr id="3" name="Content Placeholder 2">
            <a:extLst>
              <a:ext uri="{FF2B5EF4-FFF2-40B4-BE49-F238E27FC236}">
                <a16:creationId xmlns:a16="http://schemas.microsoft.com/office/drawing/2014/main" id="{DD282CD4-DDF8-E09B-AB16-84B818599FC3}"/>
              </a:ext>
            </a:extLst>
          </p:cNvPr>
          <p:cNvSpPr>
            <a:spLocks noGrp="1"/>
          </p:cNvSpPr>
          <p:nvPr>
            <p:ph idx="1"/>
          </p:nvPr>
        </p:nvSpPr>
        <p:spPr/>
        <p:txBody>
          <a:bodyPr/>
          <a:lstStyle/>
          <a:p>
            <a:r>
              <a:rPr lang="en-US" sz="2200" dirty="0"/>
              <a:t>Like anyone, people with psychosis may exhibit self-harm risk for reasons separate from psychosis </a:t>
            </a:r>
          </a:p>
          <a:p>
            <a:pPr lvl="1"/>
            <a:r>
              <a:rPr lang="en-US" sz="1800" dirty="0"/>
              <a:t>Arguments with family </a:t>
            </a:r>
          </a:p>
          <a:p>
            <a:pPr lvl="1"/>
            <a:r>
              <a:rPr lang="en-US" sz="1800" dirty="0"/>
              <a:t>Depression/despair</a:t>
            </a:r>
          </a:p>
          <a:p>
            <a:pPr lvl="1"/>
            <a:r>
              <a:rPr lang="en-US" sz="1800" dirty="0"/>
              <a:t>Etc.</a:t>
            </a:r>
          </a:p>
        </p:txBody>
      </p:sp>
    </p:spTree>
    <p:extLst>
      <p:ext uri="{BB962C8B-B14F-4D97-AF65-F5344CB8AC3E}">
        <p14:creationId xmlns:p14="http://schemas.microsoft.com/office/powerpoint/2010/main" val="149767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896" y="874643"/>
            <a:ext cx="9210261" cy="805989"/>
          </a:xfrm>
        </p:spPr>
        <p:txBody>
          <a:bodyPr/>
          <a:lstStyle/>
          <a:p>
            <a:r>
              <a:rPr lang="en-US" dirty="0"/>
              <a:t>Considering Comorbid Depression</a:t>
            </a:r>
          </a:p>
        </p:txBody>
      </p:sp>
      <p:sp>
        <p:nvSpPr>
          <p:cNvPr id="3" name="Content Placeholder 2"/>
          <p:cNvSpPr>
            <a:spLocks noGrp="1"/>
          </p:cNvSpPr>
          <p:nvPr>
            <p:ph idx="1"/>
          </p:nvPr>
        </p:nvSpPr>
        <p:spPr>
          <a:xfrm>
            <a:off x="982980" y="2603500"/>
            <a:ext cx="9806940" cy="3859444"/>
          </a:xfrm>
        </p:spPr>
        <p:txBody>
          <a:bodyPr>
            <a:normAutofit fontScale="85000" lnSpcReduction="20000"/>
          </a:bodyPr>
          <a:lstStyle/>
          <a:p>
            <a:r>
              <a:rPr lang="en-US" sz="2400" dirty="0"/>
              <a:t>Comorbid depression is very common in early psychosis, &amp; it appears to interact to increase harm risk for people with psychosis</a:t>
            </a:r>
          </a:p>
          <a:p>
            <a:r>
              <a:rPr lang="en-US" sz="2400" dirty="0"/>
              <a:t>48% of FEP clients experienced at least 1 major depressive episode </a:t>
            </a:r>
            <a:r>
              <a:rPr lang="en-US" sz="1500" dirty="0"/>
              <a:t>(</a:t>
            </a:r>
            <a:r>
              <a:rPr lang="en-US" sz="1500" dirty="0" err="1"/>
              <a:t>Romm</a:t>
            </a:r>
            <a:r>
              <a:rPr lang="en-US" sz="1500" dirty="0"/>
              <a:t> et al., 2010)</a:t>
            </a:r>
            <a:endParaRPr lang="en-US" sz="2400" dirty="0"/>
          </a:p>
          <a:p>
            <a:pPr lvl="1"/>
            <a:r>
              <a:rPr lang="en-US" sz="2200" dirty="0"/>
              <a:t>17% before onset of psychosis </a:t>
            </a:r>
          </a:p>
          <a:p>
            <a:pPr lvl="1"/>
            <a:r>
              <a:rPr lang="en-US" sz="2200" dirty="0"/>
              <a:t>30% during or after onset of psychosis</a:t>
            </a:r>
          </a:p>
          <a:p>
            <a:pPr lvl="0"/>
            <a:r>
              <a:rPr lang="en-US" sz="2400" dirty="0"/>
              <a:t>Longitudinal study of FEP, depression, &amp; suicidality</a:t>
            </a:r>
            <a:r>
              <a:rPr lang="en-US" sz="1500" dirty="0"/>
              <a:t> (</a:t>
            </a:r>
            <a:r>
              <a:rPr lang="en-US" sz="1500" dirty="0" err="1"/>
              <a:t>Upthegrove</a:t>
            </a:r>
            <a:r>
              <a:rPr lang="en-US" sz="1500" dirty="0"/>
              <a:t> et al., 2010)</a:t>
            </a:r>
            <a:endParaRPr lang="en-US" sz="2400" dirty="0"/>
          </a:p>
          <a:p>
            <a:pPr lvl="1"/>
            <a:r>
              <a:rPr lang="en-US" sz="2200" dirty="0"/>
              <a:t>Clinically significant depression occurred in 80% of clients at least once during the study period</a:t>
            </a:r>
          </a:p>
          <a:p>
            <a:pPr lvl="1"/>
            <a:r>
              <a:rPr lang="en-US" sz="2200" dirty="0"/>
              <a:t>Combined depression + suicidal ideation present in 63%</a:t>
            </a:r>
          </a:p>
          <a:p>
            <a:pPr lvl="1"/>
            <a:r>
              <a:rPr lang="en-US" sz="2200" dirty="0"/>
              <a:t>Depression in the CHR-p phase (present for 56%) was the most significant predictor of future depression &amp; self-harm</a:t>
            </a:r>
          </a:p>
        </p:txBody>
      </p:sp>
    </p:spTree>
    <p:extLst>
      <p:ext uri="{BB962C8B-B14F-4D97-AF65-F5344CB8AC3E}">
        <p14:creationId xmlns:p14="http://schemas.microsoft.com/office/powerpoint/2010/main" val="224970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itle 1"/>
          <p:cNvSpPr txBox="1">
            <a:spLocks noGrp="1"/>
          </p:cNvSpPr>
          <p:nvPr>
            <p:ph type="title"/>
          </p:nvPr>
        </p:nvSpPr>
        <p:spPr>
          <a:xfrm>
            <a:off x="2152650" y="400567"/>
            <a:ext cx="7886700" cy="1325564"/>
          </a:xfrm>
          <a:prstGeom prst="rect">
            <a:avLst/>
          </a:prstGeom>
        </p:spPr>
        <p:txBody>
          <a:bodyPr/>
          <a:lstStyle>
            <a:lvl1pPr algn="ctr">
              <a:defRPr>
                <a:latin typeface="Georgia"/>
                <a:ea typeface="Georgia"/>
                <a:cs typeface="Georgia"/>
                <a:sym typeface="Georgia"/>
              </a:defRPr>
            </a:lvl1pPr>
          </a:lstStyle>
          <a:p>
            <a:r>
              <a:t>Housekeeping Information</a:t>
            </a:r>
          </a:p>
        </p:txBody>
      </p:sp>
      <p:grpSp>
        <p:nvGrpSpPr>
          <p:cNvPr id="183" name="Group 3"/>
          <p:cNvGrpSpPr/>
          <p:nvPr/>
        </p:nvGrpSpPr>
        <p:grpSpPr>
          <a:xfrm>
            <a:off x="2652622" y="1667643"/>
            <a:ext cx="2763057" cy="1319106"/>
            <a:chOff x="0" y="0"/>
            <a:chExt cx="2763055" cy="1319104"/>
          </a:xfrm>
        </p:grpSpPr>
        <p:pic>
          <p:nvPicPr>
            <p:cNvPr id="181" name="Graphic 4" descr="Graphic 4"/>
            <p:cNvPicPr>
              <a:picLocks noChangeAspect="1"/>
            </p:cNvPicPr>
            <p:nvPr/>
          </p:nvPicPr>
          <p:blipFill>
            <a:blip r:embed="rId2"/>
            <a:stretch>
              <a:fillRect/>
            </a:stretch>
          </p:blipFill>
          <p:spPr>
            <a:xfrm>
              <a:off x="1141511" y="0"/>
              <a:ext cx="480035" cy="457200"/>
            </a:xfrm>
            <a:prstGeom prst="rect">
              <a:avLst/>
            </a:prstGeom>
            <a:ln w="12700" cap="flat">
              <a:noFill/>
              <a:miter lim="400000"/>
            </a:ln>
            <a:effectLst/>
          </p:spPr>
        </p:pic>
        <p:sp>
          <p:nvSpPr>
            <p:cNvPr id="182" name="TextBox 5"/>
            <p:cNvSpPr txBox="1"/>
            <p:nvPr/>
          </p:nvSpPr>
          <p:spPr>
            <a:xfrm>
              <a:off x="0" y="672776"/>
              <a:ext cx="2763055" cy="646328"/>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defTabSz="171451">
                <a:defRPr>
                  <a:solidFill>
                    <a:srgbClr val="3B3838"/>
                  </a:solidFill>
                  <a:latin typeface="Georgia"/>
                  <a:ea typeface="Georgia"/>
                  <a:cs typeface="Georgia"/>
                  <a:sym typeface="Georgia"/>
                </a:defRPr>
              </a:lvl1pPr>
            </a:lstStyle>
            <a:p>
              <a:pPr marL="0" marR="0" lvl="0" indent="0" algn="ctr" defTabSz="171451"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solidFill>
                    <a:srgbClr val="3B3838"/>
                  </a:solidFill>
                  <a:effectLst/>
                  <a:uLnTx/>
                  <a:uFillTx/>
                  <a:latin typeface="Georgia"/>
                  <a:sym typeface="Georgia"/>
                </a:rPr>
                <a:t>Participant microphones will be muted at entry</a:t>
              </a:r>
            </a:p>
          </p:txBody>
        </p:sp>
      </p:grpSp>
      <p:grpSp>
        <p:nvGrpSpPr>
          <p:cNvPr id="188" name="Group 6"/>
          <p:cNvGrpSpPr/>
          <p:nvPr/>
        </p:nvGrpSpPr>
        <p:grpSpPr>
          <a:xfrm>
            <a:off x="6459169" y="1736663"/>
            <a:ext cx="3080211" cy="1253087"/>
            <a:chOff x="0" y="0"/>
            <a:chExt cx="3080210" cy="1253085"/>
          </a:xfrm>
        </p:grpSpPr>
        <p:sp>
          <p:nvSpPr>
            <p:cNvPr id="184" name="Rectangle 7"/>
            <p:cNvSpPr/>
            <p:nvPr/>
          </p:nvSpPr>
          <p:spPr>
            <a:xfrm>
              <a:off x="1330830" y="0"/>
              <a:ext cx="534881" cy="561453"/>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pPr marL="0" marR="0" lvl="0" indent="0" algn="l" defTabSz="457206" rtl="0" eaLnBrk="1" fontAlgn="auto" latinLnBrk="0" hangingPunct="0">
                <a:lnSpc>
                  <a:spcPct val="100000"/>
                </a:lnSpc>
                <a:spcBef>
                  <a:spcPts val="0"/>
                </a:spcBef>
                <a:spcAft>
                  <a:spcPts val="0"/>
                </a:spcAft>
                <a:buClrTx/>
                <a:buSzTx/>
                <a:buFontTx/>
                <a:buNone/>
                <a:tabLst/>
                <a:defRPr>
                  <a:solidFill>
                    <a:srgbClr val="FFFFFF"/>
                  </a:solidFill>
                  <a:latin typeface="Georgia"/>
                  <a:ea typeface="Georgia"/>
                  <a:cs typeface="Georgia"/>
                  <a:sym typeface="Georgia"/>
                </a:defRPr>
              </a:pPr>
              <a:endParaRPr kumimoji="0" sz="1800" b="0" i="0" u="none" strike="noStrike" kern="0" cap="none" spc="0" normalizeH="0" baseline="0" noProof="0">
                <a:ln>
                  <a:noFill/>
                </a:ln>
                <a:solidFill>
                  <a:srgbClr val="FFFFFF"/>
                </a:solidFill>
                <a:effectLst/>
                <a:uLnTx/>
                <a:uFillTx/>
                <a:latin typeface="Georgia"/>
                <a:sym typeface="Georgia"/>
              </a:endParaRPr>
            </a:p>
          </p:txBody>
        </p:sp>
        <p:grpSp>
          <p:nvGrpSpPr>
            <p:cNvPr id="187" name="Freeform: Shape 30"/>
            <p:cNvGrpSpPr/>
            <p:nvPr/>
          </p:nvGrpSpPr>
          <p:grpSpPr>
            <a:xfrm>
              <a:off x="0" y="746355"/>
              <a:ext cx="3080211" cy="506731"/>
              <a:chOff x="0" y="0"/>
              <a:chExt cx="3080210" cy="506729"/>
            </a:xfrm>
          </p:grpSpPr>
          <p:sp>
            <p:nvSpPr>
              <p:cNvPr id="185" name="Rectangle"/>
              <p:cNvSpPr/>
              <p:nvPr/>
            </p:nvSpPr>
            <p:spPr>
              <a:xfrm>
                <a:off x="0" y="2997"/>
                <a:ext cx="3080211" cy="500737"/>
              </a:xfrm>
              <a:prstGeom prst="rect">
                <a:avLst/>
              </a:prstGeom>
              <a:solidFill>
                <a:srgbClr val="FFFFFF"/>
              </a:solidFill>
              <a:ln w="12700" cap="flat">
                <a:noFill/>
                <a:miter lim="400000"/>
              </a:ln>
              <a:effectLst/>
            </p:spPr>
            <p:txBody>
              <a:bodyPr wrap="square" lIns="45719" tIns="45719" rIns="45719" bIns="45719" numCol="1" anchor="ctr">
                <a:noAutofit/>
              </a:bodyPr>
              <a:lstStyle/>
              <a:p>
                <a:pPr marL="0" marR="0" lvl="0" indent="0" algn="ctr" defTabSz="233365" rtl="0" eaLnBrk="1" fontAlgn="auto" latinLnBrk="0" hangingPunct="0">
                  <a:lnSpc>
                    <a:spcPct val="90000"/>
                  </a:lnSpc>
                  <a:spcBef>
                    <a:spcPts val="70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86" name="If you have questions during the event, please use the chat"/>
              <p:cNvSpPr txBox="1"/>
              <p:nvPr/>
            </p:nvSpPr>
            <p:spPr>
              <a:xfrm>
                <a:off x="0" y="0"/>
                <a:ext cx="3080211" cy="5067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233365">
                  <a:lnSpc>
                    <a:spcPct val="90000"/>
                  </a:lnSpc>
                  <a:spcBef>
                    <a:spcPts val="700"/>
                  </a:spcBef>
                  <a:defRPr>
                    <a:solidFill>
                      <a:srgbClr val="3B3838"/>
                    </a:solidFill>
                    <a:latin typeface="Georgia"/>
                    <a:ea typeface="Georgia"/>
                    <a:cs typeface="Georgia"/>
                    <a:sym typeface="Georgia"/>
                  </a:defRPr>
                </a:lvl1pPr>
              </a:lstStyle>
              <a:p>
                <a:pPr marL="0" marR="0" lvl="0" indent="0" algn="ctr" defTabSz="233365" rtl="0" eaLnBrk="1" fontAlgn="auto" latinLnBrk="0" hangingPunct="0">
                  <a:lnSpc>
                    <a:spcPct val="90000"/>
                  </a:lnSpc>
                  <a:spcBef>
                    <a:spcPts val="700"/>
                  </a:spcBef>
                  <a:spcAft>
                    <a:spcPts val="0"/>
                  </a:spcAft>
                  <a:buClrTx/>
                  <a:buSzTx/>
                  <a:buFontTx/>
                  <a:buNone/>
                  <a:tabLst/>
                  <a:defRPr/>
                </a:pPr>
                <a:r>
                  <a:rPr kumimoji="0" sz="1800" b="0" i="0" u="none" strike="noStrike" kern="0" cap="none" spc="0" normalizeH="0" baseline="0" noProof="0">
                    <a:ln>
                      <a:noFill/>
                    </a:ln>
                    <a:solidFill>
                      <a:srgbClr val="3B3838"/>
                    </a:solidFill>
                    <a:effectLst/>
                    <a:uLnTx/>
                    <a:uFillTx/>
                    <a:latin typeface="Georgia"/>
                    <a:sym typeface="Georgia"/>
                  </a:rPr>
                  <a:t>If you have questions during the event, please use the chat</a:t>
                </a:r>
              </a:p>
            </p:txBody>
          </p:sp>
        </p:grpSp>
      </p:grpSp>
      <p:grpSp>
        <p:nvGrpSpPr>
          <p:cNvPr id="193" name="Group 9"/>
          <p:cNvGrpSpPr/>
          <p:nvPr/>
        </p:nvGrpSpPr>
        <p:grpSpPr>
          <a:xfrm>
            <a:off x="2450351" y="3155615"/>
            <a:ext cx="3167595" cy="1737629"/>
            <a:chOff x="0" y="0"/>
            <a:chExt cx="3167593" cy="1737628"/>
          </a:xfrm>
        </p:grpSpPr>
        <p:sp>
          <p:nvSpPr>
            <p:cNvPr id="189" name="Rectangle 10"/>
            <p:cNvSpPr/>
            <p:nvPr/>
          </p:nvSpPr>
          <p:spPr>
            <a:xfrm>
              <a:off x="1401320" y="-1"/>
              <a:ext cx="522676" cy="548642"/>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nvGrpSpPr>
            <p:cNvPr id="192" name="Freeform: Shape 33"/>
            <p:cNvGrpSpPr/>
            <p:nvPr/>
          </p:nvGrpSpPr>
          <p:grpSpPr>
            <a:xfrm>
              <a:off x="-1" y="679187"/>
              <a:ext cx="3167595" cy="1058442"/>
              <a:chOff x="0" y="0"/>
              <a:chExt cx="3167593" cy="1058440"/>
            </a:xfrm>
          </p:grpSpPr>
          <p:sp>
            <p:nvSpPr>
              <p:cNvPr id="190" name="Rectangle"/>
              <p:cNvSpPr/>
              <p:nvPr/>
            </p:nvSpPr>
            <p:spPr>
              <a:xfrm>
                <a:off x="-1" y="-1"/>
                <a:ext cx="3167595" cy="1058442"/>
              </a:xfrm>
              <a:prstGeom prst="rect">
                <a:avLst/>
              </a:prstGeom>
              <a:solidFill>
                <a:srgbClr val="FFFFFF"/>
              </a:solidFill>
              <a:ln w="12700" cap="flat">
                <a:noFill/>
                <a:miter lim="400000"/>
              </a:ln>
              <a:effectLst/>
            </p:spPr>
            <p:txBody>
              <a:bodyPr wrap="square" lIns="45719" tIns="45719" rIns="45719" bIns="45719" numCol="1" anchor="ctr">
                <a:noAutofit/>
              </a:bodyPr>
              <a:lstStyle/>
              <a:p>
                <a:pPr marL="0" marR="0" lvl="0" indent="0" algn="ctr" defTabSz="233365" rtl="0" eaLnBrk="1" fontAlgn="auto" latinLnBrk="0" hangingPunct="0">
                  <a:lnSpc>
                    <a:spcPct val="90000"/>
                  </a:lnSpc>
                  <a:spcBef>
                    <a:spcPts val="70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91" name="This session is being recorded and it will be emailed to all participants once available."/>
              <p:cNvSpPr txBox="1"/>
              <p:nvPr/>
            </p:nvSpPr>
            <p:spPr>
              <a:xfrm>
                <a:off x="-1" y="155840"/>
                <a:ext cx="3167595" cy="7467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233365">
                  <a:lnSpc>
                    <a:spcPct val="90000"/>
                  </a:lnSpc>
                  <a:spcBef>
                    <a:spcPts val="700"/>
                  </a:spcBef>
                  <a:defRPr>
                    <a:latin typeface="Georgia"/>
                    <a:ea typeface="Georgia"/>
                    <a:cs typeface="Georgia"/>
                    <a:sym typeface="Georgia"/>
                  </a:defRPr>
                </a:lvl1pPr>
              </a:lstStyle>
              <a:p>
                <a:pPr marL="0" marR="0" lvl="0" indent="0" algn="ctr" defTabSz="233365" rtl="0" eaLnBrk="1" fontAlgn="auto" latinLnBrk="0" hangingPunct="0">
                  <a:lnSpc>
                    <a:spcPct val="90000"/>
                  </a:lnSpc>
                  <a:spcBef>
                    <a:spcPts val="700"/>
                  </a:spcBef>
                  <a:spcAft>
                    <a:spcPts val="0"/>
                  </a:spcAft>
                  <a:buClrTx/>
                  <a:buSzTx/>
                  <a:buFontTx/>
                  <a:buNone/>
                  <a:tabLst/>
                  <a:defRPr/>
                </a:pPr>
                <a:r>
                  <a:rPr kumimoji="0" sz="1800" b="0" i="0" u="none" strike="noStrike" kern="0" cap="none" spc="0" normalizeH="0" baseline="0" noProof="0">
                    <a:ln>
                      <a:noFill/>
                    </a:ln>
                    <a:solidFill>
                      <a:srgbClr val="000000"/>
                    </a:solidFill>
                    <a:effectLst/>
                    <a:uLnTx/>
                    <a:uFillTx/>
                    <a:latin typeface="Georgia"/>
                    <a:sym typeface="Georgia"/>
                  </a:rPr>
                  <a:t>This session is being recorded and it will be emailed to all participants once available.</a:t>
                </a:r>
              </a:p>
            </p:txBody>
          </p:sp>
        </p:grpSp>
      </p:grpSp>
      <p:grpSp>
        <p:nvGrpSpPr>
          <p:cNvPr id="198" name="Group 12"/>
          <p:cNvGrpSpPr/>
          <p:nvPr/>
        </p:nvGrpSpPr>
        <p:grpSpPr>
          <a:xfrm>
            <a:off x="6152655" y="3174649"/>
            <a:ext cx="3693239" cy="1718597"/>
            <a:chOff x="-2" y="-1"/>
            <a:chExt cx="3693237" cy="1718595"/>
          </a:xfrm>
        </p:grpSpPr>
        <p:sp>
          <p:nvSpPr>
            <p:cNvPr id="194" name="Rectangle 13"/>
            <p:cNvSpPr/>
            <p:nvPr/>
          </p:nvSpPr>
          <p:spPr>
            <a:xfrm>
              <a:off x="1596799" y="-1"/>
              <a:ext cx="499638" cy="484189"/>
            </a:xfrm>
            <a:prstGeom prst="rect">
              <a:avLst/>
            </a:prstGeom>
            <a:blipFill rotWithShape="1">
              <a:blip r:embed="rId5"/>
              <a:srcRect/>
              <a:stretch>
                <a:fillRect/>
              </a:stretch>
            </a:blipFill>
            <a:ln w="12700" cap="flat">
              <a:noFill/>
              <a:miter lim="400000"/>
            </a:ln>
            <a:effectLst/>
          </p:spPr>
          <p:txBody>
            <a:bodyPr wrap="square" lIns="45719" tIns="45719" rIns="45719" bIns="45719" numCol="1" anchor="t">
              <a:no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grpSp>
          <p:nvGrpSpPr>
            <p:cNvPr id="197" name="Freeform: Shape 35"/>
            <p:cNvGrpSpPr/>
            <p:nvPr/>
          </p:nvGrpSpPr>
          <p:grpSpPr>
            <a:xfrm>
              <a:off x="-2" y="660150"/>
              <a:ext cx="3693237" cy="1058444"/>
              <a:chOff x="-1" y="-1"/>
              <a:chExt cx="3693235" cy="1058442"/>
            </a:xfrm>
          </p:grpSpPr>
          <p:sp>
            <p:nvSpPr>
              <p:cNvPr id="195" name="Rectangle"/>
              <p:cNvSpPr/>
              <p:nvPr/>
            </p:nvSpPr>
            <p:spPr>
              <a:xfrm>
                <a:off x="0" y="-1"/>
                <a:ext cx="3693234" cy="1058442"/>
              </a:xfrm>
              <a:prstGeom prst="rect">
                <a:avLst/>
              </a:prstGeom>
              <a:solidFill>
                <a:srgbClr val="FFFFFF"/>
              </a:solidFill>
              <a:ln w="12700" cap="flat">
                <a:noFill/>
                <a:miter lim="400000"/>
              </a:ln>
              <a:effectLst/>
            </p:spPr>
            <p:txBody>
              <a:bodyPr wrap="square" lIns="45719" tIns="45719" rIns="45719" bIns="45719" numCol="1" anchor="ctr">
                <a:noAutofit/>
              </a:bodyPr>
              <a:lstStyle/>
              <a:p>
                <a:pPr marL="0" marR="0" lvl="0" indent="0" algn="ctr" defTabSz="233365"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
            <p:nvSpPr>
              <p:cNvPr id="196" name="If you have questions after…"/>
              <p:cNvSpPr txBox="1"/>
              <p:nvPr/>
            </p:nvSpPr>
            <p:spPr>
              <a:xfrm>
                <a:off x="-1" y="113722"/>
                <a:ext cx="3693235" cy="83099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p>
                <a:pPr marL="0" marR="0" lvl="0" indent="0" algn="ctr" defTabSz="233365" rtl="0" eaLnBrk="1" fontAlgn="auto" latinLnBrk="0" hangingPunct="0">
                  <a:lnSpc>
                    <a:spcPct val="100000"/>
                  </a:lnSpc>
                  <a:spcBef>
                    <a:spcPts val="0"/>
                  </a:spcBef>
                  <a:spcAft>
                    <a:spcPts val="0"/>
                  </a:spcAft>
                  <a:buClrTx/>
                  <a:buSzTx/>
                  <a:buFontTx/>
                  <a:buNone/>
                  <a:tabLst/>
                  <a:defRPr>
                    <a:solidFill>
                      <a:srgbClr val="3B3838"/>
                    </a:solidFill>
                    <a:latin typeface="Georgia"/>
                    <a:ea typeface="Georgia"/>
                    <a:cs typeface="Georgia"/>
                    <a:sym typeface="Georgia"/>
                  </a:defRPr>
                </a:pPr>
                <a:r>
                  <a:rPr kumimoji="0" sz="1800" b="0" i="0" u="none" strike="noStrike" kern="0" cap="none" spc="0" normalizeH="0" baseline="0" noProof="0">
                    <a:ln>
                      <a:noFill/>
                    </a:ln>
                    <a:solidFill>
                      <a:srgbClr val="3B3838"/>
                    </a:solidFill>
                    <a:effectLst/>
                    <a:uLnTx/>
                    <a:uFillTx/>
                    <a:latin typeface="Georgia"/>
                    <a:sym typeface="Georgia"/>
                  </a:rPr>
                  <a:t>If you have questions after</a:t>
                </a:r>
              </a:p>
              <a:p>
                <a:pPr marL="0" marR="0" lvl="0" indent="0" algn="ctr" defTabSz="233365" rtl="0" eaLnBrk="1" fontAlgn="auto" latinLnBrk="0" hangingPunct="0">
                  <a:lnSpc>
                    <a:spcPct val="100000"/>
                  </a:lnSpc>
                  <a:spcBef>
                    <a:spcPts val="0"/>
                  </a:spcBef>
                  <a:spcAft>
                    <a:spcPts val="0"/>
                  </a:spcAft>
                  <a:buClrTx/>
                  <a:buSzTx/>
                  <a:buFontTx/>
                  <a:buNone/>
                  <a:tabLst/>
                  <a:defRPr>
                    <a:solidFill>
                      <a:srgbClr val="3B3838"/>
                    </a:solidFill>
                    <a:latin typeface="Georgia"/>
                    <a:ea typeface="Georgia"/>
                    <a:cs typeface="Georgia"/>
                    <a:sym typeface="Georgia"/>
                  </a:defRPr>
                </a:pPr>
                <a:r>
                  <a:rPr kumimoji="0" sz="1800" b="0" i="0" u="none" strike="noStrike" kern="0" cap="none" spc="0" normalizeH="0" baseline="0" noProof="0">
                    <a:ln>
                      <a:noFill/>
                    </a:ln>
                    <a:solidFill>
                      <a:srgbClr val="3B3838"/>
                    </a:solidFill>
                    <a:effectLst/>
                    <a:uLnTx/>
                    <a:uFillTx/>
                    <a:latin typeface="Georgia"/>
                    <a:sym typeface="Georgia"/>
                  </a:rPr>
                  <a:t> this session, please e-mail:</a:t>
                </a:r>
              </a:p>
              <a:p>
                <a:pPr marL="0" marR="0" lvl="0" indent="0" algn="ctr" defTabSz="233365" rtl="0" eaLnBrk="1" fontAlgn="auto" latinLnBrk="0" hangingPunct="0">
                  <a:lnSpc>
                    <a:spcPct val="100000"/>
                  </a:lnSpc>
                  <a:spcBef>
                    <a:spcPts val="0"/>
                  </a:spcBef>
                  <a:spcAft>
                    <a:spcPts val="0"/>
                  </a:spcAft>
                  <a:buClrTx/>
                  <a:buSzTx/>
                  <a:buFontTx/>
                  <a:buNone/>
                  <a:tabLst/>
                  <a:defRPr>
                    <a:solidFill>
                      <a:srgbClr val="37557C"/>
                    </a:solidFill>
                    <a:latin typeface="Georgia"/>
                    <a:ea typeface="Georgia"/>
                    <a:cs typeface="Georgia"/>
                    <a:sym typeface="Georgia"/>
                  </a:defRPr>
                </a:pPr>
                <a:r>
                  <a:rPr kumimoji="0" sz="1800" b="0" i="0" u="sng" strike="noStrike" kern="0" cap="none" spc="0" normalizeH="0" baseline="0" noProof="0">
                    <a:ln>
                      <a:noFill/>
                    </a:ln>
                    <a:solidFill>
                      <a:srgbClr val="0563C1"/>
                    </a:solidFill>
                    <a:effectLst/>
                    <a:uLnTx/>
                    <a:uFill>
                      <a:solidFill>
                        <a:srgbClr val="0563C1"/>
                      </a:solidFill>
                    </a:uFill>
                    <a:latin typeface="Georgia"/>
                    <a:sym typeface="Georgia"/>
                    <a:hlinkClick r:id="rId6"/>
                  </a:rPr>
                  <a:t>newengland@mhttcnetwork.org</a:t>
                </a:r>
                <a:r>
                  <a:rPr kumimoji="0" sz="1800" b="0" i="0" u="none" strike="noStrike" kern="0" cap="none" spc="0" normalizeH="0" baseline="0" noProof="0">
                    <a:ln>
                      <a:noFill/>
                    </a:ln>
                    <a:solidFill>
                      <a:srgbClr val="3B3838"/>
                    </a:solidFill>
                    <a:effectLst/>
                    <a:uLnTx/>
                    <a:uFillTx/>
                    <a:latin typeface="Georgia"/>
                    <a:sym typeface="Georgia"/>
                  </a:rPr>
                  <a:t>.</a:t>
                </a:r>
              </a:p>
            </p:txBody>
          </p:sp>
        </p:grpSp>
      </p:grpSp>
      <p:grpSp>
        <p:nvGrpSpPr>
          <p:cNvPr id="201" name="Freeform: Shape 35"/>
          <p:cNvGrpSpPr/>
          <p:nvPr/>
        </p:nvGrpSpPr>
        <p:grpSpPr>
          <a:xfrm>
            <a:off x="4249382" y="5014355"/>
            <a:ext cx="3693236" cy="1597140"/>
            <a:chOff x="-1" y="0"/>
            <a:chExt cx="3693235" cy="1597138"/>
          </a:xfrm>
        </p:grpSpPr>
        <p:sp>
          <p:nvSpPr>
            <p:cNvPr id="199" name="Rectangle"/>
            <p:cNvSpPr/>
            <p:nvPr/>
          </p:nvSpPr>
          <p:spPr>
            <a:xfrm>
              <a:off x="0" y="0"/>
              <a:ext cx="3693234" cy="1597138"/>
            </a:xfrm>
            <a:prstGeom prst="rect">
              <a:avLst/>
            </a:prstGeom>
            <a:solidFill>
              <a:srgbClr val="FFFFFF"/>
            </a:solidFill>
            <a:ln w="12700" cap="flat">
              <a:noFill/>
              <a:miter lim="400000"/>
            </a:ln>
            <a:effectLst/>
          </p:spPr>
          <p:txBody>
            <a:bodyPr wrap="square" lIns="45719" tIns="45719" rIns="45719" bIns="45719" numCol="1" anchor="ctr">
              <a:noAutofit/>
            </a:bodyPr>
            <a:lstStyle/>
            <a:p>
              <a:pPr marL="0" marR="0" lvl="0" indent="0" algn="ctr" defTabSz="233365" rtl="0" eaLnBrk="1" fontAlgn="auto" latinLnBrk="0" hangingPunct="0">
                <a:lnSpc>
                  <a:spcPct val="100000"/>
                </a:lnSpc>
                <a:spcBef>
                  <a:spcPts val="0"/>
                </a:spcBef>
                <a:spcAft>
                  <a:spcPts val="0"/>
                </a:spcAft>
                <a:buClrTx/>
                <a:buSzTx/>
                <a:buFontTx/>
                <a:buNone/>
                <a:tabLst/>
                <a:defRPr sz="1600">
                  <a:latin typeface="Georgia"/>
                  <a:ea typeface="Georgia"/>
                  <a:cs typeface="Georgia"/>
                  <a:sym typeface="Georgia"/>
                </a:defRPr>
              </a:pPr>
              <a:endParaRPr kumimoji="0" sz="1600" b="0" i="0" u="none" strike="noStrike" kern="0" cap="none" spc="0" normalizeH="0" baseline="0" noProof="0">
                <a:ln>
                  <a:noFill/>
                </a:ln>
                <a:solidFill>
                  <a:srgbClr val="000000"/>
                </a:solidFill>
                <a:effectLst/>
                <a:uLnTx/>
                <a:uFillTx/>
                <a:latin typeface="Georgia"/>
                <a:sym typeface="Georgia"/>
              </a:endParaRPr>
            </a:p>
          </p:txBody>
        </p:sp>
        <p:sp>
          <p:nvSpPr>
            <p:cNvPr id="200" name="At the end of the month, we will send you a certificate of completion that you can submit to your particular board for continuing education credit. Please contact ifisher@c4innovates.com for more information on CEs after the event."/>
            <p:cNvSpPr txBox="1"/>
            <p:nvPr/>
          </p:nvSpPr>
          <p:spPr>
            <a:xfrm>
              <a:off x="-1" y="59906"/>
              <a:ext cx="3693235" cy="14773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defTabSz="233365">
                <a:defRPr sz="1600">
                  <a:latin typeface="Georgia"/>
                  <a:ea typeface="Georgia"/>
                  <a:cs typeface="Georgia"/>
                  <a:sym typeface="Georgia"/>
                </a:defRPr>
              </a:lvl1pPr>
            </a:lstStyle>
            <a:p>
              <a:pPr marL="0" marR="0" lvl="0" indent="0" algn="ctr" defTabSz="233365" rtl="0" eaLnBrk="1" fontAlgn="auto" latinLnBrk="0" hangingPunct="0">
                <a:lnSpc>
                  <a:spcPct val="100000"/>
                </a:lnSpc>
                <a:spcBef>
                  <a:spcPts val="0"/>
                </a:spcBef>
                <a:spcAft>
                  <a:spcPts val="0"/>
                </a:spcAft>
                <a:buClrTx/>
                <a:buSzTx/>
                <a:buFontTx/>
                <a:buNone/>
                <a:tabLst/>
                <a:defRPr/>
              </a:pPr>
              <a:r>
                <a:rPr kumimoji="0" sz="1600" b="0" i="0" u="none" strike="noStrike" kern="0" cap="none" spc="0" normalizeH="0" baseline="0" noProof="0">
                  <a:ln>
                    <a:noFill/>
                  </a:ln>
                  <a:solidFill>
                    <a:srgbClr val="000000"/>
                  </a:solidFill>
                  <a:effectLst/>
                  <a:uLnTx/>
                  <a:uFillTx/>
                  <a:latin typeface="Georgia"/>
                  <a:sym typeface="Georgia"/>
                </a:rPr>
                <a:t>At the end of the month, we will send you a certificate of completion that you can submit to your particular board for continuing education credit. Please contact ifisher@c4innovates.com for more information on CEs after the event.</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CF2F-4E86-3FA2-D3BC-33C8BF83FAD1}"/>
              </a:ext>
            </a:extLst>
          </p:cNvPr>
          <p:cNvSpPr>
            <a:spLocks noGrp="1"/>
          </p:cNvSpPr>
          <p:nvPr>
            <p:ph type="title"/>
          </p:nvPr>
        </p:nvSpPr>
        <p:spPr/>
        <p:txBody>
          <a:bodyPr/>
          <a:lstStyle/>
          <a:p>
            <a:r>
              <a:rPr lang="en-US" dirty="0"/>
              <a:t>Early Psychosis Suicidality Drivers </a:t>
            </a:r>
          </a:p>
        </p:txBody>
      </p:sp>
      <p:sp>
        <p:nvSpPr>
          <p:cNvPr id="3" name="Content Placeholder 2">
            <a:extLst>
              <a:ext uri="{FF2B5EF4-FFF2-40B4-BE49-F238E27FC236}">
                <a16:creationId xmlns:a16="http://schemas.microsoft.com/office/drawing/2014/main" id="{6D85444E-B935-2998-9670-5C2DB807DB0B}"/>
              </a:ext>
            </a:extLst>
          </p:cNvPr>
          <p:cNvSpPr>
            <a:spLocks noGrp="1"/>
          </p:cNvSpPr>
          <p:nvPr>
            <p:ph idx="1"/>
          </p:nvPr>
        </p:nvSpPr>
        <p:spPr>
          <a:xfrm>
            <a:off x="810000" y="2222287"/>
            <a:ext cx="10554574" cy="4409332"/>
          </a:xfrm>
        </p:spPr>
        <p:txBody>
          <a:bodyPr>
            <a:normAutofit/>
          </a:bodyPr>
          <a:lstStyle/>
          <a:p>
            <a:r>
              <a:rPr lang="en-US" sz="1800" dirty="0">
                <a:effectLst/>
                <a:ea typeface="Calibri" panose="020F0502020204030204" pitchFamily="34" charset="0"/>
                <a:cs typeface="Times New Roman" panose="02020603050405020304" pitchFamily="18" charset="0"/>
              </a:rPr>
              <a:t>Most research so far has been with FEP, highlighting features associated with suicidality:</a:t>
            </a:r>
          </a:p>
          <a:p>
            <a:pPr lvl="1"/>
            <a:r>
              <a:rPr lang="en-US" dirty="0">
                <a:effectLst/>
                <a:ea typeface="Calibri" panose="020F0502020204030204" pitchFamily="34" charset="0"/>
                <a:cs typeface="Times New Roman" panose="02020603050405020304" pitchFamily="18" charset="0"/>
              </a:rPr>
              <a:t>Hopelessness </a:t>
            </a:r>
            <a:r>
              <a:rPr lang="en-US" sz="1200" dirty="0">
                <a:effectLst/>
                <a:ea typeface="Calibri" panose="020F0502020204030204" pitchFamily="34" charset="0"/>
                <a:cs typeface="Times New Roman" panose="02020603050405020304" pitchFamily="18" charset="0"/>
              </a:rPr>
              <a:t>(Klonsky et al., 2012)</a:t>
            </a:r>
          </a:p>
          <a:p>
            <a:pPr lvl="1"/>
            <a:r>
              <a:rPr lang="en-US" dirty="0">
                <a:effectLst/>
                <a:ea typeface="Calibri" panose="020F0502020204030204" pitchFamily="34" charset="0"/>
                <a:cs typeface="Times New Roman" panose="02020603050405020304" pitchFamily="18" charset="0"/>
              </a:rPr>
              <a:t>Longer duration of psychotic symptoms </a:t>
            </a:r>
            <a:r>
              <a:rPr lang="en-US" sz="1200" dirty="0">
                <a:effectLst/>
                <a:ea typeface="Calibri" panose="020F0502020204030204" pitchFamily="34" charset="0"/>
                <a:cs typeface="Times New Roman" panose="02020603050405020304" pitchFamily="18" charset="0"/>
              </a:rPr>
              <a:t>(</a:t>
            </a:r>
            <a:r>
              <a:rPr lang="en-US" sz="1200" dirty="0" err="1">
                <a:effectLst/>
                <a:ea typeface="Calibri" panose="020F0502020204030204" pitchFamily="34" charset="0"/>
                <a:cs typeface="Times New Roman" panose="02020603050405020304" pitchFamily="18" charset="0"/>
              </a:rPr>
              <a:t>Verdoux</a:t>
            </a:r>
            <a:r>
              <a:rPr lang="en-US" sz="1200" dirty="0">
                <a:effectLst/>
                <a:ea typeface="Calibri" panose="020F0502020204030204" pitchFamily="34" charset="0"/>
                <a:cs typeface="Times New Roman" panose="02020603050405020304" pitchFamily="18" charset="0"/>
              </a:rPr>
              <a:t> et al., 2012)</a:t>
            </a:r>
          </a:p>
          <a:p>
            <a:pPr lvl="1"/>
            <a:r>
              <a:rPr lang="en-US" dirty="0">
                <a:effectLst/>
                <a:ea typeface="Calibri" panose="020F0502020204030204" pitchFamily="34" charset="0"/>
                <a:cs typeface="Times New Roman" panose="02020603050405020304" pitchFamily="18" charset="0"/>
              </a:rPr>
              <a:t>Self-injury </a:t>
            </a:r>
            <a:r>
              <a:rPr lang="en-US" sz="1200" dirty="0">
                <a:effectLst/>
                <a:ea typeface="Calibri" panose="020F0502020204030204" pitchFamily="34" charset="0"/>
                <a:cs typeface="Times New Roman" panose="02020603050405020304" pitchFamily="18" charset="0"/>
              </a:rPr>
              <a:t>(</a:t>
            </a:r>
            <a:r>
              <a:rPr lang="en-US" sz="1200" dirty="0" err="1">
                <a:effectLst/>
                <a:ea typeface="Calibri" panose="020F0502020204030204" pitchFamily="34" charset="0"/>
                <a:cs typeface="Times New Roman" panose="02020603050405020304" pitchFamily="18" charset="0"/>
              </a:rPr>
              <a:t>Fedyszyn</a:t>
            </a:r>
            <a:r>
              <a:rPr lang="en-US" sz="1200" dirty="0">
                <a:effectLst/>
                <a:ea typeface="Calibri" panose="020F0502020204030204" pitchFamily="34" charset="0"/>
                <a:cs typeface="Times New Roman" panose="02020603050405020304" pitchFamily="18" charset="0"/>
              </a:rPr>
              <a:t> et al., 2012)</a:t>
            </a:r>
          </a:p>
          <a:p>
            <a:pPr lvl="1"/>
            <a:r>
              <a:rPr lang="en-US" dirty="0"/>
              <a:t>Prior history of self-harm, SI, better insight, depressed mood, substance misuse, younger age of onset, &amp; DUP</a:t>
            </a:r>
            <a:r>
              <a:rPr lang="en-US" sz="900" dirty="0"/>
              <a:t> (Challis et al., 2013)</a:t>
            </a:r>
          </a:p>
          <a:p>
            <a:r>
              <a:rPr lang="en-US" sz="1800" dirty="0">
                <a:effectLst/>
                <a:ea typeface="Calibri" panose="020F0502020204030204" pitchFamily="34" charset="0"/>
                <a:cs typeface="Times New Roman" panose="02020603050405020304" pitchFamily="18" charset="0"/>
              </a:rPr>
              <a:t>Insight has a complex relationship with suicidality among people with psychosis</a:t>
            </a:r>
          </a:p>
          <a:p>
            <a:pPr lvl="1"/>
            <a:r>
              <a:rPr lang="en-US" dirty="0">
                <a:effectLst/>
                <a:ea typeface="Calibri" panose="020F0502020204030204" pitchFamily="34" charset="0"/>
                <a:cs typeface="Times New Roman" panose="02020603050405020304" pitchFamily="18" charset="0"/>
              </a:rPr>
              <a:t>May increase suicidality among people with schizophrenia </a:t>
            </a:r>
            <a:r>
              <a:rPr lang="en-US" sz="1200" dirty="0">
                <a:effectLst/>
                <a:ea typeface="Calibri" panose="020F0502020204030204" pitchFamily="34" charset="0"/>
                <a:cs typeface="Times New Roman" panose="02020603050405020304" pitchFamily="18" charset="0"/>
              </a:rPr>
              <a:t>(Schwartz &amp; Peterson, 2000)</a:t>
            </a:r>
            <a:endParaRPr lang="en-US" sz="1200" dirty="0">
              <a:ea typeface="Calibri" panose="020F0502020204030204" pitchFamily="34" charset="0"/>
              <a:cs typeface="Times New Roman" panose="02020603050405020304" pitchFamily="18" charset="0"/>
            </a:endParaRPr>
          </a:p>
          <a:p>
            <a:pPr lvl="1"/>
            <a:r>
              <a:rPr lang="en-US" dirty="0">
                <a:effectLst/>
                <a:ea typeface="Calibri" panose="020F0502020204030204" pitchFamily="34" charset="0"/>
                <a:cs typeface="Times New Roman" panose="02020603050405020304" pitchFamily="18" charset="0"/>
              </a:rPr>
              <a:t>Intensified positive symptoms may be a suicide risk factor for CHR-p </a:t>
            </a:r>
            <a:r>
              <a:rPr lang="en-US" sz="1200" dirty="0">
                <a:effectLst/>
                <a:ea typeface="Calibri" panose="020F0502020204030204" pitchFamily="34" charset="0"/>
                <a:cs typeface="Times New Roman" panose="02020603050405020304" pitchFamily="18" charset="0"/>
              </a:rPr>
              <a:t>(</a:t>
            </a:r>
            <a:r>
              <a:rPr lang="en-US" sz="1200" dirty="0" err="1">
                <a:effectLst/>
                <a:ea typeface="Calibri" panose="020F0502020204030204" pitchFamily="34" charset="0"/>
                <a:cs typeface="Times New Roman" panose="02020603050405020304" pitchFamily="18" charset="0"/>
              </a:rPr>
              <a:t>Ventriglio</a:t>
            </a:r>
            <a:r>
              <a:rPr lang="en-US" sz="1200" dirty="0">
                <a:effectLst/>
                <a:ea typeface="Calibri" panose="020F0502020204030204" pitchFamily="34" charset="0"/>
                <a:cs typeface="Times New Roman" panose="02020603050405020304" pitchFamily="18" charset="0"/>
              </a:rPr>
              <a:t> et al., 2016) </a:t>
            </a:r>
          </a:p>
          <a:p>
            <a:r>
              <a:rPr lang="en-US" sz="1800" dirty="0">
                <a:effectLst/>
                <a:ea typeface="Calibri" panose="020F0502020204030204" pitchFamily="34" charset="0"/>
                <a:cs typeface="Times New Roman" panose="02020603050405020304" pitchFamily="18" charset="0"/>
              </a:rPr>
              <a:t>Social disconnection, feeling like a burden may also be a driver </a:t>
            </a:r>
            <a:r>
              <a:rPr lang="en-US" sz="1200" dirty="0">
                <a:effectLst/>
                <a:ea typeface="Calibri" panose="020F0502020204030204" pitchFamily="34" charset="0"/>
                <a:cs typeface="Times New Roman" panose="02020603050405020304" pitchFamily="18" charset="0"/>
              </a:rPr>
              <a:t>(</a:t>
            </a:r>
            <a:r>
              <a:rPr lang="en-US" sz="1200" dirty="0" err="1">
                <a:effectLst/>
                <a:ea typeface="Calibri" panose="020F0502020204030204" pitchFamily="34" charset="0"/>
                <a:cs typeface="Times New Roman" panose="02020603050405020304" pitchFamily="18" charset="0"/>
              </a:rPr>
              <a:t>Heelis</a:t>
            </a:r>
            <a:r>
              <a:rPr lang="en-US" sz="1200" dirty="0">
                <a:effectLst/>
                <a:ea typeface="Calibri" panose="020F0502020204030204" pitchFamily="34" charset="0"/>
                <a:cs typeface="Times New Roman" panose="02020603050405020304" pitchFamily="18" charset="0"/>
              </a:rPr>
              <a:t> et al., 2016; Joiner, 2005)</a:t>
            </a:r>
            <a:endParaRPr lang="en-US" sz="1200" dirty="0"/>
          </a:p>
        </p:txBody>
      </p:sp>
    </p:spTree>
    <p:extLst>
      <p:ext uri="{BB962C8B-B14F-4D97-AF65-F5344CB8AC3E}">
        <p14:creationId xmlns:p14="http://schemas.microsoft.com/office/powerpoint/2010/main" val="3832310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FC14-0C22-48FC-16E1-183990C94D2B}"/>
              </a:ext>
            </a:extLst>
          </p:cNvPr>
          <p:cNvSpPr>
            <a:spLocks noGrp="1"/>
          </p:cNvSpPr>
          <p:nvPr>
            <p:ph type="title"/>
          </p:nvPr>
        </p:nvSpPr>
        <p:spPr/>
        <p:txBody>
          <a:bodyPr/>
          <a:lstStyle/>
          <a:p>
            <a:r>
              <a:rPr lang="en-US" dirty="0"/>
              <a:t>Assessment Tools</a:t>
            </a:r>
          </a:p>
        </p:txBody>
      </p:sp>
      <p:sp>
        <p:nvSpPr>
          <p:cNvPr id="3" name="Text Placeholder 2">
            <a:extLst>
              <a:ext uri="{FF2B5EF4-FFF2-40B4-BE49-F238E27FC236}">
                <a16:creationId xmlns:a16="http://schemas.microsoft.com/office/drawing/2014/main" id="{14E11F64-1A46-99E1-A6E9-3143ED9D6C4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55056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9055F-0D9D-46DB-A4E3-5EB4A5E36D37}"/>
              </a:ext>
            </a:extLst>
          </p:cNvPr>
          <p:cNvSpPr>
            <a:spLocks noGrp="1"/>
          </p:cNvSpPr>
          <p:nvPr>
            <p:ph type="title"/>
          </p:nvPr>
        </p:nvSpPr>
        <p:spPr/>
        <p:txBody>
          <a:bodyPr/>
          <a:lstStyle/>
          <a:p>
            <a:r>
              <a:rPr lang="en-US" dirty="0"/>
              <a:t>Clinician Level Considerations</a:t>
            </a:r>
          </a:p>
        </p:txBody>
      </p:sp>
      <p:sp>
        <p:nvSpPr>
          <p:cNvPr id="3" name="Content Placeholder 2">
            <a:extLst>
              <a:ext uri="{FF2B5EF4-FFF2-40B4-BE49-F238E27FC236}">
                <a16:creationId xmlns:a16="http://schemas.microsoft.com/office/drawing/2014/main" id="{FA64A621-A64E-4559-91D0-A84D724D64BA}"/>
              </a:ext>
            </a:extLst>
          </p:cNvPr>
          <p:cNvSpPr>
            <a:spLocks noGrp="1"/>
          </p:cNvSpPr>
          <p:nvPr>
            <p:ph idx="1"/>
          </p:nvPr>
        </p:nvSpPr>
        <p:spPr>
          <a:xfrm>
            <a:off x="818712" y="2222287"/>
            <a:ext cx="10554574" cy="4083263"/>
          </a:xfrm>
        </p:spPr>
        <p:txBody>
          <a:bodyPr>
            <a:normAutofit fontScale="92500" lnSpcReduction="10000"/>
          </a:bodyPr>
          <a:lstStyle/>
          <a:p>
            <a:r>
              <a:rPr lang="en-US" sz="2200" dirty="0"/>
              <a:t>Discussing suicidality is often difficult </a:t>
            </a:r>
            <a:r>
              <a:rPr lang="en-US" sz="2200" dirty="0">
                <a:sym typeface="Wingdings" panose="05000000000000000000" pitchFamily="2" charset="2"/>
              </a:rPr>
              <a:t></a:t>
            </a:r>
            <a:r>
              <a:rPr lang="en-US" sz="2200" dirty="0"/>
              <a:t> urge to avoid (event for clinicians)</a:t>
            </a:r>
          </a:p>
          <a:p>
            <a:r>
              <a:rPr lang="en-US" sz="2200" dirty="0"/>
              <a:t>Clinicians cannot fully predict who will die by suicide, and no one can prevent suicide attempts except for the client</a:t>
            </a:r>
          </a:p>
          <a:p>
            <a:pPr lvl="1"/>
            <a:r>
              <a:rPr lang="en-US" sz="2000" dirty="0"/>
              <a:t>Clients commonly do not communicate suicide intentions to providers (</a:t>
            </a:r>
            <a:r>
              <a:rPr lang="en-US" altLang="ja-JP" sz="2000" dirty="0"/>
              <a:t>Busch et al., 2003; </a:t>
            </a:r>
            <a:r>
              <a:rPr lang="en-US" altLang="en-US" sz="2000" dirty="0"/>
              <a:t>Robins et al., 1959</a:t>
            </a:r>
            <a:r>
              <a:rPr lang="en-US" altLang="ja-JP" sz="2000" dirty="0"/>
              <a:t>)</a:t>
            </a:r>
          </a:p>
          <a:p>
            <a:r>
              <a:rPr lang="en-US" sz="2200" dirty="0"/>
              <a:t>Both under-reacting and over-reacting may be problematic </a:t>
            </a:r>
          </a:p>
          <a:p>
            <a:pPr lvl="1"/>
            <a:r>
              <a:rPr lang="en-US" sz="2000" dirty="0"/>
              <a:t>Under-reacting: may communicate to the client that you don’t care, miss opportunities for reducing risk for attempts</a:t>
            </a:r>
          </a:p>
          <a:p>
            <a:pPr lvl="1"/>
            <a:r>
              <a:rPr lang="en-US" sz="2000" dirty="0"/>
              <a:t>Over-reacting: may lead client to not report suicide risk to you, drop out of outpatient treatment, interfere in life roles</a:t>
            </a:r>
          </a:p>
          <a:p>
            <a:r>
              <a:rPr lang="en-US" sz="2400" dirty="0"/>
              <a:t>Useful to have a guide: evidence-based assessments &amp; interventions</a:t>
            </a:r>
          </a:p>
        </p:txBody>
      </p:sp>
    </p:spTree>
    <p:extLst>
      <p:ext uri="{BB962C8B-B14F-4D97-AF65-F5344CB8AC3E}">
        <p14:creationId xmlns:p14="http://schemas.microsoft.com/office/powerpoint/2010/main" val="358966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4D11D1B-F019-0299-CA5D-CB891E033D1B}"/>
              </a:ext>
            </a:extLst>
          </p:cNvPr>
          <p:cNvSpPr>
            <a:spLocks noGrp="1"/>
          </p:cNvSpPr>
          <p:nvPr>
            <p:ph type="title"/>
          </p:nvPr>
        </p:nvSpPr>
        <p:spPr>
          <a:xfrm>
            <a:off x="451515" y="1734857"/>
            <a:ext cx="3765483" cy="3388287"/>
          </a:xfrm>
        </p:spPr>
        <p:txBody>
          <a:bodyPr anchor="ctr">
            <a:normAutofit/>
          </a:bodyPr>
          <a:lstStyle/>
          <a:p>
            <a:r>
              <a:rPr lang="en-US" dirty="0"/>
              <a:t>Case Example: “Laurie”</a:t>
            </a:r>
          </a:p>
        </p:txBody>
      </p:sp>
      <p:sp>
        <p:nvSpPr>
          <p:cNvPr id="3" name="Content Placeholder 2">
            <a:extLst>
              <a:ext uri="{FF2B5EF4-FFF2-40B4-BE49-F238E27FC236}">
                <a16:creationId xmlns:a16="http://schemas.microsoft.com/office/drawing/2014/main" id="{EF4AA8D8-5F93-B06E-19B4-3AF70C97C52B}"/>
              </a:ext>
            </a:extLst>
          </p:cNvPr>
          <p:cNvSpPr>
            <a:spLocks noGrp="1"/>
          </p:cNvSpPr>
          <p:nvPr>
            <p:ph idx="1"/>
          </p:nvPr>
        </p:nvSpPr>
        <p:spPr>
          <a:xfrm>
            <a:off x="5800725" y="978993"/>
            <a:ext cx="5939759" cy="5450382"/>
          </a:xfrm>
          <a:effectLst/>
        </p:spPr>
        <p:txBody>
          <a:bodyPr>
            <a:normAutofit/>
          </a:bodyPr>
          <a:lstStyle/>
          <a:p>
            <a:pPr>
              <a:lnSpc>
                <a:spcPct val="90000"/>
              </a:lnSpc>
            </a:pPr>
            <a:r>
              <a:rPr lang="en-US" sz="1600" dirty="0"/>
              <a:t>Laurie is a 16 year-old White, heterosexual, cis-female</a:t>
            </a:r>
          </a:p>
          <a:p>
            <a:pPr>
              <a:lnSpc>
                <a:spcPct val="90000"/>
              </a:lnSpc>
            </a:pPr>
            <a:r>
              <a:rPr lang="en-US" sz="1600" dirty="0"/>
              <a:t>Episodes of moderate to severe depression (sadness, numbness, negative thoughts of self, thoughts that others dislike her)</a:t>
            </a:r>
          </a:p>
          <a:p>
            <a:pPr>
              <a:lnSpc>
                <a:spcPct val="90000"/>
              </a:lnSpc>
            </a:pPr>
            <a:r>
              <a:rPr lang="en-US" sz="1600" dirty="0"/>
              <a:t>Attenuated psychosis spectrum symptoms, including AH (hearing name called, negative comments about her), VH (seeing shadows), &amp; suspicious thoughts (thoughts people may be watching / want to hurt her)</a:t>
            </a:r>
          </a:p>
          <a:p>
            <a:pPr>
              <a:lnSpc>
                <a:spcPct val="90000"/>
              </a:lnSpc>
            </a:pPr>
            <a:r>
              <a:rPr lang="en-US" sz="1600" dirty="0"/>
              <a:t>Increasing suicidality over the past 2 months, including: </a:t>
            </a:r>
          </a:p>
          <a:p>
            <a:pPr lvl="1">
              <a:lnSpc>
                <a:spcPct val="90000"/>
              </a:lnSpc>
            </a:pPr>
            <a:r>
              <a:rPr lang="en-US" dirty="0"/>
              <a:t>First instances of suicidal behavior; took non-lethal pills with hopes of dying, then told parent; preparing pilling to take but interrupted by parent</a:t>
            </a:r>
          </a:p>
          <a:p>
            <a:pPr lvl="1">
              <a:lnSpc>
                <a:spcPct val="90000"/>
              </a:lnSpc>
            </a:pPr>
            <a:r>
              <a:rPr lang="en-US" dirty="0"/>
              <a:t>Persistent SI, with intense wishes to die in moments of distress (varying frequency), some instances of not seeking help from parents</a:t>
            </a:r>
          </a:p>
        </p:txBody>
      </p:sp>
    </p:spTree>
    <p:extLst>
      <p:ext uri="{BB962C8B-B14F-4D97-AF65-F5344CB8AC3E}">
        <p14:creationId xmlns:p14="http://schemas.microsoft.com/office/powerpoint/2010/main" val="243497357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Risk Assessment Tools</a:t>
            </a:r>
          </a:p>
        </p:txBody>
      </p:sp>
      <p:sp>
        <p:nvSpPr>
          <p:cNvPr id="3" name="Content Placeholder 2"/>
          <p:cNvSpPr>
            <a:spLocks noGrp="1"/>
          </p:cNvSpPr>
          <p:nvPr>
            <p:ph idx="1"/>
          </p:nvPr>
        </p:nvSpPr>
        <p:spPr>
          <a:xfrm>
            <a:off x="980661" y="2603500"/>
            <a:ext cx="10190922" cy="3890066"/>
          </a:xfrm>
        </p:spPr>
        <p:txBody>
          <a:bodyPr>
            <a:normAutofit fontScale="92500" lnSpcReduction="20000"/>
          </a:bodyPr>
          <a:lstStyle/>
          <a:p>
            <a:r>
              <a:rPr lang="en-US" sz="2600" dirty="0"/>
              <a:t>What are your / your program’s go to self-harm assessment tools?</a:t>
            </a:r>
          </a:p>
          <a:p>
            <a:r>
              <a:rPr lang="en-US" sz="2600" dirty="0"/>
              <a:t>Recommend use of evidence-based measures of suicidality (e.g., as part intake &amp; tool for ongoing treatment)</a:t>
            </a:r>
          </a:p>
          <a:p>
            <a:pPr lvl="1"/>
            <a:r>
              <a:rPr lang="en-US" sz="2400" dirty="0"/>
              <a:t>There is increased urgency to assess for suicidality in healthcare</a:t>
            </a:r>
          </a:p>
          <a:p>
            <a:r>
              <a:rPr lang="en-US" sz="2600" dirty="0"/>
              <a:t>Examples:</a:t>
            </a:r>
          </a:p>
          <a:p>
            <a:pPr lvl="1"/>
            <a:r>
              <a:rPr lang="en-US" sz="2200" dirty="0"/>
              <a:t>Columbia Suicide Severity Rating Scale (C-SSRS) – also a brief self-report version </a:t>
            </a:r>
          </a:p>
          <a:p>
            <a:pPr lvl="1"/>
            <a:r>
              <a:rPr lang="en-US" sz="2200" dirty="0"/>
              <a:t>Collaborative Assessment and Management of Risk (CAMS)</a:t>
            </a:r>
          </a:p>
          <a:p>
            <a:pPr lvl="2"/>
            <a:r>
              <a:rPr lang="en-US" sz="1600" dirty="0">
                <a:hlinkClick r:id="rId2"/>
              </a:rPr>
              <a:t>https://www.mycasat.org/wp-content/uploads/2017/05/CAMS-care_SSF-4.pdf</a:t>
            </a:r>
            <a:r>
              <a:rPr lang="en-US" sz="1600" dirty="0"/>
              <a:t> </a:t>
            </a:r>
          </a:p>
          <a:p>
            <a:pPr lvl="1"/>
            <a:r>
              <a:rPr lang="en-US" sz="2200" dirty="0" err="1"/>
              <a:t>Linehan</a:t>
            </a:r>
            <a:r>
              <a:rPr lang="en-US" sz="2200" dirty="0"/>
              <a:t> Risk Assessment &amp; Management Protocol (L-RAMP)</a:t>
            </a:r>
          </a:p>
          <a:p>
            <a:endParaRPr lang="en-US" sz="2400" dirty="0"/>
          </a:p>
        </p:txBody>
      </p:sp>
    </p:spTree>
    <p:extLst>
      <p:ext uri="{BB962C8B-B14F-4D97-AF65-F5344CB8AC3E}">
        <p14:creationId xmlns:p14="http://schemas.microsoft.com/office/powerpoint/2010/main" val="56504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Ask: Style, General Considerations</a:t>
            </a:r>
          </a:p>
        </p:txBody>
      </p:sp>
      <p:sp>
        <p:nvSpPr>
          <p:cNvPr id="3" name="Content Placeholder 2"/>
          <p:cNvSpPr>
            <a:spLocks noGrp="1"/>
          </p:cNvSpPr>
          <p:nvPr>
            <p:ph idx="1"/>
          </p:nvPr>
        </p:nvSpPr>
        <p:spPr>
          <a:xfrm>
            <a:off x="800624" y="2522394"/>
            <a:ext cx="10640806" cy="4061286"/>
          </a:xfrm>
        </p:spPr>
        <p:txBody>
          <a:bodyPr>
            <a:normAutofit fontScale="92500" lnSpcReduction="10000"/>
          </a:bodyPr>
          <a:lstStyle/>
          <a:p>
            <a:r>
              <a:rPr lang="en-US" sz="2800" dirty="0"/>
              <a:t>Style</a:t>
            </a:r>
          </a:p>
          <a:p>
            <a:pPr lvl="1"/>
            <a:r>
              <a:rPr lang="en-US" sz="2000" dirty="0"/>
              <a:t>Be direct (don’t avoid), calm demeanor</a:t>
            </a:r>
          </a:p>
          <a:p>
            <a:r>
              <a:rPr lang="en-US" sz="2600" dirty="0"/>
              <a:t>Start general (i.e., common experiences), get more specific</a:t>
            </a:r>
          </a:p>
          <a:p>
            <a:pPr lvl="1"/>
            <a:r>
              <a:rPr lang="en-US" sz="2000" dirty="0"/>
              <a:t>Check recent &amp; lifetime</a:t>
            </a:r>
          </a:p>
          <a:p>
            <a:pPr lvl="1"/>
            <a:r>
              <a:rPr lang="en-US" sz="2000" dirty="0"/>
              <a:t>Content of ideation (passive/vague, specific strategies, planning, intent)</a:t>
            </a:r>
          </a:p>
          <a:p>
            <a:pPr lvl="1"/>
            <a:r>
              <a:rPr lang="en-US" sz="2000" dirty="0"/>
              <a:t>Urges to act (intensity, response to them)</a:t>
            </a:r>
          </a:p>
          <a:p>
            <a:pPr lvl="1"/>
            <a:r>
              <a:rPr lang="en-US" sz="2000" dirty="0"/>
              <a:t>Actions (preparation behaviors, harm behaviors)</a:t>
            </a:r>
          </a:p>
          <a:p>
            <a:pPr lvl="1"/>
            <a:r>
              <a:rPr lang="en-US" sz="2000" dirty="0"/>
              <a:t>Details, context related to any endorsed experiences</a:t>
            </a:r>
          </a:p>
          <a:p>
            <a:r>
              <a:rPr lang="en-US" sz="2200" dirty="0"/>
              <a:t>Consider whether risk is acute (crisis intervention) versus non-acute (ongoing treatment target)</a:t>
            </a:r>
          </a:p>
        </p:txBody>
      </p:sp>
    </p:spTree>
    <p:extLst>
      <p:ext uri="{BB962C8B-B14F-4D97-AF65-F5344CB8AC3E}">
        <p14:creationId xmlns:p14="http://schemas.microsoft.com/office/powerpoint/2010/main" val="3608340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Ask: History of Ideation &amp; Behavior</a:t>
            </a:r>
          </a:p>
        </p:txBody>
      </p:sp>
      <p:sp>
        <p:nvSpPr>
          <p:cNvPr id="3" name="Content Placeholder 2"/>
          <p:cNvSpPr>
            <a:spLocks noGrp="1"/>
          </p:cNvSpPr>
          <p:nvPr>
            <p:ph idx="1"/>
          </p:nvPr>
        </p:nvSpPr>
        <p:spPr>
          <a:xfrm>
            <a:off x="926925" y="2438400"/>
            <a:ext cx="10308921" cy="4175342"/>
          </a:xfrm>
        </p:spPr>
        <p:txBody>
          <a:bodyPr>
            <a:normAutofit/>
          </a:bodyPr>
          <a:lstStyle/>
          <a:p>
            <a:r>
              <a:rPr lang="en-US" sz="2200" dirty="0"/>
              <a:t>Ideation </a:t>
            </a:r>
          </a:p>
          <a:p>
            <a:pPr lvl="1"/>
            <a:r>
              <a:rPr lang="en-US" sz="2000" dirty="0"/>
              <a:t>Have you ever wished to be dead?</a:t>
            </a:r>
          </a:p>
          <a:p>
            <a:pPr lvl="1"/>
            <a:r>
              <a:rPr lang="en-US" sz="2000" dirty="0"/>
              <a:t>Have you  ever had thoughts about hurting yourself? </a:t>
            </a:r>
          </a:p>
          <a:p>
            <a:r>
              <a:rPr lang="en-US" sz="2200" dirty="0"/>
              <a:t>Behavior</a:t>
            </a:r>
          </a:p>
          <a:p>
            <a:pPr lvl="1"/>
            <a:r>
              <a:rPr lang="en-US" sz="2100" dirty="0"/>
              <a:t>How close have you gotten to acting on these thoughts? </a:t>
            </a:r>
          </a:p>
          <a:p>
            <a:pPr lvl="1"/>
            <a:r>
              <a:rPr lang="en-US" sz="2100" dirty="0"/>
              <a:t>Have you ever taken steps preparing to act?</a:t>
            </a:r>
          </a:p>
          <a:p>
            <a:pPr lvl="1"/>
            <a:r>
              <a:rPr lang="en-US" sz="2100" dirty="0"/>
              <a:t>Have you ever attempted kill yourself? </a:t>
            </a:r>
          </a:p>
          <a:p>
            <a:pPr lvl="1"/>
            <a:r>
              <a:rPr lang="en-US" sz="2100" dirty="0"/>
              <a:t>When was the last time? What did you do? What was the outcome? </a:t>
            </a:r>
          </a:p>
          <a:p>
            <a:pPr lvl="1"/>
            <a:r>
              <a:rPr lang="en-US" sz="2100" dirty="0"/>
              <a:t>How many times in your life? </a:t>
            </a:r>
          </a:p>
        </p:txBody>
      </p:sp>
    </p:spTree>
    <p:extLst>
      <p:ext uri="{BB962C8B-B14F-4D97-AF65-F5344CB8AC3E}">
        <p14:creationId xmlns:p14="http://schemas.microsoft.com/office/powerpoint/2010/main" val="4216064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E6B6-B784-BC23-0F1E-5A0D339521A7}"/>
              </a:ext>
            </a:extLst>
          </p:cNvPr>
          <p:cNvSpPr>
            <a:spLocks noGrp="1"/>
          </p:cNvSpPr>
          <p:nvPr>
            <p:ph type="title"/>
          </p:nvPr>
        </p:nvSpPr>
        <p:spPr/>
        <p:txBody>
          <a:bodyPr/>
          <a:lstStyle/>
          <a:p>
            <a:r>
              <a:rPr lang="en-US" dirty="0"/>
              <a:t>How to Ask: Core Areas for Current Risk </a:t>
            </a:r>
          </a:p>
        </p:txBody>
      </p:sp>
      <p:sp>
        <p:nvSpPr>
          <p:cNvPr id="3" name="Content Placeholder 2">
            <a:extLst>
              <a:ext uri="{FF2B5EF4-FFF2-40B4-BE49-F238E27FC236}">
                <a16:creationId xmlns:a16="http://schemas.microsoft.com/office/drawing/2014/main" id="{280BC3A6-F67A-4E5E-05DB-C805ED67C3A1}"/>
              </a:ext>
            </a:extLst>
          </p:cNvPr>
          <p:cNvSpPr>
            <a:spLocks noGrp="1"/>
          </p:cNvSpPr>
          <p:nvPr>
            <p:ph idx="1"/>
          </p:nvPr>
        </p:nvSpPr>
        <p:spPr>
          <a:xfrm>
            <a:off x="818712" y="2222286"/>
            <a:ext cx="10554574" cy="4188525"/>
          </a:xfrm>
        </p:spPr>
        <p:txBody>
          <a:bodyPr>
            <a:normAutofit/>
          </a:bodyPr>
          <a:lstStyle/>
          <a:p>
            <a:r>
              <a:rPr lang="en-US" sz="2200" dirty="0"/>
              <a:t>Intent </a:t>
            </a:r>
          </a:p>
          <a:p>
            <a:pPr lvl="1"/>
            <a:r>
              <a:rPr lang="en-US" dirty="0"/>
              <a:t>How likely are you to act on these thoughts to end your life? </a:t>
            </a:r>
          </a:p>
          <a:p>
            <a:pPr lvl="1"/>
            <a:r>
              <a:rPr lang="en-US" dirty="0"/>
              <a:t>What keeps you from acting on your thoughts? What do you do instead?</a:t>
            </a:r>
          </a:p>
          <a:p>
            <a:r>
              <a:rPr lang="en-US" sz="2200" dirty="0"/>
              <a:t>Plan</a:t>
            </a:r>
          </a:p>
          <a:p>
            <a:pPr lvl="1"/>
            <a:r>
              <a:rPr lang="en-US" dirty="0"/>
              <a:t>What have you thought about doing? Have you done anything to prepare? </a:t>
            </a:r>
          </a:p>
          <a:p>
            <a:r>
              <a:rPr lang="en-US" sz="2200" dirty="0"/>
              <a:t>Means</a:t>
            </a:r>
          </a:p>
          <a:p>
            <a:pPr lvl="1"/>
            <a:r>
              <a:rPr lang="en-US" dirty="0"/>
              <a:t>Many suicide attempts occur with little planning </a:t>
            </a:r>
            <a:r>
              <a:rPr lang="en-US" dirty="0">
                <a:sym typeface="Wingdings" panose="05000000000000000000" pitchFamily="2" charset="2"/>
              </a:rPr>
              <a:t> reduce/slow down access to quick means</a:t>
            </a:r>
            <a:endParaRPr lang="en-US" dirty="0"/>
          </a:p>
          <a:p>
            <a:pPr lvl="1"/>
            <a:r>
              <a:rPr lang="en-US" dirty="0"/>
              <a:t>Do you have access to a gun? Do you keep things at home that you think about using to harm yourself? </a:t>
            </a:r>
          </a:p>
        </p:txBody>
      </p:sp>
    </p:spTree>
    <p:extLst>
      <p:ext uri="{BB962C8B-B14F-4D97-AF65-F5344CB8AC3E}">
        <p14:creationId xmlns:p14="http://schemas.microsoft.com/office/powerpoint/2010/main" val="1461831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000FEE-8B99-D36C-282A-1EA0CE4B0DB5}"/>
              </a:ext>
            </a:extLst>
          </p:cNvPr>
          <p:cNvSpPr>
            <a:spLocks noGrp="1"/>
          </p:cNvSpPr>
          <p:nvPr>
            <p:ph type="title"/>
          </p:nvPr>
        </p:nvSpPr>
        <p:spPr/>
        <p:txBody>
          <a:bodyPr/>
          <a:lstStyle/>
          <a:p>
            <a:r>
              <a:rPr lang="en-US" dirty="0"/>
              <a:t>Psychotherapy Strategies</a:t>
            </a:r>
          </a:p>
        </p:txBody>
      </p:sp>
      <p:sp>
        <p:nvSpPr>
          <p:cNvPr id="5" name="Text Placeholder 4">
            <a:extLst>
              <a:ext uri="{FF2B5EF4-FFF2-40B4-BE49-F238E27FC236}">
                <a16:creationId xmlns:a16="http://schemas.microsoft.com/office/drawing/2014/main" id="{BF2DEF96-59FF-1C0E-1D6B-9C8C87179E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27847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14E7A-2BD8-0ED2-5F31-D4754DEE5B16}"/>
              </a:ext>
            </a:extLst>
          </p:cNvPr>
          <p:cNvSpPr>
            <a:spLocks noGrp="1"/>
          </p:cNvSpPr>
          <p:nvPr>
            <p:ph type="title"/>
          </p:nvPr>
        </p:nvSpPr>
        <p:spPr/>
        <p:txBody>
          <a:bodyPr/>
          <a:lstStyle/>
          <a:p>
            <a:r>
              <a:rPr lang="en-US" dirty="0"/>
              <a:t>Acute Suicide Risk </a:t>
            </a:r>
          </a:p>
        </p:txBody>
      </p:sp>
      <p:sp>
        <p:nvSpPr>
          <p:cNvPr id="3" name="Content Placeholder 2">
            <a:extLst>
              <a:ext uri="{FF2B5EF4-FFF2-40B4-BE49-F238E27FC236}">
                <a16:creationId xmlns:a16="http://schemas.microsoft.com/office/drawing/2014/main" id="{7DE7C7D8-22D8-1F38-D2E7-7AD57BDB49D2}"/>
              </a:ext>
            </a:extLst>
          </p:cNvPr>
          <p:cNvSpPr>
            <a:spLocks noGrp="1"/>
          </p:cNvSpPr>
          <p:nvPr>
            <p:ph idx="1"/>
          </p:nvPr>
        </p:nvSpPr>
        <p:spPr/>
        <p:txBody>
          <a:bodyPr/>
          <a:lstStyle/>
          <a:p>
            <a:r>
              <a:rPr lang="en-US" sz="2200" dirty="0"/>
              <a:t>Outpatient: </a:t>
            </a:r>
          </a:p>
          <a:p>
            <a:pPr lvl="1"/>
            <a:r>
              <a:rPr lang="en-US" sz="2000" dirty="0"/>
              <a:t>Assess risk, likelihood of harm before next clinical appointment </a:t>
            </a:r>
          </a:p>
          <a:p>
            <a:pPr lvl="1"/>
            <a:r>
              <a:rPr lang="en-US" sz="2000" dirty="0"/>
              <a:t>Reduce access for means</a:t>
            </a:r>
          </a:p>
          <a:p>
            <a:pPr lvl="1"/>
            <a:r>
              <a:rPr lang="en-US" sz="2000" dirty="0"/>
              <a:t>As much as clinically appropriate, include support system (e.g., family)</a:t>
            </a:r>
          </a:p>
          <a:p>
            <a:r>
              <a:rPr lang="en-US" sz="2200" dirty="0"/>
              <a:t>Inpatient</a:t>
            </a:r>
          </a:p>
          <a:p>
            <a:pPr lvl="1"/>
            <a:r>
              <a:rPr lang="en-US" sz="2000" dirty="0"/>
              <a:t>If not possible to arrange for safety on outpatient</a:t>
            </a:r>
          </a:p>
          <a:p>
            <a:pPr lvl="1"/>
            <a:r>
              <a:rPr lang="en-US" sz="2000" dirty="0"/>
              <a:t>Verify clinic procedures for arranging for clients to go to the ED</a:t>
            </a:r>
          </a:p>
        </p:txBody>
      </p:sp>
    </p:spTree>
    <p:extLst>
      <p:ext uri="{BB962C8B-B14F-4D97-AF65-F5344CB8AC3E}">
        <p14:creationId xmlns:p14="http://schemas.microsoft.com/office/powerpoint/2010/main" val="3480839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itle 1"/>
          <p:cNvSpPr txBox="1">
            <a:spLocks noGrp="1"/>
          </p:cNvSpPr>
          <p:nvPr>
            <p:ph type="title"/>
          </p:nvPr>
        </p:nvSpPr>
        <p:spPr>
          <a:xfrm>
            <a:off x="2152650" y="400568"/>
            <a:ext cx="7886700" cy="623901"/>
          </a:xfrm>
          <a:prstGeom prst="rect">
            <a:avLst/>
          </a:prstGeom>
        </p:spPr>
        <p:txBody>
          <a:bodyPr/>
          <a:lstStyle/>
          <a:p>
            <a:pPr>
              <a:defRPr sz="1400"/>
            </a:pPr>
            <a:br/>
            <a:r>
              <a:t>Acknowledgment</a:t>
            </a:r>
          </a:p>
        </p:txBody>
      </p:sp>
      <p:sp>
        <p:nvSpPr>
          <p:cNvPr id="204" name="Content Placeholder 3"/>
          <p:cNvSpPr txBox="1">
            <a:spLocks noGrp="1"/>
          </p:cNvSpPr>
          <p:nvPr>
            <p:ph type="body" idx="1"/>
          </p:nvPr>
        </p:nvSpPr>
        <p:spPr>
          <a:xfrm>
            <a:off x="2152650" y="1024468"/>
            <a:ext cx="7886700" cy="3252173"/>
          </a:xfrm>
          <a:prstGeom prst="rect">
            <a:avLst/>
          </a:prstGeom>
        </p:spPr>
        <p:txBody>
          <a:bodyPr/>
          <a:lstStyle/>
          <a:p>
            <a:pPr marL="0" indent="0">
              <a:buSzTx/>
              <a:buNone/>
              <a:defRPr sz="1000"/>
            </a:pPr>
            <a:r>
              <a:t>Presented in 2022 by the Mental Health Technology Transfer Center (MHTTC) Network.</a:t>
            </a:r>
          </a:p>
          <a:p>
            <a:pPr>
              <a:defRPr sz="1000"/>
            </a:pPr>
            <a:endParaRPr/>
          </a:p>
          <a:p>
            <a:pPr marL="0" indent="0" defTabSz="457200">
              <a:lnSpc>
                <a:spcPct val="100000"/>
              </a:lnSpc>
              <a:spcBef>
                <a:spcPts val="0"/>
              </a:spcBef>
              <a:buSzTx/>
              <a:buNone/>
              <a:defRPr sz="1000"/>
            </a:pPr>
            <a:r>
              <a:t>This presentation was prepared for the New England Mental Health Technology Transfer Center (MHTTC) Network under a cooperative agreement from the Substance Abuse and Mental Health Services Administration (SAMHSA). All material appearing in this publication, except that taken directly from copyrighted sources, is in the public domain and may be reproduced or copied without permission from SAMHSA or the authors. Citation of the source is appreciated. Do not reproduce or distribute this publication for a fee without specific, written authorization from </a:t>
            </a:r>
            <a:r>
              <a:rPr>
                <a:latin typeface="+mj-lt"/>
                <a:ea typeface="+mj-ea"/>
                <a:cs typeface="+mj-cs"/>
                <a:sym typeface="Calibri"/>
              </a:rPr>
              <a:t>New England MHTTC.  </a:t>
            </a:r>
            <a:r>
              <a:t>For more information on obtaining copies of this publication, email us at </a:t>
            </a:r>
            <a:r>
              <a:rPr u="sng">
                <a:solidFill>
                  <a:srgbClr val="0563C1"/>
                </a:solidFill>
                <a:uFill>
                  <a:solidFill>
                    <a:srgbClr val="0563C1"/>
                  </a:solidFill>
                </a:uFill>
                <a:hlinkClick r:id="rId3"/>
              </a:rPr>
              <a:t>newengland@mhttcnetwork.org</a:t>
            </a:r>
            <a:r>
              <a:t>. </a:t>
            </a:r>
            <a:br/>
            <a:endParaRPr/>
          </a:p>
          <a:p>
            <a:pPr marL="0" indent="0" defTabSz="457200">
              <a:lnSpc>
                <a:spcPct val="100000"/>
              </a:lnSpc>
              <a:spcBef>
                <a:spcPts val="0"/>
              </a:spcBef>
              <a:buSzTx/>
              <a:buNone/>
              <a:defRPr sz="1000"/>
            </a:pPr>
            <a:r>
              <a:t>At the time of this publication, Miriam E. Delphin-Rittmon, Ph.D, served as Assistant Secretary for Mental Health and Substance Use in the U.S. Department of Health and Human Services and the Administrator of the Substance Abuse and Mental Health Services Administration.</a:t>
            </a:r>
          </a:p>
          <a:p>
            <a:pPr marL="0" indent="0">
              <a:buSzTx/>
              <a:buNone/>
              <a:defRPr sz="1000"/>
            </a:pPr>
            <a:r>
              <a:t>The opinions expressed herein are the view of TTC Network and do not reflect the official position of the Department of Health and Human Services (DHHS), SAMHSA. No official support or endorsement of DHHS, SAMHSA, for the opinions described in this document is intended or should be inferred.</a:t>
            </a:r>
          </a:p>
          <a:p>
            <a:pPr marL="0" indent="0">
              <a:buSzTx/>
              <a:buNone/>
              <a:defRPr sz="1000"/>
            </a:pPr>
            <a:r>
              <a:t>This work is supported by grants </a:t>
            </a:r>
            <a:r>
              <a:rPr>
                <a:solidFill>
                  <a:srgbClr val="CC4927"/>
                </a:solidFill>
              </a:rPr>
              <a:t>#1H79SM081775</a:t>
            </a:r>
            <a:r>
              <a:t> from the Department of Health and Human Services, Substance Abuse and Mental Health Services Administration.</a:t>
            </a:r>
          </a:p>
          <a:p>
            <a:pPr marL="0" indent="0">
              <a:buSzTx/>
              <a:buNone/>
              <a:defRPr sz="1000"/>
            </a:pPr>
            <a:r>
              <a:t>Presented 2022</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C0F28-47C6-06B8-334C-8E1E24A84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EE224F-F735-4A98-DFF9-A237F6EC59DA}"/>
              </a:ext>
            </a:extLst>
          </p:cNvPr>
          <p:cNvSpPr>
            <a:spLocks noGrp="1"/>
          </p:cNvSpPr>
          <p:nvPr>
            <p:ph type="title"/>
          </p:nvPr>
        </p:nvSpPr>
        <p:spPr>
          <a:xfrm>
            <a:off x="781877" y="973668"/>
            <a:ext cx="11087567" cy="706964"/>
          </a:xfrm>
        </p:spPr>
        <p:txBody>
          <a:bodyPr/>
          <a:lstStyle/>
          <a:p>
            <a:r>
              <a:rPr lang="en-US" dirty="0"/>
              <a:t>Non-Acute Suicide Risk: Treatment Planning</a:t>
            </a:r>
          </a:p>
        </p:txBody>
      </p:sp>
      <p:sp>
        <p:nvSpPr>
          <p:cNvPr id="3" name="Content Placeholder 2">
            <a:extLst>
              <a:ext uri="{FF2B5EF4-FFF2-40B4-BE49-F238E27FC236}">
                <a16:creationId xmlns:a16="http://schemas.microsoft.com/office/drawing/2014/main" id="{75EFE54C-CFF3-1611-D715-278129F17AB1}"/>
              </a:ext>
            </a:extLst>
          </p:cNvPr>
          <p:cNvSpPr>
            <a:spLocks noGrp="1"/>
          </p:cNvSpPr>
          <p:nvPr>
            <p:ph idx="1"/>
          </p:nvPr>
        </p:nvSpPr>
        <p:spPr>
          <a:xfrm>
            <a:off x="768626" y="2467627"/>
            <a:ext cx="10654748" cy="4198215"/>
          </a:xfrm>
        </p:spPr>
        <p:txBody>
          <a:bodyPr>
            <a:normAutofit/>
          </a:bodyPr>
          <a:lstStyle/>
          <a:p>
            <a:pPr lvl="0">
              <a:spcBef>
                <a:spcPts val="0"/>
              </a:spcBef>
              <a:spcAft>
                <a:spcPts val="600"/>
              </a:spcAft>
            </a:pPr>
            <a:r>
              <a:rPr lang="en-US" sz="2400" dirty="0"/>
              <a:t>Assess factors that contribute to risk for harm </a:t>
            </a:r>
          </a:p>
          <a:p>
            <a:pPr lvl="1">
              <a:spcBef>
                <a:spcPts val="0"/>
              </a:spcBef>
              <a:spcAft>
                <a:spcPts val="600"/>
              </a:spcAft>
            </a:pPr>
            <a:r>
              <a:rPr lang="en-US" sz="1800" dirty="0"/>
              <a:t>Regularly assess for change in risk</a:t>
            </a:r>
          </a:p>
          <a:p>
            <a:pPr lvl="1">
              <a:spcBef>
                <a:spcPts val="0"/>
              </a:spcBef>
              <a:spcAft>
                <a:spcPts val="600"/>
              </a:spcAft>
            </a:pPr>
            <a:r>
              <a:rPr lang="en-US" sz="1800" dirty="0"/>
              <a:t>Prioritize treatment targets collaboratively with client - which factors are key?</a:t>
            </a:r>
          </a:p>
          <a:p>
            <a:pPr lvl="0">
              <a:spcBef>
                <a:spcPts val="0"/>
              </a:spcBef>
              <a:spcAft>
                <a:spcPts val="600"/>
              </a:spcAft>
            </a:pPr>
            <a:r>
              <a:rPr lang="en-US" sz="2400" dirty="0"/>
              <a:t>Target drivers of suicidality; enhance strengths &amp; coping skills</a:t>
            </a:r>
          </a:p>
          <a:p>
            <a:pPr lvl="1">
              <a:spcBef>
                <a:spcPts val="0"/>
              </a:spcBef>
              <a:spcAft>
                <a:spcPts val="600"/>
              </a:spcAft>
            </a:pPr>
            <a:r>
              <a:rPr lang="en-US" sz="1800" dirty="0"/>
              <a:t>Engagement in appropriate treatment is key factor in reducing risk!! </a:t>
            </a:r>
          </a:p>
          <a:p>
            <a:pPr lvl="1">
              <a:spcBef>
                <a:spcPts val="0"/>
              </a:spcBef>
              <a:spcAft>
                <a:spcPts val="600"/>
              </a:spcAft>
            </a:pPr>
            <a:r>
              <a:rPr lang="en-US" sz="1800" dirty="0"/>
              <a:t>Identify &amp; reduce access to means for harm, especially highly lethal means</a:t>
            </a:r>
          </a:p>
          <a:p>
            <a:pPr lvl="1">
              <a:spcBef>
                <a:spcPts val="0"/>
              </a:spcBef>
              <a:spcAft>
                <a:spcPts val="600"/>
              </a:spcAft>
            </a:pPr>
            <a:r>
              <a:rPr lang="en-US" sz="1800" dirty="0"/>
              <a:t>Identify &amp; enhance strong social connections (family, friends, community)</a:t>
            </a:r>
          </a:p>
          <a:p>
            <a:pPr lvl="1">
              <a:spcBef>
                <a:spcPts val="0"/>
              </a:spcBef>
              <a:spcAft>
                <a:spcPts val="600"/>
              </a:spcAft>
            </a:pPr>
            <a:r>
              <a:rPr lang="en-US" sz="1800" dirty="0"/>
              <a:t>Practice &amp; reinforce skills: distress tolerance, cognitive restructuring, problem solving</a:t>
            </a:r>
          </a:p>
          <a:p>
            <a:pPr lvl="1">
              <a:spcBef>
                <a:spcPts val="0"/>
              </a:spcBef>
              <a:spcAft>
                <a:spcPts val="600"/>
              </a:spcAft>
            </a:pPr>
            <a:r>
              <a:rPr lang="en-US" sz="1800" dirty="0"/>
              <a:t>Reinforce cultural/religious beliefs that discourage suicide </a:t>
            </a:r>
          </a:p>
          <a:p>
            <a:pPr lvl="1">
              <a:spcBef>
                <a:spcPts val="0"/>
              </a:spcBef>
              <a:spcAft>
                <a:spcPts val="600"/>
              </a:spcAft>
            </a:pPr>
            <a:r>
              <a:rPr lang="en-US" sz="1800" dirty="0"/>
              <a:t>Highlight hope for improvement (while validating &amp; avoiding minimization of distress)</a:t>
            </a:r>
          </a:p>
        </p:txBody>
      </p:sp>
    </p:spTree>
    <p:extLst>
      <p:ext uri="{BB962C8B-B14F-4D97-AF65-F5344CB8AC3E}">
        <p14:creationId xmlns:p14="http://schemas.microsoft.com/office/powerpoint/2010/main" val="106825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52F6-9144-4C2F-BAF4-2C8C08FD1D40}"/>
              </a:ext>
            </a:extLst>
          </p:cNvPr>
          <p:cNvSpPr>
            <a:spLocks noGrp="1"/>
          </p:cNvSpPr>
          <p:nvPr>
            <p:ph type="title"/>
          </p:nvPr>
        </p:nvSpPr>
        <p:spPr/>
        <p:txBody>
          <a:bodyPr/>
          <a:lstStyle/>
          <a:p>
            <a:r>
              <a:rPr lang="en-US" dirty="0"/>
              <a:t>Suicide Interventions</a:t>
            </a:r>
          </a:p>
        </p:txBody>
      </p:sp>
      <p:sp>
        <p:nvSpPr>
          <p:cNvPr id="3" name="Content Placeholder 2">
            <a:extLst>
              <a:ext uri="{FF2B5EF4-FFF2-40B4-BE49-F238E27FC236}">
                <a16:creationId xmlns:a16="http://schemas.microsoft.com/office/drawing/2014/main" id="{CDE64949-7F4B-4E29-BACF-911D89CDF476}"/>
              </a:ext>
            </a:extLst>
          </p:cNvPr>
          <p:cNvSpPr>
            <a:spLocks noGrp="1"/>
          </p:cNvSpPr>
          <p:nvPr>
            <p:ph idx="1"/>
          </p:nvPr>
        </p:nvSpPr>
        <p:spPr>
          <a:xfrm>
            <a:off x="676656" y="2404872"/>
            <a:ext cx="10705342" cy="4233672"/>
          </a:xfrm>
        </p:spPr>
        <p:txBody>
          <a:bodyPr>
            <a:normAutofit lnSpcReduction="10000"/>
          </a:bodyPr>
          <a:lstStyle/>
          <a:p>
            <a:r>
              <a:rPr lang="en-US" dirty="0"/>
              <a:t>Any favorite treatment approaches from the group?</a:t>
            </a:r>
          </a:p>
          <a:p>
            <a:r>
              <a:rPr lang="en-US" dirty="0"/>
              <a:t>Safety Planning Intervention (SPI; Stanley &amp; Brown, 2012; Stanley et al., 2018)</a:t>
            </a:r>
          </a:p>
          <a:p>
            <a:pPr lvl="1"/>
            <a:r>
              <a:rPr lang="en-US" dirty="0"/>
              <a:t>1-session </a:t>
            </a:r>
          </a:p>
          <a:p>
            <a:pPr lvl="1"/>
            <a:r>
              <a:rPr lang="en-US" dirty="0"/>
              <a:t>Strategies: brief problem-solving/coping skills, enhance social support, emergency contacts, means restriction, motivate further treatment</a:t>
            </a:r>
          </a:p>
          <a:p>
            <a:r>
              <a:rPr lang="en-US" sz="1800" dirty="0"/>
              <a:t>Collaborative Assessment and Management of Suicide (CAMS) </a:t>
            </a:r>
          </a:p>
          <a:p>
            <a:pPr lvl="1"/>
            <a:r>
              <a:rPr lang="en-US" dirty="0"/>
              <a:t>Outpatient, suicide-specific, focus on developing other means of coping/problem-solving, aim to eliminate need for suicidal coping, targets suicide ‘drivers’</a:t>
            </a:r>
          </a:p>
          <a:p>
            <a:pPr lvl="1"/>
            <a:r>
              <a:rPr lang="en-US" dirty="0"/>
              <a:t>Initial &amp; follow-up session forms</a:t>
            </a:r>
          </a:p>
          <a:p>
            <a:r>
              <a:rPr lang="en-US" dirty="0"/>
              <a:t>DBT: </a:t>
            </a:r>
          </a:p>
          <a:p>
            <a:pPr lvl="1"/>
            <a:r>
              <a:rPr lang="en-US" dirty="0"/>
              <a:t>Comprehensive DBT (e.g., skills group, individual therapy, phone coaching)</a:t>
            </a:r>
          </a:p>
          <a:p>
            <a:pPr lvl="1"/>
            <a:r>
              <a:rPr lang="en-US" dirty="0"/>
              <a:t>DBT skills (distress tolerance); functional analysis (verbally, in writing) </a:t>
            </a:r>
          </a:p>
        </p:txBody>
      </p:sp>
    </p:spTree>
    <p:extLst>
      <p:ext uri="{BB962C8B-B14F-4D97-AF65-F5344CB8AC3E}">
        <p14:creationId xmlns:p14="http://schemas.microsoft.com/office/powerpoint/2010/main" val="174330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1D3-DAC5-4F51-863C-57B8B0564CED}"/>
              </a:ext>
            </a:extLst>
          </p:cNvPr>
          <p:cNvSpPr>
            <a:spLocks noGrp="1"/>
          </p:cNvSpPr>
          <p:nvPr>
            <p:ph type="title"/>
          </p:nvPr>
        </p:nvSpPr>
        <p:spPr/>
        <p:txBody>
          <a:bodyPr/>
          <a:lstStyle/>
          <a:p>
            <a:r>
              <a:rPr lang="en-US" dirty="0"/>
              <a:t>Functional Analysis: General</a:t>
            </a:r>
          </a:p>
        </p:txBody>
      </p:sp>
      <p:sp>
        <p:nvSpPr>
          <p:cNvPr id="3" name="Content Placeholder 2">
            <a:extLst>
              <a:ext uri="{FF2B5EF4-FFF2-40B4-BE49-F238E27FC236}">
                <a16:creationId xmlns:a16="http://schemas.microsoft.com/office/drawing/2014/main" id="{46E7CF9D-DCE4-40BC-8648-E34ECC2C6397}"/>
              </a:ext>
            </a:extLst>
          </p:cNvPr>
          <p:cNvSpPr>
            <a:spLocks noGrp="1"/>
          </p:cNvSpPr>
          <p:nvPr>
            <p:ph idx="1"/>
          </p:nvPr>
        </p:nvSpPr>
        <p:spPr/>
        <p:txBody>
          <a:bodyPr>
            <a:normAutofit/>
          </a:bodyPr>
          <a:lstStyle/>
          <a:p>
            <a:r>
              <a:rPr lang="en-US" sz="2400" dirty="0"/>
              <a:t>Multiple terms</a:t>
            </a:r>
          </a:p>
          <a:p>
            <a:pPr lvl="1"/>
            <a:r>
              <a:rPr lang="en-US" sz="2000" dirty="0"/>
              <a:t>Functional analysis</a:t>
            </a:r>
          </a:p>
          <a:p>
            <a:pPr lvl="1"/>
            <a:r>
              <a:rPr lang="en-US" sz="2000" dirty="0"/>
              <a:t>Behavioral analysis</a:t>
            </a:r>
          </a:p>
          <a:p>
            <a:pPr lvl="1"/>
            <a:r>
              <a:rPr lang="en-US" sz="2000" dirty="0"/>
              <a:t>Behavioral chain analysis</a:t>
            </a:r>
          </a:p>
          <a:p>
            <a:r>
              <a:rPr lang="en-US" sz="2400" dirty="0"/>
              <a:t>Process of gathering specific details about target behaviors</a:t>
            </a:r>
          </a:p>
          <a:p>
            <a:r>
              <a:rPr lang="en-US" sz="2400" dirty="0"/>
              <a:t>Can be done informally (questions), formally (with worksheets)</a:t>
            </a:r>
          </a:p>
        </p:txBody>
      </p:sp>
    </p:spTree>
    <p:extLst>
      <p:ext uri="{BB962C8B-B14F-4D97-AF65-F5344CB8AC3E}">
        <p14:creationId xmlns:p14="http://schemas.microsoft.com/office/powerpoint/2010/main" val="420702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AEF8D4-CB5E-4924-A8C2-82B384594B3D}"/>
              </a:ext>
            </a:extLst>
          </p:cNvPr>
          <p:cNvSpPr>
            <a:spLocks noGrp="1"/>
          </p:cNvSpPr>
          <p:nvPr>
            <p:ph type="title"/>
          </p:nvPr>
        </p:nvSpPr>
        <p:spPr>
          <a:xfrm>
            <a:off x="641754" y="1687286"/>
            <a:ext cx="3269463" cy="3978017"/>
          </a:xfrm>
        </p:spPr>
        <p:txBody>
          <a:bodyPr anchor="t">
            <a:normAutofit/>
          </a:bodyPr>
          <a:lstStyle/>
          <a:p>
            <a:r>
              <a:rPr lang="en-US" sz="4400"/>
              <a:t>FA: Purposes</a:t>
            </a:r>
          </a:p>
        </p:txBody>
      </p:sp>
      <p:graphicFrame>
        <p:nvGraphicFramePr>
          <p:cNvPr id="5" name="Content Placeholder 2">
            <a:extLst>
              <a:ext uri="{FF2B5EF4-FFF2-40B4-BE49-F238E27FC236}">
                <a16:creationId xmlns:a16="http://schemas.microsoft.com/office/drawing/2014/main" id="{53ACC261-9A6B-00E8-5A7C-63A030DA5420}"/>
              </a:ext>
            </a:extLst>
          </p:cNvPr>
          <p:cNvGraphicFramePr>
            <a:graphicFrameLocks noGrp="1"/>
          </p:cNvGraphicFramePr>
          <p:nvPr>
            <p:ph idx="1"/>
            <p:extLst>
              <p:ext uri="{D42A27DB-BD31-4B8C-83A1-F6EECF244321}">
                <p14:modId xmlns:p14="http://schemas.microsoft.com/office/powerpoint/2010/main" val="1788256051"/>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509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8622F8-12DD-4312-AAFB-89CC66A3272C}"/>
              </a:ext>
            </a:extLst>
          </p:cNvPr>
          <p:cNvPicPr>
            <a:picLocks noChangeAspect="1"/>
          </p:cNvPicPr>
          <p:nvPr/>
        </p:nvPicPr>
        <p:blipFill>
          <a:blip r:embed="rId2"/>
          <a:stretch>
            <a:fillRect/>
          </a:stretch>
        </p:blipFill>
        <p:spPr>
          <a:xfrm>
            <a:off x="3242570" y="0"/>
            <a:ext cx="5706859" cy="6858000"/>
          </a:xfrm>
          <a:prstGeom prst="rect">
            <a:avLst/>
          </a:prstGeom>
        </p:spPr>
      </p:pic>
    </p:spTree>
    <p:extLst>
      <p:ext uri="{BB962C8B-B14F-4D97-AF65-F5344CB8AC3E}">
        <p14:creationId xmlns:p14="http://schemas.microsoft.com/office/powerpoint/2010/main" val="2100254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4B67-4F1E-44D1-8BCE-3714B3BA6991}"/>
              </a:ext>
            </a:extLst>
          </p:cNvPr>
          <p:cNvSpPr>
            <a:spLocks noGrp="1"/>
          </p:cNvSpPr>
          <p:nvPr>
            <p:ph type="title"/>
          </p:nvPr>
        </p:nvSpPr>
        <p:spPr/>
        <p:txBody>
          <a:bodyPr/>
          <a:lstStyle/>
          <a:p>
            <a:r>
              <a:rPr lang="en-US" dirty="0"/>
              <a:t>DIALECTICAL BEHAVIOR THERAPY FUNCTIONAL ANALYSIS WORKSHEET</a:t>
            </a:r>
          </a:p>
        </p:txBody>
      </p:sp>
      <p:sp>
        <p:nvSpPr>
          <p:cNvPr id="3" name="Content Placeholder 2">
            <a:extLst>
              <a:ext uri="{FF2B5EF4-FFF2-40B4-BE49-F238E27FC236}">
                <a16:creationId xmlns:a16="http://schemas.microsoft.com/office/drawing/2014/main" id="{AEA843EC-445C-4457-84ED-658F32E1BE37}"/>
              </a:ext>
            </a:extLst>
          </p:cNvPr>
          <p:cNvSpPr>
            <a:spLocks noGrp="1"/>
          </p:cNvSpPr>
          <p:nvPr>
            <p:ph idx="1"/>
          </p:nvPr>
        </p:nvSpPr>
        <p:spPr>
          <a:xfrm>
            <a:off x="818712" y="2222287"/>
            <a:ext cx="10554574" cy="4188525"/>
          </a:xfrm>
        </p:spPr>
        <p:txBody>
          <a:bodyPr>
            <a:normAutofit fontScale="85000" lnSpcReduction="20000"/>
          </a:bodyPr>
          <a:lstStyle/>
          <a:p>
            <a:pPr>
              <a:buFont typeface="+mj-lt"/>
              <a:buAutoNum type="arabicPeriod"/>
            </a:pPr>
            <a:r>
              <a:rPr lang="en-US" dirty="0"/>
              <a:t>What is the PROBLEM BEHAVIOR you want to understand? (Example: losing your temper, missing an appointment, cutting, using substances, not doing homework or not filling in diary card, etc.) Think of behaviors targeted on your Treatment Plan or on your Diary Card. Describe in enough detail so an actor could recreate your behavior.</a:t>
            </a:r>
          </a:p>
          <a:p>
            <a:pPr>
              <a:buFont typeface="+mj-lt"/>
              <a:buAutoNum type="arabicPeriod"/>
            </a:pPr>
            <a:r>
              <a:rPr lang="en-US" dirty="0"/>
              <a:t>What was the PROMPTING EVENT that started the behavior? Why did the behavior happen on that day and not the day before? What was going on when the problem started? What were you doing, thinking and feeling?</a:t>
            </a:r>
          </a:p>
          <a:p>
            <a:pPr>
              <a:buFont typeface="+mj-lt"/>
              <a:buAutoNum type="arabicPeriod"/>
            </a:pPr>
            <a:r>
              <a:rPr lang="en-US" dirty="0"/>
              <a:t>What made you VULNERABLE to this prompting event? What made this prompting event so powerful? Examine illness (mental and physical), diet, sleep, injury, intense emotions (mad, glad, sad, etc.), stressors, use or misuse of substances, and previous behaviors.</a:t>
            </a:r>
          </a:p>
          <a:p>
            <a:pPr>
              <a:buFont typeface="+mj-lt"/>
              <a:buAutoNum type="arabicPeriod"/>
            </a:pPr>
            <a:r>
              <a:rPr lang="en-US" dirty="0"/>
              <a:t>What are THE LINKS IN THE CHAIN OF EVENTS that hooked the Prompting Event to the Problem Behavior? Describe your thoughts, feelings, and actions and events that led to problem behavior. What exact thought, feeling, or action followed the Precipitating Event? What next?</a:t>
            </a:r>
          </a:p>
          <a:p>
            <a:pPr>
              <a:buFont typeface="+mj-lt"/>
              <a:buAutoNum type="arabicPeriod"/>
            </a:pPr>
            <a:r>
              <a:rPr lang="en-US" dirty="0"/>
              <a:t>What are the immediate and long term CONSEQUENCES of this behavior? What happened that may have REINFORCED this behavior?</a:t>
            </a:r>
          </a:p>
          <a:p>
            <a:pPr>
              <a:buFont typeface="+mj-lt"/>
              <a:buAutoNum type="arabicPeriod"/>
            </a:pPr>
            <a:r>
              <a:rPr lang="en-US" dirty="0"/>
              <a:t>Describe in detail different more skillful SOLUTIONS to the problem.</a:t>
            </a:r>
          </a:p>
          <a:p>
            <a:pPr>
              <a:buFont typeface="+mj-lt"/>
              <a:buAutoNum type="arabicPeriod"/>
            </a:pPr>
            <a:r>
              <a:rPr lang="en-US" dirty="0"/>
              <a:t>Describe in detail a PREVENTION strategy. What could you have done differently to avoid this problem behavior?</a:t>
            </a:r>
          </a:p>
        </p:txBody>
      </p:sp>
    </p:spTree>
    <p:extLst>
      <p:ext uri="{BB962C8B-B14F-4D97-AF65-F5344CB8AC3E}">
        <p14:creationId xmlns:p14="http://schemas.microsoft.com/office/powerpoint/2010/main" val="1433980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B29E-1467-4662-8FD8-DEEAF28444F5}"/>
              </a:ext>
            </a:extLst>
          </p:cNvPr>
          <p:cNvSpPr>
            <a:spLocks noGrp="1"/>
          </p:cNvSpPr>
          <p:nvPr>
            <p:ph type="title"/>
          </p:nvPr>
        </p:nvSpPr>
        <p:spPr/>
        <p:txBody>
          <a:bodyPr/>
          <a:lstStyle/>
          <a:p>
            <a:r>
              <a:rPr lang="en-US" dirty="0"/>
              <a:t>Distress Tolerance Skills (DBT)</a:t>
            </a:r>
          </a:p>
        </p:txBody>
      </p:sp>
      <p:sp>
        <p:nvSpPr>
          <p:cNvPr id="3" name="Content Placeholder 2">
            <a:extLst>
              <a:ext uri="{FF2B5EF4-FFF2-40B4-BE49-F238E27FC236}">
                <a16:creationId xmlns:a16="http://schemas.microsoft.com/office/drawing/2014/main" id="{D0FF7B89-D6AF-4BB3-9C8E-F63525FA6AAA}"/>
              </a:ext>
            </a:extLst>
          </p:cNvPr>
          <p:cNvSpPr>
            <a:spLocks noGrp="1"/>
          </p:cNvSpPr>
          <p:nvPr>
            <p:ph idx="1"/>
          </p:nvPr>
        </p:nvSpPr>
        <p:spPr/>
        <p:txBody>
          <a:bodyPr/>
          <a:lstStyle/>
          <a:p>
            <a:r>
              <a:rPr lang="en-US" dirty="0"/>
              <a:t>TIPP</a:t>
            </a:r>
          </a:p>
          <a:p>
            <a:r>
              <a:rPr lang="en-US" dirty="0"/>
              <a:t>Pros/Cons</a:t>
            </a:r>
          </a:p>
          <a:p>
            <a:r>
              <a:rPr lang="en-US" dirty="0"/>
              <a:t>Distract with wise mind ACCEPTS</a:t>
            </a:r>
          </a:p>
          <a:p>
            <a:r>
              <a:rPr lang="en-US" dirty="0"/>
              <a:t>Self-soothe with six senses</a:t>
            </a:r>
          </a:p>
          <a:p>
            <a:r>
              <a:rPr lang="en-US" dirty="0"/>
              <a:t>Improve the moment</a:t>
            </a:r>
          </a:p>
        </p:txBody>
      </p:sp>
    </p:spTree>
    <p:extLst>
      <p:ext uri="{BB962C8B-B14F-4D97-AF65-F5344CB8AC3E}">
        <p14:creationId xmlns:p14="http://schemas.microsoft.com/office/powerpoint/2010/main" val="2675266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C3478F25-98E0-DF41-C736-52D09682791C}"/>
              </a:ext>
            </a:extLst>
          </p:cNvPr>
          <p:cNvPicPr>
            <a:picLocks noChangeAspect="1"/>
          </p:cNvPicPr>
          <p:nvPr/>
        </p:nvPicPr>
        <p:blipFill rotWithShape="1">
          <a:blip r:embed="rId2">
            <a:extLst>
              <a:ext uri="{28A0092B-C50C-407E-A947-70E740481C1C}">
                <a14:useLocalDpi xmlns:a14="http://schemas.microsoft.com/office/drawing/2010/main" val="0"/>
              </a:ext>
            </a:extLst>
          </a:blip>
          <a:srcRect l="32364" t="14285" r="31440" b="12060"/>
          <a:stretch/>
        </p:blipFill>
        <p:spPr>
          <a:xfrm>
            <a:off x="3723588" y="348792"/>
            <a:ext cx="5468571" cy="6259398"/>
          </a:xfrm>
          <a:prstGeom prst="rect">
            <a:avLst/>
          </a:prstGeom>
        </p:spPr>
      </p:pic>
    </p:spTree>
    <p:extLst>
      <p:ext uri="{BB962C8B-B14F-4D97-AF65-F5344CB8AC3E}">
        <p14:creationId xmlns:p14="http://schemas.microsoft.com/office/powerpoint/2010/main" val="3018028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a:extLst>
              <a:ext uri="{FF2B5EF4-FFF2-40B4-BE49-F238E27FC236}">
                <a16:creationId xmlns:a16="http://schemas.microsoft.com/office/drawing/2014/main" id="{95C2E423-27F2-3E02-F96E-91337A2205C2}"/>
              </a:ext>
            </a:extLst>
          </p:cNvPr>
          <p:cNvPicPr>
            <a:picLocks noChangeAspect="1"/>
          </p:cNvPicPr>
          <p:nvPr/>
        </p:nvPicPr>
        <p:blipFill rotWithShape="1">
          <a:blip r:embed="rId2">
            <a:extLst>
              <a:ext uri="{28A0092B-C50C-407E-A947-70E740481C1C}">
                <a14:useLocalDpi xmlns:a14="http://schemas.microsoft.com/office/drawing/2010/main" val="0"/>
              </a:ext>
            </a:extLst>
          </a:blip>
          <a:srcRect l="34063" t="12917" r="32344" b="12777"/>
          <a:stretch/>
        </p:blipFill>
        <p:spPr>
          <a:xfrm>
            <a:off x="3506771" y="81918"/>
            <a:ext cx="5326144" cy="6626714"/>
          </a:xfrm>
          <a:prstGeom prst="rect">
            <a:avLst/>
          </a:prstGeom>
        </p:spPr>
      </p:pic>
    </p:spTree>
    <p:extLst>
      <p:ext uri="{BB962C8B-B14F-4D97-AF65-F5344CB8AC3E}">
        <p14:creationId xmlns:p14="http://schemas.microsoft.com/office/powerpoint/2010/main" val="2688485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51515" y="1734857"/>
            <a:ext cx="3765483" cy="3388287"/>
          </a:xfrm>
        </p:spPr>
        <p:txBody>
          <a:bodyPr anchor="ctr">
            <a:normAutofit/>
          </a:bodyPr>
          <a:lstStyle/>
          <a:p>
            <a:r>
              <a:rPr lang="en-US" dirty="0"/>
              <a:t>Case Example: “Laurie”</a:t>
            </a:r>
          </a:p>
        </p:txBody>
      </p:sp>
      <p:sp>
        <p:nvSpPr>
          <p:cNvPr id="3" name="Content Placeholder 2"/>
          <p:cNvSpPr>
            <a:spLocks noGrp="1"/>
          </p:cNvSpPr>
          <p:nvPr>
            <p:ph idx="1"/>
          </p:nvPr>
        </p:nvSpPr>
        <p:spPr>
          <a:xfrm>
            <a:off x="6008068" y="978993"/>
            <a:ext cx="5365218" cy="4900014"/>
          </a:xfrm>
          <a:effectLst/>
        </p:spPr>
        <p:txBody>
          <a:bodyPr>
            <a:normAutofit/>
          </a:bodyPr>
          <a:lstStyle/>
          <a:p>
            <a:pPr>
              <a:lnSpc>
                <a:spcPct val="90000"/>
              </a:lnSpc>
              <a:spcBef>
                <a:spcPts val="0"/>
              </a:spcBef>
            </a:pPr>
            <a:r>
              <a:rPr lang="en-US" sz="1700"/>
              <a:t>Thorough initial assessment + ask about SI/SH each session</a:t>
            </a:r>
          </a:p>
          <a:p>
            <a:pPr>
              <a:lnSpc>
                <a:spcPct val="90000"/>
              </a:lnSpc>
              <a:spcBef>
                <a:spcPts val="0"/>
              </a:spcBef>
            </a:pPr>
            <a:r>
              <a:rPr lang="en-US" sz="1700"/>
              <a:t>Assess/remove access to deadly means (include parents)</a:t>
            </a:r>
          </a:p>
          <a:p>
            <a:pPr>
              <a:lnSpc>
                <a:spcPct val="90000"/>
              </a:lnSpc>
              <a:spcBef>
                <a:spcPts val="0"/>
              </a:spcBef>
            </a:pPr>
            <a:r>
              <a:rPr lang="en-US" sz="1700"/>
              <a:t>Identify reasons for not acting / for living </a:t>
            </a:r>
          </a:p>
          <a:p>
            <a:pPr lvl="1">
              <a:lnSpc>
                <a:spcPct val="90000"/>
              </a:lnSpc>
              <a:spcBef>
                <a:spcPts val="0"/>
              </a:spcBef>
            </a:pPr>
            <a:r>
              <a:rPr lang="en-US" sz="1700"/>
              <a:t>Impact on loved ones like parents/siblings</a:t>
            </a:r>
          </a:p>
          <a:p>
            <a:pPr>
              <a:lnSpc>
                <a:spcPct val="90000"/>
              </a:lnSpc>
              <a:spcBef>
                <a:spcPts val="0"/>
              </a:spcBef>
            </a:pPr>
            <a:r>
              <a:rPr lang="en-US" sz="1700"/>
              <a:t>Identify what client has tried / what has worked before (include parents)</a:t>
            </a:r>
          </a:p>
          <a:p>
            <a:pPr>
              <a:lnSpc>
                <a:spcPct val="90000"/>
              </a:lnSpc>
              <a:spcBef>
                <a:spcPts val="0"/>
              </a:spcBef>
            </a:pPr>
            <a:r>
              <a:rPr lang="en-US" sz="1700"/>
              <a:t>Functional analysis of relevant events</a:t>
            </a:r>
          </a:p>
          <a:p>
            <a:pPr>
              <a:lnSpc>
                <a:spcPct val="90000"/>
              </a:lnSpc>
              <a:spcBef>
                <a:spcPts val="0"/>
              </a:spcBef>
            </a:pPr>
            <a:r>
              <a:rPr lang="en-US" sz="1700"/>
              <a:t>Identify suicidality drivers</a:t>
            </a:r>
          </a:p>
          <a:p>
            <a:pPr lvl="1">
              <a:lnSpc>
                <a:spcPct val="90000"/>
              </a:lnSpc>
              <a:spcBef>
                <a:spcPts val="0"/>
              </a:spcBef>
            </a:pPr>
            <a:r>
              <a:rPr lang="en-US" sz="1700"/>
              <a:t>Intensity of sadness</a:t>
            </a:r>
          </a:p>
          <a:p>
            <a:pPr lvl="1">
              <a:lnSpc>
                <a:spcPct val="90000"/>
              </a:lnSpc>
              <a:spcBef>
                <a:spcPts val="0"/>
              </a:spcBef>
            </a:pPr>
            <a:r>
              <a:rPr lang="en-US" sz="1700"/>
              <a:t>Feeling like a burden or that people dislike her </a:t>
            </a:r>
          </a:p>
          <a:p>
            <a:pPr lvl="1">
              <a:lnSpc>
                <a:spcPct val="90000"/>
              </a:lnSpc>
              <a:spcBef>
                <a:spcPts val="0"/>
              </a:spcBef>
            </a:pPr>
            <a:r>
              <a:rPr lang="en-US" sz="1700"/>
              <a:t>AH saying to die (more compelling / harder to dismiss when distressed)</a:t>
            </a:r>
          </a:p>
        </p:txBody>
      </p:sp>
    </p:spTree>
    <p:extLst>
      <p:ext uri="{BB962C8B-B14F-4D97-AF65-F5344CB8AC3E}">
        <p14:creationId xmlns:p14="http://schemas.microsoft.com/office/powerpoint/2010/main" val="238332819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2C8948B-08F3-C88E-64A7-200C1DA6F30F}"/>
              </a:ext>
            </a:extLst>
          </p:cNvPr>
          <p:cNvSpPr>
            <a:spLocks noGrp="1"/>
          </p:cNvSpPr>
          <p:nvPr>
            <p:ph type="title"/>
          </p:nvPr>
        </p:nvSpPr>
        <p:spPr>
          <a:xfrm>
            <a:off x="451515" y="1734857"/>
            <a:ext cx="3765483" cy="3388287"/>
          </a:xfrm>
        </p:spPr>
        <p:txBody>
          <a:bodyPr anchor="ctr">
            <a:normAutofit/>
          </a:bodyPr>
          <a:lstStyle/>
          <a:p>
            <a:r>
              <a:rPr lang="en-US" dirty="0"/>
              <a:t>Case Example: “Laurie” Challenges &amp; Questions</a:t>
            </a:r>
          </a:p>
        </p:txBody>
      </p:sp>
      <p:sp>
        <p:nvSpPr>
          <p:cNvPr id="3" name="Content Placeholder 2">
            <a:extLst>
              <a:ext uri="{FF2B5EF4-FFF2-40B4-BE49-F238E27FC236}">
                <a16:creationId xmlns:a16="http://schemas.microsoft.com/office/drawing/2014/main" id="{29EAE1D8-258A-585D-D002-636269ADB5F1}"/>
              </a:ext>
            </a:extLst>
          </p:cNvPr>
          <p:cNvSpPr>
            <a:spLocks noGrp="1"/>
          </p:cNvSpPr>
          <p:nvPr>
            <p:ph idx="1"/>
          </p:nvPr>
        </p:nvSpPr>
        <p:spPr>
          <a:xfrm>
            <a:off x="6008068" y="978993"/>
            <a:ext cx="5365218" cy="4900014"/>
          </a:xfrm>
          <a:effectLst/>
        </p:spPr>
        <p:txBody>
          <a:bodyPr>
            <a:normAutofit/>
          </a:bodyPr>
          <a:lstStyle/>
          <a:p>
            <a:r>
              <a:rPr lang="en-US" sz="2000"/>
              <a:t>Difficulty arranging for client to complete homework or practice skills in moments of distress</a:t>
            </a:r>
          </a:p>
          <a:p>
            <a:r>
              <a:rPr lang="en-US" sz="2000"/>
              <a:t>Difficulty remembering details of periods of intense SI / distress</a:t>
            </a:r>
          </a:p>
          <a:p>
            <a:r>
              <a:rPr lang="en-US" sz="2000"/>
              <a:t>Very fused with negative thoughts/beliefs about herself &amp; how other people perceive her</a:t>
            </a:r>
          </a:p>
        </p:txBody>
      </p:sp>
    </p:spTree>
    <p:extLst>
      <p:ext uri="{BB962C8B-B14F-4D97-AF65-F5344CB8AC3E}">
        <p14:creationId xmlns:p14="http://schemas.microsoft.com/office/powerpoint/2010/main" val="2364330042"/>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E2419B3-7D32-E7BC-AE57-9F882EFCD421}"/>
              </a:ext>
            </a:extLst>
          </p:cNvPr>
          <p:cNvSpPr>
            <a:spLocks noGrp="1"/>
          </p:cNvSpPr>
          <p:nvPr>
            <p:ph type="title"/>
          </p:nvPr>
        </p:nvSpPr>
        <p:spPr>
          <a:xfrm>
            <a:off x="810002" y="639097"/>
            <a:ext cx="4961534" cy="3781101"/>
          </a:xfrm>
        </p:spPr>
        <p:txBody>
          <a:bodyPr vert="horz" lIns="91440" tIns="45720" rIns="91440" bIns="45720" rtlCol="0" anchor="b">
            <a:normAutofit/>
          </a:bodyPr>
          <a:lstStyle/>
          <a:p>
            <a:r>
              <a:rPr lang="en-US" sz="5400"/>
              <a:t>Discussion</a:t>
            </a:r>
          </a:p>
        </p:txBody>
      </p:sp>
      <p:sp>
        <p:nvSpPr>
          <p:cNvPr id="4" name="Content Placeholder 3">
            <a:extLst>
              <a:ext uri="{FF2B5EF4-FFF2-40B4-BE49-F238E27FC236}">
                <a16:creationId xmlns:a16="http://schemas.microsoft.com/office/drawing/2014/main" id="{8108B17C-CDC8-4AC6-D29B-5D1C88AD9D22}"/>
              </a:ext>
            </a:extLst>
          </p:cNvPr>
          <p:cNvSpPr>
            <a:spLocks noGrp="1"/>
          </p:cNvSpPr>
          <p:nvPr>
            <p:ph idx="1"/>
          </p:nvPr>
        </p:nvSpPr>
        <p:spPr>
          <a:xfrm>
            <a:off x="810001" y="5280847"/>
            <a:ext cx="4961535" cy="785656"/>
          </a:xfrm>
        </p:spPr>
        <p:txBody>
          <a:bodyPr vert="horz" lIns="91440" tIns="45720" rIns="91440" bIns="45720" rtlCol="0" anchor="t">
            <a:normAutofit/>
          </a:bodyPr>
          <a:lstStyle/>
          <a:p>
            <a:pPr marL="0" indent="0">
              <a:buNone/>
            </a:pPr>
            <a:r>
              <a:rPr lang="en-US"/>
              <a:t>Other case examples, consultation questions?</a:t>
            </a:r>
          </a:p>
        </p:txBody>
      </p:sp>
      <p:pic>
        <p:nvPicPr>
          <p:cNvPr id="6" name="Picture 5" descr="Question mark on green pastel background">
            <a:extLst>
              <a:ext uri="{FF2B5EF4-FFF2-40B4-BE49-F238E27FC236}">
                <a16:creationId xmlns:a16="http://schemas.microsoft.com/office/drawing/2014/main" id="{A83A07DE-E70C-9488-2FE3-23E0DB0A7CD9}"/>
              </a:ext>
            </a:extLst>
          </p:cNvPr>
          <p:cNvPicPr>
            <a:picLocks noChangeAspect="1"/>
          </p:cNvPicPr>
          <p:nvPr/>
        </p:nvPicPr>
        <p:blipFill rotWithShape="1">
          <a:blip r:embed="rId2"/>
          <a:srcRect l="33387"/>
          <a:stretch/>
        </p:blipFill>
        <p:spPr>
          <a:xfrm>
            <a:off x="6100916" y="10"/>
            <a:ext cx="6091084" cy="6857990"/>
          </a:xfrm>
          <a:prstGeom prst="rect">
            <a:avLst/>
          </a:prstGeom>
        </p:spPr>
      </p:pic>
    </p:spTree>
    <p:extLst>
      <p:ext uri="{BB962C8B-B14F-4D97-AF65-F5344CB8AC3E}">
        <p14:creationId xmlns:p14="http://schemas.microsoft.com/office/powerpoint/2010/main" val="3855483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451515" y="1734857"/>
            <a:ext cx="3765483" cy="3388287"/>
          </a:xfrm>
        </p:spPr>
        <p:txBody>
          <a:bodyPr anchor="ctr">
            <a:normAutofit/>
          </a:bodyPr>
          <a:lstStyle/>
          <a:p>
            <a:r>
              <a:rPr lang="en-US" dirty="0"/>
              <a:t>Take Home Points </a:t>
            </a:r>
          </a:p>
        </p:txBody>
      </p:sp>
      <p:sp>
        <p:nvSpPr>
          <p:cNvPr id="3" name="Content Placeholder 2"/>
          <p:cNvSpPr>
            <a:spLocks noGrp="1"/>
          </p:cNvSpPr>
          <p:nvPr>
            <p:ph idx="1"/>
          </p:nvPr>
        </p:nvSpPr>
        <p:spPr>
          <a:xfrm>
            <a:off x="6008068" y="978993"/>
            <a:ext cx="5365218" cy="4900014"/>
          </a:xfrm>
          <a:effectLst/>
        </p:spPr>
        <p:txBody>
          <a:bodyPr>
            <a:normAutofit/>
          </a:bodyPr>
          <a:lstStyle/>
          <a:p>
            <a:pPr>
              <a:spcBef>
                <a:spcPts val="600"/>
              </a:spcBef>
              <a:spcAft>
                <a:spcPts val="600"/>
              </a:spcAft>
            </a:pPr>
            <a:r>
              <a:rPr lang="en-US"/>
              <a:t>Essential to screen for suicide risk in this population </a:t>
            </a:r>
          </a:p>
          <a:p>
            <a:pPr>
              <a:spcBef>
                <a:spcPts val="600"/>
              </a:spcBef>
            </a:pPr>
            <a:r>
              <a:rPr lang="en-US"/>
              <a:t>Engaging clients in treatment at this stage is key</a:t>
            </a:r>
          </a:p>
          <a:p>
            <a:pPr>
              <a:spcBef>
                <a:spcPts val="600"/>
              </a:spcBef>
              <a:spcAft>
                <a:spcPts val="600"/>
              </a:spcAft>
            </a:pPr>
            <a:r>
              <a:rPr lang="en-US"/>
              <a:t>When present, regularly asses suicide &amp; self-harm risk factors</a:t>
            </a:r>
          </a:p>
          <a:p>
            <a:pPr>
              <a:spcBef>
                <a:spcPts val="600"/>
              </a:spcBef>
              <a:spcAft>
                <a:spcPts val="600"/>
              </a:spcAft>
            </a:pPr>
            <a:r>
              <a:rPr lang="en-US"/>
              <a:t>Consider acute versus longer-term suicide risk</a:t>
            </a:r>
          </a:p>
          <a:p>
            <a:pPr>
              <a:spcBef>
                <a:spcPts val="600"/>
              </a:spcBef>
              <a:spcAft>
                <a:spcPts val="600"/>
              </a:spcAft>
            </a:pPr>
            <a:r>
              <a:rPr lang="en-US"/>
              <a:t>Collaboratively identify &amp; target identified drivers of suicidality</a:t>
            </a:r>
          </a:p>
        </p:txBody>
      </p:sp>
    </p:spTree>
    <p:extLst>
      <p:ext uri="{BB962C8B-B14F-4D97-AF65-F5344CB8AC3E}">
        <p14:creationId xmlns:p14="http://schemas.microsoft.com/office/powerpoint/2010/main" val="5806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Hotline Support </a:t>
            </a:r>
          </a:p>
        </p:txBody>
      </p:sp>
      <p:sp>
        <p:nvSpPr>
          <p:cNvPr id="3" name="Content Placeholder 2"/>
          <p:cNvSpPr>
            <a:spLocks noGrp="1"/>
          </p:cNvSpPr>
          <p:nvPr>
            <p:ph idx="1"/>
          </p:nvPr>
        </p:nvSpPr>
        <p:spPr/>
        <p:txBody>
          <a:bodyPr>
            <a:normAutofit fontScale="85000" lnSpcReduction="20000"/>
          </a:bodyPr>
          <a:lstStyle/>
          <a:p>
            <a:r>
              <a:rPr lang="en-US" sz="2800" dirty="0"/>
              <a:t>National </a:t>
            </a:r>
          </a:p>
          <a:p>
            <a:pPr lvl="1"/>
            <a:r>
              <a:rPr lang="en-US" sz="2600" dirty="0"/>
              <a:t>Suicide prevention lifeline: 1-800-273-8255, </a:t>
            </a:r>
            <a:r>
              <a:rPr lang="en-US" sz="2600" dirty="0">
                <a:hlinkClick r:id="rId2"/>
              </a:rPr>
              <a:t>https://suicidepreventionlifeline.org/</a:t>
            </a:r>
            <a:endParaRPr lang="en-US" sz="2600" dirty="0"/>
          </a:p>
          <a:p>
            <a:r>
              <a:rPr lang="en-US" sz="2800" dirty="0"/>
              <a:t>Local (research in your region):</a:t>
            </a:r>
          </a:p>
          <a:p>
            <a:pPr lvl="1"/>
            <a:r>
              <a:rPr lang="en-US" sz="2600" dirty="0"/>
              <a:t> 24/7 Colorado Crisis Services: 1-844-493-8255, text “TALK” to 38255, or </a:t>
            </a:r>
            <a:r>
              <a:rPr lang="en-US" sz="2600" dirty="0">
                <a:hlinkClick r:id="rId3"/>
              </a:rPr>
              <a:t>https://coloradocrisisservices.org</a:t>
            </a:r>
            <a:r>
              <a:rPr lang="en-US" sz="2600" dirty="0"/>
              <a:t> </a:t>
            </a:r>
          </a:p>
          <a:p>
            <a:pPr lvl="1"/>
            <a:r>
              <a:rPr lang="en-US" sz="2600" dirty="0"/>
              <a:t>Massachusetts: Samaritans Statewide Helpline: 1-877-870-4673; available to anyone in MA who is need of emotional support, call or text; Massachusetts high school and college students can also get online support through the </a:t>
            </a:r>
            <a:r>
              <a:rPr lang="en-US" sz="2600" dirty="0" err="1"/>
              <a:t>IMHear</a:t>
            </a:r>
            <a:r>
              <a:rPr lang="en-US" sz="2600" dirty="0"/>
              <a:t>_ program</a:t>
            </a:r>
          </a:p>
          <a:p>
            <a:endParaRPr lang="en-US" dirty="0"/>
          </a:p>
        </p:txBody>
      </p:sp>
    </p:spTree>
    <p:extLst>
      <p:ext uri="{BB962C8B-B14F-4D97-AF65-F5344CB8AC3E}">
        <p14:creationId xmlns:p14="http://schemas.microsoft.com/office/powerpoint/2010/main" val="1379866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994410" y="2434442"/>
            <a:ext cx="10161270" cy="4203864"/>
          </a:xfrm>
        </p:spPr>
        <p:txBody>
          <a:bodyPr>
            <a:normAutofit fontScale="47500" lnSpcReduction="20000"/>
          </a:bodyPr>
          <a:lstStyle/>
          <a:p>
            <a:r>
              <a:rPr lang="da-DK" dirty="0"/>
              <a:t>Challis S, Nielssen O, Harris A, et al. (2013). Systematic meta-analysis of the risk factors for deliberate self-harm before and after treatment for first-episode psychosis. </a:t>
            </a:r>
            <a:r>
              <a:rPr lang="da-DK" i="1" dirty="0"/>
              <a:t>Acta Psychiatrica Scandinavica</a:t>
            </a:r>
            <a:r>
              <a:rPr lang="da-DK" dirty="0"/>
              <a:t>, 127(6), 442-54.</a:t>
            </a:r>
          </a:p>
          <a:p>
            <a:r>
              <a:rPr lang="da-DK" dirty="0"/>
              <a:t>Duarte, T.A., Paulino, S., Almeida, C., Gomes, H.S., Santos, N., &amp; Gouveia-Pereira, M., (2020). Self-harm as a predisposition for suicide attempts: A study of adolescents' deliberate self-harm, suicidal ideation, and suicide attempts. Psychiatry Research, 287, </a:t>
            </a:r>
            <a:r>
              <a:rPr lang="da-DK" dirty="0">
                <a:hlinkClick r:id="rId2"/>
              </a:rPr>
              <a:t>https://doi.org/10.1016/j.psychres.2019.112553</a:t>
            </a:r>
            <a:r>
              <a:rPr lang="da-DK" dirty="0"/>
              <a:t>. </a:t>
            </a:r>
          </a:p>
          <a:p>
            <a:r>
              <a:rPr lang="da-DK" dirty="0"/>
              <a:t>Gill, K.E., Quintero, J.M., Poe, S.L., ... &amp; Girgis, R.R. (2015). Assessing suicidal ideation in individuals at clinical high risk for psychosis. </a:t>
            </a:r>
            <a:r>
              <a:rPr lang="da-DK" i="1" dirty="0"/>
              <a:t>Schizophrenia Research</a:t>
            </a:r>
            <a:r>
              <a:rPr lang="da-DK" dirty="0"/>
              <a:t>, 165(2-3), 152-156. </a:t>
            </a:r>
          </a:p>
          <a:p>
            <a:r>
              <a:rPr lang="da-DK" dirty="0"/>
              <a:t>Haining, K., Karagiorgou, O., Gajwani, R., Gross, J., Gumley, A. I., Lawrie, S. M., Schwannauer, M., Schultze-Lutter, F., &amp; Uhlhaas, P. J. (2021). Prevalence and predictors of suicidality and non-suicidal self-harm among individuals at clinical high-risk for psychosis: Results from a community-recruited sample. Early intervention in psychiatry, 15(5), 1256–1265. </a:t>
            </a:r>
            <a:r>
              <a:rPr lang="da-DK" dirty="0">
                <a:hlinkClick r:id="rId3"/>
              </a:rPr>
              <a:t>https://doi.org/10.1111/eip.13075</a:t>
            </a:r>
            <a:r>
              <a:rPr lang="da-DK" dirty="0"/>
              <a:t> </a:t>
            </a:r>
          </a:p>
          <a:p>
            <a:r>
              <a:rPr lang="en-US" dirty="0"/>
              <a:t>Hutton, P., Parker, S., Bowe, S., Ford, S., 2012. Prevalence of violence risk factors in people at ultra-high risk of developing psychosis: a service audit. </a:t>
            </a:r>
            <a:r>
              <a:rPr lang="en-US" i="1" dirty="0"/>
              <a:t>Early </a:t>
            </a:r>
            <a:r>
              <a:rPr lang="en-US" i="1" dirty="0" err="1"/>
              <a:t>Interv</a:t>
            </a:r>
            <a:r>
              <a:rPr lang="en-US" i="1" dirty="0"/>
              <a:t> Psychiatry</a:t>
            </a:r>
            <a:r>
              <a:rPr lang="en-US" dirty="0"/>
              <a:t>, 6(1), 91–96.</a:t>
            </a:r>
            <a:endParaRPr lang="da-DK" dirty="0"/>
          </a:p>
          <a:p>
            <a:r>
              <a:rPr lang="da-DK" dirty="0"/>
              <a:t>Kelleher, I., Corcoran, P., &amp; Keeley, H., ... (2013). </a:t>
            </a:r>
            <a:r>
              <a:rPr lang="en-US" dirty="0"/>
              <a:t>Psychotic symptoms and population risk for suicide attempt: A prospective cohort study. </a:t>
            </a:r>
            <a:r>
              <a:rPr lang="da-DK" i="1" dirty="0"/>
              <a:t>JAMA Psychiatry</a:t>
            </a:r>
            <a:r>
              <a:rPr lang="da-DK" dirty="0"/>
              <a:t>, 70(9), 940-948</a:t>
            </a:r>
          </a:p>
          <a:p>
            <a:r>
              <a:rPr lang="en-US" dirty="0"/>
              <a:t>Large, M.M., Dall, B., &amp; </a:t>
            </a:r>
            <a:r>
              <a:rPr lang="en-US" dirty="0" err="1"/>
              <a:t>Nielssen</a:t>
            </a:r>
            <a:r>
              <a:rPr lang="en-US" dirty="0"/>
              <a:t>, O.B. (2014). Risk assessment for violence and self-harm in first episode psychosis and the need for early psychosis intervention services. </a:t>
            </a:r>
            <a:r>
              <a:rPr lang="en-US" i="1" dirty="0"/>
              <a:t>Australian and New Zealand Journal of Psychiatry</a:t>
            </a:r>
            <a:r>
              <a:rPr lang="en-US" dirty="0"/>
              <a:t>, 48(1), 94-95. </a:t>
            </a:r>
          </a:p>
          <a:p>
            <a:r>
              <a:rPr lang="en-US" dirty="0"/>
              <a:t>Lindgren, M., </a:t>
            </a:r>
            <a:r>
              <a:rPr lang="en-US" dirty="0" err="1"/>
              <a:t>Manninen</a:t>
            </a:r>
            <a:r>
              <a:rPr lang="en-US" dirty="0"/>
              <a:t>, M., </a:t>
            </a:r>
            <a:r>
              <a:rPr lang="en-US" dirty="0" err="1"/>
              <a:t>Kalska</a:t>
            </a:r>
            <a:r>
              <a:rPr lang="en-US" dirty="0"/>
              <a:t>, H., … &amp; </a:t>
            </a:r>
            <a:r>
              <a:rPr lang="en-US" dirty="0" err="1"/>
              <a:t>Therman</a:t>
            </a:r>
            <a:r>
              <a:rPr lang="en-US" dirty="0"/>
              <a:t>, S. (2017). Suicidality, self-harm and psychotic-like symptoms in a general adolescent psychiatric sample. </a:t>
            </a:r>
            <a:r>
              <a:rPr lang="en-US" i="1" dirty="0"/>
              <a:t>Early Intervention in Psychiatry</a:t>
            </a:r>
            <a:r>
              <a:rPr lang="en-US" dirty="0"/>
              <a:t>, 11(2), 113-122. </a:t>
            </a:r>
          </a:p>
          <a:p>
            <a:r>
              <a:rPr lang="en-US" dirty="0"/>
              <a:t>Marshall, C., Deighton, S., </a:t>
            </a:r>
            <a:r>
              <a:rPr lang="en-US" dirty="0" err="1"/>
              <a:t>Cadenhead</a:t>
            </a:r>
            <a:r>
              <a:rPr lang="en-US" dirty="0"/>
              <a:t>, K.S., … &amp; Addington, J. (2016). The violent content in attenuated psychotic symptoms. </a:t>
            </a:r>
            <a:r>
              <a:rPr lang="en-US" i="1" dirty="0"/>
              <a:t>Psychiatry Research</a:t>
            </a:r>
            <a:r>
              <a:rPr lang="en-US" dirty="0"/>
              <a:t>, 242, 61-66. </a:t>
            </a:r>
          </a:p>
          <a:p>
            <a:r>
              <a:rPr lang="en-US" dirty="0" err="1"/>
              <a:t>Romm</a:t>
            </a:r>
            <a:r>
              <a:rPr lang="en-US" dirty="0"/>
              <a:t>, K.L., </a:t>
            </a:r>
            <a:r>
              <a:rPr lang="en-US" dirty="0" err="1"/>
              <a:t>Rossberg</a:t>
            </a:r>
            <a:r>
              <a:rPr lang="en-US" dirty="0"/>
              <a:t>, J.I., Berg, A.O., Barrett, E.A., </a:t>
            </a:r>
            <a:r>
              <a:rPr lang="en-US" dirty="0" err="1"/>
              <a:t>Faerden</a:t>
            </a:r>
            <a:r>
              <a:rPr lang="en-US" dirty="0"/>
              <a:t>, A., … &amp; </a:t>
            </a:r>
            <a:r>
              <a:rPr lang="en-US" dirty="0" err="1"/>
              <a:t>Melle</a:t>
            </a:r>
            <a:r>
              <a:rPr lang="en-US" dirty="0"/>
              <a:t>, I. (2010). Depression and depressive symptoms in first episode psychosis. </a:t>
            </a:r>
            <a:r>
              <a:rPr lang="en-US" i="1" dirty="0"/>
              <a:t>Journal of Nervous and Mental Disease</a:t>
            </a:r>
            <a:r>
              <a:rPr lang="en-US" dirty="0"/>
              <a:t>, 198(1), 67-71.</a:t>
            </a:r>
          </a:p>
          <a:p>
            <a:r>
              <a:rPr lang="en-US" dirty="0" err="1"/>
              <a:t>Spidel</a:t>
            </a:r>
            <a:r>
              <a:rPr lang="en-US" dirty="0"/>
              <a:t>, A., </a:t>
            </a:r>
            <a:r>
              <a:rPr lang="en-US" dirty="0" err="1"/>
              <a:t>Lecomte</a:t>
            </a:r>
            <a:r>
              <a:rPr lang="en-US" dirty="0"/>
              <a:t>, T., Greaves, C., </a:t>
            </a:r>
            <a:r>
              <a:rPr lang="en-US" dirty="0" err="1"/>
              <a:t>Sahlstrom</a:t>
            </a:r>
            <a:r>
              <a:rPr lang="en-US" dirty="0"/>
              <a:t>, K., &amp; </a:t>
            </a:r>
            <a:r>
              <a:rPr lang="en-US" dirty="0" err="1"/>
              <a:t>Yuille</a:t>
            </a:r>
            <a:r>
              <a:rPr lang="en-US" dirty="0"/>
              <a:t>, J.C. (2010). Early psychosis and aggression: Predictors and prevalence of violent </a:t>
            </a:r>
            <a:r>
              <a:rPr lang="en-US" dirty="0" err="1"/>
              <a:t>behaviour</a:t>
            </a:r>
            <a:r>
              <a:rPr lang="en-US" dirty="0"/>
              <a:t> amongst individuals with early onset psychosis. </a:t>
            </a:r>
            <a:r>
              <a:rPr lang="en-US" i="1" dirty="0"/>
              <a:t>International Journal of Law and Psychiatry</a:t>
            </a:r>
            <a:r>
              <a:rPr lang="en-US" dirty="0"/>
              <a:t>, 33(3), 171-176.</a:t>
            </a:r>
          </a:p>
          <a:p>
            <a:r>
              <a:rPr lang="en-US" dirty="0" err="1"/>
              <a:t>Upthegrove</a:t>
            </a:r>
            <a:r>
              <a:rPr lang="en-US" dirty="0"/>
              <a:t>, R.; Birchwood, M.; Ross, K.; </a:t>
            </a:r>
            <a:r>
              <a:rPr lang="en-US" dirty="0" err="1"/>
              <a:t>Brunett</a:t>
            </a:r>
            <a:r>
              <a:rPr lang="en-US" dirty="0"/>
              <a:t>, K.; McCollum, R.; Jones, L. (2010). The evolution of depression and suicidality in first episode psychosis. </a:t>
            </a:r>
            <a:r>
              <a:rPr lang="en-US" i="1" dirty="0" err="1"/>
              <a:t>Acta</a:t>
            </a:r>
            <a:r>
              <a:rPr lang="en-US" i="1" dirty="0"/>
              <a:t> </a:t>
            </a:r>
            <a:r>
              <a:rPr lang="en-US" i="1" dirty="0" err="1"/>
              <a:t>Psychiatrica</a:t>
            </a:r>
            <a:r>
              <a:rPr lang="en-US" i="1" dirty="0"/>
              <a:t> </a:t>
            </a:r>
            <a:r>
              <a:rPr lang="en-US" i="1" dirty="0" err="1"/>
              <a:t>Scandinavica</a:t>
            </a:r>
            <a:r>
              <a:rPr lang="en-US" dirty="0"/>
              <a:t>, 122(3), 211-218.</a:t>
            </a:r>
          </a:p>
        </p:txBody>
      </p:sp>
    </p:spTree>
    <p:extLst>
      <p:ext uri="{BB962C8B-B14F-4D97-AF65-F5344CB8AC3E}">
        <p14:creationId xmlns:p14="http://schemas.microsoft.com/office/powerpoint/2010/main" val="3106693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extBox 2"/>
          <p:cNvSpPr txBox="1"/>
          <p:nvPr/>
        </p:nvSpPr>
        <p:spPr>
          <a:xfrm>
            <a:off x="7053892" y="5784189"/>
            <a:ext cx="1910727"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u="sng">
                <a:solidFill>
                  <a:srgbClr val="0563C1"/>
                </a:solidFill>
                <a:uFill>
                  <a:solidFill>
                    <a:srgbClr val="0563C1"/>
                  </a:solidFill>
                </a:uFill>
                <a:latin typeface="Georgia"/>
                <a:ea typeface="Georgia"/>
                <a:cs typeface="Georgia"/>
                <a:sym typeface="Georgia"/>
                <a:hlinkClick r:id="" action="ppaction://noaction"/>
              </a:defRPr>
            </a:lvl1pPr>
          </a:lstStyle>
          <a:p>
            <a:pPr marL="0" marR="0" lvl="0" indent="0" algn="l" defTabSz="457200" rtl="0" eaLnBrk="1" fontAlgn="auto" latinLnBrk="0" hangingPunct="0">
              <a:lnSpc>
                <a:spcPct val="100000"/>
              </a:lnSpc>
              <a:spcBef>
                <a:spcPts val="0"/>
              </a:spcBef>
              <a:spcAft>
                <a:spcPts val="0"/>
              </a:spcAft>
              <a:buClrTx/>
              <a:buSzTx/>
              <a:buFontTx/>
              <a:buNone/>
              <a:tabLst/>
              <a:defRPr u="none">
                <a:solidFill>
                  <a:srgbClr val="FFFFFF"/>
                </a:solidFill>
                <a:uFillTx/>
              </a:defRPr>
            </a:pPr>
            <a:r>
              <a:rPr kumimoji="0" sz="1200" b="0" i="0" u="none" strike="noStrike" kern="0" cap="none" spc="0" normalizeH="0" baseline="0" noProof="0">
                <a:ln>
                  <a:noFill/>
                </a:ln>
                <a:solidFill>
                  <a:srgbClr val="FFFFFF"/>
                </a:solidFill>
                <a:effectLst/>
                <a:uLnTx/>
                <a:uFillTx/>
                <a:latin typeface="Georgia"/>
                <a:sym typeface="Georgia"/>
                <a:hlinkClick r:id="rId2"/>
              </a:rPr>
              <a:t>Sign-Up for Newsletter</a:t>
            </a:r>
          </a:p>
        </p:txBody>
      </p:sp>
      <p:sp>
        <p:nvSpPr>
          <p:cNvPr id="212" name="TextBox 3">
            <a:hlinkClick r:id="rId3"/>
          </p:cNvPr>
          <p:cNvSpPr txBox="1"/>
          <p:nvPr/>
        </p:nvSpPr>
        <p:spPr>
          <a:xfrm>
            <a:off x="7053889" y="5233597"/>
            <a:ext cx="2694332"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400" u="sng">
                <a:solidFill>
                  <a:srgbClr val="0563C1"/>
                </a:solidFill>
                <a:uFill>
                  <a:solidFill>
                    <a:srgbClr val="0563C1"/>
                  </a:solidFill>
                </a:uFill>
                <a:latin typeface="Georgia"/>
                <a:ea typeface="Georgia"/>
                <a:cs typeface="Georgia"/>
                <a:sym typeface="Georgia"/>
                <a:hlinkClick r:id="" action="ppaction://noaction"/>
              </a:defRPr>
            </a:lvl1pPr>
          </a:lstStyle>
          <a:p>
            <a:pPr marL="0" marR="0" lvl="0" indent="0" algn="l" defTabSz="457200" rtl="0" eaLnBrk="1" fontAlgn="auto" latinLnBrk="0" hangingPunct="0">
              <a:lnSpc>
                <a:spcPct val="100000"/>
              </a:lnSpc>
              <a:spcBef>
                <a:spcPts val="0"/>
              </a:spcBef>
              <a:spcAft>
                <a:spcPts val="0"/>
              </a:spcAft>
              <a:buClrTx/>
              <a:buSzTx/>
              <a:buFontTx/>
              <a:buNone/>
              <a:tabLst/>
              <a:defRPr u="none">
                <a:solidFill>
                  <a:srgbClr val="FFFFFF"/>
                </a:solidFill>
                <a:uFillTx/>
              </a:defRPr>
            </a:pPr>
            <a:r>
              <a:rPr kumimoji="0" sz="1400" b="0" i="0" u="none" strike="noStrike" kern="0" cap="none" spc="0" normalizeH="0" baseline="0" noProof="0">
                <a:ln>
                  <a:noFill/>
                </a:ln>
                <a:solidFill>
                  <a:srgbClr val="FFFFFF"/>
                </a:solidFill>
                <a:effectLst/>
                <a:uLnTx/>
                <a:uFillTx/>
                <a:latin typeface="Georgia"/>
                <a:sym typeface="Georgia"/>
                <a:hlinkClick r:id="rId4"/>
              </a:rPr>
              <a:t>MHTTCnetwork.org</a:t>
            </a:r>
          </a:p>
        </p:txBody>
      </p:sp>
      <p:sp>
        <p:nvSpPr>
          <p:cNvPr id="213" name="TextBox 4"/>
          <p:cNvSpPr txBox="1"/>
          <p:nvPr/>
        </p:nvSpPr>
        <p:spPr>
          <a:xfrm>
            <a:off x="7053890" y="6325543"/>
            <a:ext cx="1910727"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u="sng">
                <a:solidFill>
                  <a:srgbClr val="0563C1"/>
                </a:solidFill>
                <a:uFill>
                  <a:solidFill>
                    <a:srgbClr val="0563C1"/>
                  </a:solidFill>
                </a:uFill>
                <a:latin typeface="Georgia"/>
                <a:ea typeface="Georgia"/>
                <a:cs typeface="Georgia"/>
                <a:sym typeface="Georgia"/>
                <a:hlinkClick r:id="" action="ppaction://noaction"/>
              </a:defRPr>
            </a:lvl1pPr>
          </a:lstStyle>
          <a:p>
            <a:pPr marL="0" marR="0" lvl="0" indent="0" algn="l" defTabSz="457200" rtl="0" eaLnBrk="1" fontAlgn="auto" latinLnBrk="0" hangingPunct="0">
              <a:lnSpc>
                <a:spcPct val="100000"/>
              </a:lnSpc>
              <a:spcBef>
                <a:spcPts val="0"/>
              </a:spcBef>
              <a:spcAft>
                <a:spcPts val="0"/>
              </a:spcAft>
              <a:buClrTx/>
              <a:buSzTx/>
              <a:buFontTx/>
              <a:buNone/>
              <a:tabLst/>
              <a:defRPr u="none">
                <a:solidFill>
                  <a:srgbClr val="FFFFFF"/>
                </a:solidFill>
                <a:uFillTx/>
              </a:defRPr>
            </a:pPr>
            <a:r>
              <a:rPr kumimoji="0" sz="1200" b="0" i="0" u="none" strike="noStrike" kern="0" cap="none" spc="0" normalizeH="0" baseline="0" noProof="0">
                <a:ln>
                  <a:noFill/>
                </a:ln>
                <a:solidFill>
                  <a:srgbClr val="FFFFFF"/>
                </a:solidFill>
                <a:effectLst/>
                <a:uLnTx/>
                <a:uFillTx/>
                <a:latin typeface="Georgia"/>
                <a:sym typeface="Georgia"/>
                <a:hlinkClick r:id="rId5"/>
              </a:rPr>
              <a:t>MTTC News</a:t>
            </a:r>
          </a:p>
        </p:txBody>
      </p:sp>
      <p:sp>
        <p:nvSpPr>
          <p:cNvPr id="214" name="TextBox 6"/>
          <p:cNvSpPr txBox="1"/>
          <p:nvPr/>
        </p:nvSpPr>
        <p:spPr>
          <a:xfrm>
            <a:off x="2198370" y="1210580"/>
            <a:ext cx="7961899" cy="2677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lvl="0" indent="0" algn="l" defTabSz="457200" rtl="0" eaLnBrk="1" fontAlgn="auto" latinLnBrk="0" hangingPunct="0">
              <a:lnSpc>
                <a:spcPct val="100000"/>
              </a:lnSpc>
              <a:spcBef>
                <a:spcPts val="0"/>
              </a:spcBef>
              <a:spcAft>
                <a:spcPts val="0"/>
              </a:spcAft>
              <a:buClrTx/>
              <a:buSzTx/>
              <a:buFontTx/>
              <a:buNone/>
              <a:tabLst/>
              <a:defRPr sz="1200">
                <a:latin typeface="Georgia"/>
                <a:ea typeface="Georgia"/>
                <a:cs typeface="Georgia"/>
                <a:sym typeface="Georgia"/>
              </a:defRPr>
            </a:pPr>
            <a:r>
              <a:rPr kumimoji="0" sz="1200" b="0" i="0" u="none" strike="noStrike" kern="0" cap="none" spc="0" normalizeH="0" baseline="0" noProof="0">
                <a:ln>
                  <a:noFill/>
                </a:ln>
                <a:solidFill>
                  <a:srgbClr val="000000"/>
                </a:solidFill>
                <a:effectLst/>
                <a:uLnTx/>
                <a:uFillTx/>
                <a:latin typeface="Georgia"/>
                <a:sym typeface="Georgia"/>
              </a:rPr>
              <a:t>The purpose of the MHTTC Network is technology transfer - disseminating and implementing evidence-based practices for mental disorders into the field.</a:t>
            </a:r>
          </a:p>
          <a:p>
            <a:pPr marL="0" marR="0" lvl="0" indent="0" algn="l" defTabSz="457200" rtl="0" eaLnBrk="1" fontAlgn="auto" latinLnBrk="0" hangingPunct="0">
              <a:lnSpc>
                <a:spcPct val="100000"/>
              </a:lnSpc>
              <a:spcBef>
                <a:spcPts val="0"/>
              </a:spcBef>
              <a:spcAft>
                <a:spcPts val="0"/>
              </a:spcAft>
              <a:buClrTx/>
              <a:buSzTx/>
              <a:buFontTx/>
              <a:buNone/>
              <a:tabLst/>
              <a:defRPr sz="1200">
                <a:latin typeface="Georgia"/>
                <a:ea typeface="Georgia"/>
                <a:cs typeface="Georgia"/>
                <a:sym typeface="Georgia"/>
              </a:defRPr>
            </a:pPr>
            <a:endParaRPr kumimoji="0" sz="1200" b="0" i="0" u="none" strike="noStrike" kern="0" cap="none" spc="0" normalizeH="0" baseline="0" noProof="0">
              <a:ln>
                <a:noFill/>
              </a:ln>
              <a:solidFill>
                <a:srgbClr val="000000"/>
              </a:solidFill>
              <a:effectLst/>
              <a:uLnTx/>
              <a:uFillTx/>
              <a:latin typeface="Georgia"/>
              <a:sym typeface="Georgia"/>
            </a:endParaRPr>
          </a:p>
          <a:p>
            <a:pPr marL="0" marR="0" lvl="0" indent="0" algn="l" defTabSz="457200" rtl="0" eaLnBrk="1" fontAlgn="auto" latinLnBrk="0" hangingPunct="0">
              <a:lnSpc>
                <a:spcPct val="100000"/>
              </a:lnSpc>
              <a:spcBef>
                <a:spcPts val="0"/>
              </a:spcBef>
              <a:spcAft>
                <a:spcPts val="0"/>
              </a:spcAft>
              <a:buClrTx/>
              <a:buSzTx/>
              <a:buFontTx/>
              <a:buNone/>
              <a:tabLst/>
              <a:defRPr sz="1200">
                <a:latin typeface="Georgia"/>
                <a:ea typeface="Georgia"/>
                <a:cs typeface="Georgia"/>
                <a:sym typeface="Georgia"/>
              </a:defRPr>
            </a:pPr>
            <a:r>
              <a:rPr kumimoji="0" sz="1200" b="0" i="0" u="none" strike="noStrike" kern="0" cap="none" spc="0" normalizeH="0" baseline="0" noProof="0">
                <a:ln>
                  <a:noFill/>
                </a:ln>
                <a:solidFill>
                  <a:srgbClr val="000000"/>
                </a:solidFill>
                <a:effectLst/>
                <a:uLnTx/>
                <a:uFillTx/>
                <a:latin typeface="Georgia"/>
                <a:sym typeface="Georgia"/>
              </a:rPr>
              <a:t>Funded by the Substance Abuse and Mental Health Services Administration (SAMHSA), the MHTTC Network includes 10 Regional Centers, a National American Indian and Alaska Native Center, a National Hispanic and Latino Center, and a Network Coordinating Office.</a:t>
            </a:r>
          </a:p>
          <a:p>
            <a:pPr marL="0" marR="0" lvl="0" indent="0" algn="l" defTabSz="457200" rtl="0" eaLnBrk="1" fontAlgn="auto" latinLnBrk="0" hangingPunct="0">
              <a:lnSpc>
                <a:spcPct val="100000"/>
              </a:lnSpc>
              <a:spcBef>
                <a:spcPts val="0"/>
              </a:spcBef>
              <a:spcAft>
                <a:spcPts val="0"/>
              </a:spcAft>
              <a:buClrTx/>
              <a:buSzTx/>
              <a:buFontTx/>
              <a:buNone/>
              <a:tabLst/>
              <a:defRPr sz="1200">
                <a:latin typeface="Georgia"/>
                <a:ea typeface="Georgia"/>
                <a:cs typeface="Georgia"/>
                <a:sym typeface="Georgia"/>
              </a:defRPr>
            </a:pPr>
            <a:endParaRPr kumimoji="0" sz="1200" b="0" i="0" u="none" strike="noStrike" kern="0" cap="none" spc="0" normalizeH="0" baseline="0" noProof="0">
              <a:ln>
                <a:noFill/>
              </a:ln>
              <a:solidFill>
                <a:srgbClr val="000000"/>
              </a:solidFill>
              <a:effectLst/>
              <a:uLnTx/>
              <a:uFillTx/>
              <a:latin typeface="Georgia"/>
              <a:sym typeface="Georgia"/>
            </a:endParaRPr>
          </a:p>
          <a:p>
            <a:pPr marL="0" marR="0" lvl="0" indent="0" algn="l" defTabSz="457200" rtl="0" eaLnBrk="1" fontAlgn="auto" latinLnBrk="0" hangingPunct="0">
              <a:lnSpc>
                <a:spcPct val="100000"/>
              </a:lnSpc>
              <a:spcBef>
                <a:spcPts val="0"/>
              </a:spcBef>
              <a:spcAft>
                <a:spcPts val="0"/>
              </a:spcAft>
              <a:buClrTx/>
              <a:buSzTx/>
              <a:buFontTx/>
              <a:buNone/>
              <a:tabLst/>
              <a:defRPr sz="1200">
                <a:latin typeface="Georgia"/>
                <a:ea typeface="Georgia"/>
                <a:cs typeface="Georgia"/>
                <a:sym typeface="Georgia"/>
              </a:defRPr>
            </a:pPr>
            <a:r>
              <a:rPr kumimoji="0" sz="1200" b="0" i="0" u="none" strike="noStrike" kern="0" cap="none" spc="0" normalizeH="0" baseline="0" noProof="0">
                <a:ln>
                  <a:noFill/>
                </a:ln>
                <a:solidFill>
                  <a:srgbClr val="000000"/>
                </a:solidFill>
                <a:effectLst/>
                <a:uLnTx/>
                <a:uFillTx/>
                <a:latin typeface="Georgia"/>
                <a:sym typeface="Georgia"/>
              </a:rPr>
              <a:t>Our collaborative network supports resource development and dissemination, training and technical assistance, and workforce development for the mental health field.  We work with systems, organizations, and treatment practitioners involved in the delivery of mental health services to strengthen their capacity to deliver effective evidence-based practices to individuals.</a:t>
            </a:r>
          </a:p>
          <a:p>
            <a:pPr marL="0" marR="0" lvl="0" indent="0" algn="l" defTabSz="457200" rtl="0" eaLnBrk="1" fontAlgn="auto" latinLnBrk="0" hangingPunct="0">
              <a:lnSpc>
                <a:spcPct val="100000"/>
              </a:lnSpc>
              <a:spcBef>
                <a:spcPts val="0"/>
              </a:spcBef>
              <a:spcAft>
                <a:spcPts val="0"/>
              </a:spcAft>
              <a:buClrTx/>
              <a:buSzTx/>
              <a:buFontTx/>
              <a:buNone/>
              <a:tabLst/>
              <a:defRPr sz="1200">
                <a:latin typeface="Georgia"/>
                <a:ea typeface="Georgia"/>
                <a:cs typeface="Georgia"/>
                <a:sym typeface="Georgia"/>
              </a:defRPr>
            </a:pPr>
            <a:r>
              <a:rPr kumimoji="0" sz="1200" b="0" i="0" u="none" strike="noStrike" kern="0" cap="none" spc="0" normalizeH="0" baseline="0" noProof="0">
                <a:ln>
                  <a:noFill/>
                </a:ln>
                <a:solidFill>
                  <a:srgbClr val="000000"/>
                </a:solidFill>
                <a:effectLst/>
                <a:uLnTx/>
                <a:uFillTx/>
                <a:latin typeface="Georgia"/>
                <a:sym typeface="Georgia"/>
              </a:rPr>
              <a:t>Our services cover the full continuum spanning mental illness prevention, treatment, and recovery support. </a:t>
            </a:r>
          </a:p>
          <a:p>
            <a:pPr marL="0" marR="0" lvl="0" indent="0" algn="l" defTabSz="457200" rtl="0" eaLnBrk="1" fontAlgn="auto" latinLnBrk="0" hangingPunct="0">
              <a:lnSpc>
                <a:spcPct val="100000"/>
              </a:lnSpc>
              <a:spcBef>
                <a:spcPts val="0"/>
              </a:spcBef>
              <a:spcAft>
                <a:spcPts val="0"/>
              </a:spcAft>
              <a:buClrTx/>
              <a:buSzTx/>
              <a:buFontTx/>
              <a:buNone/>
              <a:tabLst/>
              <a:defRPr sz="1200">
                <a:latin typeface="Georgia"/>
                <a:ea typeface="Georgia"/>
                <a:cs typeface="Georgia"/>
                <a:sym typeface="Georgia"/>
              </a:defRPr>
            </a:pPr>
            <a:br>
              <a:rPr kumimoji="0" sz="1200" b="0" i="0" u="none" strike="noStrike" kern="0" cap="none" spc="0" normalizeH="0" baseline="0" noProof="0">
                <a:ln>
                  <a:noFill/>
                </a:ln>
                <a:solidFill>
                  <a:srgbClr val="000000"/>
                </a:solidFill>
                <a:effectLst/>
                <a:uLnTx/>
                <a:uFillTx/>
                <a:latin typeface="Georgia"/>
                <a:sym typeface="Georgia"/>
              </a:rPr>
            </a:br>
            <a:endParaRPr kumimoji="0" sz="1200" b="0" i="0" u="none" strike="noStrike" kern="0" cap="none" spc="0" normalizeH="0" baseline="0" noProof="0">
              <a:ln>
                <a:noFill/>
              </a:ln>
              <a:solidFill>
                <a:srgbClr val="000000"/>
              </a:solidFill>
              <a:effectLst/>
              <a:uLnTx/>
              <a:uFillTx/>
              <a:latin typeface="Georgia"/>
              <a:sym typeface="Georgia"/>
            </a:endParaRPr>
          </a:p>
        </p:txBody>
      </p:sp>
      <p:pic>
        <p:nvPicPr>
          <p:cNvPr id="215" name="Picture 7" descr="Picture 7"/>
          <p:cNvPicPr>
            <a:picLocks noChangeAspect="1"/>
          </p:cNvPicPr>
          <p:nvPr/>
        </p:nvPicPr>
        <p:blipFill>
          <a:blip r:embed="rId6"/>
          <a:stretch>
            <a:fillRect/>
          </a:stretch>
        </p:blipFill>
        <p:spPr>
          <a:xfrm>
            <a:off x="2152651" y="250092"/>
            <a:ext cx="3203047" cy="74023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127464"/>
            <a:ext cx="9337785" cy="3649917"/>
          </a:xfrm>
        </p:spPr>
        <p:txBody>
          <a:bodyPr/>
          <a:lstStyle/>
          <a:p>
            <a:r>
              <a:rPr lang="en-US" sz="4800" dirty="0"/>
              <a:t>Harm Risk in Early Psychosis: Psychotherapy Strategies and Case Discussion </a:t>
            </a:r>
            <a:br>
              <a:rPr lang="en-US" sz="3000" dirty="0"/>
            </a:br>
            <a:br>
              <a:rPr lang="en-US" sz="2800" dirty="0"/>
            </a:br>
            <a:r>
              <a:rPr lang="en-US" sz="2800" dirty="0"/>
              <a:t>MAPNET Community Call </a:t>
            </a:r>
            <a:br>
              <a:rPr lang="en-US" sz="2800" dirty="0"/>
            </a:br>
            <a:r>
              <a:rPr lang="en-US" sz="2800" dirty="0"/>
              <a:t>February 23, 2024</a:t>
            </a:r>
          </a:p>
        </p:txBody>
      </p:sp>
      <p:sp>
        <p:nvSpPr>
          <p:cNvPr id="3" name="Subtitle 2"/>
          <p:cNvSpPr>
            <a:spLocks noGrp="1"/>
          </p:cNvSpPr>
          <p:nvPr>
            <p:ph type="subTitle" idx="1"/>
          </p:nvPr>
        </p:nvSpPr>
        <p:spPr>
          <a:xfrm>
            <a:off x="1154954" y="5324475"/>
            <a:ext cx="8825658" cy="1280520"/>
          </a:xfrm>
        </p:spPr>
        <p:txBody>
          <a:bodyPr>
            <a:normAutofit fontScale="62500" lnSpcReduction="20000"/>
          </a:bodyPr>
          <a:lstStyle/>
          <a:p>
            <a:r>
              <a:rPr lang="en-US" dirty="0"/>
              <a:t>Michelle L. west, PhD</a:t>
            </a:r>
          </a:p>
          <a:p>
            <a:r>
              <a:rPr lang="en-US" dirty="0"/>
              <a:t>Licensed Clinical Psychologist </a:t>
            </a:r>
          </a:p>
          <a:p>
            <a:r>
              <a:rPr lang="en-US" dirty="0"/>
              <a:t>Director, Program for Early Assessment, Care, &amp; Study (PEACS)</a:t>
            </a:r>
          </a:p>
          <a:p>
            <a:r>
              <a:rPr lang="en-US" dirty="0"/>
              <a:t>Assistant Professor, Department of Psychiatry</a:t>
            </a:r>
          </a:p>
          <a:p>
            <a:r>
              <a:rPr lang="en-US" dirty="0"/>
              <a:t>University of Colorado School of Medicine </a:t>
            </a:r>
          </a:p>
        </p:txBody>
      </p:sp>
    </p:spTree>
    <p:extLst>
      <p:ext uri="{BB962C8B-B14F-4D97-AF65-F5344CB8AC3E}">
        <p14:creationId xmlns:p14="http://schemas.microsoft.com/office/powerpoint/2010/main" val="4154210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2624D-23E2-5638-0889-7B3B6DC693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67AF0-2605-79EA-73B6-2CC05E18CC89}"/>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2B20504F-625F-A30D-2D45-4CCC15B0AF49}"/>
              </a:ext>
            </a:extLst>
          </p:cNvPr>
          <p:cNvSpPr>
            <a:spLocks noGrp="1"/>
          </p:cNvSpPr>
          <p:nvPr>
            <p:ph idx="1"/>
          </p:nvPr>
        </p:nvSpPr>
        <p:spPr/>
        <p:txBody>
          <a:bodyPr>
            <a:normAutofit/>
          </a:bodyPr>
          <a:lstStyle/>
          <a:p>
            <a:r>
              <a:rPr lang="en-US" dirty="0"/>
              <a:t>I have no relevant disclosures to the content of </a:t>
            </a:r>
            <a:r>
              <a:rPr lang="en-US"/>
              <a:t>this talk</a:t>
            </a:r>
            <a:endParaRPr lang="en-US" dirty="0"/>
          </a:p>
        </p:txBody>
      </p:sp>
    </p:spTree>
    <p:extLst>
      <p:ext uri="{BB962C8B-B14F-4D97-AF65-F5344CB8AC3E}">
        <p14:creationId xmlns:p14="http://schemas.microsoft.com/office/powerpoint/2010/main" val="239810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F835973-2ADE-3C9F-B66A-1F0EA69E0DC5}"/>
              </a:ext>
            </a:extLst>
          </p:cNvPr>
          <p:cNvSpPr>
            <a:spLocks noGrp="1"/>
          </p:cNvSpPr>
          <p:nvPr>
            <p:ph type="title"/>
          </p:nvPr>
        </p:nvSpPr>
        <p:spPr>
          <a:xfrm>
            <a:off x="451515" y="1734857"/>
            <a:ext cx="3765483" cy="3388287"/>
          </a:xfrm>
        </p:spPr>
        <p:txBody>
          <a:bodyPr anchor="ctr">
            <a:normAutofit/>
          </a:bodyPr>
          <a:lstStyle/>
          <a:p>
            <a:r>
              <a:rPr lang="en-US" dirty="0"/>
              <a:t>Agenda</a:t>
            </a:r>
          </a:p>
        </p:txBody>
      </p:sp>
      <p:sp>
        <p:nvSpPr>
          <p:cNvPr id="3" name="Content Placeholder 2">
            <a:extLst>
              <a:ext uri="{FF2B5EF4-FFF2-40B4-BE49-F238E27FC236}">
                <a16:creationId xmlns:a16="http://schemas.microsoft.com/office/drawing/2014/main" id="{60A38729-5FBF-173F-5C7A-A90AE6692A6A}"/>
              </a:ext>
            </a:extLst>
          </p:cNvPr>
          <p:cNvSpPr>
            <a:spLocks noGrp="1"/>
          </p:cNvSpPr>
          <p:nvPr>
            <p:ph idx="1"/>
          </p:nvPr>
        </p:nvSpPr>
        <p:spPr>
          <a:xfrm>
            <a:off x="6008068" y="978993"/>
            <a:ext cx="5365218" cy="4900014"/>
          </a:xfrm>
          <a:effectLst/>
        </p:spPr>
        <p:txBody>
          <a:bodyPr>
            <a:normAutofit/>
          </a:bodyPr>
          <a:lstStyle/>
          <a:p>
            <a:r>
              <a:rPr lang="en-US" sz="2000"/>
              <a:t>Brief overview of harm risk (suicide and self-injury) in early psychosis </a:t>
            </a:r>
          </a:p>
          <a:p>
            <a:r>
              <a:rPr lang="en-US" sz="2000"/>
              <a:t>Introduce case example</a:t>
            </a:r>
          </a:p>
          <a:p>
            <a:r>
              <a:rPr lang="en-US" sz="2000"/>
              <a:t>Review assessment tools</a:t>
            </a:r>
          </a:p>
          <a:p>
            <a:r>
              <a:rPr lang="en-US" sz="2000"/>
              <a:t>Review therapy strategies: functional analysis, distress tolerance skills, Collaborative Assessment and Management of Suicidality (CAMS)</a:t>
            </a:r>
          </a:p>
          <a:p>
            <a:r>
              <a:rPr lang="en-US" sz="2000"/>
              <a:t>Discussion </a:t>
            </a:r>
          </a:p>
        </p:txBody>
      </p:sp>
    </p:spTree>
    <p:extLst>
      <p:ext uri="{BB962C8B-B14F-4D97-AF65-F5344CB8AC3E}">
        <p14:creationId xmlns:p14="http://schemas.microsoft.com/office/powerpoint/2010/main" val="201443301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1688-22D5-72AF-BFFF-D913578137F5}"/>
              </a:ext>
            </a:extLst>
          </p:cNvPr>
          <p:cNvSpPr>
            <a:spLocks noGrp="1"/>
          </p:cNvSpPr>
          <p:nvPr>
            <p:ph type="title"/>
          </p:nvPr>
        </p:nvSpPr>
        <p:spPr/>
        <p:txBody>
          <a:bodyPr/>
          <a:lstStyle/>
          <a:p>
            <a:r>
              <a:rPr lang="en-US" dirty="0"/>
              <a:t>Terms </a:t>
            </a:r>
          </a:p>
        </p:txBody>
      </p:sp>
      <p:sp>
        <p:nvSpPr>
          <p:cNvPr id="3" name="Content Placeholder 2">
            <a:extLst>
              <a:ext uri="{FF2B5EF4-FFF2-40B4-BE49-F238E27FC236}">
                <a16:creationId xmlns:a16="http://schemas.microsoft.com/office/drawing/2014/main" id="{638D3218-4AF5-386F-3A86-BDED5335F03F}"/>
              </a:ext>
            </a:extLst>
          </p:cNvPr>
          <p:cNvSpPr>
            <a:spLocks noGrp="1"/>
          </p:cNvSpPr>
          <p:nvPr>
            <p:ph idx="1"/>
          </p:nvPr>
        </p:nvSpPr>
        <p:spPr/>
        <p:txBody>
          <a:bodyPr>
            <a:normAutofit/>
          </a:bodyPr>
          <a:lstStyle/>
          <a:p>
            <a:r>
              <a:rPr lang="en-US" sz="2200" dirty="0"/>
              <a:t>Clinical high risk for psychosis (CHR or CHR-p)</a:t>
            </a:r>
          </a:p>
          <a:p>
            <a:r>
              <a:rPr lang="en-US" sz="2200" dirty="0"/>
              <a:t>First episode psychosis (FEP)</a:t>
            </a:r>
          </a:p>
          <a:p>
            <a:r>
              <a:rPr lang="en-US" sz="2200" dirty="0"/>
              <a:t>Self-harm: intentional injury of self (often without intent to die), also called non-suicidal self-injury (NSSI)</a:t>
            </a:r>
          </a:p>
          <a:p>
            <a:r>
              <a:rPr lang="en-US" sz="2200" dirty="0"/>
              <a:t>Suicide attempt: intentional injury of self with intent to die (even partially)</a:t>
            </a:r>
          </a:p>
        </p:txBody>
      </p:sp>
    </p:spTree>
    <p:extLst>
      <p:ext uri="{BB962C8B-B14F-4D97-AF65-F5344CB8AC3E}">
        <p14:creationId xmlns:p14="http://schemas.microsoft.com/office/powerpoint/2010/main" val="3770697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F4A45-E0D5-7A1E-6F92-C7A224123403}"/>
              </a:ext>
            </a:extLst>
          </p:cNvPr>
          <p:cNvSpPr>
            <a:spLocks noGrp="1"/>
          </p:cNvSpPr>
          <p:nvPr>
            <p:ph type="title"/>
          </p:nvPr>
        </p:nvSpPr>
        <p:spPr/>
        <p:txBody>
          <a:bodyPr/>
          <a:lstStyle/>
          <a:p>
            <a:r>
              <a:rPr lang="en-US" dirty="0"/>
              <a:t>Harm Risk Overview</a:t>
            </a:r>
          </a:p>
        </p:txBody>
      </p:sp>
      <p:sp>
        <p:nvSpPr>
          <p:cNvPr id="5" name="Text Placeholder 4">
            <a:extLst>
              <a:ext uri="{FF2B5EF4-FFF2-40B4-BE49-F238E27FC236}">
                <a16:creationId xmlns:a16="http://schemas.microsoft.com/office/drawing/2014/main" id="{29AD6426-0BF6-E5FE-25EB-AA187CA9A1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8134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2032</TotalTime>
  <Words>3930</Words>
  <Application>Microsoft Macintosh PowerPoint</Application>
  <PresentationFormat>Widescreen</PresentationFormat>
  <Paragraphs>299</Paragraphs>
  <Slides>45</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Calibri</vt:lpstr>
      <vt:lpstr>Century Gothic</vt:lpstr>
      <vt:lpstr>Georgia</vt:lpstr>
      <vt:lpstr>Helvetica</vt:lpstr>
      <vt:lpstr>Wingdings</vt:lpstr>
      <vt:lpstr>Wingdings 2</vt:lpstr>
      <vt:lpstr>Quotable</vt:lpstr>
      <vt:lpstr>Office Theme</vt:lpstr>
      <vt:lpstr>Harm Risk in Early Psychosis: Psychotherapy Strategies and Case Discussion</vt:lpstr>
      <vt:lpstr>Housekeeping Information</vt:lpstr>
      <vt:lpstr> Acknowledgment</vt:lpstr>
      <vt:lpstr>PowerPoint Presentation</vt:lpstr>
      <vt:lpstr>Harm Risk in Early Psychosis: Psychotherapy Strategies and Case Discussion   MAPNET Community Call  February 23, 2024</vt:lpstr>
      <vt:lpstr>Disclosures</vt:lpstr>
      <vt:lpstr>Agenda</vt:lpstr>
      <vt:lpstr>Terms </vt:lpstr>
      <vt:lpstr>Harm Risk Overview</vt:lpstr>
      <vt:lpstr>General Suicide Risk Conceptualization</vt:lpstr>
      <vt:lpstr>Example of Suicide Risk Factors</vt:lpstr>
      <vt:lpstr>How to Organize Factors/Theories?  Model Integrating Theories of Suicidality</vt:lpstr>
      <vt:lpstr>Acute vs. Chronic Suicide Risk </vt:lpstr>
      <vt:lpstr>Early Psychosis &amp; Self-Harm Risk</vt:lpstr>
      <vt:lpstr>Early Psychosis &amp; Increased Suicide Risk </vt:lpstr>
      <vt:lpstr>Early Psychosis &amp; Self-Harm Risk</vt:lpstr>
      <vt:lpstr>Psychosis Directly Related to Harm Risk </vt:lpstr>
      <vt:lpstr>Psychosis Unrelated to Harm Risk </vt:lpstr>
      <vt:lpstr>Considering Comorbid Depression</vt:lpstr>
      <vt:lpstr>Early Psychosis Suicidality Drivers </vt:lpstr>
      <vt:lpstr>Assessment Tools</vt:lpstr>
      <vt:lpstr>Clinician Level Considerations</vt:lpstr>
      <vt:lpstr>Case Example: “Laurie”</vt:lpstr>
      <vt:lpstr>Suicide Risk Assessment Tools</vt:lpstr>
      <vt:lpstr>How to Ask: Style, General Considerations</vt:lpstr>
      <vt:lpstr>How to Ask: History of Ideation &amp; Behavior</vt:lpstr>
      <vt:lpstr>How to Ask: Core Areas for Current Risk </vt:lpstr>
      <vt:lpstr>Psychotherapy Strategies</vt:lpstr>
      <vt:lpstr>Acute Suicide Risk </vt:lpstr>
      <vt:lpstr>Non-Acute Suicide Risk: Treatment Planning</vt:lpstr>
      <vt:lpstr>Suicide Interventions</vt:lpstr>
      <vt:lpstr>Functional Analysis: General</vt:lpstr>
      <vt:lpstr>FA: Purposes</vt:lpstr>
      <vt:lpstr>PowerPoint Presentation</vt:lpstr>
      <vt:lpstr>DIALECTICAL BEHAVIOR THERAPY FUNCTIONAL ANALYSIS WORKSHEET</vt:lpstr>
      <vt:lpstr>Distress Tolerance Skills (DBT)</vt:lpstr>
      <vt:lpstr>PowerPoint Presentation</vt:lpstr>
      <vt:lpstr>PowerPoint Presentation</vt:lpstr>
      <vt:lpstr>Case Example: “Laurie”</vt:lpstr>
      <vt:lpstr>Case Example: “Laurie” Challenges &amp; Questions</vt:lpstr>
      <vt:lpstr>Discussion</vt:lpstr>
      <vt:lpstr>Take Home Points </vt:lpstr>
      <vt:lpstr>Suicide Hotline Support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West</dc:creator>
  <cp:lastModifiedBy>Isabel Kai Fisher</cp:lastModifiedBy>
  <cp:revision>165</cp:revision>
  <dcterms:created xsi:type="dcterms:W3CDTF">2017-11-18T16:35:10Z</dcterms:created>
  <dcterms:modified xsi:type="dcterms:W3CDTF">2024-02-23T21:13:40Z</dcterms:modified>
</cp:coreProperties>
</file>