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59"/>
  </p:notesMasterIdLst>
  <p:sldIdLst>
    <p:sldId id="1078" r:id="rId6"/>
    <p:sldId id="900" r:id="rId7"/>
    <p:sldId id="276" r:id="rId8"/>
    <p:sldId id="1079" r:id="rId9"/>
    <p:sldId id="257" r:id="rId10"/>
    <p:sldId id="335" r:id="rId11"/>
    <p:sldId id="1065" r:id="rId12"/>
    <p:sldId id="337" r:id="rId13"/>
    <p:sldId id="338" r:id="rId14"/>
    <p:sldId id="339" r:id="rId15"/>
    <p:sldId id="340" r:id="rId16"/>
    <p:sldId id="341" r:id="rId17"/>
    <p:sldId id="342" r:id="rId18"/>
    <p:sldId id="314" r:id="rId19"/>
    <p:sldId id="343" r:id="rId20"/>
    <p:sldId id="344" r:id="rId21"/>
    <p:sldId id="345" r:id="rId22"/>
    <p:sldId id="347" r:id="rId23"/>
    <p:sldId id="1060" r:id="rId24"/>
    <p:sldId id="1062" r:id="rId25"/>
    <p:sldId id="349" r:id="rId26"/>
    <p:sldId id="366" r:id="rId27"/>
    <p:sldId id="381" r:id="rId28"/>
    <p:sldId id="382" r:id="rId29"/>
    <p:sldId id="1077" r:id="rId30"/>
    <p:sldId id="1063" r:id="rId31"/>
    <p:sldId id="385" r:id="rId32"/>
    <p:sldId id="386" r:id="rId33"/>
    <p:sldId id="304" r:id="rId34"/>
    <p:sldId id="262" r:id="rId35"/>
    <p:sldId id="261" r:id="rId36"/>
    <p:sldId id="263" r:id="rId37"/>
    <p:sldId id="279" r:id="rId38"/>
    <p:sldId id="280" r:id="rId39"/>
    <p:sldId id="264" r:id="rId40"/>
    <p:sldId id="265" r:id="rId41"/>
    <p:sldId id="266" r:id="rId42"/>
    <p:sldId id="1074" r:id="rId43"/>
    <p:sldId id="1045" r:id="rId44"/>
    <p:sldId id="268" r:id="rId45"/>
    <p:sldId id="267" r:id="rId46"/>
    <p:sldId id="269" r:id="rId47"/>
    <p:sldId id="1069" r:id="rId48"/>
    <p:sldId id="1076" r:id="rId49"/>
    <p:sldId id="1072" r:id="rId50"/>
    <p:sldId id="1075" r:id="rId51"/>
    <p:sldId id="1070" r:id="rId52"/>
    <p:sldId id="278" r:id="rId53"/>
    <p:sldId id="281" r:id="rId54"/>
    <p:sldId id="282" r:id="rId55"/>
    <p:sldId id="283" r:id="rId56"/>
    <p:sldId id="260" r:id="rId57"/>
    <p:sldId id="275" r:id="rId58"/>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BB421E-56C9-446F-9D01-154355803B1A}">
          <p14:sldIdLst>
            <p14:sldId id="1078"/>
            <p14:sldId id="900"/>
            <p14:sldId id="276"/>
            <p14:sldId id="1079"/>
            <p14:sldId id="257"/>
            <p14:sldId id="335"/>
            <p14:sldId id="1065"/>
            <p14:sldId id="337"/>
            <p14:sldId id="338"/>
            <p14:sldId id="339"/>
            <p14:sldId id="340"/>
            <p14:sldId id="341"/>
            <p14:sldId id="342"/>
            <p14:sldId id="314"/>
            <p14:sldId id="343"/>
            <p14:sldId id="344"/>
            <p14:sldId id="345"/>
            <p14:sldId id="347"/>
            <p14:sldId id="1060"/>
            <p14:sldId id="1062"/>
            <p14:sldId id="349"/>
            <p14:sldId id="366"/>
            <p14:sldId id="381"/>
            <p14:sldId id="382"/>
            <p14:sldId id="1077"/>
            <p14:sldId id="1063"/>
            <p14:sldId id="385"/>
            <p14:sldId id="386"/>
            <p14:sldId id="304"/>
            <p14:sldId id="262"/>
            <p14:sldId id="261"/>
            <p14:sldId id="263"/>
            <p14:sldId id="279"/>
            <p14:sldId id="280"/>
            <p14:sldId id="264"/>
            <p14:sldId id="265"/>
            <p14:sldId id="266"/>
            <p14:sldId id="1074"/>
            <p14:sldId id="1045"/>
            <p14:sldId id="268"/>
            <p14:sldId id="267"/>
            <p14:sldId id="269"/>
            <p14:sldId id="1069"/>
            <p14:sldId id="1076"/>
            <p14:sldId id="1072"/>
          </p14:sldIdLst>
        </p14:section>
        <p14:section name="Default Section" id="{4BD01D57-63F0-480F-A7B9-DBB51745AA7E}">
          <p14:sldIdLst/>
        </p14:section>
        <p14:section name="Summary Section" id="{8D9B8DC9-45DC-40A9-9E34-BBF88F17689B}">
          <p14:sldIdLst/>
        </p14:section>
        <p14:section name="Women’s Mental Health: Impact of the COVID-19 Pandemic" id="{F0E805BC-5D10-438A-B0A2-5707FEBF520C}">
          <p14:sldIdLst>
            <p14:sldId id="1075"/>
            <p14:sldId id="1070"/>
          </p14:sldIdLst>
        </p14:section>
        <p14:section name="Self-Preservation" id="{E5171364-4BD5-4572-81F8-8452E5C6BF87}">
          <p14:sldIdLst/>
        </p14:section>
        <p14:section name="SELF-CARE " id="{5E0EFFBA-AB80-4A6D-B3BF-9FF4CC81DEFD}">
          <p14:sldIdLst>
            <p14:sldId id="278"/>
            <p14:sldId id="281"/>
            <p14:sldId id="282"/>
            <p14:sldId id="283"/>
            <p14:sldId id="260"/>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51" autoAdjust="0"/>
    <p:restoredTop sz="94686"/>
  </p:normalViewPr>
  <p:slideViewPr>
    <p:cSldViewPr snapToGrid="0" snapToObjects="1">
      <p:cViewPr varScale="1">
        <p:scale>
          <a:sx n="72" d="100"/>
          <a:sy n="72" d="100"/>
        </p:scale>
        <p:origin x="1638"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C073A-0890-4824-BA6E-AD1705C4A138}"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73757BA1-C719-45B2-AE65-F07B5A59E5B5}">
      <dgm:prSet custT="1"/>
      <dgm:spPr/>
      <dgm:t>
        <a:bodyPr/>
        <a:lstStyle/>
        <a:p>
          <a:r>
            <a:rPr lang="en-US" sz="1600" dirty="0"/>
            <a:t>Recognize the importance of understanding the historical context of the lives of older Black Americans</a:t>
          </a:r>
        </a:p>
      </dgm:t>
    </dgm:pt>
    <dgm:pt modelId="{C4F705CA-1DED-4C61-A0CC-5479131C29E3}" type="parTrans" cxnId="{285877E6-028C-4A08-A8B7-11B2B25BBF67}">
      <dgm:prSet/>
      <dgm:spPr/>
      <dgm:t>
        <a:bodyPr/>
        <a:lstStyle/>
        <a:p>
          <a:endParaRPr lang="en-US"/>
        </a:p>
      </dgm:t>
    </dgm:pt>
    <dgm:pt modelId="{50491959-1339-4CA6-8192-2326B1B54700}" type="sibTrans" cxnId="{285877E6-028C-4A08-A8B7-11B2B25BBF67}">
      <dgm:prSet phldrT="1" phldr="0"/>
      <dgm:spPr/>
      <dgm:t>
        <a:bodyPr/>
        <a:lstStyle/>
        <a:p>
          <a:r>
            <a:rPr lang="en-US"/>
            <a:t>1</a:t>
          </a:r>
        </a:p>
      </dgm:t>
    </dgm:pt>
    <dgm:pt modelId="{414B2715-C4B7-4C5C-9BFC-FA6D8DE74676}">
      <dgm:prSet custT="1"/>
      <dgm:spPr/>
      <dgm:t>
        <a:bodyPr/>
        <a:lstStyle/>
        <a:p>
          <a:r>
            <a:rPr lang="en-US" sz="1600" dirty="0"/>
            <a:t>Recognize the importance of eliciting the older Black American’s perspective of his/her mental and physical health problems.</a:t>
          </a:r>
        </a:p>
      </dgm:t>
    </dgm:pt>
    <dgm:pt modelId="{1707A2A5-4B11-450F-89CB-1679AC0F460A}" type="parTrans" cxnId="{B5852F99-CC4B-4139-AAA8-179A33060965}">
      <dgm:prSet/>
      <dgm:spPr/>
      <dgm:t>
        <a:bodyPr/>
        <a:lstStyle/>
        <a:p>
          <a:endParaRPr lang="en-US"/>
        </a:p>
      </dgm:t>
    </dgm:pt>
    <dgm:pt modelId="{8FD109A0-DBFD-48FD-B6CE-9B6B356877BC}" type="sibTrans" cxnId="{B5852F99-CC4B-4139-AAA8-179A33060965}">
      <dgm:prSet phldrT="2" phldr="0"/>
      <dgm:spPr/>
      <dgm:t>
        <a:bodyPr/>
        <a:lstStyle/>
        <a:p>
          <a:r>
            <a:rPr lang="en-US"/>
            <a:t>2</a:t>
          </a:r>
        </a:p>
      </dgm:t>
    </dgm:pt>
    <dgm:pt modelId="{07B5BF73-A1BA-4222-9B18-F68CC6AE0B85}">
      <dgm:prSet custT="1"/>
      <dgm:spPr/>
      <dgm:t>
        <a:bodyPr/>
        <a:lstStyle/>
        <a:p>
          <a:r>
            <a:rPr lang="en-US" sz="1600" dirty="0"/>
            <a:t>Elicit socio-cultural and spiritual beliefs that could influence older Black American’s health care choices and access to care.</a:t>
          </a:r>
        </a:p>
      </dgm:t>
    </dgm:pt>
    <dgm:pt modelId="{C62B59D0-8650-46A6-B944-FA38DD2C62BF}" type="parTrans" cxnId="{36796D01-E9E2-4AB0-8003-8D7C09C8F8DF}">
      <dgm:prSet/>
      <dgm:spPr/>
      <dgm:t>
        <a:bodyPr/>
        <a:lstStyle/>
        <a:p>
          <a:endParaRPr lang="en-US"/>
        </a:p>
      </dgm:t>
    </dgm:pt>
    <dgm:pt modelId="{B426904C-2785-459E-BE39-A61D66D23838}" type="sibTrans" cxnId="{36796D01-E9E2-4AB0-8003-8D7C09C8F8DF}">
      <dgm:prSet phldrT="3" phldr="0"/>
      <dgm:spPr/>
      <dgm:t>
        <a:bodyPr/>
        <a:lstStyle/>
        <a:p>
          <a:r>
            <a:rPr lang="en-US"/>
            <a:t>3</a:t>
          </a:r>
        </a:p>
      </dgm:t>
    </dgm:pt>
    <dgm:pt modelId="{F9A7DEA4-CF53-475C-888D-9D6CD8E11B28}">
      <dgm:prSet custT="1"/>
      <dgm:spPr/>
      <dgm:t>
        <a:bodyPr/>
        <a:lstStyle/>
        <a:p>
          <a:r>
            <a:rPr lang="en-US" sz="1600" dirty="0"/>
            <a:t>Enhance knowledge of assessment, diagnosis, and treatment of major mental health disorders when working with older Black Americans. </a:t>
          </a:r>
        </a:p>
      </dgm:t>
    </dgm:pt>
    <dgm:pt modelId="{AD346B43-B58D-490B-8123-122CE1CB166B}" type="parTrans" cxnId="{A8F1B7AD-A8FC-4600-82A2-3E0A9490EF82}">
      <dgm:prSet/>
      <dgm:spPr/>
      <dgm:t>
        <a:bodyPr/>
        <a:lstStyle/>
        <a:p>
          <a:endParaRPr lang="en-US"/>
        </a:p>
      </dgm:t>
    </dgm:pt>
    <dgm:pt modelId="{AD3A33BC-A020-4139-AEEF-57EAACB2C4D4}" type="sibTrans" cxnId="{A8F1B7AD-A8FC-4600-82A2-3E0A9490EF82}">
      <dgm:prSet phldrT="4" phldr="0"/>
      <dgm:spPr/>
      <dgm:t>
        <a:bodyPr/>
        <a:lstStyle/>
        <a:p>
          <a:r>
            <a:rPr lang="en-US"/>
            <a:t>4</a:t>
          </a:r>
          <a:endParaRPr lang="en-US" dirty="0"/>
        </a:p>
      </dgm:t>
    </dgm:pt>
    <dgm:pt modelId="{D12D43F3-30BD-4F43-A441-E24225FB71E6}" type="pres">
      <dgm:prSet presAssocID="{1D3C073A-0890-4824-BA6E-AD1705C4A138}" presName="Name0" presStyleCnt="0">
        <dgm:presLayoutVars>
          <dgm:animLvl val="lvl"/>
          <dgm:resizeHandles val="exact"/>
        </dgm:presLayoutVars>
      </dgm:prSet>
      <dgm:spPr/>
    </dgm:pt>
    <dgm:pt modelId="{B4A8F505-A0FD-4963-966A-CFCA363A65A5}" type="pres">
      <dgm:prSet presAssocID="{73757BA1-C719-45B2-AE65-F07B5A59E5B5}" presName="compositeNode" presStyleCnt="0">
        <dgm:presLayoutVars>
          <dgm:bulletEnabled val="1"/>
        </dgm:presLayoutVars>
      </dgm:prSet>
      <dgm:spPr/>
    </dgm:pt>
    <dgm:pt modelId="{915EBA2E-4088-4D63-9830-9CE0C986D254}" type="pres">
      <dgm:prSet presAssocID="{73757BA1-C719-45B2-AE65-F07B5A59E5B5}" presName="bgRect" presStyleLbl="bgAccFollowNode1" presStyleIdx="0" presStyleCnt="4" custScaleX="103109" custScaleY="149866"/>
      <dgm:spPr/>
    </dgm:pt>
    <dgm:pt modelId="{7EAD81CE-8992-45FA-9B93-65EF7E444048}" type="pres">
      <dgm:prSet presAssocID="{50491959-1339-4CA6-8192-2326B1B54700}" presName="sibTransNodeCircle" presStyleLbl="alignNode1" presStyleIdx="0" presStyleCnt="8" custLinFactNeighborY="-39928">
        <dgm:presLayoutVars>
          <dgm:chMax val="0"/>
          <dgm:bulletEnabled/>
        </dgm:presLayoutVars>
      </dgm:prSet>
      <dgm:spPr/>
    </dgm:pt>
    <dgm:pt modelId="{E1DF4306-C701-4A7E-A128-41DB1B9A0B5B}" type="pres">
      <dgm:prSet presAssocID="{73757BA1-C719-45B2-AE65-F07B5A59E5B5}" presName="bottomLine" presStyleLbl="alignNode1" presStyleIdx="1" presStyleCnt="8" custScaleX="103509" custScaleY="2000000" custLinFactY="428152778" custLinFactNeighborX="-81" custLinFactNeighborY="428200000">
        <dgm:presLayoutVars/>
      </dgm:prSet>
      <dgm:spPr/>
    </dgm:pt>
    <dgm:pt modelId="{13D4E20F-9BC7-4F92-8811-1F00A4BC7906}" type="pres">
      <dgm:prSet presAssocID="{73757BA1-C719-45B2-AE65-F07B5A59E5B5}" presName="nodeText" presStyleLbl="bgAccFollowNode1" presStyleIdx="0" presStyleCnt="4">
        <dgm:presLayoutVars>
          <dgm:bulletEnabled val="1"/>
        </dgm:presLayoutVars>
      </dgm:prSet>
      <dgm:spPr/>
    </dgm:pt>
    <dgm:pt modelId="{B320AB61-6A65-4E18-B0F0-E6D35F93B110}" type="pres">
      <dgm:prSet presAssocID="{50491959-1339-4CA6-8192-2326B1B54700}" presName="sibTrans" presStyleCnt="0"/>
      <dgm:spPr/>
    </dgm:pt>
    <dgm:pt modelId="{0882C77A-8CB6-48D6-AE0B-123708639E7D}" type="pres">
      <dgm:prSet presAssocID="{414B2715-C4B7-4C5C-9BFC-FA6D8DE74676}" presName="compositeNode" presStyleCnt="0">
        <dgm:presLayoutVars>
          <dgm:bulletEnabled val="1"/>
        </dgm:presLayoutVars>
      </dgm:prSet>
      <dgm:spPr/>
    </dgm:pt>
    <dgm:pt modelId="{7E6EC9E4-8D90-48BD-BE29-D88FA9BF05AC}" type="pres">
      <dgm:prSet presAssocID="{414B2715-C4B7-4C5C-9BFC-FA6D8DE74676}" presName="bgRect" presStyleLbl="bgAccFollowNode1" presStyleIdx="1" presStyleCnt="4" custScaleX="102812" custScaleY="150269"/>
      <dgm:spPr/>
    </dgm:pt>
    <dgm:pt modelId="{1392C328-AB4B-4327-8A03-CD15F8DD9CB5}" type="pres">
      <dgm:prSet presAssocID="{8FD109A0-DBFD-48FD-B6CE-9B6B356877BC}" presName="sibTransNodeCircle" presStyleLbl="alignNode1" presStyleIdx="2" presStyleCnt="8" custLinFactNeighborY="-39928">
        <dgm:presLayoutVars>
          <dgm:chMax val="0"/>
          <dgm:bulletEnabled/>
        </dgm:presLayoutVars>
      </dgm:prSet>
      <dgm:spPr/>
    </dgm:pt>
    <dgm:pt modelId="{6565B1AB-54A7-4835-B795-353D3FDA6D01}" type="pres">
      <dgm:prSet presAssocID="{414B2715-C4B7-4C5C-9BFC-FA6D8DE74676}" presName="bottomLine" presStyleLbl="alignNode1" presStyleIdx="3" presStyleCnt="8" custFlipVert="1" custScaleX="101922" custScaleY="2000000" custLinFactY="435400000" custLinFactNeighborX="-581" custLinFactNeighborY="435411111">
        <dgm:presLayoutVars/>
      </dgm:prSet>
      <dgm:spPr/>
    </dgm:pt>
    <dgm:pt modelId="{F56D942B-33A7-40DB-9178-709D3DBBC235}" type="pres">
      <dgm:prSet presAssocID="{414B2715-C4B7-4C5C-9BFC-FA6D8DE74676}" presName="nodeText" presStyleLbl="bgAccFollowNode1" presStyleIdx="1" presStyleCnt="4">
        <dgm:presLayoutVars>
          <dgm:bulletEnabled val="1"/>
        </dgm:presLayoutVars>
      </dgm:prSet>
      <dgm:spPr/>
    </dgm:pt>
    <dgm:pt modelId="{AE7DC0E3-6939-4A91-857A-489B51F5191A}" type="pres">
      <dgm:prSet presAssocID="{8FD109A0-DBFD-48FD-B6CE-9B6B356877BC}" presName="sibTrans" presStyleCnt="0"/>
      <dgm:spPr/>
    </dgm:pt>
    <dgm:pt modelId="{9A3B48BE-E894-467C-9A4F-B0D8FC05E6EC}" type="pres">
      <dgm:prSet presAssocID="{07B5BF73-A1BA-4222-9B18-F68CC6AE0B85}" presName="compositeNode" presStyleCnt="0">
        <dgm:presLayoutVars>
          <dgm:bulletEnabled val="1"/>
        </dgm:presLayoutVars>
      </dgm:prSet>
      <dgm:spPr/>
    </dgm:pt>
    <dgm:pt modelId="{6A05DC80-EC7E-4AA2-A986-6A8834C5A8FA}" type="pres">
      <dgm:prSet presAssocID="{07B5BF73-A1BA-4222-9B18-F68CC6AE0B85}" presName="bgRect" presStyleLbl="bgAccFollowNode1" presStyleIdx="2" presStyleCnt="4" custScaleX="104744" custScaleY="149200"/>
      <dgm:spPr/>
    </dgm:pt>
    <dgm:pt modelId="{676CE2D0-AB5A-4799-8466-CDEF457F7381}" type="pres">
      <dgm:prSet presAssocID="{B426904C-2785-459E-BE39-A61D66D23838}" presName="sibTransNodeCircle" presStyleLbl="alignNode1" presStyleIdx="4" presStyleCnt="8" custLinFactNeighborY="-39928">
        <dgm:presLayoutVars>
          <dgm:chMax val="0"/>
          <dgm:bulletEnabled/>
        </dgm:presLayoutVars>
      </dgm:prSet>
      <dgm:spPr/>
    </dgm:pt>
    <dgm:pt modelId="{D23BE3C5-9C9F-493D-9220-C7D372100324}" type="pres">
      <dgm:prSet presAssocID="{07B5BF73-A1BA-4222-9B18-F68CC6AE0B85}" presName="bottomLine" presStyleLbl="alignNode1" presStyleIdx="5" presStyleCnt="8" custScaleX="105533" custScaleY="2000000" custLinFactY="425781944" custLinFactNeighborX="1666" custLinFactNeighborY="425800000">
        <dgm:presLayoutVars/>
      </dgm:prSet>
      <dgm:spPr/>
    </dgm:pt>
    <dgm:pt modelId="{A6ECC867-7478-4064-BE1A-58FA96DB6682}" type="pres">
      <dgm:prSet presAssocID="{07B5BF73-A1BA-4222-9B18-F68CC6AE0B85}" presName="nodeText" presStyleLbl="bgAccFollowNode1" presStyleIdx="2" presStyleCnt="4">
        <dgm:presLayoutVars>
          <dgm:bulletEnabled val="1"/>
        </dgm:presLayoutVars>
      </dgm:prSet>
      <dgm:spPr/>
    </dgm:pt>
    <dgm:pt modelId="{CD5551E7-9721-4C0B-923D-B4CCCACD8BE1}" type="pres">
      <dgm:prSet presAssocID="{B426904C-2785-459E-BE39-A61D66D23838}" presName="sibTrans" presStyleCnt="0"/>
      <dgm:spPr/>
    </dgm:pt>
    <dgm:pt modelId="{8529B666-DA58-4C75-9667-EADEB47807E7}" type="pres">
      <dgm:prSet presAssocID="{F9A7DEA4-CF53-475C-888D-9D6CD8E11B28}" presName="compositeNode" presStyleCnt="0">
        <dgm:presLayoutVars>
          <dgm:bulletEnabled val="1"/>
        </dgm:presLayoutVars>
      </dgm:prSet>
      <dgm:spPr/>
    </dgm:pt>
    <dgm:pt modelId="{508AA98E-06B8-4FF2-BC85-82E1704EADB0}" type="pres">
      <dgm:prSet presAssocID="{F9A7DEA4-CF53-475C-888D-9D6CD8E11B28}" presName="bgRect" presStyleLbl="bgAccFollowNode1" presStyleIdx="3" presStyleCnt="4" custScaleX="116149" custScaleY="149723"/>
      <dgm:spPr/>
    </dgm:pt>
    <dgm:pt modelId="{16287C00-ECAC-4887-8ED8-01EA1F4005D5}" type="pres">
      <dgm:prSet presAssocID="{AD3A33BC-A020-4139-AEEF-57EAACB2C4D4}" presName="sibTransNodeCircle" presStyleLbl="alignNode1" presStyleIdx="6" presStyleCnt="8" custLinFactNeighborY="-39928">
        <dgm:presLayoutVars>
          <dgm:chMax val="0"/>
          <dgm:bulletEnabled/>
        </dgm:presLayoutVars>
      </dgm:prSet>
      <dgm:spPr/>
    </dgm:pt>
    <dgm:pt modelId="{95BB8098-7F2E-41BF-B2A2-9D0961427545}" type="pres">
      <dgm:prSet presAssocID="{F9A7DEA4-CF53-475C-888D-9D6CD8E11B28}" presName="bottomLine" presStyleLbl="alignNode1" presStyleIdx="7" presStyleCnt="8" custFlipVert="1" custScaleX="111615" custScaleY="2000000" custLinFactY="420573611" custLinFactNeighborX="239" custLinFactNeighborY="420600000">
        <dgm:presLayoutVars/>
      </dgm:prSet>
      <dgm:spPr/>
    </dgm:pt>
    <dgm:pt modelId="{FB079F9E-60A3-4BA6-B991-8FF978A37198}" type="pres">
      <dgm:prSet presAssocID="{F9A7DEA4-CF53-475C-888D-9D6CD8E11B28}" presName="nodeText" presStyleLbl="bgAccFollowNode1" presStyleIdx="3" presStyleCnt="4">
        <dgm:presLayoutVars>
          <dgm:bulletEnabled val="1"/>
        </dgm:presLayoutVars>
      </dgm:prSet>
      <dgm:spPr/>
    </dgm:pt>
  </dgm:ptLst>
  <dgm:cxnLst>
    <dgm:cxn modelId="{36796D01-E9E2-4AB0-8003-8D7C09C8F8DF}" srcId="{1D3C073A-0890-4824-BA6E-AD1705C4A138}" destId="{07B5BF73-A1BA-4222-9B18-F68CC6AE0B85}" srcOrd="2" destOrd="0" parTransId="{C62B59D0-8650-46A6-B944-FA38DD2C62BF}" sibTransId="{B426904C-2785-459E-BE39-A61D66D23838}"/>
    <dgm:cxn modelId="{B2103707-0B0E-4927-9835-5A070DB89DB2}" type="presOf" srcId="{F9A7DEA4-CF53-475C-888D-9D6CD8E11B28}" destId="{508AA98E-06B8-4FF2-BC85-82E1704EADB0}" srcOrd="0" destOrd="0" presId="urn:microsoft.com/office/officeart/2016/7/layout/BasicLinearProcessNumbered"/>
    <dgm:cxn modelId="{A771535B-5444-4697-88DB-6FAF03DABDE8}" type="presOf" srcId="{07B5BF73-A1BA-4222-9B18-F68CC6AE0B85}" destId="{A6ECC867-7478-4064-BE1A-58FA96DB6682}" srcOrd="1" destOrd="0" presId="urn:microsoft.com/office/officeart/2016/7/layout/BasicLinearProcessNumbered"/>
    <dgm:cxn modelId="{CB50C063-7A51-4C0C-A472-0501C5CB979B}" type="presOf" srcId="{50491959-1339-4CA6-8192-2326B1B54700}" destId="{7EAD81CE-8992-45FA-9B93-65EF7E444048}" srcOrd="0" destOrd="0" presId="urn:microsoft.com/office/officeart/2016/7/layout/BasicLinearProcessNumbered"/>
    <dgm:cxn modelId="{B107D948-9939-4198-91CF-9C8B4B246454}" type="presOf" srcId="{414B2715-C4B7-4C5C-9BFC-FA6D8DE74676}" destId="{7E6EC9E4-8D90-48BD-BE29-D88FA9BF05AC}" srcOrd="0" destOrd="0" presId="urn:microsoft.com/office/officeart/2016/7/layout/BasicLinearProcessNumbered"/>
    <dgm:cxn modelId="{87F12A7C-5B2D-4526-8A15-C0FF33D4073F}" type="presOf" srcId="{B426904C-2785-459E-BE39-A61D66D23838}" destId="{676CE2D0-AB5A-4799-8466-CDEF457F7381}" srcOrd="0" destOrd="0" presId="urn:microsoft.com/office/officeart/2016/7/layout/BasicLinearProcessNumbered"/>
    <dgm:cxn modelId="{79A1227D-B00D-420A-A9E3-012A9D1861CA}" type="presOf" srcId="{07B5BF73-A1BA-4222-9B18-F68CC6AE0B85}" destId="{6A05DC80-EC7E-4AA2-A986-6A8834C5A8FA}" srcOrd="0" destOrd="0" presId="urn:microsoft.com/office/officeart/2016/7/layout/BasicLinearProcessNumbered"/>
    <dgm:cxn modelId="{68F6B47E-ADA4-4F6F-ABB0-550616CC0400}" type="presOf" srcId="{AD3A33BC-A020-4139-AEEF-57EAACB2C4D4}" destId="{16287C00-ECAC-4887-8ED8-01EA1F4005D5}" srcOrd="0" destOrd="0" presId="urn:microsoft.com/office/officeart/2016/7/layout/BasicLinearProcessNumbered"/>
    <dgm:cxn modelId="{EC5AE484-1FEE-4CFA-A0B2-B6E8FB6B2310}" type="presOf" srcId="{73757BA1-C719-45B2-AE65-F07B5A59E5B5}" destId="{915EBA2E-4088-4D63-9830-9CE0C986D254}" srcOrd="0" destOrd="0" presId="urn:microsoft.com/office/officeart/2016/7/layout/BasicLinearProcessNumbered"/>
    <dgm:cxn modelId="{999ECC91-4C27-4C8F-9FA5-8A6D82187DF7}" type="presOf" srcId="{8FD109A0-DBFD-48FD-B6CE-9B6B356877BC}" destId="{1392C328-AB4B-4327-8A03-CD15F8DD9CB5}" srcOrd="0" destOrd="0" presId="urn:microsoft.com/office/officeart/2016/7/layout/BasicLinearProcessNumbered"/>
    <dgm:cxn modelId="{B5852F99-CC4B-4139-AAA8-179A33060965}" srcId="{1D3C073A-0890-4824-BA6E-AD1705C4A138}" destId="{414B2715-C4B7-4C5C-9BFC-FA6D8DE74676}" srcOrd="1" destOrd="0" parTransId="{1707A2A5-4B11-450F-89CB-1679AC0F460A}" sibTransId="{8FD109A0-DBFD-48FD-B6CE-9B6B356877BC}"/>
    <dgm:cxn modelId="{A8F1B7AD-A8FC-4600-82A2-3E0A9490EF82}" srcId="{1D3C073A-0890-4824-BA6E-AD1705C4A138}" destId="{F9A7DEA4-CF53-475C-888D-9D6CD8E11B28}" srcOrd="3" destOrd="0" parTransId="{AD346B43-B58D-490B-8123-122CE1CB166B}" sibTransId="{AD3A33BC-A020-4139-AEEF-57EAACB2C4D4}"/>
    <dgm:cxn modelId="{558B31BB-73F4-43FF-9DD9-A2729F2DA606}" type="presOf" srcId="{73757BA1-C719-45B2-AE65-F07B5A59E5B5}" destId="{13D4E20F-9BC7-4F92-8811-1F00A4BC7906}" srcOrd="1" destOrd="0" presId="urn:microsoft.com/office/officeart/2016/7/layout/BasicLinearProcessNumbered"/>
    <dgm:cxn modelId="{93AD7DCE-08DB-41C5-8536-16900C1040BD}" type="presOf" srcId="{F9A7DEA4-CF53-475C-888D-9D6CD8E11B28}" destId="{FB079F9E-60A3-4BA6-B991-8FF978A37198}" srcOrd="1" destOrd="0" presId="urn:microsoft.com/office/officeart/2016/7/layout/BasicLinearProcessNumbered"/>
    <dgm:cxn modelId="{581029E4-5F64-4AD4-BD85-08796A9C9DBF}" type="presOf" srcId="{414B2715-C4B7-4C5C-9BFC-FA6D8DE74676}" destId="{F56D942B-33A7-40DB-9178-709D3DBBC235}" srcOrd="1" destOrd="0" presId="urn:microsoft.com/office/officeart/2016/7/layout/BasicLinearProcessNumbered"/>
    <dgm:cxn modelId="{285877E6-028C-4A08-A8B7-11B2B25BBF67}" srcId="{1D3C073A-0890-4824-BA6E-AD1705C4A138}" destId="{73757BA1-C719-45B2-AE65-F07B5A59E5B5}" srcOrd="0" destOrd="0" parTransId="{C4F705CA-1DED-4C61-A0CC-5479131C29E3}" sibTransId="{50491959-1339-4CA6-8192-2326B1B54700}"/>
    <dgm:cxn modelId="{F92488E6-5A0F-4A87-9172-FAF92F89477E}" type="presOf" srcId="{1D3C073A-0890-4824-BA6E-AD1705C4A138}" destId="{D12D43F3-30BD-4F43-A441-E24225FB71E6}" srcOrd="0" destOrd="0" presId="urn:microsoft.com/office/officeart/2016/7/layout/BasicLinearProcessNumbered"/>
    <dgm:cxn modelId="{FBB7DE62-1C13-4C7F-B082-D6B217D564C9}" type="presParOf" srcId="{D12D43F3-30BD-4F43-A441-E24225FB71E6}" destId="{B4A8F505-A0FD-4963-966A-CFCA363A65A5}" srcOrd="0" destOrd="0" presId="urn:microsoft.com/office/officeart/2016/7/layout/BasicLinearProcessNumbered"/>
    <dgm:cxn modelId="{46B9A99B-83D3-407E-8BA1-0DCFF2BC897D}" type="presParOf" srcId="{B4A8F505-A0FD-4963-966A-CFCA363A65A5}" destId="{915EBA2E-4088-4D63-9830-9CE0C986D254}" srcOrd="0" destOrd="0" presId="urn:microsoft.com/office/officeart/2016/7/layout/BasicLinearProcessNumbered"/>
    <dgm:cxn modelId="{3565CE36-B12D-4B5B-A31E-C93933D07D1C}" type="presParOf" srcId="{B4A8F505-A0FD-4963-966A-CFCA363A65A5}" destId="{7EAD81CE-8992-45FA-9B93-65EF7E444048}" srcOrd="1" destOrd="0" presId="urn:microsoft.com/office/officeart/2016/7/layout/BasicLinearProcessNumbered"/>
    <dgm:cxn modelId="{2092C0BB-83C3-4EB0-887E-771EB9CBEFD2}" type="presParOf" srcId="{B4A8F505-A0FD-4963-966A-CFCA363A65A5}" destId="{E1DF4306-C701-4A7E-A128-41DB1B9A0B5B}" srcOrd="2" destOrd="0" presId="urn:microsoft.com/office/officeart/2016/7/layout/BasicLinearProcessNumbered"/>
    <dgm:cxn modelId="{BB3FD5D0-0772-4468-B450-8EA10FAFD341}" type="presParOf" srcId="{B4A8F505-A0FD-4963-966A-CFCA363A65A5}" destId="{13D4E20F-9BC7-4F92-8811-1F00A4BC7906}" srcOrd="3" destOrd="0" presId="urn:microsoft.com/office/officeart/2016/7/layout/BasicLinearProcessNumbered"/>
    <dgm:cxn modelId="{0088B76B-6CB4-4B8A-BBF8-7F247EE54403}" type="presParOf" srcId="{D12D43F3-30BD-4F43-A441-E24225FB71E6}" destId="{B320AB61-6A65-4E18-B0F0-E6D35F93B110}" srcOrd="1" destOrd="0" presId="urn:microsoft.com/office/officeart/2016/7/layout/BasicLinearProcessNumbered"/>
    <dgm:cxn modelId="{6F1C43D6-EBE5-4B4A-B795-74D53C1CA283}" type="presParOf" srcId="{D12D43F3-30BD-4F43-A441-E24225FB71E6}" destId="{0882C77A-8CB6-48D6-AE0B-123708639E7D}" srcOrd="2" destOrd="0" presId="urn:microsoft.com/office/officeart/2016/7/layout/BasicLinearProcessNumbered"/>
    <dgm:cxn modelId="{ABE86A82-703A-4870-B9A4-841A58AA5AEF}" type="presParOf" srcId="{0882C77A-8CB6-48D6-AE0B-123708639E7D}" destId="{7E6EC9E4-8D90-48BD-BE29-D88FA9BF05AC}" srcOrd="0" destOrd="0" presId="urn:microsoft.com/office/officeart/2016/7/layout/BasicLinearProcessNumbered"/>
    <dgm:cxn modelId="{4E203BB5-A94D-44B5-BC2D-06F791CB30C1}" type="presParOf" srcId="{0882C77A-8CB6-48D6-AE0B-123708639E7D}" destId="{1392C328-AB4B-4327-8A03-CD15F8DD9CB5}" srcOrd="1" destOrd="0" presId="urn:microsoft.com/office/officeart/2016/7/layout/BasicLinearProcessNumbered"/>
    <dgm:cxn modelId="{7B7D06BD-1863-4881-8AE2-58AF0AFA2670}" type="presParOf" srcId="{0882C77A-8CB6-48D6-AE0B-123708639E7D}" destId="{6565B1AB-54A7-4835-B795-353D3FDA6D01}" srcOrd="2" destOrd="0" presId="urn:microsoft.com/office/officeart/2016/7/layout/BasicLinearProcessNumbered"/>
    <dgm:cxn modelId="{C23DE39F-9A5C-4DD8-8B8A-9309741910E2}" type="presParOf" srcId="{0882C77A-8CB6-48D6-AE0B-123708639E7D}" destId="{F56D942B-33A7-40DB-9178-709D3DBBC235}" srcOrd="3" destOrd="0" presId="urn:microsoft.com/office/officeart/2016/7/layout/BasicLinearProcessNumbered"/>
    <dgm:cxn modelId="{7D495D97-A777-44F2-92EF-84A43358F8CF}" type="presParOf" srcId="{D12D43F3-30BD-4F43-A441-E24225FB71E6}" destId="{AE7DC0E3-6939-4A91-857A-489B51F5191A}" srcOrd="3" destOrd="0" presId="urn:microsoft.com/office/officeart/2016/7/layout/BasicLinearProcessNumbered"/>
    <dgm:cxn modelId="{CC675426-2F95-474D-B7CB-ABDF2288E2E9}" type="presParOf" srcId="{D12D43F3-30BD-4F43-A441-E24225FB71E6}" destId="{9A3B48BE-E894-467C-9A4F-B0D8FC05E6EC}" srcOrd="4" destOrd="0" presId="urn:microsoft.com/office/officeart/2016/7/layout/BasicLinearProcessNumbered"/>
    <dgm:cxn modelId="{F1E8F22D-72B3-41B6-9F45-1F96129ACFE5}" type="presParOf" srcId="{9A3B48BE-E894-467C-9A4F-B0D8FC05E6EC}" destId="{6A05DC80-EC7E-4AA2-A986-6A8834C5A8FA}" srcOrd="0" destOrd="0" presId="urn:microsoft.com/office/officeart/2016/7/layout/BasicLinearProcessNumbered"/>
    <dgm:cxn modelId="{6D35A728-31A3-441C-8463-70E21F6D7A70}" type="presParOf" srcId="{9A3B48BE-E894-467C-9A4F-B0D8FC05E6EC}" destId="{676CE2D0-AB5A-4799-8466-CDEF457F7381}" srcOrd="1" destOrd="0" presId="urn:microsoft.com/office/officeart/2016/7/layout/BasicLinearProcessNumbered"/>
    <dgm:cxn modelId="{D741F1FD-9374-4D47-A4F2-CE9A70989EDA}" type="presParOf" srcId="{9A3B48BE-E894-467C-9A4F-B0D8FC05E6EC}" destId="{D23BE3C5-9C9F-493D-9220-C7D372100324}" srcOrd="2" destOrd="0" presId="urn:microsoft.com/office/officeart/2016/7/layout/BasicLinearProcessNumbered"/>
    <dgm:cxn modelId="{65C78D24-7498-431F-AD56-15257A8A3B2A}" type="presParOf" srcId="{9A3B48BE-E894-467C-9A4F-B0D8FC05E6EC}" destId="{A6ECC867-7478-4064-BE1A-58FA96DB6682}" srcOrd="3" destOrd="0" presId="urn:microsoft.com/office/officeart/2016/7/layout/BasicLinearProcessNumbered"/>
    <dgm:cxn modelId="{3599E059-4BD2-4A45-8448-C590C8C742DC}" type="presParOf" srcId="{D12D43F3-30BD-4F43-A441-E24225FB71E6}" destId="{CD5551E7-9721-4C0B-923D-B4CCCACD8BE1}" srcOrd="5" destOrd="0" presId="urn:microsoft.com/office/officeart/2016/7/layout/BasicLinearProcessNumbered"/>
    <dgm:cxn modelId="{66F2720C-0BB8-4BF3-B043-B17114E29FB4}" type="presParOf" srcId="{D12D43F3-30BD-4F43-A441-E24225FB71E6}" destId="{8529B666-DA58-4C75-9667-EADEB47807E7}" srcOrd="6" destOrd="0" presId="urn:microsoft.com/office/officeart/2016/7/layout/BasicLinearProcessNumbered"/>
    <dgm:cxn modelId="{1F404D94-ED6E-4AE6-BF96-6F20ADEAC9B8}" type="presParOf" srcId="{8529B666-DA58-4C75-9667-EADEB47807E7}" destId="{508AA98E-06B8-4FF2-BC85-82E1704EADB0}" srcOrd="0" destOrd="0" presId="urn:microsoft.com/office/officeart/2016/7/layout/BasicLinearProcessNumbered"/>
    <dgm:cxn modelId="{A4FC1290-FD4B-4C8B-8B36-D2360B76EB77}" type="presParOf" srcId="{8529B666-DA58-4C75-9667-EADEB47807E7}" destId="{16287C00-ECAC-4887-8ED8-01EA1F4005D5}" srcOrd="1" destOrd="0" presId="urn:microsoft.com/office/officeart/2016/7/layout/BasicLinearProcessNumbered"/>
    <dgm:cxn modelId="{099B1F86-AC1A-4F34-876A-F76760B739A8}" type="presParOf" srcId="{8529B666-DA58-4C75-9667-EADEB47807E7}" destId="{95BB8098-7F2E-41BF-B2A2-9D0961427545}" srcOrd="2" destOrd="0" presId="urn:microsoft.com/office/officeart/2016/7/layout/BasicLinearProcessNumbered"/>
    <dgm:cxn modelId="{B989346E-D9CD-42EA-BB89-F782039533D7}" type="presParOf" srcId="{8529B666-DA58-4C75-9667-EADEB47807E7}" destId="{FB079F9E-60A3-4BA6-B991-8FF978A3719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E066C8-45F6-44B5-88AA-DC307231EAE0}"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1348ADCB-F64D-4D6C-8DD5-8B8A59E82C02}">
      <dgm:prSet custT="1"/>
      <dgm:spPr/>
      <dgm:t>
        <a:bodyPr/>
        <a:lstStyle/>
        <a:p>
          <a:r>
            <a:rPr lang="en-US" sz="2000" dirty="0"/>
            <a:t>Black Lives Matter Movement / Protests</a:t>
          </a:r>
        </a:p>
      </dgm:t>
    </dgm:pt>
    <dgm:pt modelId="{A57BA8CF-801C-4F57-93D6-6D60AEB4A3D3}" type="parTrans" cxnId="{E5B8956E-9558-4FAB-BF9B-4B1A1F03DCC2}">
      <dgm:prSet/>
      <dgm:spPr/>
      <dgm:t>
        <a:bodyPr/>
        <a:lstStyle/>
        <a:p>
          <a:endParaRPr lang="en-US" sz="2400"/>
        </a:p>
      </dgm:t>
    </dgm:pt>
    <dgm:pt modelId="{FCBA6510-EBD8-41DB-9D32-15EB01F77849}" type="sibTrans" cxnId="{E5B8956E-9558-4FAB-BF9B-4B1A1F03DCC2}">
      <dgm:prSet/>
      <dgm:spPr/>
      <dgm:t>
        <a:bodyPr/>
        <a:lstStyle/>
        <a:p>
          <a:endParaRPr lang="en-US" sz="2400"/>
        </a:p>
      </dgm:t>
    </dgm:pt>
    <dgm:pt modelId="{F8CA05E5-93D1-43DA-AC1B-E4782A3D35F9}">
      <dgm:prSet custT="1"/>
      <dgm:spPr/>
      <dgm:t>
        <a:bodyPr/>
        <a:lstStyle/>
        <a:p>
          <a:r>
            <a:rPr lang="en-US" sz="2400" dirty="0"/>
            <a:t>Political Divide</a:t>
          </a:r>
        </a:p>
      </dgm:t>
    </dgm:pt>
    <dgm:pt modelId="{9FF6E521-7B19-45A2-A0C4-903134D98215}" type="parTrans" cxnId="{AC010EFA-E736-43F1-97E1-92CB4E37874A}">
      <dgm:prSet/>
      <dgm:spPr/>
      <dgm:t>
        <a:bodyPr/>
        <a:lstStyle/>
        <a:p>
          <a:endParaRPr lang="en-US" sz="2400"/>
        </a:p>
      </dgm:t>
    </dgm:pt>
    <dgm:pt modelId="{D70D055A-B0A6-4466-A9D6-8FA8BA62E901}" type="sibTrans" cxnId="{AC010EFA-E736-43F1-97E1-92CB4E37874A}">
      <dgm:prSet/>
      <dgm:spPr/>
      <dgm:t>
        <a:bodyPr/>
        <a:lstStyle/>
        <a:p>
          <a:endParaRPr lang="en-US" sz="2400"/>
        </a:p>
      </dgm:t>
    </dgm:pt>
    <dgm:pt modelId="{6CAC7334-A55B-4BAA-8141-DFBC875DFBCC}">
      <dgm:prSet custT="1"/>
      <dgm:spPr/>
      <dgm:t>
        <a:bodyPr/>
        <a:lstStyle/>
        <a:p>
          <a:r>
            <a:rPr lang="en-US" sz="2400" dirty="0"/>
            <a:t>Capital Riots (Insurrection)</a:t>
          </a:r>
        </a:p>
      </dgm:t>
    </dgm:pt>
    <dgm:pt modelId="{A3A69BC1-9AA2-4655-9D86-119D06428411}" type="parTrans" cxnId="{379450A4-2B16-4063-A312-2A6B24F11F57}">
      <dgm:prSet/>
      <dgm:spPr/>
      <dgm:t>
        <a:bodyPr/>
        <a:lstStyle/>
        <a:p>
          <a:endParaRPr lang="en-US" sz="2400"/>
        </a:p>
      </dgm:t>
    </dgm:pt>
    <dgm:pt modelId="{9242F91A-50A6-4748-9EFB-3F8160B11A2E}" type="sibTrans" cxnId="{379450A4-2B16-4063-A312-2A6B24F11F57}">
      <dgm:prSet/>
      <dgm:spPr/>
      <dgm:t>
        <a:bodyPr/>
        <a:lstStyle/>
        <a:p>
          <a:endParaRPr lang="en-US" sz="2400"/>
        </a:p>
      </dgm:t>
    </dgm:pt>
    <dgm:pt modelId="{F5DED5DB-950A-4042-B9EF-18DA76CAEB46}">
      <dgm:prSet custT="1"/>
      <dgm:spPr/>
      <dgm:t>
        <a:bodyPr/>
        <a:lstStyle/>
        <a:p>
          <a:r>
            <a:rPr lang="en-US" sz="2400" dirty="0"/>
            <a:t>Who is an ally? </a:t>
          </a:r>
        </a:p>
        <a:p>
          <a:r>
            <a:rPr lang="en-US" sz="2400" dirty="0"/>
            <a:t>What to say?</a:t>
          </a:r>
        </a:p>
      </dgm:t>
    </dgm:pt>
    <dgm:pt modelId="{AB27DEC0-EB1F-48DB-B612-118E03EDA525}" type="parTrans" cxnId="{40559219-8397-4798-9012-CB0A94967746}">
      <dgm:prSet/>
      <dgm:spPr/>
      <dgm:t>
        <a:bodyPr/>
        <a:lstStyle/>
        <a:p>
          <a:endParaRPr lang="en-US" sz="2400"/>
        </a:p>
      </dgm:t>
    </dgm:pt>
    <dgm:pt modelId="{5FF68D39-DEBD-4DD8-91FF-1D6E89771F1C}" type="sibTrans" cxnId="{40559219-8397-4798-9012-CB0A94967746}">
      <dgm:prSet/>
      <dgm:spPr/>
      <dgm:t>
        <a:bodyPr/>
        <a:lstStyle/>
        <a:p>
          <a:endParaRPr lang="en-US" sz="2400"/>
        </a:p>
      </dgm:t>
    </dgm:pt>
    <dgm:pt modelId="{4CEB376C-38BC-453E-BA21-7597DA5B8CC6}">
      <dgm:prSet custT="1"/>
      <dgm:spPr/>
      <dgm:t>
        <a:bodyPr/>
        <a:lstStyle/>
        <a:p>
          <a:r>
            <a:rPr lang="en-US" sz="1600" dirty="0"/>
            <a:t>COVID-19</a:t>
          </a:r>
        </a:p>
        <a:p>
          <a:r>
            <a:rPr lang="en-US" sz="1600" dirty="0"/>
            <a:t>* Face Masks</a:t>
          </a:r>
        </a:p>
        <a:p>
          <a:r>
            <a:rPr lang="en-US" sz="1600" dirty="0"/>
            <a:t>* Vaccine Hesitancy</a:t>
          </a:r>
        </a:p>
        <a:p>
          <a:r>
            <a:rPr lang="en-US" sz="1600" dirty="0"/>
            <a:t>* Health Disparities</a:t>
          </a:r>
          <a:r>
            <a:rPr lang="en-US" sz="1050" dirty="0"/>
            <a:t>	</a:t>
          </a:r>
        </a:p>
      </dgm:t>
    </dgm:pt>
    <dgm:pt modelId="{BF0832F3-A426-4B0C-BA45-F05E3965A551}" type="parTrans" cxnId="{3C9F4E99-AAA1-49A0-AFB0-0A2800647E7E}">
      <dgm:prSet/>
      <dgm:spPr/>
      <dgm:t>
        <a:bodyPr/>
        <a:lstStyle/>
        <a:p>
          <a:endParaRPr lang="en-US" sz="2400"/>
        </a:p>
      </dgm:t>
    </dgm:pt>
    <dgm:pt modelId="{D1102AAA-4D24-4E46-88A8-C6782F06F4D4}" type="sibTrans" cxnId="{3C9F4E99-AAA1-49A0-AFB0-0A2800647E7E}">
      <dgm:prSet/>
      <dgm:spPr/>
      <dgm:t>
        <a:bodyPr/>
        <a:lstStyle/>
        <a:p>
          <a:endParaRPr lang="en-US" sz="2400"/>
        </a:p>
      </dgm:t>
    </dgm:pt>
    <dgm:pt modelId="{F5DD8121-2786-4EA7-8B5A-BD4229934C0C}">
      <dgm:prSet custT="1"/>
      <dgm:spPr/>
      <dgm:t>
        <a:bodyPr/>
        <a:lstStyle/>
        <a:p>
          <a:endParaRPr lang="en-US" sz="900" dirty="0"/>
        </a:p>
      </dgm:t>
    </dgm:pt>
    <dgm:pt modelId="{C6764276-C6AD-41E1-8510-F13349652E98}" type="parTrans" cxnId="{01D6DDED-E01C-4ED3-9A36-F05F81CFDE37}">
      <dgm:prSet/>
      <dgm:spPr/>
      <dgm:t>
        <a:bodyPr/>
        <a:lstStyle/>
        <a:p>
          <a:endParaRPr lang="en-US" sz="2400"/>
        </a:p>
      </dgm:t>
    </dgm:pt>
    <dgm:pt modelId="{5F9969F7-2591-4118-8FA0-F08FF85F5277}" type="sibTrans" cxnId="{01D6DDED-E01C-4ED3-9A36-F05F81CFDE37}">
      <dgm:prSet/>
      <dgm:spPr/>
      <dgm:t>
        <a:bodyPr/>
        <a:lstStyle/>
        <a:p>
          <a:endParaRPr lang="en-US" sz="2400"/>
        </a:p>
      </dgm:t>
    </dgm:pt>
    <dgm:pt modelId="{6F8E1774-238C-4DF9-AC3E-C03CE4CA96F4}">
      <dgm:prSet custT="1"/>
      <dgm:spPr/>
      <dgm:t>
        <a:bodyPr/>
        <a:lstStyle/>
        <a:p>
          <a:r>
            <a:rPr lang="en-US" sz="2400" dirty="0"/>
            <a:t>Abortion Rights</a:t>
          </a:r>
        </a:p>
      </dgm:t>
    </dgm:pt>
    <dgm:pt modelId="{C4E4C93C-FC48-4241-A6CA-B4939C487412}" type="parTrans" cxnId="{A2E42C36-EF73-48F9-8AA5-9E7FA517A689}">
      <dgm:prSet/>
      <dgm:spPr/>
      <dgm:t>
        <a:bodyPr/>
        <a:lstStyle/>
        <a:p>
          <a:endParaRPr lang="en-US" sz="2400"/>
        </a:p>
      </dgm:t>
    </dgm:pt>
    <dgm:pt modelId="{6A98EF9E-7A34-430C-A7EA-0DF10B502DC9}" type="sibTrans" cxnId="{A2E42C36-EF73-48F9-8AA5-9E7FA517A689}">
      <dgm:prSet/>
      <dgm:spPr/>
      <dgm:t>
        <a:bodyPr/>
        <a:lstStyle/>
        <a:p>
          <a:endParaRPr lang="en-US" sz="2400"/>
        </a:p>
      </dgm:t>
    </dgm:pt>
    <dgm:pt modelId="{920A7E96-AE3E-45A8-8153-2CBDC5743743}">
      <dgm:prSet custT="1"/>
      <dgm:spPr/>
      <dgm:t>
        <a:bodyPr/>
        <a:lstStyle/>
        <a:p>
          <a:r>
            <a:rPr lang="en-US" sz="2400" dirty="0"/>
            <a:t>Gun Incidences </a:t>
          </a:r>
        </a:p>
      </dgm:t>
    </dgm:pt>
    <dgm:pt modelId="{AF1F8856-D7D4-4826-9CE5-CC0FD5496B92}" type="parTrans" cxnId="{1B56159E-D813-4FBF-A59B-2444C3A42643}">
      <dgm:prSet/>
      <dgm:spPr/>
      <dgm:t>
        <a:bodyPr/>
        <a:lstStyle/>
        <a:p>
          <a:endParaRPr lang="en-US" sz="2400"/>
        </a:p>
      </dgm:t>
    </dgm:pt>
    <dgm:pt modelId="{B9C23D24-A4BA-41A3-A5C2-8B7E9FAF38EB}" type="sibTrans" cxnId="{1B56159E-D813-4FBF-A59B-2444C3A42643}">
      <dgm:prSet/>
      <dgm:spPr/>
      <dgm:t>
        <a:bodyPr/>
        <a:lstStyle/>
        <a:p>
          <a:endParaRPr lang="en-US" sz="2400"/>
        </a:p>
      </dgm:t>
    </dgm:pt>
    <dgm:pt modelId="{9CAD602E-175C-4D84-9081-FE35FE77CC70}">
      <dgm:prSet custT="1"/>
      <dgm:spPr/>
      <dgm:t>
        <a:bodyPr/>
        <a:lstStyle/>
        <a:p>
          <a:r>
            <a:rPr lang="en-US" sz="2400" dirty="0"/>
            <a:t>Economic Insecurity</a:t>
          </a:r>
        </a:p>
      </dgm:t>
    </dgm:pt>
    <dgm:pt modelId="{B75F1171-DB31-4288-9807-3D2F25B7C547}" type="parTrans" cxnId="{979CECD7-CC1E-4ADE-BA81-176FF736DB97}">
      <dgm:prSet/>
      <dgm:spPr/>
      <dgm:t>
        <a:bodyPr/>
        <a:lstStyle/>
        <a:p>
          <a:endParaRPr lang="en-US" sz="2400"/>
        </a:p>
      </dgm:t>
    </dgm:pt>
    <dgm:pt modelId="{F9ECA1B6-E822-4A49-8872-2CC25FF37CE9}" type="sibTrans" cxnId="{979CECD7-CC1E-4ADE-BA81-176FF736DB97}">
      <dgm:prSet/>
      <dgm:spPr/>
      <dgm:t>
        <a:bodyPr/>
        <a:lstStyle/>
        <a:p>
          <a:endParaRPr lang="en-US" sz="2400"/>
        </a:p>
      </dgm:t>
    </dgm:pt>
    <dgm:pt modelId="{15316C57-15CF-46C3-89A3-B1A45412A0F9}" type="pres">
      <dgm:prSet presAssocID="{AEE066C8-45F6-44B5-88AA-DC307231EAE0}" presName="diagram" presStyleCnt="0">
        <dgm:presLayoutVars>
          <dgm:dir/>
          <dgm:resizeHandles val="exact"/>
        </dgm:presLayoutVars>
      </dgm:prSet>
      <dgm:spPr/>
    </dgm:pt>
    <dgm:pt modelId="{99C8256A-6448-41B7-9274-1221D3BC20E5}" type="pres">
      <dgm:prSet presAssocID="{1348ADCB-F64D-4D6C-8DD5-8B8A59E82C02}" presName="node" presStyleLbl="node1" presStyleIdx="0" presStyleCnt="8">
        <dgm:presLayoutVars>
          <dgm:bulletEnabled val="1"/>
        </dgm:presLayoutVars>
      </dgm:prSet>
      <dgm:spPr/>
    </dgm:pt>
    <dgm:pt modelId="{9D4C4DDE-976C-4461-BB35-790485200313}" type="pres">
      <dgm:prSet presAssocID="{FCBA6510-EBD8-41DB-9D32-15EB01F77849}" presName="sibTrans" presStyleCnt="0"/>
      <dgm:spPr/>
    </dgm:pt>
    <dgm:pt modelId="{58C2103A-D596-4707-BA07-A7656FDB284C}" type="pres">
      <dgm:prSet presAssocID="{9CAD602E-175C-4D84-9081-FE35FE77CC70}" presName="node" presStyleLbl="node1" presStyleIdx="1" presStyleCnt="8">
        <dgm:presLayoutVars>
          <dgm:bulletEnabled val="1"/>
        </dgm:presLayoutVars>
      </dgm:prSet>
      <dgm:spPr/>
    </dgm:pt>
    <dgm:pt modelId="{1F4C3719-15AA-4836-AA8A-2BD9D738CE60}" type="pres">
      <dgm:prSet presAssocID="{F9ECA1B6-E822-4A49-8872-2CC25FF37CE9}" presName="sibTrans" presStyleCnt="0"/>
      <dgm:spPr/>
    </dgm:pt>
    <dgm:pt modelId="{AA00E3FC-1EA5-494A-A6C5-2F3C0032EBAE}" type="pres">
      <dgm:prSet presAssocID="{F8CA05E5-93D1-43DA-AC1B-E4782A3D35F9}" presName="node" presStyleLbl="node1" presStyleIdx="2" presStyleCnt="8">
        <dgm:presLayoutVars>
          <dgm:bulletEnabled val="1"/>
        </dgm:presLayoutVars>
      </dgm:prSet>
      <dgm:spPr/>
    </dgm:pt>
    <dgm:pt modelId="{AFA816F7-8E4F-4E17-BA92-02DD3C3AD4D0}" type="pres">
      <dgm:prSet presAssocID="{D70D055A-B0A6-4466-A9D6-8FA8BA62E901}" presName="sibTrans" presStyleCnt="0"/>
      <dgm:spPr/>
    </dgm:pt>
    <dgm:pt modelId="{E1D0A65B-A96D-4578-B88B-512E940234E7}" type="pres">
      <dgm:prSet presAssocID="{920A7E96-AE3E-45A8-8153-2CBDC5743743}" presName="node" presStyleLbl="node1" presStyleIdx="3" presStyleCnt="8">
        <dgm:presLayoutVars>
          <dgm:bulletEnabled val="1"/>
        </dgm:presLayoutVars>
      </dgm:prSet>
      <dgm:spPr/>
    </dgm:pt>
    <dgm:pt modelId="{E75E42A0-91DC-4F74-BF50-C79D7748D60F}" type="pres">
      <dgm:prSet presAssocID="{B9C23D24-A4BA-41A3-A5C2-8B7E9FAF38EB}" presName="sibTrans" presStyleCnt="0"/>
      <dgm:spPr/>
    </dgm:pt>
    <dgm:pt modelId="{0E2C1D6E-222B-4C44-906E-18C62AA2D23B}" type="pres">
      <dgm:prSet presAssocID="{6F8E1774-238C-4DF9-AC3E-C03CE4CA96F4}" presName="node" presStyleLbl="node1" presStyleIdx="4" presStyleCnt="8">
        <dgm:presLayoutVars>
          <dgm:bulletEnabled val="1"/>
        </dgm:presLayoutVars>
      </dgm:prSet>
      <dgm:spPr/>
    </dgm:pt>
    <dgm:pt modelId="{EFA7794F-04F0-4AAD-91A5-EC055B3E3BE2}" type="pres">
      <dgm:prSet presAssocID="{6A98EF9E-7A34-430C-A7EA-0DF10B502DC9}" presName="sibTrans" presStyleCnt="0"/>
      <dgm:spPr/>
    </dgm:pt>
    <dgm:pt modelId="{5E899DE2-2549-45E3-B789-9FF5891C7E55}" type="pres">
      <dgm:prSet presAssocID="{6CAC7334-A55B-4BAA-8141-DFBC875DFBCC}" presName="node" presStyleLbl="node1" presStyleIdx="5" presStyleCnt="8">
        <dgm:presLayoutVars>
          <dgm:bulletEnabled val="1"/>
        </dgm:presLayoutVars>
      </dgm:prSet>
      <dgm:spPr/>
    </dgm:pt>
    <dgm:pt modelId="{65A9AE95-B8FA-4EA2-88F7-06969101B225}" type="pres">
      <dgm:prSet presAssocID="{9242F91A-50A6-4748-9EFB-3F8160B11A2E}" presName="sibTrans" presStyleCnt="0"/>
      <dgm:spPr/>
    </dgm:pt>
    <dgm:pt modelId="{16C5B459-1B97-4499-B2AC-E5FACA3AF833}" type="pres">
      <dgm:prSet presAssocID="{F5DED5DB-950A-4042-B9EF-18DA76CAEB46}" presName="node" presStyleLbl="node1" presStyleIdx="6" presStyleCnt="8">
        <dgm:presLayoutVars>
          <dgm:bulletEnabled val="1"/>
        </dgm:presLayoutVars>
      </dgm:prSet>
      <dgm:spPr/>
    </dgm:pt>
    <dgm:pt modelId="{E2F0639C-D69A-4C95-B422-A18FCD18E13A}" type="pres">
      <dgm:prSet presAssocID="{5FF68D39-DEBD-4DD8-91FF-1D6E89771F1C}" presName="sibTrans" presStyleCnt="0"/>
      <dgm:spPr/>
    </dgm:pt>
    <dgm:pt modelId="{739826BD-E523-4F78-8C74-CA79192EC569}" type="pres">
      <dgm:prSet presAssocID="{4CEB376C-38BC-453E-BA21-7597DA5B8CC6}" presName="node" presStyleLbl="node1" presStyleIdx="7" presStyleCnt="8">
        <dgm:presLayoutVars>
          <dgm:bulletEnabled val="1"/>
        </dgm:presLayoutVars>
      </dgm:prSet>
      <dgm:spPr/>
    </dgm:pt>
  </dgm:ptLst>
  <dgm:cxnLst>
    <dgm:cxn modelId="{40559219-8397-4798-9012-CB0A94967746}" srcId="{AEE066C8-45F6-44B5-88AA-DC307231EAE0}" destId="{F5DED5DB-950A-4042-B9EF-18DA76CAEB46}" srcOrd="6" destOrd="0" parTransId="{AB27DEC0-EB1F-48DB-B612-118E03EDA525}" sibTransId="{5FF68D39-DEBD-4DD8-91FF-1D6E89771F1C}"/>
    <dgm:cxn modelId="{A2E42C36-EF73-48F9-8AA5-9E7FA517A689}" srcId="{AEE066C8-45F6-44B5-88AA-DC307231EAE0}" destId="{6F8E1774-238C-4DF9-AC3E-C03CE4CA96F4}" srcOrd="4" destOrd="0" parTransId="{C4E4C93C-FC48-4241-A6CA-B4939C487412}" sibTransId="{6A98EF9E-7A34-430C-A7EA-0DF10B502DC9}"/>
    <dgm:cxn modelId="{9DBAF039-AE4D-4B72-BE48-1F20112D8428}" type="presOf" srcId="{920A7E96-AE3E-45A8-8153-2CBDC5743743}" destId="{E1D0A65B-A96D-4578-B88B-512E940234E7}" srcOrd="0" destOrd="0" presId="urn:microsoft.com/office/officeart/2005/8/layout/default"/>
    <dgm:cxn modelId="{EE39DF6D-3BC5-4931-9069-3423A2E8C74E}" type="presOf" srcId="{9CAD602E-175C-4D84-9081-FE35FE77CC70}" destId="{58C2103A-D596-4707-BA07-A7656FDB284C}" srcOrd="0" destOrd="0" presId="urn:microsoft.com/office/officeart/2005/8/layout/default"/>
    <dgm:cxn modelId="{E5B8956E-9558-4FAB-BF9B-4B1A1F03DCC2}" srcId="{AEE066C8-45F6-44B5-88AA-DC307231EAE0}" destId="{1348ADCB-F64D-4D6C-8DD5-8B8A59E82C02}" srcOrd="0" destOrd="0" parTransId="{A57BA8CF-801C-4F57-93D6-6D60AEB4A3D3}" sibTransId="{FCBA6510-EBD8-41DB-9D32-15EB01F77849}"/>
    <dgm:cxn modelId="{E0DFA24F-2233-4C36-A14D-6ED0F3A04267}" type="presOf" srcId="{6CAC7334-A55B-4BAA-8141-DFBC875DFBCC}" destId="{5E899DE2-2549-45E3-B789-9FF5891C7E55}" srcOrd="0" destOrd="0" presId="urn:microsoft.com/office/officeart/2005/8/layout/default"/>
    <dgm:cxn modelId="{362A2A73-76BB-4A8C-81A1-90C104269565}" type="presOf" srcId="{F5DED5DB-950A-4042-B9EF-18DA76CAEB46}" destId="{16C5B459-1B97-4499-B2AC-E5FACA3AF833}" srcOrd="0" destOrd="0" presId="urn:microsoft.com/office/officeart/2005/8/layout/default"/>
    <dgm:cxn modelId="{3C9F4E99-AAA1-49A0-AFB0-0A2800647E7E}" srcId="{AEE066C8-45F6-44B5-88AA-DC307231EAE0}" destId="{4CEB376C-38BC-453E-BA21-7597DA5B8CC6}" srcOrd="7" destOrd="0" parTransId="{BF0832F3-A426-4B0C-BA45-F05E3965A551}" sibTransId="{D1102AAA-4D24-4E46-88A8-C6782F06F4D4}"/>
    <dgm:cxn modelId="{1B56159E-D813-4FBF-A59B-2444C3A42643}" srcId="{AEE066C8-45F6-44B5-88AA-DC307231EAE0}" destId="{920A7E96-AE3E-45A8-8153-2CBDC5743743}" srcOrd="3" destOrd="0" parTransId="{AF1F8856-D7D4-4826-9CE5-CC0FD5496B92}" sibTransId="{B9C23D24-A4BA-41A3-A5C2-8B7E9FAF38EB}"/>
    <dgm:cxn modelId="{6E156BA4-25A9-4CFC-9567-B0E66EAE6A86}" type="presOf" srcId="{4CEB376C-38BC-453E-BA21-7597DA5B8CC6}" destId="{739826BD-E523-4F78-8C74-CA79192EC569}" srcOrd="0" destOrd="0" presId="urn:microsoft.com/office/officeart/2005/8/layout/default"/>
    <dgm:cxn modelId="{379450A4-2B16-4063-A312-2A6B24F11F57}" srcId="{AEE066C8-45F6-44B5-88AA-DC307231EAE0}" destId="{6CAC7334-A55B-4BAA-8141-DFBC875DFBCC}" srcOrd="5" destOrd="0" parTransId="{A3A69BC1-9AA2-4655-9D86-119D06428411}" sibTransId="{9242F91A-50A6-4748-9EFB-3F8160B11A2E}"/>
    <dgm:cxn modelId="{2040FDBE-F16F-40C6-8A16-72EBE9617492}" type="presOf" srcId="{1348ADCB-F64D-4D6C-8DD5-8B8A59E82C02}" destId="{99C8256A-6448-41B7-9274-1221D3BC20E5}" srcOrd="0" destOrd="0" presId="urn:microsoft.com/office/officeart/2005/8/layout/default"/>
    <dgm:cxn modelId="{BD7D00C2-4B4C-42F0-B263-61C595B5054F}" type="presOf" srcId="{F8CA05E5-93D1-43DA-AC1B-E4782A3D35F9}" destId="{AA00E3FC-1EA5-494A-A6C5-2F3C0032EBAE}" srcOrd="0" destOrd="0" presId="urn:microsoft.com/office/officeart/2005/8/layout/default"/>
    <dgm:cxn modelId="{979CECD7-CC1E-4ADE-BA81-176FF736DB97}" srcId="{AEE066C8-45F6-44B5-88AA-DC307231EAE0}" destId="{9CAD602E-175C-4D84-9081-FE35FE77CC70}" srcOrd="1" destOrd="0" parTransId="{B75F1171-DB31-4288-9807-3D2F25B7C547}" sibTransId="{F9ECA1B6-E822-4A49-8872-2CC25FF37CE9}"/>
    <dgm:cxn modelId="{2D25A6E2-8788-4841-AEA0-F1E6B8CEEA6E}" type="presOf" srcId="{AEE066C8-45F6-44B5-88AA-DC307231EAE0}" destId="{15316C57-15CF-46C3-89A3-B1A45412A0F9}" srcOrd="0" destOrd="0" presId="urn:microsoft.com/office/officeart/2005/8/layout/default"/>
    <dgm:cxn modelId="{7E3D18E4-FE2F-45DC-8B4B-0EB8E36F50E7}" type="presOf" srcId="{6F8E1774-238C-4DF9-AC3E-C03CE4CA96F4}" destId="{0E2C1D6E-222B-4C44-906E-18C62AA2D23B}" srcOrd="0" destOrd="0" presId="urn:microsoft.com/office/officeart/2005/8/layout/default"/>
    <dgm:cxn modelId="{01D6DDED-E01C-4ED3-9A36-F05F81CFDE37}" srcId="{4CEB376C-38BC-453E-BA21-7597DA5B8CC6}" destId="{F5DD8121-2786-4EA7-8B5A-BD4229934C0C}" srcOrd="0" destOrd="0" parTransId="{C6764276-C6AD-41E1-8510-F13349652E98}" sibTransId="{5F9969F7-2591-4118-8FA0-F08FF85F5277}"/>
    <dgm:cxn modelId="{E1224AF1-C257-4278-914C-809C367E8788}" type="presOf" srcId="{F5DD8121-2786-4EA7-8B5A-BD4229934C0C}" destId="{739826BD-E523-4F78-8C74-CA79192EC569}" srcOrd="0" destOrd="1" presId="urn:microsoft.com/office/officeart/2005/8/layout/default"/>
    <dgm:cxn modelId="{AC010EFA-E736-43F1-97E1-92CB4E37874A}" srcId="{AEE066C8-45F6-44B5-88AA-DC307231EAE0}" destId="{F8CA05E5-93D1-43DA-AC1B-E4782A3D35F9}" srcOrd="2" destOrd="0" parTransId="{9FF6E521-7B19-45A2-A0C4-903134D98215}" sibTransId="{D70D055A-B0A6-4466-A9D6-8FA8BA62E901}"/>
    <dgm:cxn modelId="{D41FB375-4B73-4F4B-98D9-92DAC1C15459}" type="presParOf" srcId="{15316C57-15CF-46C3-89A3-B1A45412A0F9}" destId="{99C8256A-6448-41B7-9274-1221D3BC20E5}" srcOrd="0" destOrd="0" presId="urn:microsoft.com/office/officeart/2005/8/layout/default"/>
    <dgm:cxn modelId="{2A6BF13F-65CE-4778-B589-9DFBA3F1E738}" type="presParOf" srcId="{15316C57-15CF-46C3-89A3-B1A45412A0F9}" destId="{9D4C4DDE-976C-4461-BB35-790485200313}" srcOrd="1" destOrd="0" presId="urn:microsoft.com/office/officeart/2005/8/layout/default"/>
    <dgm:cxn modelId="{3209E5F7-7302-4DAC-8FA5-A7C61C0D4E63}" type="presParOf" srcId="{15316C57-15CF-46C3-89A3-B1A45412A0F9}" destId="{58C2103A-D596-4707-BA07-A7656FDB284C}" srcOrd="2" destOrd="0" presId="urn:microsoft.com/office/officeart/2005/8/layout/default"/>
    <dgm:cxn modelId="{109BEE5F-FD21-4519-B396-C596B965D1D7}" type="presParOf" srcId="{15316C57-15CF-46C3-89A3-B1A45412A0F9}" destId="{1F4C3719-15AA-4836-AA8A-2BD9D738CE60}" srcOrd="3" destOrd="0" presId="urn:microsoft.com/office/officeart/2005/8/layout/default"/>
    <dgm:cxn modelId="{83748183-A62C-431A-960C-11C9824D6185}" type="presParOf" srcId="{15316C57-15CF-46C3-89A3-B1A45412A0F9}" destId="{AA00E3FC-1EA5-494A-A6C5-2F3C0032EBAE}" srcOrd="4" destOrd="0" presId="urn:microsoft.com/office/officeart/2005/8/layout/default"/>
    <dgm:cxn modelId="{C70F5552-12EC-4435-9412-9F0EF32F932A}" type="presParOf" srcId="{15316C57-15CF-46C3-89A3-B1A45412A0F9}" destId="{AFA816F7-8E4F-4E17-BA92-02DD3C3AD4D0}" srcOrd="5" destOrd="0" presId="urn:microsoft.com/office/officeart/2005/8/layout/default"/>
    <dgm:cxn modelId="{B2E7575E-851C-4225-9A42-BB7C1B71530B}" type="presParOf" srcId="{15316C57-15CF-46C3-89A3-B1A45412A0F9}" destId="{E1D0A65B-A96D-4578-B88B-512E940234E7}" srcOrd="6" destOrd="0" presId="urn:microsoft.com/office/officeart/2005/8/layout/default"/>
    <dgm:cxn modelId="{4AD52E9F-F1E2-440A-BB2C-2F9C3DA97D97}" type="presParOf" srcId="{15316C57-15CF-46C3-89A3-B1A45412A0F9}" destId="{E75E42A0-91DC-4F74-BF50-C79D7748D60F}" srcOrd="7" destOrd="0" presId="urn:microsoft.com/office/officeart/2005/8/layout/default"/>
    <dgm:cxn modelId="{6A1F332F-AE02-42C1-8365-5E24F13C1BB6}" type="presParOf" srcId="{15316C57-15CF-46C3-89A3-B1A45412A0F9}" destId="{0E2C1D6E-222B-4C44-906E-18C62AA2D23B}" srcOrd="8" destOrd="0" presId="urn:microsoft.com/office/officeart/2005/8/layout/default"/>
    <dgm:cxn modelId="{FE6F29D7-4036-490A-8370-A76E72582EF6}" type="presParOf" srcId="{15316C57-15CF-46C3-89A3-B1A45412A0F9}" destId="{EFA7794F-04F0-4AAD-91A5-EC055B3E3BE2}" srcOrd="9" destOrd="0" presId="urn:microsoft.com/office/officeart/2005/8/layout/default"/>
    <dgm:cxn modelId="{6E93C85C-A6D5-4541-B289-17A29F638829}" type="presParOf" srcId="{15316C57-15CF-46C3-89A3-B1A45412A0F9}" destId="{5E899DE2-2549-45E3-B789-9FF5891C7E55}" srcOrd="10" destOrd="0" presId="urn:microsoft.com/office/officeart/2005/8/layout/default"/>
    <dgm:cxn modelId="{3F9A45F5-CD8E-4217-8580-70222203C625}" type="presParOf" srcId="{15316C57-15CF-46C3-89A3-B1A45412A0F9}" destId="{65A9AE95-B8FA-4EA2-88F7-06969101B225}" srcOrd="11" destOrd="0" presId="urn:microsoft.com/office/officeart/2005/8/layout/default"/>
    <dgm:cxn modelId="{0E5A29EA-C6ED-4B08-96AD-127F22B3E694}" type="presParOf" srcId="{15316C57-15CF-46C3-89A3-B1A45412A0F9}" destId="{16C5B459-1B97-4499-B2AC-E5FACA3AF833}" srcOrd="12" destOrd="0" presId="urn:microsoft.com/office/officeart/2005/8/layout/default"/>
    <dgm:cxn modelId="{E2786B81-04AC-44ED-872A-2BDF13113712}" type="presParOf" srcId="{15316C57-15CF-46C3-89A3-B1A45412A0F9}" destId="{E2F0639C-D69A-4C95-B422-A18FCD18E13A}" srcOrd="13" destOrd="0" presId="urn:microsoft.com/office/officeart/2005/8/layout/default"/>
    <dgm:cxn modelId="{AFF73C94-4CB2-4967-80F3-0B99558AF54A}" type="presParOf" srcId="{15316C57-15CF-46C3-89A3-B1A45412A0F9}" destId="{739826BD-E523-4F78-8C74-CA79192EC56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BA2E-4088-4D63-9830-9CE0C986D254}">
      <dsp:nvSpPr>
        <dsp:cNvPr id="0" name=""/>
        <dsp:cNvSpPr/>
      </dsp:nvSpPr>
      <dsp:spPr>
        <a:xfrm>
          <a:off x="5005" y="307290"/>
          <a:ext cx="1834790" cy="373354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734" tIns="330200" rIns="138734" bIns="330200" numCol="1" spcCol="1270" anchor="t" anchorCtr="0">
          <a:noAutofit/>
        </a:bodyPr>
        <a:lstStyle/>
        <a:p>
          <a:pPr marL="0" lvl="0" indent="0" algn="l" defTabSz="711200">
            <a:lnSpc>
              <a:spcPct val="90000"/>
            </a:lnSpc>
            <a:spcBef>
              <a:spcPct val="0"/>
            </a:spcBef>
            <a:spcAft>
              <a:spcPct val="35000"/>
            </a:spcAft>
            <a:buNone/>
          </a:pPr>
          <a:r>
            <a:rPr lang="en-US" sz="1600" kern="1200" dirty="0"/>
            <a:t>Recognize the importance of understanding the historical context of the lives of older Black Americans</a:t>
          </a:r>
        </a:p>
      </dsp:txBody>
      <dsp:txXfrm>
        <a:off x="5005" y="1726036"/>
        <a:ext cx="1834790" cy="2240125"/>
      </dsp:txXfrm>
    </dsp:sp>
    <dsp:sp modelId="{7EAD81CE-8992-45FA-9B93-65EF7E444048}">
      <dsp:nvSpPr>
        <dsp:cNvPr id="0" name=""/>
        <dsp:cNvSpPr/>
      </dsp:nvSpPr>
      <dsp:spPr>
        <a:xfrm>
          <a:off x="548712" y="879147"/>
          <a:ext cx="747376" cy="74737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68" tIns="12700" rIns="58268" bIns="12700" numCol="1" spcCol="1270" anchor="ctr" anchorCtr="0">
          <a:noAutofit/>
        </a:bodyPr>
        <a:lstStyle/>
        <a:p>
          <a:pPr marL="0" lvl="0" indent="0" algn="ctr" defTabSz="1600200">
            <a:lnSpc>
              <a:spcPct val="90000"/>
            </a:lnSpc>
            <a:spcBef>
              <a:spcPct val="0"/>
            </a:spcBef>
            <a:spcAft>
              <a:spcPct val="35000"/>
            </a:spcAft>
            <a:buNone/>
          </a:pPr>
          <a:r>
            <a:rPr lang="en-US" sz="3600" kern="1200"/>
            <a:t>1</a:t>
          </a:r>
        </a:p>
      </dsp:txBody>
      <dsp:txXfrm>
        <a:off x="658163" y="988598"/>
        <a:ext cx="528474" cy="528474"/>
      </dsp:txXfrm>
    </dsp:sp>
    <dsp:sp modelId="{E1DF4306-C701-4A7E-A128-41DB1B9A0B5B}">
      <dsp:nvSpPr>
        <dsp:cNvPr id="0" name=""/>
        <dsp:cNvSpPr/>
      </dsp:nvSpPr>
      <dsp:spPr>
        <a:xfrm>
          <a:off x="4" y="4035506"/>
          <a:ext cx="1841908" cy="1440"/>
        </a:xfrm>
        <a:prstGeom prst="rect">
          <a:avLst/>
        </a:prstGeom>
        <a:solidFill>
          <a:schemeClr val="accent2">
            <a:hueOff val="668788"/>
            <a:satOff val="-834"/>
            <a:lumOff val="196"/>
            <a:alphaOff val="0"/>
          </a:schemeClr>
        </a:solidFill>
        <a:ln w="25400" cap="flat" cmpd="sng" algn="ctr">
          <a:solidFill>
            <a:schemeClr val="accent2">
              <a:hueOff val="668788"/>
              <a:satOff val="-834"/>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EC9E4-8D90-48BD-BE29-D88FA9BF05AC}">
      <dsp:nvSpPr>
        <dsp:cNvPr id="0" name=""/>
        <dsp:cNvSpPr/>
      </dsp:nvSpPr>
      <dsp:spPr>
        <a:xfrm>
          <a:off x="2021301" y="307290"/>
          <a:ext cx="1829505" cy="3743582"/>
        </a:xfrm>
        <a:prstGeom prst="rect">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734" tIns="330200" rIns="138734" bIns="330200" numCol="1" spcCol="1270" anchor="t" anchorCtr="0">
          <a:noAutofit/>
        </a:bodyPr>
        <a:lstStyle/>
        <a:p>
          <a:pPr marL="0" lvl="0" indent="0" algn="l" defTabSz="711200">
            <a:lnSpc>
              <a:spcPct val="90000"/>
            </a:lnSpc>
            <a:spcBef>
              <a:spcPct val="0"/>
            </a:spcBef>
            <a:spcAft>
              <a:spcPct val="35000"/>
            </a:spcAft>
            <a:buNone/>
          </a:pPr>
          <a:r>
            <a:rPr lang="en-US" sz="1600" kern="1200" dirty="0"/>
            <a:t>Recognize the importance of eliciting the older Black American’s perspective of his/her mental and physical health problems.</a:t>
          </a:r>
        </a:p>
      </dsp:txBody>
      <dsp:txXfrm>
        <a:off x="2021301" y="1729851"/>
        <a:ext cx="1829505" cy="2246149"/>
      </dsp:txXfrm>
    </dsp:sp>
    <dsp:sp modelId="{1392C328-AB4B-4327-8A03-CD15F8DD9CB5}">
      <dsp:nvSpPr>
        <dsp:cNvPr id="0" name=""/>
        <dsp:cNvSpPr/>
      </dsp:nvSpPr>
      <dsp:spPr>
        <a:xfrm>
          <a:off x="2562366" y="884167"/>
          <a:ext cx="747376" cy="747376"/>
        </a:xfrm>
        <a:prstGeom prst="ellipse">
          <a:avLst/>
        </a:prstGeom>
        <a:solidFill>
          <a:schemeClr val="accent2">
            <a:hueOff val="1337577"/>
            <a:satOff val="-1668"/>
            <a:lumOff val="392"/>
            <a:alphaOff val="0"/>
          </a:schemeClr>
        </a:solidFill>
        <a:ln w="25400" cap="flat" cmpd="sng" algn="ctr">
          <a:solidFill>
            <a:schemeClr val="accent2">
              <a:hueOff val="1337577"/>
              <a:satOff val="-1668"/>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68" tIns="12700" rIns="58268" bIns="12700" numCol="1" spcCol="1270" anchor="ctr" anchorCtr="0">
          <a:noAutofit/>
        </a:bodyPr>
        <a:lstStyle/>
        <a:p>
          <a:pPr marL="0" lvl="0" indent="0" algn="ctr" defTabSz="1600200">
            <a:lnSpc>
              <a:spcPct val="90000"/>
            </a:lnSpc>
            <a:spcBef>
              <a:spcPct val="0"/>
            </a:spcBef>
            <a:spcAft>
              <a:spcPct val="35000"/>
            </a:spcAft>
            <a:buNone/>
          </a:pPr>
          <a:r>
            <a:rPr lang="en-US" sz="3600" kern="1200"/>
            <a:t>2</a:t>
          </a:r>
        </a:p>
      </dsp:txBody>
      <dsp:txXfrm>
        <a:off x="2671817" y="993618"/>
        <a:ext cx="528474" cy="528474"/>
      </dsp:txXfrm>
    </dsp:sp>
    <dsp:sp modelId="{6565B1AB-54A7-4835-B795-353D3FDA6D01}">
      <dsp:nvSpPr>
        <dsp:cNvPr id="0" name=""/>
        <dsp:cNvSpPr/>
      </dsp:nvSpPr>
      <dsp:spPr>
        <a:xfrm flipV="1">
          <a:off x="2018881" y="4050936"/>
          <a:ext cx="1813668" cy="1440"/>
        </a:xfrm>
        <a:prstGeom prst="rect">
          <a:avLst/>
        </a:prstGeom>
        <a:solidFill>
          <a:schemeClr val="accent2">
            <a:hueOff val="2006365"/>
            <a:satOff val="-2502"/>
            <a:lumOff val="588"/>
            <a:alphaOff val="0"/>
          </a:schemeClr>
        </a:solidFill>
        <a:ln w="25400" cap="flat" cmpd="sng" algn="ctr">
          <a:solidFill>
            <a:schemeClr val="accent2">
              <a:hueOff val="2006365"/>
              <a:satOff val="-2502"/>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05DC80-EC7E-4AA2-A986-6A8834C5A8FA}">
      <dsp:nvSpPr>
        <dsp:cNvPr id="0" name=""/>
        <dsp:cNvSpPr/>
      </dsp:nvSpPr>
      <dsp:spPr>
        <a:xfrm>
          <a:off x="4035774" y="307290"/>
          <a:ext cx="1863885" cy="3716951"/>
        </a:xfrm>
        <a:prstGeom prst="rect">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734" tIns="330200" rIns="138734" bIns="330200" numCol="1" spcCol="1270" anchor="t" anchorCtr="0">
          <a:noAutofit/>
        </a:bodyPr>
        <a:lstStyle/>
        <a:p>
          <a:pPr marL="0" lvl="0" indent="0" algn="l" defTabSz="711200">
            <a:lnSpc>
              <a:spcPct val="90000"/>
            </a:lnSpc>
            <a:spcBef>
              <a:spcPct val="0"/>
            </a:spcBef>
            <a:spcAft>
              <a:spcPct val="35000"/>
            </a:spcAft>
            <a:buNone/>
          </a:pPr>
          <a:r>
            <a:rPr lang="en-US" sz="1600" kern="1200" dirty="0"/>
            <a:t>Elicit socio-cultural and spiritual beliefs that could influence older Black American’s health care choices and access to care.</a:t>
          </a:r>
        </a:p>
      </dsp:txBody>
      <dsp:txXfrm>
        <a:off x="4035774" y="1719731"/>
        <a:ext cx="1863885" cy="2230170"/>
      </dsp:txXfrm>
    </dsp:sp>
    <dsp:sp modelId="{676CE2D0-AB5A-4799-8466-CDEF457F7381}">
      <dsp:nvSpPr>
        <dsp:cNvPr id="0" name=""/>
        <dsp:cNvSpPr/>
      </dsp:nvSpPr>
      <dsp:spPr>
        <a:xfrm>
          <a:off x="4594028" y="870851"/>
          <a:ext cx="747376" cy="747376"/>
        </a:xfrm>
        <a:prstGeom prst="ellipse">
          <a:avLst/>
        </a:prstGeom>
        <a:solidFill>
          <a:schemeClr val="accent2">
            <a:hueOff val="2675154"/>
            <a:satOff val="-3337"/>
            <a:lumOff val="785"/>
            <a:alphaOff val="0"/>
          </a:schemeClr>
        </a:solidFill>
        <a:ln w="25400" cap="flat" cmpd="sng" algn="ctr">
          <a:solidFill>
            <a:schemeClr val="accent2">
              <a:hueOff val="2675154"/>
              <a:satOff val="-3337"/>
              <a:lumOff val="7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68" tIns="12700" rIns="58268" bIns="12700" numCol="1" spcCol="1270" anchor="ctr" anchorCtr="0">
          <a:noAutofit/>
        </a:bodyPr>
        <a:lstStyle/>
        <a:p>
          <a:pPr marL="0" lvl="0" indent="0" algn="ctr" defTabSz="1600200">
            <a:lnSpc>
              <a:spcPct val="90000"/>
            </a:lnSpc>
            <a:spcBef>
              <a:spcPct val="0"/>
            </a:spcBef>
            <a:spcAft>
              <a:spcPct val="35000"/>
            </a:spcAft>
            <a:buNone/>
          </a:pPr>
          <a:r>
            <a:rPr lang="en-US" sz="3600" kern="1200"/>
            <a:t>3</a:t>
          </a:r>
        </a:p>
      </dsp:txBody>
      <dsp:txXfrm>
        <a:off x="4703479" y="980302"/>
        <a:ext cx="528474" cy="528474"/>
      </dsp:txXfrm>
    </dsp:sp>
    <dsp:sp modelId="{D23BE3C5-9C9F-493D-9220-C7D372100324}">
      <dsp:nvSpPr>
        <dsp:cNvPr id="0" name=""/>
        <dsp:cNvSpPr/>
      </dsp:nvSpPr>
      <dsp:spPr>
        <a:xfrm>
          <a:off x="4058400" y="4023775"/>
          <a:ext cx="1877925" cy="1440"/>
        </a:xfrm>
        <a:prstGeom prst="rect">
          <a:avLst/>
        </a:prstGeom>
        <a:solidFill>
          <a:schemeClr val="accent2">
            <a:hueOff val="3343942"/>
            <a:satOff val="-4171"/>
            <a:lumOff val="981"/>
            <a:alphaOff val="0"/>
          </a:schemeClr>
        </a:solidFill>
        <a:ln w="25400" cap="flat" cmpd="sng" algn="ctr">
          <a:solidFill>
            <a:schemeClr val="accent2">
              <a:hueOff val="3343942"/>
              <a:satOff val="-4171"/>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8AA98E-06B8-4FF2-BC85-82E1704EADB0}">
      <dsp:nvSpPr>
        <dsp:cNvPr id="0" name=""/>
        <dsp:cNvSpPr/>
      </dsp:nvSpPr>
      <dsp:spPr>
        <a:xfrm>
          <a:off x="6084626" y="307290"/>
          <a:ext cx="2066833" cy="3729980"/>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734" tIns="330200" rIns="138734" bIns="330200" numCol="1" spcCol="1270" anchor="t" anchorCtr="0">
          <a:noAutofit/>
        </a:bodyPr>
        <a:lstStyle/>
        <a:p>
          <a:pPr marL="0" lvl="0" indent="0" algn="l" defTabSz="711200">
            <a:lnSpc>
              <a:spcPct val="90000"/>
            </a:lnSpc>
            <a:spcBef>
              <a:spcPct val="0"/>
            </a:spcBef>
            <a:spcAft>
              <a:spcPct val="35000"/>
            </a:spcAft>
            <a:buNone/>
          </a:pPr>
          <a:r>
            <a:rPr lang="en-US" sz="1600" kern="1200" dirty="0"/>
            <a:t>Enhance knowledge of assessment, diagnosis, and treatment of major mental health disorders when working with older Black Americans. </a:t>
          </a:r>
        </a:p>
      </dsp:txBody>
      <dsp:txXfrm>
        <a:off x="6084626" y="1724682"/>
        <a:ext cx="2066833" cy="2237988"/>
      </dsp:txXfrm>
    </dsp:sp>
    <dsp:sp modelId="{16287C00-ECAC-4887-8ED8-01EA1F4005D5}">
      <dsp:nvSpPr>
        <dsp:cNvPr id="0" name=""/>
        <dsp:cNvSpPr/>
      </dsp:nvSpPr>
      <dsp:spPr>
        <a:xfrm>
          <a:off x="6744354" y="877366"/>
          <a:ext cx="747376" cy="747376"/>
        </a:xfrm>
        <a:prstGeom prst="ellipse">
          <a:avLst/>
        </a:prstGeom>
        <a:solidFill>
          <a:schemeClr val="accent2">
            <a:hueOff val="4012731"/>
            <a:satOff val="-5005"/>
            <a:lumOff val="1177"/>
            <a:alphaOff val="0"/>
          </a:schemeClr>
        </a:solidFill>
        <a:ln w="25400" cap="flat" cmpd="sng" algn="ctr">
          <a:solidFill>
            <a:schemeClr val="accent2">
              <a:hueOff val="4012731"/>
              <a:satOff val="-5005"/>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68" tIns="12700" rIns="58268" bIns="12700" numCol="1" spcCol="1270" anchor="ctr" anchorCtr="0">
          <a:noAutofit/>
        </a:bodyPr>
        <a:lstStyle/>
        <a:p>
          <a:pPr marL="0" lvl="0" indent="0" algn="ctr" defTabSz="1600200">
            <a:lnSpc>
              <a:spcPct val="90000"/>
            </a:lnSpc>
            <a:spcBef>
              <a:spcPct val="0"/>
            </a:spcBef>
            <a:spcAft>
              <a:spcPct val="35000"/>
            </a:spcAft>
            <a:buNone/>
          </a:pPr>
          <a:r>
            <a:rPr lang="en-US" sz="3600" kern="1200"/>
            <a:t>4</a:t>
          </a:r>
          <a:endParaRPr lang="en-US" sz="3600" kern="1200" dirty="0"/>
        </a:p>
      </dsp:txBody>
      <dsp:txXfrm>
        <a:off x="6853805" y="986817"/>
        <a:ext cx="528474" cy="528474"/>
      </dsp:txXfrm>
    </dsp:sp>
    <dsp:sp modelId="{95BB8098-7F2E-41BF-B2A2-9D0961427545}">
      <dsp:nvSpPr>
        <dsp:cNvPr id="0" name=""/>
        <dsp:cNvSpPr/>
      </dsp:nvSpPr>
      <dsp:spPr>
        <a:xfrm flipV="1">
          <a:off x="6129219" y="4022796"/>
          <a:ext cx="1986152" cy="144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8256A-6448-41B7-9274-1221D3BC20E5}">
      <dsp:nvSpPr>
        <dsp:cNvPr id="0" name=""/>
        <dsp:cNvSpPr/>
      </dsp:nvSpPr>
      <dsp:spPr>
        <a:xfrm>
          <a:off x="2523" y="598974"/>
          <a:ext cx="2001581" cy="1200949"/>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Black Lives Matter Movement / Protests</a:t>
          </a:r>
        </a:p>
      </dsp:txBody>
      <dsp:txXfrm>
        <a:off x="2523" y="598974"/>
        <a:ext cx="2001581" cy="1200949"/>
      </dsp:txXfrm>
    </dsp:sp>
    <dsp:sp modelId="{58C2103A-D596-4707-BA07-A7656FDB284C}">
      <dsp:nvSpPr>
        <dsp:cNvPr id="0" name=""/>
        <dsp:cNvSpPr/>
      </dsp:nvSpPr>
      <dsp:spPr>
        <a:xfrm>
          <a:off x="2204263" y="598974"/>
          <a:ext cx="2001581" cy="1200949"/>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Economic Insecurity</a:t>
          </a:r>
        </a:p>
      </dsp:txBody>
      <dsp:txXfrm>
        <a:off x="2204263" y="598974"/>
        <a:ext cx="2001581" cy="1200949"/>
      </dsp:txXfrm>
    </dsp:sp>
    <dsp:sp modelId="{AA00E3FC-1EA5-494A-A6C5-2F3C0032EBAE}">
      <dsp:nvSpPr>
        <dsp:cNvPr id="0" name=""/>
        <dsp:cNvSpPr/>
      </dsp:nvSpPr>
      <dsp:spPr>
        <a:xfrm>
          <a:off x="4406003" y="598974"/>
          <a:ext cx="2001581" cy="1200949"/>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Political Divide</a:t>
          </a:r>
        </a:p>
      </dsp:txBody>
      <dsp:txXfrm>
        <a:off x="4406003" y="598974"/>
        <a:ext cx="2001581" cy="1200949"/>
      </dsp:txXfrm>
    </dsp:sp>
    <dsp:sp modelId="{E1D0A65B-A96D-4578-B88B-512E940234E7}">
      <dsp:nvSpPr>
        <dsp:cNvPr id="0" name=""/>
        <dsp:cNvSpPr/>
      </dsp:nvSpPr>
      <dsp:spPr>
        <a:xfrm>
          <a:off x="6607743" y="598974"/>
          <a:ext cx="2001581" cy="1200949"/>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Gun Incidences </a:t>
          </a:r>
        </a:p>
      </dsp:txBody>
      <dsp:txXfrm>
        <a:off x="6607743" y="598974"/>
        <a:ext cx="2001581" cy="1200949"/>
      </dsp:txXfrm>
    </dsp:sp>
    <dsp:sp modelId="{0E2C1D6E-222B-4C44-906E-18C62AA2D23B}">
      <dsp:nvSpPr>
        <dsp:cNvPr id="0" name=""/>
        <dsp:cNvSpPr/>
      </dsp:nvSpPr>
      <dsp:spPr>
        <a:xfrm>
          <a:off x="2523" y="2000082"/>
          <a:ext cx="2001581" cy="1200949"/>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Abortion Rights</a:t>
          </a:r>
        </a:p>
      </dsp:txBody>
      <dsp:txXfrm>
        <a:off x="2523" y="2000082"/>
        <a:ext cx="2001581" cy="1200949"/>
      </dsp:txXfrm>
    </dsp:sp>
    <dsp:sp modelId="{5E899DE2-2549-45E3-B789-9FF5891C7E55}">
      <dsp:nvSpPr>
        <dsp:cNvPr id="0" name=""/>
        <dsp:cNvSpPr/>
      </dsp:nvSpPr>
      <dsp:spPr>
        <a:xfrm>
          <a:off x="2204263" y="2000082"/>
          <a:ext cx="2001581" cy="1200949"/>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Capital Riots (Insurrection)</a:t>
          </a:r>
        </a:p>
      </dsp:txBody>
      <dsp:txXfrm>
        <a:off x="2204263" y="2000082"/>
        <a:ext cx="2001581" cy="1200949"/>
      </dsp:txXfrm>
    </dsp:sp>
    <dsp:sp modelId="{16C5B459-1B97-4499-B2AC-E5FACA3AF833}">
      <dsp:nvSpPr>
        <dsp:cNvPr id="0" name=""/>
        <dsp:cNvSpPr/>
      </dsp:nvSpPr>
      <dsp:spPr>
        <a:xfrm>
          <a:off x="4406003" y="2000082"/>
          <a:ext cx="2001581" cy="1200949"/>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Who is an ally? </a:t>
          </a:r>
        </a:p>
        <a:p>
          <a:pPr marL="0" lvl="0" indent="0" algn="ctr" defTabSz="1066800">
            <a:lnSpc>
              <a:spcPct val="90000"/>
            </a:lnSpc>
            <a:spcBef>
              <a:spcPct val="0"/>
            </a:spcBef>
            <a:spcAft>
              <a:spcPct val="35000"/>
            </a:spcAft>
            <a:buNone/>
          </a:pPr>
          <a:r>
            <a:rPr lang="en-US" sz="2400" kern="1200" dirty="0"/>
            <a:t>What to say?</a:t>
          </a:r>
        </a:p>
      </dsp:txBody>
      <dsp:txXfrm>
        <a:off x="4406003" y="2000082"/>
        <a:ext cx="2001581" cy="1200949"/>
      </dsp:txXfrm>
    </dsp:sp>
    <dsp:sp modelId="{739826BD-E523-4F78-8C74-CA79192EC569}">
      <dsp:nvSpPr>
        <dsp:cNvPr id="0" name=""/>
        <dsp:cNvSpPr/>
      </dsp:nvSpPr>
      <dsp:spPr>
        <a:xfrm>
          <a:off x="6607743" y="2000082"/>
          <a:ext cx="2001581" cy="1200949"/>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COVID-19</a:t>
          </a:r>
        </a:p>
        <a:p>
          <a:pPr marL="0" lvl="0" indent="0" algn="l" defTabSz="711200">
            <a:lnSpc>
              <a:spcPct val="90000"/>
            </a:lnSpc>
            <a:spcBef>
              <a:spcPct val="0"/>
            </a:spcBef>
            <a:spcAft>
              <a:spcPct val="35000"/>
            </a:spcAft>
            <a:buNone/>
          </a:pPr>
          <a:r>
            <a:rPr lang="en-US" sz="1600" kern="1200" dirty="0"/>
            <a:t>* Face Masks</a:t>
          </a:r>
        </a:p>
        <a:p>
          <a:pPr marL="0" lvl="0" indent="0" algn="l" defTabSz="711200">
            <a:lnSpc>
              <a:spcPct val="90000"/>
            </a:lnSpc>
            <a:spcBef>
              <a:spcPct val="0"/>
            </a:spcBef>
            <a:spcAft>
              <a:spcPct val="35000"/>
            </a:spcAft>
            <a:buNone/>
          </a:pPr>
          <a:r>
            <a:rPr lang="en-US" sz="1600" kern="1200" dirty="0"/>
            <a:t>* Vaccine Hesitancy</a:t>
          </a:r>
        </a:p>
        <a:p>
          <a:pPr marL="0" lvl="0" indent="0" algn="l" defTabSz="711200">
            <a:lnSpc>
              <a:spcPct val="90000"/>
            </a:lnSpc>
            <a:spcBef>
              <a:spcPct val="0"/>
            </a:spcBef>
            <a:spcAft>
              <a:spcPct val="35000"/>
            </a:spcAft>
            <a:buNone/>
          </a:pPr>
          <a:r>
            <a:rPr lang="en-US" sz="1600" kern="1200" dirty="0"/>
            <a:t>* Health Disparities</a:t>
          </a:r>
          <a:r>
            <a:rPr lang="en-US" sz="1050" kern="1200" dirty="0"/>
            <a:t>	</a:t>
          </a:r>
        </a:p>
        <a:p>
          <a:pPr marL="57150" lvl="1" indent="-57150" algn="l" defTabSz="400050">
            <a:lnSpc>
              <a:spcPct val="90000"/>
            </a:lnSpc>
            <a:spcBef>
              <a:spcPct val="0"/>
            </a:spcBef>
            <a:spcAft>
              <a:spcPct val="15000"/>
            </a:spcAft>
            <a:buChar char="•"/>
          </a:pPr>
          <a:endParaRPr lang="en-US" sz="900" kern="1200" dirty="0"/>
        </a:p>
      </dsp:txBody>
      <dsp:txXfrm>
        <a:off x="6607743" y="2000082"/>
        <a:ext cx="2001581" cy="1200949"/>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9690D6F-A20A-4A69-AA31-0C83FC0FB032}" type="datetimeFigureOut">
              <a:rPr lang="en-US" smtClean="0"/>
              <a:t>2/27/2024</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A2A6581-7528-4859-A486-7E12DBA7D3D2}" type="slidenum">
              <a:rPr lang="en-US" smtClean="0"/>
              <a:t>‹#›</a:t>
            </a:fld>
            <a:endParaRPr lang="en-US"/>
          </a:p>
        </p:txBody>
      </p:sp>
    </p:spTree>
    <p:extLst>
      <p:ext uri="{BB962C8B-B14F-4D97-AF65-F5344CB8AC3E}">
        <p14:creationId xmlns:p14="http://schemas.microsoft.com/office/powerpoint/2010/main" val="377659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DO NOT CHANGE THE FORMAT OF THIS TEMPLATE.</a:t>
            </a:r>
            <a:r>
              <a:rPr lang="en-US" sz="1200" baseline="0" dirty="0">
                <a:latin typeface="Arial" panose="020B0604020202020204" pitchFamily="34" charset="0"/>
                <a:cs typeface="Arial" panose="020B0604020202020204" pitchFamily="34" charset="0"/>
              </a:rPr>
              <a:t> If you are creating MHTTC-branded slides, you must use this template or one of the other approved templates in the Shared Folder.</a:t>
            </a:r>
            <a:r>
              <a:rPr lang="en-US" sz="1200" dirty="0">
                <a:latin typeface="Arial" panose="020B0604020202020204" pitchFamily="34" charset="0"/>
                <a:cs typeface="Arial" panose="020B060402020202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847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E51DD42-F62A-4A27-A168-84D39A2ECD37}"/>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03A4ED8A-8852-465B-8C97-0A474BA0BE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a:extLst>
              <a:ext uri="{FF2B5EF4-FFF2-40B4-BE49-F238E27FC236}">
                <a16:creationId xmlns:a16="http://schemas.microsoft.com/office/drawing/2014/main" id="{170E40DE-762C-481D-AB3A-77891EB857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9704BB14-24A6-4BE7-8A88-4146F96EE2D5}" type="slidenum">
              <a:rPr lang="en-US" altLang="en-US" sz="1200"/>
              <a:pPr eaLnBrk="1" hangingPunct="1"/>
              <a:t>12</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4CFC9855-43F8-492D-8B4A-86F3CC873C32}"/>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42B6385E-4FEB-4FFE-B91C-E71571CEF3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a:extLst>
              <a:ext uri="{FF2B5EF4-FFF2-40B4-BE49-F238E27FC236}">
                <a16:creationId xmlns:a16="http://schemas.microsoft.com/office/drawing/2014/main" id="{6B50EE4F-376B-43EF-844F-A89436CDCC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D6CA5D6A-12C5-462E-94C9-476F534C7EE4}" type="slidenum">
              <a:rPr lang="en-US" altLang="en-US" sz="1200"/>
              <a:pPr eaLnBrk="1" hangingPunct="1"/>
              <a:t>13</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510BF8F-83BC-4974-93C2-094D882F050A}"/>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4A57325D-1EBF-4266-A80D-04CC0C87B5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FB9CF5E0-8F19-414D-A9BD-7D83EF999C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BF17913D-8503-4A0A-AD2D-D27D187F2FA3}" type="slidenum">
              <a:rPr lang="en-US" altLang="en-US" sz="1200"/>
              <a:pPr eaLnBrk="1" hangingPunct="1"/>
              <a:t>15</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E95DF0B-E5FB-4257-B736-28EFD3F6DF58}"/>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2CD7C36-445B-4A76-8115-DBFAAA306B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2396B5AE-8049-4D04-AA63-04467956D6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9199E94B-DF24-48D5-84B1-6F8664A91D8A}" type="slidenum">
              <a:rPr lang="en-US" altLang="en-US" sz="1200"/>
              <a:pPr eaLnBrk="1" hangingPunct="1"/>
              <a:t>16</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4D7A95D-009F-4B2C-859A-9EF24869A03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EEC9BD73-1840-4BCB-B4EC-D0BCC26219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a:extLst>
              <a:ext uri="{FF2B5EF4-FFF2-40B4-BE49-F238E27FC236}">
                <a16:creationId xmlns:a16="http://schemas.microsoft.com/office/drawing/2014/main" id="{1305271C-C4BF-4292-B5C0-3D86E3F33D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D2CDC25D-37FF-452B-8E82-59EB0263BED4}" type="slidenum">
              <a:rPr lang="en-US" altLang="en-US" sz="1200"/>
              <a:pPr eaLnBrk="1" hangingPunct="1"/>
              <a:t>17</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1E9EA6C-6C9B-4D40-B280-6001E87C932B}"/>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7EBC79D5-5D52-4208-90B6-832C16FD01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a:extLst>
              <a:ext uri="{FF2B5EF4-FFF2-40B4-BE49-F238E27FC236}">
                <a16:creationId xmlns:a16="http://schemas.microsoft.com/office/drawing/2014/main" id="{26A75B19-AB4A-4F5E-8E6E-7F4293D420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6855CA9F-387F-47CC-B8BF-149534DE7F39}" type="slidenum">
              <a:rPr lang="en-US" altLang="en-US" sz="1200"/>
              <a:pPr eaLnBrk="1" hangingPunct="1"/>
              <a:t>18</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377B40B-299A-45E9-9191-BE2F6393C5A9}"/>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82B04AA8-6945-4B8F-A435-A3C37AE320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a:extLst>
              <a:ext uri="{FF2B5EF4-FFF2-40B4-BE49-F238E27FC236}">
                <a16:creationId xmlns:a16="http://schemas.microsoft.com/office/drawing/2014/main" id="{2A86727E-D9BE-4758-B9C9-9728B0037F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51D6AEB2-7708-4101-99BF-4FD8E1A8E05A}" type="slidenum">
              <a:rPr lang="en-US" altLang="en-US" sz="1200"/>
              <a:pPr eaLnBrk="1" hangingPunct="1"/>
              <a:t>21</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06D2E63-F1A7-42D9-915A-33D4E4665841}"/>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666A71BA-65B1-482A-9197-E96C49AFAA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a:extLst>
              <a:ext uri="{FF2B5EF4-FFF2-40B4-BE49-F238E27FC236}">
                <a16:creationId xmlns:a16="http://schemas.microsoft.com/office/drawing/2014/main" id="{A3FFC72C-0852-41CE-A049-46AFE994019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5D3E34E3-4380-4C9D-B228-281BBE7CF021}" type="slidenum">
              <a:rPr lang="en-US" altLang="en-US" sz="1200"/>
              <a:pPr eaLnBrk="1" hangingPunct="1"/>
              <a:t>22</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1024634-8751-40C7-9BB6-5DDE695F8D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2BBF8FEB-D3C6-4FF7-B242-A2DB42C403F3}" type="slidenum">
              <a:rPr lang="en-US" altLang="en-US" sz="1200"/>
              <a:pPr eaLnBrk="1" hangingPunct="1"/>
              <a:t>23</a:t>
            </a:fld>
            <a:endParaRPr lang="en-US" altLang="en-US" sz="1200"/>
          </a:p>
        </p:txBody>
      </p:sp>
      <p:sp>
        <p:nvSpPr>
          <p:cNvPr id="50179" name="Rectangle 2">
            <a:extLst>
              <a:ext uri="{FF2B5EF4-FFF2-40B4-BE49-F238E27FC236}">
                <a16:creationId xmlns:a16="http://schemas.microsoft.com/office/drawing/2014/main" id="{6618B591-259D-4361-94BA-365CB224E0E6}"/>
              </a:ext>
            </a:extLst>
          </p:cNvPr>
          <p:cNvSpPr>
            <a:spLocks noGrp="1" noRot="1" noChangeAspect="1" noChangeArrowheads="1" noTextEdit="1"/>
          </p:cNvSpPr>
          <p:nvPr>
            <p:ph type="sldImg"/>
          </p:nvPr>
        </p:nvSpPr>
        <p:spPr>
          <a:xfrm>
            <a:off x="1214438" y="714375"/>
            <a:ext cx="4765675" cy="3573463"/>
          </a:xfrm>
          <a:ln/>
        </p:spPr>
      </p:sp>
      <p:sp>
        <p:nvSpPr>
          <p:cNvPr id="50180" name="Rectangle 3">
            <a:extLst>
              <a:ext uri="{FF2B5EF4-FFF2-40B4-BE49-F238E27FC236}">
                <a16:creationId xmlns:a16="http://schemas.microsoft.com/office/drawing/2014/main" id="{89FA873B-819F-4D7D-BE2D-860B9D9C5B2D}"/>
              </a:ext>
            </a:extLst>
          </p:cNvPr>
          <p:cNvSpPr>
            <a:spLocks noGrp="1" noChangeArrowheads="1"/>
          </p:cNvSpPr>
          <p:nvPr>
            <p:ph type="body" idx="1"/>
          </p:nvPr>
        </p:nvSpPr>
        <p:spPr>
          <a:xfrm>
            <a:off x="720112" y="4527984"/>
            <a:ext cx="5754320" cy="42900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CF2BD40-4AAD-4D5E-9B87-065C271031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E1EDE0A6-6925-495C-9566-0F5FD188E8EA}" type="slidenum">
              <a:rPr lang="en-US" altLang="en-US" sz="1200"/>
              <a:pPr eaLnBrk="1" hangingPunct="1"/>
              <a:t>24</a:t>
            </a:fld>
            <a:endParaRPr lang="en-US" altLang="en-US" sz="1200"/>
          </a:p>
        </p:txBody>
      </p:sp>
      <p:sp>
        <p:nvSpPr>
          <p:cNvPr id="51203" name="Rectangle 2">
            <a:extLst>
              <a:ext uri="{FF2B5EF4-FFF2-40B4-BE49-F238E27FC236}">
                <a16:creationId xmlns:a16="http://schemas.microsoft.com/office/drawing/2014/main" id="{C5426A98-2726-4A72-AC06-6AB1A4E89CD0}"/>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131D85D-1C03-463B-B354-856C6B12AA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use acknowledgment slide on the 2</a:t>
            </a:r>
            <a:r>
              <a:rPr lang="en-US" baseline="30000" dirty="0"/>
              <a:t>nd</a:t>
            </a:r>
            <a:r>
              <a:rPr lang="en-US" dirty="0"/>
              <a:t> slide and add your center’s information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044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CF2BD40-4AAD-4D5E-9B87-065C271031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E1EDE0A6-6925-495C-9566-0F5FD188E8EA}" type="slidenum">
              <a:rPr lang="en-US" altLang="en-US" sz="1200"/>
              <a:pPr eaLnBrk="1" hangingPunct="1"/>
              <a:t>25</a:t>
            </a:fld>
            <a:endParaRPr lang="en-US" altLang="en-US" sz="1200"/>
          </a:p>
        </p:txBody>
      </p:sp>
      <p:sp>
        <p:nvSpPr>
          <p:cNvPr id="51203" name="Rectangle 2">
            <a:extLst>
              <a:ext uri="{FF2B5EF4-FFF2-40B4-BE49-F238E27FC236}">
                <a16:creationId xmlns:a16="http://schemas.microsoft.com/office/drawing/2014/main" id="{C5426A98-2726-4A72-AC06-6AB1A4E89CD0}"/>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131D85D-1C03-463B-B354-856C6B12AA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69727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CF2BD40-4AAD-4D5E-9B87-065C271031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E1EDE0A6-6925-495C-9566-0F5FD188E8EA}" type="slidenum">
              <a:rPr lang="en-US" altLang="en-US" sz="1200"/>
              <a:pPr eaLnBrk="1" hangingPunct="1"/>
              <a:t>26</a:t>
            </a:fld>
            <a:endParaRPr lang="en-US" altLang="en-US" sz="1200"/>
          </a:p>
        </p:txBody>
      </p:sp>
      <p:sp>
        <p:nvSpPr>
          <p:cNvPr id="51203" name="Rectangle 2">
            <a:extLst>
              <a:ext uri="{FF2B5EF4-FFF2-40B4-BE49-F238E27FC236}">
                <a16:creationId xmlns:a16="http://schemas.microsoft.com/office/drawing/2014/main" id="{C5426A98-2726-4A72-AC06-6AB1A4E89CD0}"/>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131D85D-1C03-463B-B354-856C6B12AA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66375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tie this back to older adults</a:t>
            </a:r>
          </a:p>
        </p:txBody>
      </p:sp>
      <p:sp>
        <p:nvSpPr>
          <p:cNvPr id="4" name="Slide Number Placeholder 3"/>
          <p:cNvSpPr>
            <a:spLocks noGrp="1"/>
          </p:cNvSpPr>
          <p:nvPr>
            <p:ph type="sldNum" sz="quarter" idx="5"/>
          </p:nvPr>
        </p:nvSpPr>
        <p:spPr/>
        <p:txBody>
          <a:bodyPr/>
          <a:lstStyle/>
          <a:p>
            <a:fld id="{2BF36C8E-C213-1543-9617-1BAEFEA7083C}" type="slidenum">
              <a:rPr lang="en-US" smtClean="0"/>
              <a:t>28</a:t>
            </a:fld>
            <a:endParaRPr lang="en-US"/>
          </a:p>
        </p:txBody>
      </p:sp>
    </p:spTree>
    <p:extLst>
      <p:ext uri="{BB962C8B-B14F-4D97-AF65-F5344CB8AC3E}">
        <p14:creationId xmlns:p14="http://schemas.microsoft.com/office/powerpoint/2010/main" val="35412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Always use Language Matters graphic as your third slide.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36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5DA11C1-5CD8-46E6-8A13-E684E7FEC00E}"/>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ACAACAAD-8062-4077-94AF-FCCDA51382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1ED61B9A-BED6-4508-92C2-A014CD3723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CCA3FF98-19A0-41C8-AD60-9C61B6EB6A2E}" type="slidenum">
              <a:rPr lang="en-US" altLang="en-US" sz="1200"/>
              <a:pPr eaLnBrk="1" hangingPunct="1"/>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5DA11C1-5CD8-46E6-8A13-E684E7FEC00E}"/>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ACAACAAD-8062-4077-94AF-FCCDA51382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1ED61B9A-BED6-4508-92C2-A014CD3723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CCA3FF98-19A0-41C8-AD60-9C61B6EB6A2E}" type="slidenum">
              <a:rPr lang="en-US" altLang="en-US" sz="1200"/>
              <a:pPr eaLnBrk="1" hangingPunct="1"/>
              <a:t>7</a:t>
            </a:fld>
            <a:endParaRPr lang="en-US" altLang="en-US" sz="1200"/>
          </a:p>
        </p:txBody>
      </p:sp>
    </p:spTree>
    <p:extLst>
      <p:ext uri="{BB962C8B-B14F-4D97-AF65-F5344CB8AC3E}">
        <p14:creationId xmlns:p14="http://schemas.microsoft.com/office/powerpoint/2010/main" val="227404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0F3DB64-84AF-4422-9E4A-4E5BC0251F84}"/>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9177B25A-2F2E-4030-B5C5-7D0C4D1DCA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a:extLst>
              <a:ext uri="{FF2B5EF4-FFF2-40B4-BE49-F238E27FC236}">
                <a16:creationId xmlns:a16="http://schemas.microsoft.com/office/drawing/2014/main" id="{9341EB00-C82D-4469-A96E-C4FC8C2B78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28B0A9CB-0283-4C02-A1BC-6ECF56DEE680}" type="slidenum">
              <a:rPr lang="en-US" altLang="en-US" sz="1200"/>
              <a:pPr eaLnBrk="1" hangingPunct="1"/>
              <a:t>8</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E86A0E8-FB6D-4ADA-8B1A-A1065C81D6F2}"/>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531894DC-39DD-472C-AC6B-4556C1FD62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a:extLst>
              <a:ext uri="{FF2B5EF4-FFF2-40B4-BE49-F238E27FC236}">
                <a16:creationId xmlns:a16="http://schemas.microsoft.com/office/drawing/2014/main" id="{9E333BF6-912A-4CDE-8BCE-2E95FE34AA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A9F08FE6-CE6C-40D8-844F-A1E2ED3955C0}" type="slidenum">
              <a:rPr lang="en-US" altLang="en-US" sz="1200"/>
              <a:pPr eaLnBrk="1" hangingPunct="1"/>
              <a:t>9</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AEEE88D-D8F0-4C3F-8F78-68FE75F376E6}"/>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A362FFF4-6F0A-46F4-B621-3CA0A34461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a:extLst>
              <a:ext uri="{FF2B5EF4-FFF2-40B4-BE49-F238E27FC236}">
                <a16:creationId xmlns:a16="http://schemas.microsoft.com/office/drawing/2014/main" id="{506DAB61-0F6B-439D-A563-A5AC3EF66D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F1A5822B-78BE-443D-98BC-713686842C4C}" type="slidenum">
              <a:rPr lang="en-US" altLang="en-US" sz="1200"/>
              <a:pPr eaLnBrk="1" hangingPunct="1"/>
              <a:t>10</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F20393E-FD8F-4FEE-8A66-B346B4568503}"/>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1EEEC5FB-9D42-4F3E-A901-41AA0E0C87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a:extLst>
              <a:ext uri="{FF2B5EF4-FFF2-40B4-BE49-F238E27FC236}">
                <a16:creationId xmlns:a16="http://schemas.microsoft.com/office/drawing/2014/main" id="{5D6D3EA7-10EB-43EB-ABBF-21154E30B2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377" eaLnBrk="0" hangingPunct="0">
              <a:defRPr sz="2500">
                <a:solidFill>
                  <a:schemeClr val="tx1"/>
                </a:solidFill>
                <a:latin typeface="Times New Roman" panose="02020603050405020304" pitchFamily="18" charset="0"/>
                <a:cs typeface="Times New Roman" panose="02020603050405020304" pitchFamily="18" charset="0"/>
              </a:defRPr>
            </a:lvl1pPr>
            <a:lvl2pPr marL="765610" indent="-294465" defTabSz="955377" eaLnBrk="0" hangingPunct="0">
              <a:defRPr sz="2500">
                <a:solidFill>
                  <a:schemeClr val="tx1"/>
                </a:solidFill>
                <a:latin typeface="Times New Roman" panose="02020603050405020304" pitchFamily="18" charset="0"/>
                <a:cs typeface="Times New Roman" panose="02020603050405020304" pitchFamily="18" charset="0"/>
              </a:defRPr>
            </a:lvl2pPr>
            <a:lvl3pPr marL="1177862" indent="-235572" defTabSz="955377" eaLnBrk="0" hangingPunct="0">
              <a:defRPr sz="2500">
                <a:solidFill>
                  <a:schemeClr val="tx1"/>
                </a:solidFill>
                <a:latin typeface="Times New Roman" panose="02020603050405020304" pitchFamily="18" charset="0"/>
                <a:cs typeface="Times New Roman" panose="02020603050405020304" pitchFamily="18" charset="0"/>
              </a:defRPr>
            </a:lvl3pPr>
            <a:lvl4pPr marL="1649006" indent="-235572" defTabSz="955377" eaLnBrk="0" hangingPunct="0">
              <a:defRPr sz="2500">
                <a:solidFill>
                  <a:schemeClr val="tx1"/>
                </a:solidFill>
                <a:latin typeface="Times New Roman" panose="02020603050405020304" pitchFamily="18" charset="0"/>
                <a:cs typeface="Times New Roman" panose="02020603050405020304" pitchFamily="18" charset="0"/>
              </a:defRPr>
            </a:lvl4pPr>
            <a:lvl5pPr marL="2120151" indent="-235572" defTabSz="955377" eaLnBrk="0" hangingPunct="0">
              <a:defRPr sz="2500">
                <a:solidFill>
                  <a:schemeClr val="tx1"/>
                </a:solidFill>
                <a:latin typeface="Times New Roman" panose="02020603050405020304" pitchFamily="18" charset="0"/>
                <a:cs typeface="Times New Roman" panose="02020603050405020304" pitchFamily="18" charset="0"/>
              </a:defRPr>
            </a:lvl5pPr>
            <a:lvl6pPr marL="259129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6pPr>
            <a:lvl7pPr marL="3062440"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7pPr>
            <a:lvl8pPr marL="3533585"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8pPr>
            <a:lvl9pPr marL="4004729" indent="-235572" algn="ctr" defTabSz="955377" eaLnBrk="0" fontAlgn="base" hangingPunct="0">
              <a:spcBef>
                <a:spcPct val="0"/>
              </a:spcBef>
              <a:spcAft>
                <a:spcPct val="0"/>
              </a:spcAft>
              <a:defRPr sz="2500">
                <a:solidFill>
                  <a:schemeClr val="tx1"/>
                </a:solidFill>
                <a:latin typeface="Times New Roman" panose="02020603050405020304" pitchFamily="18" charset="0"/>
                <a:cs typeface="Times New Roman" panose="02020603050405020304" pitchFamily="18" charset="0"/>
              </a:defRPr>
            </a:lvl9pPr>
          </a:lstStyle>
          <a:p>
            <a:pPr eaLnBrk="1" hangingPunct="1"/>
            <a:fld id="{76127B15-9E6C-4DC2-88AB-EF3B0C43F53B}" type="slidenum">
              <a:rPr lang="en-US" altLang="en-US" sz="1200"/>
              <a:pPr eaLnBrk="1" hangingPunct="1"/>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8E9DAD-6289-2245-8E71-49595A8A8D8D}"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74315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8E9DAD-6289-2245-8E71-49595A8A8D8D}"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8144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8E9DAD-6289-2245-8E71-49595A8A8D8D}"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2399570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F5406E-B8C1-4040-993A-BC0B09586385}"/>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Title 1"/>
          <p:cNvSpPr>
            <a:spLocks noGrp="1"/>
          </p:cNvSpPr>
          <p:nvPr>
            <p:ph type="ctrTitle"/>
          </p:nvPr>
        </p:nvSpPr>
        <p:spPr>
          <a:xfrm>
            <a:off x="614916" y="180752"/>
            <a:ext cx="7772400" cy="1278771"/>
          </a:xfrm>
        </p:spPr>
        <p:txBody>
          <a:bodyPr anchor="b">
            <a:normAutofit/>
          </a:bodyPr>
          <a:lstStyle>
            <a:lvl1pPr algn="ctr">
              <a:lnSpc>
                <a:spcPct val="100000"/>
              </a:lnSpc>
              <a:defRPr sz="44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143000" y="1733815"/>
            <a:ext cx="6858000" cy="1365519"/>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a:t>
            </a:r>
          </a:p>
          <a:p>
            <a:r>
              <a:rPr lang="en-US" dirty="0"/>
              <a:t>Organization</a:t>
            </a:r>
          </a:p>
          <a:p>
            <a:r>
              <a:rPr lang="en-US" dirty="0"/>
              <a:t>Date</a:t>
            </a:r>
          </a:p>
        </p:txBody>
      </p:sp>
      <p:sp>
        <p:nvSpPr>
          <p:cNvPr id="12" name="Rectangle 7">
            <a:extLst>
              <a:ext uri="{FF2B5EF4-FFF2-40B4-BE49-F238E27FC236}">
                <a16:creationId xmlns:a16="http://schemas.microsoft.com/office/drawing/2014/main" id="{41F719E8-F0D6-0140-882E-E096AABE372B}"/>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0" name="Picture 9">
            <a:extLst>
              <a:ext uri="{FF2B5EF4-FFF2-40B4-BE49-F238E27FC236}">
                <a16:creationId xmlns:a16="http://schemas.microsoft.com/office/drawing/2014/main" id="{4A63CBC9-E20A-8245-99BD-DB605651B0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929" y="6374013"/>
            <a:ext cx="1156949" cy="389412"/>
          </a:xfrm>
          <a:prstGeom prst="rect">
            <a:avLst/>
          </a:prstGeom>
        </p:spPr>
      </p:pic>
      <p:pic>
        <p:nvPicPr>
          <p:cNvPr id="9" name="Picture 8">
            <a:extLst>
              <a:ext uri="{FF2B5EF4-FFF2-40B4-BE49-F238E27FC236}">
                <a16:creationId xmlns:a16="http://schemas.microsoft.com/office/drawing/2014/main" id="{E44A5ACE-9C0F-2B4A-8CC3-93D68996E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Tree>
    <p:extLst>
      <p:ext uri="{BB962C8B-B14F-4D97-AF65-F5344CB8AC3E}">
        <p14:creationId xmlns:p14="http://schemas.microsoft.com/office/powerpoint/2010/main" val="225561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346" y="6213130"/>
            <a:ext cx="1156949" cy="389412"/>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2" name="Picture 31">
            <a:extLst>
              <a:ext uri="{FF2B5EF4-FFF2-40B4-BE49-F238E27FC236}">
                <a16:creationId xmlns:a16="http://schemas.microsoft.com/office/drawing/2014/main" id="{5AB9D514-6C77-C94E-AEF3-C25EE1867A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pic>
        <p:nvPicPr>
          <p:cNvPr id="29" name="Picture 28">
            <a:extLst>
              <a:ext uri="{FF2B5EF4-FFF2-40B4-BE49-F238E27FC236}">
                <a16:creationId xmlns:a16="http://schemas.microsoft.com/office/drawing/2014/main" id="{1B819AD6-A282-3943-A36E-542D60E0CA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3887" y="217779"/>
            <a:ext cx="3203047" cy="740229"/>
          </a:xfrm>
          <a:prstGeom prst="rect">
            <a:avLst/>
          </a:prstGeom>
        </p:spPr>
      </p:pic>
    </p:spTree>
    <p:extLst>
      <p:ext uri="{BB962C8B-B14F-4D97-AF65-F5344CB8AC3E}">
        <p14:creationId xmlns:p14="http://schemas.microsoft.com/office/powerpoint/2010/main" val="151682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alpha val="39000"/>
          </a:schemeClr>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2480DC8-84AF-9940-98C4-E967F6EA0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pic>
        <p:nvPicPr>
          <p:cNvPr id="11" name="Picture Placeholder 7">
            <a:extLst>
              <a:ext uri="{FF2B5EF4-FFF2-40B4-BE49-F238E27FC236}">
                <a16:creationId xmlns:a16="http://schemas.microsoft.com/office/drawing/2014/main" id="{2F287230-7AF8-C343-930D-03259317BE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9926" y="481218"/>
            <a:ext cx="8633938" cy="6275181"/>
          </a:xfrm>
          <a:prstGeom prst="rect">
            <a:avLst/>
          </a:prstGeom>
        </p:spPr>
      </p:pic>
    </p:spTree>
    <p:extLst>
      <p:ext uri="{BB962C8B-B14F-4D97-AF65-F5344CB8AC3E}">
        <p14:creationId xmlns:p14="http://schemas.microsoft.com/office/powerpoint/2010/main" val="2981408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866275"/>
            <a:ext cx="7886700" cy="409139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7201674-A195-4645-8BC3-78418DA9B604}"/>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Rectangle 7">
            <a:extLst>
              <a:ext uri="{FF2B5EF4-FFF2-40B4-BE49-F238E27FC236}">
                <a16:creationId xmlns:a16="http://schemas.microsoft.com/office/drawing/2014/main" id="{9EA24D1F-E10B-5945-96DD-C244DFC0DA42}"/>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3" name="Picture 12">
            <a:extLst>
              <a:ext uri="{FF2B5EF4-FFF2-40B4-BE49-F238E27FC236}">
                <a16:creationId xmlns:a16="http://schemas.microsoft.com/office/drawing/2014/main" id="{811DF743-D28B-7F4D-B2F0-60BC78719C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Tree>
    <p:extLst>
      <p:ext uri="{BB962C8B-B14F-4D97-AF65-F5344CB8AC3E}">
        <p14:creationId xmlns:p14="http://schemas.microsoft.com/office/powerpoint/2010/main" val="3875992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5702" y="3142319"/>
            <a:ext cx="7886700" cy="1039937"/>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288220" y="4182257"/>
            <a:ext cx="4224182" cy="2675744"/>
          </a:xfr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7">
            <a:extLst>
              <a:ext uri="{FF2B5EF4-FFF2-40B4-BE49-F238E27FC236}">
                <a16:creationId xmlns:a16="http://schemas.microsoft.com/office/drawing/2014/main" id="{88938D85-D565-EF47-A9B4-B2B1986E931A}"/>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Rectangle 7">
            <a:extLst>
              <a:ext uri="{FF2B5EF4-FFF2-40B4-BE49-F238E27FC236}">
                <a16:creationId xmlns:a16="http://schemas.microsoft.com/office/drawing/2014/main" id="{6C691A8E-147B-804B-8C97-D91EA75D0959}"/>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a:extLst>
              <a:ext uri="{FF2B5EF4-FFF2-40B4-BE49-F238E27FC236}">
                <a16:creationId xmlns:a16="http://schemas.microsoft.com/office/drawing/2014/main" id="{9210ACF4-C33E-C849-A76A-A0C77724AC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
        <p:nvSpPr>
          <p:cNvPr id="6" name="Picture Placeholder 5">
            <a:extLst>
              <a:ext uri="{FF2B5EF4-FFF2-40B4-BE49-F238E27FC236}">
                <a16:creationId xmlns:a16="http://schemas.microsoft.com/office/drawing/2014/main" id="{CDDB861A-1C0A-7E4E-8EC1-B2F348B6F75C}"/>
              </a:ext>
            </a:extLst>
          </p:cNvPr>
          <p:cNvSpPr>
            <a:spLocks noGrp="1"/>
          </p:cNvSpPr>
          <p:nvPr>
            <p:ph type="pic" sz="quarter" idx="10"/>
          </p:nvPr>
        </p:nvSpPr>
        <p:spPr>
          <a:xfrm>
            <a:off x="625475" y="500063"/>
            <a:ext cx="7886700" cy="2641600"/>
          </a:xfrm>
        </p:spPr>
        <p:txBody>
          <a:bodyPr/>
          <a:lstStyle/>
          <a:p>
            <a:endParaRPr lang="en-US"/>
          </a:p>
        </p:txBody>
      </p:sp>
    </p:spTree>
    <p:extLst>
      <p:ext uri="{BB962C8B-B14F-4D97-AF65-F5344CB8AC3E}">
        <p14:creationId xmlns:p14="http://schemas.microsoft.com/office/powerpoint/2010/main" val="2430846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101622"/>
            <a:ext cx="7628197" cy="755951"/>
          </a:xfrm>
        </p:spPr>
        <p:txBody>
          <a:bodyPr anchor="b">
            <a:normAutofit/>
          </a:bodyPr>
          <a:lstStyle>
            <a:lvl1pPr>
              <a:defRPr sz="4400">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C44A2387-68A8-E344-B87C-FAE7E7A627BD}"/>
              </a:ext>
            </a:extLst>
          </p:cNvPr>
          <p:cNvSpPr>
            <a:spLocks noGrp="1"/>
          </p:cNvSpPr>
          <p:nvPr>
            <p:ph idx="10"/>
          </p:nvPr>
        </p:nvSpPr>
        <p:spPr>
          <a:xfrm>
            <a:off x="623887" y="2001187"/>
            <a:ext cx="7886700" cy="2878111"/>
          </a:xfrm>
        </p:spPr>
        <p:txBody>
          <a:bodyPr/>
          <a:lstStyle>
            <a:lvl1pPr marL="0" indent="0">
              <a:buFontTx/>
              <a:buNone/>
              <a:defRPr>
                <a:latin typeface="Arial" panose="020B0604020202020204" pitchFamily="34" charset="0"/>
                <a:cs typeface="Arial" panose="020B0604020202020204" pitchFamily="34" charset="0"/>
              </a:defRPr>
            </a:lvl1pPr>
            <a:lvl2pPr marL="457200" indent="0">
              <a:buFontTx/>
              <a:buNone/>
              <a:defRPr>
                <a:latin typeface="Arial" panose="020B0604020202020204" pitchFamily="34" charset="0"/>
                <a:cs typeface="Arial" panose="020B0604020202020204" pitchFamily="34" charset="0"/>
              </a:defRPr>
            </a:lvl2pPr>
            <a:lvl3pPr marL="914400" indent="0">
              <a:buFontTx/>
              <a:buNone/>
              <a:defRPr>
                <a:latin typeface="Arial" panose="020B0604020202020204" pitchFamily="34" charset="0"/>
                <a:cs typeface="Arial" panose="020B0604020202020204" pitchFamily="34" charset="0"/>
              </a:defRPr>
            </a:lvl3pPr>
            <a:lvl4pPr marL="1371600" indent="0">
              <a:buFontTx/>
              <a:buNone/>
              <a:defRPr>
                <a:latin typeface="Arial" panose="020B0604020202020204" pitchFamily="34" charset="0"/>
                <a:cs typeface="Arial" panose="020B0604020202020204" pitchFamily="34" charset="0"/>
              </a:defRPr>
            </a:lvl4pPr>
            <a:lvl5pPr marL="1828800" indent="0">
              <a:buFontTx/>
              <a:buNone/>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6B8C76CC-C123-0D40-81F3-C061A12A9D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929" y="6374013"/>
            <a:ext cx="1156949" cy="389412"/>
          </a:xfrm>
          <a:prstGeom prst="rect">
            <a:avLst/>
          </a:prstGeom>
        </p:spPr>
      </p:pic>
      <p:sp>
        <p:nvSpPr>
          <p:cNvPr id="18" name="Rectangle 7">
            <a:extLst>
              <a:ext uri="{FF2B5EF4-FFF2-40B4-BE49-F238E27FC236}">
                <a16:creationId xmlns:a16="http://schemas.microsoft.com/office/drawing/2014/main" id="{05A1F2B1-7A02-614D-BFD5-FF2692E863C2}"/>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Rectangle 7">
            <a:extLst>
              <a:ext uri="{FF2B5EF4-FFF2-40B4-BE49-F238E27FC236}">
                <a16:creationId xmlns:a16="http://schemas.microsoft.com/office/drawing/2014/main" id="{3EE4E531-E85C-6343-931D-130499DA152E}"/>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0" name="Picture 19">
            <a:extLst>
              <a:ext uri="{FF2B5EF4-FFF2-40B4-BE49-F238E27FC236}">
                <a16:creationId xmlns:a16="http://schemas.microsoft.com/office/drawing/2014/main" id="{62915928-856A-3D4C-A3EA-4458E7FED0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
        <p:nvSpPr>
          <p:cNvPr id="4" name="Picture Placeholder 3">
            <a:extLst>
              <a:ext uri="{FF2B5EF4-FFF2-40B4-BE49-F238E27FC236}">
                <a16:creationId xmlns:a16="http://schemas.microsoft.com/office/drawing/2014/main" id="{87C06E4E-8E32-D844-B16C-62F8B226AECF}"/>
              </a:ext>
            </a:extLst>
          </p:cNvPr>
          <p:cNvSpPr>
            <a:spLocks noGrp="1"/>
          </p:cNvSpPr>
          <p:nvPr>
            <p:ph type="pic" sz="quarter" idx="11" hasCustomPrompt="1"/>
          </p:nvPr>
        </p:nvSpPr>
        <p:spPr>
          <a:xfrm>
            <a:off x="4520187" y="5948363"/>
            <a:ext cx="1865313" cy="814387"/>
          </a:xfrm>
        </p:spPr>
        <p:txBody>
          <a:bodyPr>
            <a:normAutofit/>
          </a:bodyPr>
          <a:lstStyle>
            <a:lvl1pPr>
              <a:defRPr sz="1200"/>
            </a:lvl1pPr>
          </a:lstStyle>
          <a:p>
            <a:r>
              <a:rPr lang="en-US" dirty="0"/>
              <a:t>Co-brand logo</a:t>
            </a:r>
          </a:p>
        </p:txBody>
      </p:sp>
      <p:sp>
        <p:nvSpPr>
          <p:cNvPr id="15" name="Picture Placeholder 3">
            <a:extLst>
              <a:ext uri="{FF2B5EF4-FFF2-40B4-BE49-F238E27FC236}">
                <a16:creationId xmlns:a16="http://schemas.microsoft.com/office/drawing/2014/main" id="{A21B017B-6FAB-DC4B-B307-D611831A6147}"/>
              </a:ext>
            </a:extLst>
          </p:cNvPr>
          <p:cNvSpPr>
            <a:spLocks noGrp="1"/>
          </p:cNvSpPr>
          <p:nvPr>
            <p:ph type="pic" sz="quarter" idx="12" hasCustomPrompt="1"/>
          </p:nvPr>
        </p:nvSpPr>
        <p:spPr>
          <a:xfrm>
            <a:off x="6645274" y="5948363"/>
            <a:ext cx="1865313" cy="814387"/>
          </a:xfrm>
        </p:spPr>
        <p:txBody>
          <a:bodyPr>
            <a:normAutofit/>
          </a:bodyPr>
          <a:lstStyle>
            <a:lvl1pPr>
              <a:defRPr sz="1200"/>
            </a:lvl1pPr>
          </a:lstStyle>
          <a:p>
            <a:r>
              <a:rPr lang="en-US" dirty="0"/>
              <a:t>Co-brand logo</a:t>
            </a:r>
          </a:p>
        </p:txBody>
      </p:sp>
    </p:spTree>
    <p:extLst>
      <p:ext uri="{BB962C8B-B14F-4D97-AF65-F5344CB8AC3E}">
        <p14:creationId xmlns:p14="http://schemas.microsoft.com/office/powerpoint/2010/main" val="2750207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1479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4BF9D129-C78A-704E-A374-1C31B6D130AF}"/>
              </a:ext>
            </a:extLst>
          </p:cNvPr>
          <p:cNvSpPr>
            <a:spLocks noGrp="1"/>
          </p:cNvSpPr>
          <p:nvPr>
            <p:ph type="body" idx="10"/>
          </p:nvPr>
        </p:nvSpPr>
        <p:spPr>
          <a:xfrm>
            <a:off x="4609474" y="6108515"/>
            <a:ext cx="3901113" cy="595801"/>
          </a:xfrm>
        </p:spPr>
        <p:txBody>
          <a:bodyPr>
            <a:normAutofit/>
          </a:bodyPr>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Rectangle 7">
            <a:extLst>
              <a:ext uri="{FF2B5EF4-FFF2-40B4-BE49-F238E27FC236}">
                <a16:creationId xmlns:a16="http://schemas.microsoft.com/office/drawing/2014/main" id="{4A0C9817-B271-8840-9419-43C885351A93}"/>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Rectangle 7">
            <a:extLst>
              <a:ext uri="{FF2B5EF4-FFF2-40B4-BE49-F238E27FC236}">
                <a16:creationId xmlns:a16="http://schemas.microsoft.com/office/drawing/2014/main" id="{CA5335E9-B1A2-084A-A7DB-B1404114CAC8}"/>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15" name="Picture 14">
            <a:extLst>
              <a:ext uri="{FF2B5EF4-FFF2-40B4-BE49-F238E27FC236}">
                <a16:creationId xmlns:a16="http://schemas.microsoft.com/office/drawing/2014/main" id="{DBB88A80-D027-F340-8D18-577C224BDA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Tree>
    <p:extLst>
      <p:ext uri="{BB962C8B-B14F-4D97-AF65-F5344CB8AC3E}">
        <p14:creationId xmlns:p14="http://schemas.microsoft.com/office/powerpoint/2010/main" val="1108842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6925" y="524656"/>
            <a:ext cx="7911055" cy="1156507"/>
          </a:xfrm>
        </p:spPr>
        <p:txBody>
          <a:bodyPr/>
          <a:lstStyle/>
          <a:p>
            <a:r>
              <a:rPr lang="en-US" dirty="0"/>
              <a:t>Click to edit Master title style</a:t>
            </a:r>
          </a:p>
        </p:txBody>
      </p:sp>
      <p:sp>
        <p:nvSpPr>
          <p:cNvPr id="12" name="Rectangle 7">
            <a:extLst>
              <a:ext uri="{FF2B5EF4-FFF2-40B4-BE49-F238E27FC236}">
                <a16:creationId xmlns:a16="http://schemas.microsoft.com/office/drawing/2014/main" id="{FAF0C2A5-96A4-5642-B32C-D2B5DC963239}"/>
              </a:ext>
            </a:extLst>
          </p:cNvPr>
          <p:cNvSpPr/>
          <p:nvPr userDrawn="1"/>
        </p:nvSpPr>
        <p:spPr>
          <a:xfrm flipH="1">
            <a:off x="-5898" y="641526"/>
            <a:ext cx="827293" cy="441299"/>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ectangle 7">
            <a:extLst>
              <a:ext uri="{FF2B5EF4-FFF2-40B4-BE49-F238E27FC236}">
                <a16:creationId xmlns:a16="http://schemas.microsoft.com/office/drawing/2014/main" id="{D0C9A630-8116-5A4D-9FDA-548F13957760}"/>
              </a:ext>
            </a:extLst>
          </p:cNvPr>
          <p:cNvSpPr/>
          <p:nvPr userDrawn="1"/>
        </p:nvSpPr>
        <p:spPr>
          <a:xfrm>
            <a:off x="0" y="0"/>
            <a:ext cx="1762943" cy="1082827"/>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Text Placeholder 2">
            <a:extLst>
              <a:ext uri="{FF2B5EF4-FFF2-40B4-BE49-F238E27FC236}">
                <a16:creationId xmlns:a16="http://schemas.microsoft.com/office/drawing/2014/main" id="{B13FEFC9-EDE3-6F4B-B2A8-A92AAB896197}"/>
              </a:ext>
            </a:extLst>
          </p:cNvPr>
          <p:cNvSpPr>
            <a:spLocks noGrp="1"/>
          </p:cNvSpPr>
          <p:nvPr>
            <p:ph type="body" idx="1"/>
          </p:nvPr>
        </p:nvSpPr>
        <p:spPr>
          <a:xfrm>
            <a:off x="821395" y="2055917"/>
            <a:ext cx="79665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3">
            <a:extLst>
              <a:ext uri="{FF2B5EF4-FFF2-40B4-BE49-F238E27FC236}">
                <a16:creationId xmlns:a16="http://schemas.microsoft.com/office/drawing/2014/main" id="{1E25026A-0C93-E040-9C15-B6D59ACBD9F2}"/>
              </a:ext>
            </a:extLst>
          </p:cNvPr>
          <p:cNvSpPr>
            <a:spLocks noGrp="1"/>
          </p:cNvSpPr>
          <p:nvPr>
            <p:ph sz="half" idx="2"/>
          </p:nvPr>
        </p:nvSpPr>
        <p:spPr>
          <a:xfrm>
            <a:off x="821395" y="2879829"/>
            <a:ext cx="7966585"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Oval 22">
            <a:extLst>
              <a:ext uri="{FF2B5EF4-FFF2-40B4-BE49-F238E27FC236}">
                <a16:creationId xmlns:a16="http://schemas.microsoft.com/office/drawing/2014/main" id="{3CA0726A-FA22-5047-973C-9FA7A3EA3B41}"/>
              </a:ext>
            </a:extLst>
          </p:cNvPr>
          <p:cNvSpPr/>
          <p:nvPr userDrawn="1"/>
        </p:nvSpPr>
        <p:spPr>
          <a:xfrm>
            <a:off x="131241" y="2307945"/>
            <a:ext cx="624670" cy="624670"/>
          </a:xfrm>
          <a:prstGeom prst="ellipse">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96AE42D8-B490-A347-A7BA-5CF79DB613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V="1">
            <a:off x="7948154" y="1154656"/>
            <a:ext cx="2057355" cy="41238"/>
          </a:xfrm>
          <a:prstGeom prst="rect">
            <a:avLst/>
          </a:prstGeom>
        </p:spPr>
      </p:pic>
    </p:spTree>
    <p:extLst>
      <p:ext uri="{BB962C8B-B14F-4D97-AF65-F5344CB8AC3E}">
        <p14:creationId xmlns:p14="http://schemas.microsoft.com/office/powerpoint/2010/main" val="74334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8E9DAD-6289-2245-8E71-49595A8A8D8D}"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2140878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alpha val="39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DEEE64A-84E7-3441-9BD8-261D109D3C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6929" y="6374013"/>
            <a:ext cx="1156949" cy="389412"/>
          </a:xfrm>
          <a:prstGeom prst="rect">
            <a:avLst/>
          </a:prstGeom>
        </p:spPr>
      </p:pic>
      <p:sp>
        <p:nvSpPr>
          <p:cNvPr id="2" name="Title 1"/>
          <p:cNvSpPr>
            <a:spLocks noGrp="1"/>
          </p:cNvSpPr>
          <p:nvPr>
            <p:ph type="title"/>
          </p:nvPr>
        </p:nvSpPr>
        <p:spPr>
          <a:xfrm>
            <a:off x="803005" y="3618677"/>
            <a:ext cx="7381625" cy="951875"/>
          </a:xfrm>
        </p:spPr>
        <p:txBody>
          <a:bodyPr>
            <a:normAutofit/>
          </a:bodyPr>
          <a:lstStyle>
            <a:lvl1pPr>
              <a:lnSpc>
                <a:spcPct val="100000"/>
              </a:lnSpc>
              <a:defRPr sz="2800"/>
            </a:lvl1pPr>
          </a:lstStyle>
          <a:p>
            <a:r>
              <a:rPr lang="en-US" dirty="0"/>
              <a:t>Click to edit Master title style</a:t>
            </a:r>
          </a:p>
        </p:txBody>
      </p:sp>
      <p:sp>
        <p:nvSpPr>
          <p:cNvPr id="17" name="Rectangle 7">
            <a:extLst>
              <a:ext uri="{FF2B5EF4-FFF2-40B4-BE49-F238E27FC236}">
                <a16:creationId xmlns:a16="http://schemas.microsoft.com/office/drawing/2014/main" id="{23D587AD-BA70-5D4A-8AAA-F15FB588AC1B}"/>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Rectangle 7">
            <a:extLst>
              <a:ext uri="{FF2B5EF4-FFF2-40B4-BE49-F238E27FC236}">
                <a16:creationId xmlns:a16="http://schemas.microsoft.com/office/drawing/2014/main" id="{6561F16C-7B12-EF4F-BF71-F8BF0942987D}"/>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20" name="Picture 19">
            <a:extLst>
              <a:ext uri="{FF2B5EF4-FFF2-40B4-BE49-F238E27FC236}">
                <a16:creationId xmlns:a16="http://schemas.microsoft.com/office/drawing/2014/main" id="{D2480DC8-84AF-9940-98C4-E967F6EA00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
        <p:nvSpPr>
          <p:cNvPr id="4" name="Picture Placeholder 3">
            <a:extLst>
              <a:ext uri="{FF2B5EF4-FFF2-40B4-BE49-F238E27FC236}">
                <a16:creationId xmlns:a16="http://schemas.microsoft.com/office/drawing/2014/main" id="{24868C9A-55DF-9B4E-B7D5-B3C6D41B5177}"/>
              </a:ext>
            </a:extLst>
          </p:cNvPr>
          <p:cNvSpPr>
            <a:spLocks noGrp="1"/>
          </p:cNvSpPr>
          <p:nvPr>
            <p:ph type="pic" sz="quarter" idx="10" hasCustomPrompt="1"/>
          </p:nvPr>
        </p:nvSpPr>
        <p:spPr>
          <a:xfrm>
            <a:off x="0" y="0"/>
            <a:ext cx="9137650" cy="3617913"/>
          </a:xfrm>
        </p:spPr>
        <p:txBody>
          <a:bodyPr/>
          <a:lstStyle/>
          <a:p>
            <a:r>
              <a:rPr lang="en-US" dirty="0"/>
              <a:t>Insert picture</a:t>
            </a:r>
          </a:p>
        </p:txBody>
      </p:sp>
    </p:spTree>
    <p:extLst>
      <p:ext uri="{BB962C8B-B14F-4D97-AF65-F5344CB8AC3E}">
        <p14:creationId xmlns:p14="http://schemas.microsoft.com/office/powerpoint/2010/main" val="1472181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0" name="Rectangle 7">
            <a:extLst>
              <a:ext uri="{FF2B5EF4-FFF2-40B4-BE49-F238E27FC236}">
                <a16:creationId xmlns:a16="http://schemas.microsoft.com/office/drawing/2014/main" id="{2CA79F07-E3D7-7345-AB58-6D7D8ACAA00B}"/>
              </a:ext>
            </a:extLst>
          </p:cNvPr>
          <p:cNvSpPr/>
          <p:nvPr userDrawn="1"/>
        </p:nvSpPr>
        <p:spPr>
          <a:xfrm>
            <a:off x="0" y="1245235"/>
            <a:ext cx="9138104" cy="5612765"/>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DD8CF64-BF0E-D342-AE7B-773E2375177B}"/>
              </a:ext>
            </a:extLst>
          </p:cNvPr>
          <p:cNvSpPr/>
          <p:nvPr userDrawn="1"/>
        </p:nvSpPr>
        <p:spPr>
          <a:xfrm>
            <a:off x="4288220" y="4287187"/>
            <a:ext cx="4855780" cy="2570813"/>
          </a:xfrm>
          <a:prstGeom prst="rect">
            <a:avLst/>
          </a:prstGeom>
          <a:solidFill>
            <a:srgbClr val="7D7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A0C38B9-B43F-E84C-8019-A94D0F859C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2346" y="6213130"/>
            <a:ext cx="1156949" cy="389412"/>
          </a:xfrm>
          <a:prstGeom prst="rect">
            <a:avLst/>
          </a:prstGeom>
        </p:spPr>
      </p:pic>
      <p:pic>
        <p:nvPicPr>
          <p:cNvPr id="22" name="Picture 21">
            <a:extLst>
              <a:ext uri="{FF2B5EF4-FFF2-40B4-BE49-F238E27FC236}">
                <a16:creationId xmlns:a16="http://schemas.microsoft.com/office/drawing/2014/main" id="{68E2E997-0DA2-1B44-B389-3065F387FF6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9201" t="24183" b="50155"/>
          <a:stretch/>
        </p:blipFill>
        <p:spPr>
          <a:xfrm>
            <a:off x="4751460" y="6142477"/>
            <a:ext cx="729762" cy="643130"/>
          </a:xfrm>
          <a:prstGeom prst="rect">
            <a:avLst/>
          </a:prstGeom>
        </p:spPr>
      </p:pic>
      <p:pic>
        <p:nvPicPr>
          <p:cNvPr id="23" name="Picture 22">
            <a:extLst>
              <a:ext uri="{FF2B5EF4-FFF2-40B4-BE49-F238E27FC236}">
                <a16:creationId xmlns:a16="http://schemas.microsoft.com/office/drawing/2014/main" id="{243CF106-4F01-9F4A-9623-13597723CB3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600" t="50472" r="39600" b="23866"/>
          <a:stretch/>
        </p:blipFill>
        <p:spPr>
          <a:xfrm>
            <a:off x="4751460" y="5584424"/>
            <a:ext cx="729762" cy="643130"/>
          </a:xfrm>
          <a:prstGeom prst="rect">
            <a:avLst/>
          </a:prstGeom>
        </p:spPr>
      </p:pic>
      <p:pic>
        <p:nvPicPr>
          <p:cNvPr id="24" name="Picture 23">
            <a:extLst>
              <a:ext uri="{FF2B5EF4-FFF2-40B4-BE49-F238E27FC236}">
                <a16:creationId xmlns:a16="http://schemas.microsoft.com/office/drawing/2014/main" id="{D9064BA6-E420-BB46-A71D-6892939067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4" t="25573" r="78707" b="48765"/>
          <a:stretch/>
        </p:blipFill>
        <p:spPr>
          <a:xfrm>
            <a:off x="4751460" y="4992754"/>
            <a:ext cx="729762" cy="643130"/>
          </a:xfrm>
          <a:prstGeom prst="rect">
            <a:avLst/>
          </a:prstGeom>
        </p:spPr>
      </p:pic>
      <p:sp>
        <p:nvSpPr>
          <p:cNvPr id="31" name="Rectangle 7">
            <a:extLst>
              <a:ext uri="{FF2B5EF4-FFF2-40B4-BE49-F238E27FC236}">
                <a16:creationId xmlns:a16="http://schemas.microsoft.com/office/drawing/2014/main" id="{C7310555-3852-C94F-989F-E3FE25524CBB}"/>
              </a:ext>
            </a:extLst>
          </p:cNvPr>
          <p:cNvSpPr/>
          <p:nvPr userDrawn="1"/>
        </p:nvSpPr>
        <p:spPr>
          <a:xfrm flipH="1">
            <a:off x="-1" y="4570552"/>
            <a:ext cx="4288221" cy="2287448"/>
          </a:xfrm>
          <a:custGeom>
            <a:avLst/>
            <a:gdLst>
              <a:gd name="connsiteX0" fmla="*/ 0 w 8910083"/>
              <a:gd name="connsiteY0" fmla="*/ 0 h 2275367"/>
              <a:gd name="connsiteX1" fmla="*/ 8910083 w 8910083"/>
              <a:gd name="connsiteY1" fmla="*/ 0 h 2275367"/>
              <a:gd name="connsiteX2" fmla="*/ 8910083 w 8910083"/>
              <a:gd name="connsiteY2" fmla="*/ 2275367 h 2275367"/>
              <a:gd name="connsiteX3" fmla="*/ 0 w 8910083"/>
              <a:gd name="connsiteY3" fmla="*/ 2275367 h 2275367"/>
              <a:gd name="connsiteX4" fmla="*/ 0 w 8910083"/>
              <a:gd name="connsiteY4" fmla="*/ 0 h 2275367"/>
              <a:gd name="connsiteX0" fmla="*/ 0 w 8929334"/>
              <a:gd name="connsiteY0" fmla="*/ 0 h 3757658"/>
              <a:gd name="connsiteX1" fmla="*/ 8910083 w 8929334"/>
              <a:gd name="connsiteY1" fmla="*/ 0 h 3757658"/>
              <a:gd name="connsiteX2" fmla="*/ 8929334 w 8929334"/>
              <a:gd name="connsiteY2" fmla="*/ 3757658 h 3757658"/>
              <a:gd name="connsiteX3" fmla="*/ 0 w 8929334"/>
              <a:gd name="connsiteY3" fmla="*/ 2275367 h 3757658"/>
              <a:gd name="connsiteX4" fmla="*/ 0 w 8929334"/>
              <a:gd name="connsiteY4" fmla="*/ 0 h 3757658"/>
              <a:gd name="connsiteX0" fmla="*/ 0 w 8929334"/>
              <a:gd name="connsiteY0" fmla="*/ 0 h 6876243"/>
              <a:gd name="connsiteX1" fmla="*/ 8910083 w 8929334"/>
              <a:gd name="connsiteY1" fmla="*/ 0 h 6876243"/>
              <a:gd name="connsiteX2" fmla="*/ 8929334 w 8929334"/>
              <a:gd name="connsiteY2" fmla="*/ 3757658 h 6876243"/>
              <a:gd name="connsiteX3" fmla="*/ 2088682 w 8929334"/>
              <a:gd name="connsiteY3" fmla="*/ 6876243 h 6876243"/>
              <a:gd name="connsiteX4" fmla="*/ 0 w 8929334"/>
              <a:gd name="connsiteY4" fmla="*/ 0 h 6876243"/>
              <a:gd name="connsiteX0" fmla="*/ 0 w 8977460"/>
              <a:gd name="connsiteY0" fmla="*/ 4427621 h 6876243"/>
              <a:gd name="connsiteX1" fmla="*/ 8958209 w 8977460"/>
              <a:gd name="connsiteY1" fmla="*/ 0 h 6876243"/>
              <a:gd name="connsiteX2" fmla="*/ 8977460 w 8977460"/>
              <a:gd name="connsiteY2" fmla="*/ 3757658 h 6876243"/>
              <a:gd name="connsiteX3" fmla="*/ 2136808 w 8977460"/>
              <a:gd name="connsiteY3" fmla="*/ 6876243 h 6876243"/>
              <a:gd name="connsiteX4" fmla="*/ 0 w 8977460"/>
              <a:gd name="connsiteY4" fmla="*/ 4427621 h 6876243"/>
              <a:gd name="connsiteX0" fmla="*/ 1 w 8977461"/>
              <a:gd name="connsiteY0" fmla="*/ 4427621 h 6876243"/>
              <a:gd name="connsiteX1" fmla="*/ 8958210 w 8977461"/>
              <a:gd name="connsiteY1" fmla="*/ 0 h 6876243"/>
              <a:gd name="connsiteX2" fmla="*/ 8977461 w 8977461"/>
              <a:gd name="connsiteY2" fmla="*/ 3757658 h 6876243"/>
              <a:gd name="connsiteX3" fmla="*/ 0 w 8977461"/>
              <a:gd name="connsiteY3" fmla="*/ 6876243 h 6876243"/>
              <a:gd name="connsiteX4" fmla="*/ 1 w 8977461"/>
              <a:gd name="connsiteY4" fmla="*/ 4427621 h 6876243"/>
              <a:gd name="connsiteX0" fmla="*/ 1 w 8977461"/>
              <a:gd name="connsiteY0" fmla="*/ 3522846 h 5971468"/>
              <a:gd name="connsiteX1" fmla="*/ 8958210 w 8977461"/>
              <a:gd name="connsiteY1" fmla="*/ 0 h 5971468"/>
              <a:gd name="connsiteX2" fmla="*/ 8977461 w 8977461"/>
              <a:gd name="connsiteY2" fmla="*/ 2852883 h 5971468"/>
              <a:gd name="connsiteX3" fmla="*/ 0 w 8977461"/>
              <a:gd name="connsiteY3" fmla="*/ 5971468 h 5971468"/>
              <a:gd name="connsiteX4" fmla="*/ 1 w 8977461"/>
              <a:gd name="connsiteY4" fmla="*/ 3522846 h 5971468"/>
              <a:gd name="connsiteX0" fmla="*/ 1 w 8977461"/>
              <a:gd name="connsiteY0" fmla="*/ 3373376 h 5821998"/>
              <a:gd name="connsiteX1" fmla="*/ 8958210 w 8977461"/>
              <a:gd name="connsiteY1" fmla="*/ 0 h 5821998"/>
              <a:gd name="connsiteX2" fmla="*/ 8977461 w 8977461"/>
              <a:gd name="connsiteY2" fmla="*/ 2703413 h 5821998"/>
              <a:gd name="connsiteX3" fmla="*/ 0 w 8977461"/>
              <a:gd name="connsiteY3" fmla="*/ 5821998 h 5821998"/>
              <a:gd name="connsiteX4" fmla="*/ 1 w 8977461"/>
              <a:gd name="connsiteY4" fmla="*/ 3373376 h 5821998"/>
              <a:gd name="connsiteX0" fmla="*/ 1 w 8977461"/>
              <a:gd name="connsiteY0" fmla="*/ 3188738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188738 h 5637360"/>
              <a:gd name="connsiteX0" fmla="*/ 1 w 8977461"/>
              <a:gd name="connsiteY0" fmla="*/ 3347000 h 5637360"/>
              <a:gd name="connsiteX1" fmla="*/ 8958210 w 8977461"/>
              <a:gd name="connsiteY1" fmla="*/ 0 h 5637360"/>
              <a:gd name="connsiteX2" fmla="*/ 8977461 w 8977461"/>
              <a:gd name="connsiteY2" fmla="*/ 2518775 h 5637360"/>
              <a:gd name="connsiteX3" fmla="*/ 0 w 8977461"/>
              <a:gd name="connsiteY3" fmla="*/ 5637360 h 5637360"/>
              <a:gd name="connsiteX4" fmla="*/ 1 w 8977461"/>
              <a:gd name="connsiteY4" fmla="*/ 3347000 h 5637360"/>
              <a:gd name="connsiteX0" fmla="*/ 1 w 8983148"/>
              <a:gd name="connsiteY0" fmla="*/ 3340629 h 5630989"/>
              <a:gd name="connsiteX1" fmla="*/ 8983148 w 8983148"/>
              <a:gd name="connsiteY1" fmla="*/ 0 h 5630989"/>
              <a:gd name="connsiteX2" fmla="*/ 8977461 w 8983148"/>
              <a:gd name="connsiteY2" fmla="*/ 2512404 h 5630989"/>
              <a:gd name="connsiteX3" fmla="*/ 0 w 8983148"/>
              <a:gd name="connsiteY3" fmla="*/ 5630989 h 5630989"/>
              <a:gd name="connsiteX4" fmla="*/ 1 w 8983148"/>
              <a:gd name="connsiteY4" fmla="*/ 3340629 h 563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3148" h="5630989">
                <a:moveTo>
                  <a:pt x="1" y="3340629"/>
                </a:moveTo>
                <a:lnTo>
                  <a:pt x="8983148" y="0"/>
                </a:lnTo>
                <a:cubicBezTo>
                  <a:pt x="8981252" y="837468"/>
                  <a:pt x="8979357" y="1674936"/>
                  <a:pt x="8977461" y="2512404"/>
                </a:cubicBezTo>
                <a:lnTo>
                  <a:pt x="0" y="5630989"/>
                </a:lnTo>
                <a:cubicBezTo>
                  <a:pt x="0" y="4814782"/>
                  <a:pt x="1" y="4156836"/>
                  <a:pt x="1" y="3340629"/>
                </a:cubicBezTo>
                <a:close/>
              </a:path>
            </a:pathLst>
          </a:custGeom>
          <a:solidFill>
            <a:srgbClr val="CC4927">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2" name="Picture 31">
            <a:extLst>
              <a:ext uri="{FF2B5EF4-FFF2-40B4-BE49-F238E27FC236}">
                <a16:creationId xmlns:a16="http://schemas.microsoft.com/office/drawing/2014/main" id="{5AB9D514-6C77-C94E-AEF3-C25EE1867A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flipV="1">
            <a:off x="-847504" y="5578610"/>
            <a:ext cx="2057355" cy="41238"/>
          </a:xfrm>
          <a:prstGeom prst="rect">
            <a:avLst/>
          </a:prstGeom>
        </p:spPr>
      </p:pic>
      <p:sp>
        <p:nvSpPr>
          <p:cNvPr id="33" name="Text Placeholder 2">
            <a:extLst>
              <a:ext uri="{FF2B5EF4-FFF2-40B4-BE49-F238E27FC236}">
                <a16:creationId xmlns:a16="http://schemas.microsoft.com/office/drawing/2014/main" id="{5B5771B3-578C-F24A-8B82-88EAC5672D39}"/>
              </a:ext>
            </a:extLst>
          </p:cNvPr>
          <p:cNvSpPr txBox="1">
            <a:spLocks/>
          </p:cNvSpPr>
          <p:nvPr userDrawn="1"/>
        </p:nvSpPr>
        <p:spPr>
          <a:xfrm>
            <a:off x="4752652" y="4527031"/>
            <a:ext cx="2665163" cy="44220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CONNECT WITH US</a:t>
            </a:r>
          </a:p>
        </p:txBody>
      </p:sp>
    </p:spTree>
    <p:extLst>
      <p:ext uri="{BB962C8B-B14F-4D97-AF65-F5344CB8AC3E}">
        <p14:creationId xmlns:p14="http://schemas.microsoft.com/office/powerpoint/2010/main" val="114228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8E9DAD-6289-2245-8E71-49595A8A8D8D}"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340440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8E9DAD-6289-2245-8E71-49595A8A8D8D}"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190471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8E9DAD-6289-2245-8E71-49595A8A8D8D}"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382414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8E9DAD-6289-2245-8E71-49595A8A8D8D}"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168665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E9DAD-6289-2245-8E71-49595A8A8D8D}"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102125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8E9DAD-6289-2245-8E71-49595A8A8D8D}"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6776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8E9DAD-6289-2245-8E71-49595A8A8D8D}"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47E1C-9010-6C45-945C-B4FCF2F3C840}" type="slidenum">
              <a:rPr lang="en-US" smtClean="0"/>
              <a:t>‹#›</a:t>
            </a:fld>
            <a:endParaRPr lang="en-US"/>
          </a:p>
        </p:txBody>
      </p:sp>
    </p:spTree>
    <p:extLst>
      <p:ext uri="{BB962C8B-B14F-4D97-AF65-F5344CB8AC3E}">
        <p14:creationId xmlns:p14="http://schemas.microsoft.com/office/powerpoint/2010/main" val="9285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E9DAD-6289-2245-8E71-49595A8A8D8D}" type="datetimeFigureOut">
              <a:rPr lang="en-US" smtClean="0"/>
              <a:t>2/27/2024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47E1C-9010-6C45-945C-B4FCF2F3C840}" type="slidenum">
              <a:rPr lang="en-US" smtClean="0"/>
              <a:t>‹#›</a:t>
            </a:fld>
            <a:endParaRPr lang="en-US"/>
          </a:p>
        </p:txBody>
      </p:sp>
    </p:spTree>
    <p:extLst>
      <p:ext uri="{BB962C8B-B14F-4D97-AF65-F5344CB8AC3E}">
        <p14:creationId xmlns:p14="http://schemas.microsoft.com/office/powerpoint/2010/main" val="7544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2/27/2024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488442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hyperlink" Target="mailto:newengland@mhttcnetwork.org" TargetMode="External"/><Relationship Id="rId4" Type="http://schemas.openxmlformats.org/officeDocument/2006/relationships/image" Target="../media/image8.png"/><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newengland@mhttcnetwork.or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sagesistahs.org/" TargetMode="External"/><Relationship Id="rId2" Type="http://schemas.openxmlformats.org/officeDocument/2006/relationships/hyperlink" Target="https://www.sankofastories.com/partner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apa.org/pi/oema" TargetMode="External"/><Relationship Id="rId2" Type="http://schemas.openxmlformats.org/officeDocument/2006/relationships/hyperlink" Target="https://www.apa.org/about/governance/bdcmte/ethnic-minority-interests" TargetMode="External"/><Relationship Id="rId1" Type="http://schemas.openxmlformats.org/officeDocument/2006/relationships/slideLayout" Target="../slideLayouts/slideLayout2.xml"/><Relationship Id="rId4" Type="http://schemas.openxmlformats.org/officeDocument/2006/relationships/hyperlink" Target="http://www.apa.org/about/policy/multicultural-guidelines.pdf"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covidtracking.com/ra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hyperlink" Target="https://content.apa.org/doi/10.1037/a0032159"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techtransfercenters.org/" TargetMode="External"/><Relationship Id="rId2" Type="http://schemas.openxmlformats.org/officeDocument/2006/relationships/hyperlink" Target="https://mhttcnetwork.org/centers/global-mhttc/mhttc-pathways-newsletter" TargetMode="External"/><Relationship Id="rId1" Type="http://schemas.openxmlformats.org/officeDocument/2006/relationships/slideLayout" Target="../slideLayouts/slideLayout21.xml"/><Relationship Id="rId6" Type="http://schemas.openxmlformats.org/officeDocument/2006/relationships/image" Target="../media/image3.emf"/><Relationship Id="rId5" Type="http://schemas.openxmlformats.org/officeDocument/2006/relationships/hyperlink" Target="https://mhttcnetwork.org/centers/global-mhttc/recent-news" TargetMode="External"/><Relationship Id="rId4" Type="http://schemas.openxmlformats.org/officeDocument/2006/relationships/hyperlink" Target="http://mhttcnetwork.org/"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423F-233B-E544-B900-D3E94820747C}"/>
              </a:ext>
            </a:extLst>
          </p:cNvPr>
          <p:cNvSpPr>
            <a:spLocks noGrp="1"/>
          </p:cNvSpPr>
          <p:nvPr>
            <p:ph type="ctrTitle"/>
          </p:nvPr>
        </p:nvSpPr>
        <p:spPr>
          <a:xfrm>
            <a:off x="614916" y="1864483"/>
            <a:ext cx="7772400" cy="1278771"/>
          </a:xfrm>
        </p:spPr>
        <p:txBody>
          <a:bodyPr>
            <a:normAutofit fontScale="90000"/>
          </a:bodyPr>
          <a:lstStyle/>
          <a:p>
            <a:r>
              <a:rPr lang="en-US" dirty="0">
                <a:latin typeface="Georgia" panose="02040502050405020303" pitchFamily="18" charset="0"/>
              </a:rPr>
              <a:t>Older Black Americans and Mental Health</a:t>
            </a:r>
          </a:p>
        </p:txBody>
      </p:sp>
      <p:sp>
        <p:nvSpPr>
          <p:cNvPr id="3" name="Subtitle 2">
            <a:extLst>
              <a:ext uri="{FF2B5EF4-FFF2-40B4-BE49-F238E27FC236}">
                <a16:creationId xmlns:a16="http://schemas.microsoft.com/office/drawing/2014/main" id="{19F37103-85A5-DF42-AD3D-EF98372B2340}"/>
              </a:ext>
            </a:extLst>
          </p:cNvPr>
          <p:cNvSpPr>
            <a:spLocks noGrp="1"/>
          </p:cNvSpPr>
          <p:nvPr>
            <p:ph type="subTitle" idx="1"/>
          </p:nvPr>
        </p:nvSpPr>
        <p:spPr>
          <a:xfrm>
            <a:off x="1072116" y="3573632"/>
            <a:ext cx="6858000" cy="1365519"/>
          </a:xfrm>
        </p:spPr>
        <p:txBody>
          <a:bodyPr>
            <a:normAutofit fontScale="85000" lnSpcReduction="20000"/>
          </a:bodyPr>
          <a:lstStyle/>
          <a:p>
            <a:r>
              <a:rPr lang="en-US" dirty="0">
                <a:latin typeface="Georgia" panose="02040502050405020303" pitchFamily="18" charset="0"/>
              </a:rPr>
              <a:t>New England MHTTC</a:t>
            </a:r>
          </a:p>
          <a:p>
            <a:pPr marL="0" indent="0" defTabSz="914400">
              <a:lnSpc>
                <a:spcPct val="90000"/>
              </a:lnSpc>
              <a:spcBef>
                <a:spcPts val="1000"/>
              </a:spcBef>
              <a:buNone/>
            </a:pPr>
            <a:r>
              <a:rPr lang="en-US" sz="2400" dirty="0">
                <a:latin typeface="Georgia" panose="02040502050405020303" pitchFamily="18" charset="0"/>
              </a:rPr>
              <a:t>Martha Crowther, PhD, MPH &amp; </a:t>
            </a:r>
          </a:p>
          <a:p>
            <a:pPr marL="0" indent="0" defTabSz="914400">
              <a:lnSpc>
                <a:spcPct val="90000"/>
              </a:lnSpc>
              <a:spcBef>
                <a:spcPts val="1000"/>
              </a:spcBef>
              <a:buNone/>
            </a:pPr>
            <a:r>
              <a:rPr lang="en-US" sz="2400" dirty="0">
                <a:latin typeface="Georgia" panose="02040502050405020303" pitchFamily="18" charset="0"/>
              </a:rPr>
              <a:t>Danielle McDuffie, PhD</a:t>
            </a:r>
          </a:p>
          <a:p>
            <a:r>
              <a:rPr lang="en-US" dirty="0">
                <a:latin typeface="Georgia" panose="02040502050405020303" pitchFamily="18" charset="0"/>
              </a:rPr>
              <a:t>February 28</a:t>
            </a:r>
            <a:r>
              <a:rPr lang="en-US" baseline="30000" dirty="0">
                <a:latin typeface="Georgia" panose="02040502050405020303" pitchFamily="18" charset="0"/>
              </a:rPr>
              <a:t>th</a:t>
            </a:r>
            <a:r>
              <a:rPr lang="en-US" dirty="0">
                <a:latin typeface="Georgia" panose="02040502050405020303" pitchFamily="18" charset="0"/>
              </a:rPr>
              <a:t>, 2024</a:t>
            </a:r>
          </a:p>
        </p:txBody>
      </p:sp>
      <p:pic>
        <p:nvPicPr>
          <p:cNvPr id="4" name="Picture 3">
            <a:extLst>
              <a:ext uri="{FF2B5EF4-FFF2-40B4-BE49-F238E27FC236}">
                <a16:creationId xmlns:a16="http://schemas.microsoft.com/office/drawing/2014/main" id="{FD2E9B02-CE28-2B41-9167-C7BC6D137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111" y="6008914"/>
            <a:ext cx="3203047" cy="740229"/>
          </a:xfrm>
          <a:prstGeom prst="rect">
            <a:avLst/>
          </a:prstGeom>
        </p:spPr>
      </p:pic>
    </p:spTree>
    <p:extLst>
      <p:ext uri="{BB962C8B-B14F-4D97-AF65-F5344CB8AC3E}">
        <p14:creationId xmlns:p14="http://schemas.microsoft.com/office/powerpoint/2010/main" val="415111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242" name="Rectangle 2">
            <a:extLst>
              <a:ext uri="{FF2B5EF4-FFF2-40B4-BE49-F238E27FC236}">
                <a16:creationId xmlns:a16="http://schemas.microsoft.com/office/drawing/2014/main" id="{7EC076B6-C845-44D6-82C8-E7D87AEF1598}"/>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dirty="0">
                <a:solidFill>
                  <a:srgbClr val="FFFFFF"/>
                </a:solidFill>
              </a:rPr>
              <a:t>Older Black Americans</a:t>
            </a:r>
          </a:p>
        </p:txBody>
      </p:sp>
      <p:sp>
        <p:nvSpPr>
          <p:cNvPr id="10243" name="Rectangle 3">
            <a:extLst>
              <a:ext uri="{FF2B5EF4-FFF2-40B4-BE49-F238E27FC236}">
                <a16:creationId xmlns:a16="http://schemas.microsoft.com/office/drawing/2014/main" id="{1A67AE61-F554-489C-B01B-4B40CCE665D4}"/>
              </a:ext>
            </a:extLst>
          </p:cNvPr>
          <p:cNvSpPr>
            <a:spLocks noGrp="1" noChangeArrowheads="1"/>
          </p:cNvSpPr>
          <p:nvPr>
            <p:ph type="body" idx="1"/>
          </p:nvPr>
        </p:nvSpPr>
        <p:spPr>
          <a:xfrm>
            <a:off x="1025718" y="2490436"/>
            <a:ext cx="7281746" cy="3567173"/>
          </a:xfrm>
        </p:spPr>
        <p:txBody>
          <a:bodyPr anchor="ctr">
            <a:normAutofit/>
          </a:bodyPr>
          <a:lstStyle/>
          <a:p>
            <a:pPr eaLnBrk="1" hangingPunct="1"/>
            <a:r>
              <a:rPr lang="en-US" altLang="en-US" sz="2400" dirty="0"/>
              <a:t>Older Black Americans fought in or supported the war efforts for WWII. </a:t>
            </a:r>
          </a:p>
          <a:p>
            <a:pPr lvl="1" eaLnBrk="1" hangingPunct="1"/>
            <a:endParaRPr lang="en-US" altLang="en-US" sz="2400" dirty="0"/>
          </a:p>
          <a:p>
            <a:pPr lvl="1" eaLnBrk="1" hangingPunct="1"/>
            <a:r>
              <a:rPr lang="en-US" altLang="en-US" sz="2400" dirty="0"/>
              <a:t>During WWII Black Americans fought for peace abroad and returned home to face inequality and segregation in education, housing, employment, and health.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1266" name="Rectangle 2">
            <a:extLst>
              <a:ext uri="{FF2B5EF4-FFF2-40B4-BE49-F238E27FC236}">
                <a16:creationId xmlns:a16="http://schemas.microsoft.com/office/drawing/2014/main" id="{C504FBCC-9AFC-4951-996E-8433B3B7E6C1}"/>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dirty="0">
                <a:solidFill>
                  <a:srgbClr val="FFFFFF"/>
                </a:solidFill>
              </a:rPr>
              <a:t>Older Black Americans</a:t>
            </a:r>
          </a:p>
        </p:txBody>
      </p:sp>
      <p:sp>
        <p:nvSpPr>
          <p:cNvPr id="11267" name="Rectangle 3">
            <a:extLst>
              <a:ext uri="{FF2B5EF4-FFF2-40B4-BE49-F238E27FC236}">
                <a16:creationId xmlns:a16="http://schemas.microsoft.com/office/drawing/2014/main" id="{90904950-8562-4E97-AA3B-793A861C3102}"/>
              </a:ext>
            </a:extLst>
          </p:cNvPr>
          <p:cNvSpPr>
            <a:spLocks noGrp="1" noChangeArrowheads="1"/>
          </p:cNvSpPr>
          <p:nvPr>
            <p:ph type="body" idx="1"/>
          </p:nvPr>
        </p:nvSpPr>
        <p:spPr>
          <a:xfrm>
            <a:off x="1025718" y="2490436"/>
            <a:ext cx="7281746" cy="3567173"/>
          </a:xfrm>
        </p:spPr>
        <p:txBody>
          <a:bodyPr anchor="ctr">
            <a:normAutofit/>
          </a:bodyPr>
          <a:lstStyle/>
          <a:p>
            <a:pPr eaLnBrk="1" hangingPunct="1"/>
            <a:r>
              <a:rPr lang="en-US" altLang="en-US" sz="2400" dirty="0"/>
              <a:t>Today’s Black American elders were middle aged (or approaching it) in the late 1960s. </a:t>
            </a:r>
          </a:p>
          <a:p>
            <a:pPr lvl="1" eaLnBrk="1" hangingPunct="1"/>
            <a:endParaRPr lang="en-US" altLang="en-US" sz="2400" dirty="0"/>
          </a:p>
          <a:p>
            <a:pPr lvl="1" eaLnBrk="1" hangingPunct="1"/>
            <a:r>
              <a:rPr lang="en-US" altLang="en-US" sz="2400" dirty="0"/>
              <a:t>The 1960’s, the era of the Civil Rights Movement, has been considered “the most profound, revolutionary period in Black American history since Emancipation.” </a:t>
            </a:r>
          </a:p>
          <a:p>
            <a:pPr lvl="1" eaLnBrk="1" hangingPunct="1">
              <a:buFontTx/>
              <a:buNone/>
            </a:pPr>
            <a:r>
              <a:rPr lang="en-US" altLang="en-US" sz="1600" dirty="0"/>
              <a:t>	</a:t>
            </a:r>
            <a:r>
              <a:rPr lang="en-US" altLang="en-US" sz="2000" dirty="0"/>
              <a:t>(Bennett, 1993)</a:t>
            </a:r>
          </a:p>
          <a:p>
            <a:pPr lvl="1" eaLnBrk="1" hangingPunct="1"/>
            <a:endParaRPr lang="en-US" altLang="en-US" sz="24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290" name="Rectangle 2">
            <a:extLst>
              <a:ext uri="{FF2B5EF4-FFF2-40B4-BE49-F238E27FC236}">
                <a16:creationId xmlns:a16="http://schemas.microsoft.com/office/drawing/2014/main" id="{98B5B394-13E1-4A4A-9BFD-431A2B1C981A}"/>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dirty="0">
                <a:solidFill>
                  <a:srgbClr val="FFFFFF"/>
                </a:solidFill>
              </a:rPr>
              <a:t>Older Black Americans</a:t>
            </a:r>
          </a:p>
        </p:txBody>
      </p:sp>
      <p:sp>
        <p:nvSpPr>
          <p:cNvPr id="12291" name="Rectangle 3">
            <a:extLst>
              <a:ext uri="{FF2B5EF4-FFF2-40B4-BE49-F238E27FC236}">
                <a16:creationId xmlns:a16="http://schemas.microsoft.com/office/drawing/2014/main" id="{2D539F2E-2F57-4087-8834-51A0E7C074FD}"/>
              </a:ext>
            </a:extLst>
          </p:cNvPr>
          <p:cNvSpPr>
            <a:spLocks noGrp="1" noChangeArrowheads="1"/>
          </p:cNvSpPr>
          <p:nvPr>
            <p:ph type="body" idx="1"/>
          </p:nvPr>
        </p:nvSpPr>
        <p:spPr>
          <a:xfrm>
            <a:off x="1025718" y="2490436"/>
            <a:ext cx="7281746" cy="3567173"/>
          </a:xfrm>
        </p:spPr>
        <p:txBody>
          <a:bodyPr anchor="ctr">
            <a:normAutofit/>
          </a:bodyPr>
          <a:lstStyle/>
          <a:p>
            <a:pPr eaLnBrk="1" hangingPunct="1"/>
            <a:r>
              <a:rPr lang="en-US" altLang="en-US" sz="2400" dirty="0"/>
              <a:t>The 1960’s is also a significant time period for the documented health disparities between Black Americans &amp; Caucasians despite economic advances and increased access to educational opportunities. </a:t>
            </a:r>
          </a:p>
          <a:p>
            <a:pPr eaLnBrk="1" hangingPunct="1">
              <a:buFontTx/>
              <a:buNone/>
            </a:pPr>
            <a:r>
              <a:rPr lang="en-US" altLang="en-US" sz="1600" dirty="0"/>
              <a:t>	</a:t>
            </a:r>
            <a:r>
              <a:rPr lang="en-US" altLang="en-US" sz="2000" dirty="0"/>
              <a:t>(Jackson, Chatters and Taylor, 1993)</a:t>
            </a:r>
          </a:p>
          <a:p>
            <a:pPr eaLnBrk="1" hangingPunct="1"/>
            <a:endParaRPr lang="en-US" altLang="en-US" sz="24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314" name="Rectangle 2">
            <a:extLst>
              <a:ext uri="{FF2B5EF4-FFF2-40B4-BE49-F238E27FC236}">
                <a16:creationId xmlns:a16="http://schemas.microsoft.com/office/drawing/2014/main" id="{488E2E5E-4E60-4EF9-BDE5-8BBB32C7D987}"/>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dirty="0">
                <a:solidFill>
                  <a:srgbClr val="FFFFFF"/>
                </a:solidFill>
              </a:rPr>
              <a:t>Older Black Americans</a:t>
            </a:r>
          </a:p>
        </p:txBody>
      </p:sp>
      <p:sp>
        <p:nvSpPr>
          <p:cNvPr id="13315" name="Rectangle 3">
            <a:extLst>
              <a:ext uri="{FF2B5EF4-FFF2-40B4-BE49-F238E27FC236}">
                <a16:creationId xmlns:a16="http://schemas.microsoft.com/office/drawing/2014/main" id="{3239B610-8FBA-4914-AB19-F9F5670CA460}"/>
              </a:ext>
            </a:extLst>
          </p:cNvPr>
          <p:cNvSpPr>
            <a:spLocks noGrp="1" noChangeArrowheads="1"/>
          </p:cNvSpPr>
          <p:nvPr>
            <p:ph type="body" idx="1"/>
          </p:nvPr>
        </p:nvSpPr>
        <p:spPr>
          <a:xfrm>
            <a:off x="1025718" y="2490436"/>
            <a:ext cx="7281746" cy="3567173"/>
          </a:xfrm>
        </p:spPr>
        <p:txBody>
          <a:bodyPr anchor="ctr">
            <a:normAutofit/>
          </a:bodyPr>
          <a:lstStyle/>
          <a:p>
            <a:pPr eaLnBrk="1" hangingPunct="1"/>
            <a:r>
              <a:rPr lang="en-US" altLang="en-US" sz="2400" dirty="0"/>
              <a:t>During these significant periods in Black American history, organizations such as the National Association for the Advancement of Colored People (NAACP) were formed and churches played a major role in social and political activities. </a:t>
            </a:r>
          </a:p>
          <a:p>
            <a:pPr eaLnBrk="1" hangingPunct="1">
              <a:buFontTx/>
              <a:buNone/>
            </a:pPr>
            <a:r>
              <a:rPr lang="en-US" altLang="en-US" dirty="0"/>
              <a:t>	</a:t>
            </a:r>
            <a:r>
              <a:rPr lang="en-US" altLang="en-US" sz="2000" dirty="0"/>
              <a:t>(Coke &amp; Twaite, 1995)</a:t>
            </a:r>
          </a:p>
          <a:p>
            <a:pPr eaLnBrk="1" hangingPunct="1"/>
            <a:endParaRPr lang="en-US" altLang="en-US" sz="2400" dirty="0"/>
          </a:p>
          <a:p>
            <a:pPr eaLnBrk="1" hangingPunct="1"/>
            <a:endParaRPr lang="en-US" altLang="en-US" sz="24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rrent Events: 10/1/18">
            <a:extLst>
              <a:ext uri="{FF2B5EF4-FFF2-40B4-BE49-F238E27FC236}">
                <a16:creationId xmlns:a16="http://schemas.microsoft.com/office/drawing/2014/main" id="{2394BC44-0DD8-40C0-BF74-D6DF26D76E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141" b="19141"/>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1035" name="Content Placeholder 9">
            <a:extLst>
              <a:ext uri="{FF2B5EF4-FFF2-40B4-BE49-F238E27FC236}">
                <a16:creationId xmlns:a16="http://schemas.microsoft.com/office/drawing/2014/main" id="{1FA31EC4-3264-484F-8E4C-887F02E3514A}"/>
              </a:ext>
            </a:extLst>
          </p:cNvPr>
          <p:cNvGraphicFramePr>
            <a:graphicFrameLocks noGrp="1"/>
          </p:cNvGraphicFramePr>
          <p:nvPr>
            <p:ph idx="1"/>
            <p:extLst>
              <p:ext uri="{D42A27DB-BD31-4B8C-83A1-F6EECF244321}">
                <p14:modId xmlns:p14="http://schemas.microsoft.com/office/powerpoint/2010/main" val="3687055396"/>
              </p:ext>
            </p:extLst>
          </p:nvPr>
        </p:nvGraphicFramePr>
        <p:xfrm>
          <a:off x="359765" y="3320322"/>
          <a:ext cx="8611848" cy="3800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2815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338" name="Rectangle 2">
            <a:extLst>
              <a:ext uri="{FF2B5EF4-FFF2-40B4-BE49-F238E27FC236}">
                <a16:creationId xmlns:a16="http://schemas.microsoft.com/office/drawing/2014/main" id="{4145A1C1-F946-4A86-8D02-37657D23311E}"/>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dirty="0">
                <a:solidFill>
                  <a:srgbClr val="FFFFFF"/>
                </a:solidFill>
              </a:rPr>
              <a:t>Black Americans</a:t>
            </a:r>
          </a:p>
        </p:txBody>
      </p:sp>
      <p:sp>
        <p:nvSpPr>
          <p:cNvPr id="14339" name="Rectangle 3">
            <a:extLst>
              <a:ext uri="{FF2B5EF4-FFF2-40B4-BE49-F238E27FC236}">
                <a16:creationId xmlns:a16="http://schemas.microsoft.com/office/drawing/2014/main" id="{F26C9D55-F32F-4709-B5D1-D31D23EBAFCE}"/>
              </a:ext>
            </a:extLst>
          </p:cNvPr>
          <p:cNvSpPr>
            <a:spLocks noGrp="1" noChangeArrowheads="1"/>
          </p:cNvSpPr>
          <p:nvPr>
            <p:ph type="body" idx="1"/>
          </p:nvPr>
        </p:nvSpPr>
        <p:spPr>
          <a:xfrm>
            <a:off x="1025718" y="2490436"/>
            <a:ext cx="7281746" cy="3567173"/>
          </a:xfrm>
        </p:spPr>
        <p:txBody>
          <a:bodyPr anchor="ctr">
            <a:normAutofit/>
          </a:bodyPr>
          <a:lstStyle/>
          <a:p>
            <a:pPr eaLnBrk="1" hangingPunct="1"/>
            <a:r>
              <a:rPr lang="en-US" altLang="en-US" sz="2400" dirty="0"/>
              <a:t>Constitute 36% of low-income older adults (8%)</a:t>
            </a:r>
          </a:p>
          <a:p>
            <a:pPr eaLnBrk="1" hangingPunct="1"/>
            <a:r>
              <a:rPr lang="en-US" altLang="en-US" sz="2400" dirty="0"/>
              <a:t>More likely to receive only minimum Social Security benefits</a:t>
            </a:r>
          </a:p>
          <a:p>
            <a:pPr eaLnBrk="1" hangingPunct="1"/>
            <a:r>
              <a:rPr lang="en-US" altLang="en-US" sz="2400" dirty="0"/>
              <a:t>Less likely to receive pension income</a:t>
            </a:r>
          </a:p>
          <a:p>
            <a:pPr eaLnBrk="1" hangingPunct="1"/>
            <a:r>
              <a:rPr lang="en-US" altLang="en-US" sz="2400" dirty="0"/>
              <a:t>More reliant on SSI</a:t>
            </a:r>
          </a:p>
          <a:p>
            <a:pPr eaLnBrk="1" hangingPunct="1"/>
            <a:r>
              <a:rPr lang="en-US" altLang="en-US" sz="2400" dirty="0"/>
              <a:t>Chronic Disease is twice as high</a:t>
            </a:r>
          </a:p>
          <a:p>
            <a:pPr eaLnBrk="1" hangingPunct="1"/>
            <a:r>
              <a:rPr lang="en-US" altLang="en-US" sz="2400" dirty="0"/>
              <a:t>More likely to perceive themselves as poor in health</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362" name="Rectangle 2">
            <a:extLst>
              <a:ext uri="{FF2B5EF4-FFF2-40B4-BE49-F238E27FC236}">
                <a16:creationId xmlns:a16="http://schemas.microsoft.com/office/drawing/2014/main" id="{70A4709A-9186-4C96-8EF9-8822F46C0CAC}"/>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dirty="0">
                <a:solidFill>
                  <a:srgbClr val="FFFFFF"/>
                </a:solidFill>
              </a:rPr>
              <a:t>Black Americans</a:t>
            </a:r>
          </a:p>
        </p:txBody>
      </p:sp>
      <p:sp>
        <p:nvSpPr>
          <p:cNvPr id="15363" name="Rectangle 3">
            <a:extLst>
              <a:ext uri="{FF2B5EF4-FFF2-40B4-BE49-F238E27FC236}">
                <a16:creationId xmlns:a16="http://schemas.microsoft.com/office/drawing/2014/main" id="{F4C3401B-53B7-4D53-864A-51CF56B20250}"/>
              </a:ext>
            </a:extLst>
          </p:cNvPr>
          <p:cNvSpPr>
            <a:spLocks noGrp="1" noChangeArrowheads="1"/>
          </p:cNvSpPr>
          <p:nvPr>
            <p:ph type="body" idx="1"/>
          </p:nvPr>
        </p:nvSpPr>
        <p:spPr>
          <a:xfrm>
            <a:off x="1025718" y="2490436"/>
            <a:ext cx="7281746" cy="3567173"/>
          </a:xfrm>
        </p:spPr>
        <p:txBody>
          <a:bodyPr anchor="ctr">
            <a:normAutofit/>
          </a:bodyPr>
          <a:lstStyle/>
          <a:p>
            <a:pPr eaLnBrk="1" hangingPunct="1"/>
            <a:r>
              <a:rPr lang="en-US" altLang="en-US" sz="2400" dirty="0"/>
              <a:t>More Hypertension</a:t>
            </a:r>
          </a:p>
          <a:p>
            <a:pPr eaLnBrk="1" hangingPunct="1"/>
            <a:r>
              <a:rPr lang="en-US" altLang="en-US" sz="2400" dirty="0"/>
              <a:t>More strokes</a:t>
            </a:r>
          </a:p>
          <a:p>
            <a:pPr eaLnBrk="1" hangingPunct="1"/>
            <a:r>
              <a:rPr lang="en-US" altLang="en-US" sz="2400" dirty="0"/>
              <a:t>Obesity in women</a:t>
            </a:r>
          </a:p>
          <a:p>
            <a:pPr eaLnBrk="1" hangingPunct="1"/>
            <a:r>
              <a:rPr lang="en-US" altLang="en-US" sz="2400" dirty="0"/>
              <a:t>Kidney failure, diabetes</a:t>
            </a:r>
          </a:p>
          <a:p>
            <a:pPr eaLnBrk="1" hangingPunct="1"/>
            <a:r>
              <a:rPr lang="en-US" altLang="en-US" sz="2400" dirty="0"/>
              <a:t>More completely incapacitated</a:t>
            </a:r>
          </a:p>
          <a:p>
            <a:pPr eaLnBrk="1" hangingPunct="1"/>
            <a:r>
              <a:rPr lang="en-US" altLang="en-US" sz="2400" dirty="0"/>
              <a:t>Less access to health care</a:t>
            </a:r>
          </a:p>
          <a:p>
            <a:pPr eaLnBrk="1" hangingPunct="1"/>
            <a:r>
              <a:rPr lang="en-US" altLang="en-US" sz="2400" dirty="0"/>
              <a:t>More likely to use emergency room as an entrance to hospitalization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386" name="Rectangle 2">
            <a:extLst>
              <a:ext uri="{FF2B5EF4-FFF2-40B4-BE49-F238E27FC236}">
                <a16:creationId xmlns:a16="http://schemas.microsoft.com/office/drawing/2014/main" id="{9A843A25-8F89-4EE6-952E-5E4799CA80F5}"/>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dirty="0">
                <a:solidFill>
                  <a:srgbClr val="FFFFFF"/>
                </a:solidFill>
              </a:rPr>
              <a:t>Black Americans</a:t>
            </a:r>
          </a:p>
        </p:txBody>
      </p:sp>
      <p:sp>
        <p:nvSpPr>
          <p:cNvPr id="16387" name="Rectangle 3">
            <a:extLst>
              <a:ext uri="{FF2B5EF4-FFF2-40B4-BE49-F238E27FC236}">
                <a16:creationId xmlns:a16="http://schemas.microsoft.com/office/drawing/2014/main" id="{FC5B79FE-AA28-4994-8F05-C10FAC014C59}"/>
              </a:ext>
            </a:extLst>
          </p:cNvPr>
          <p:cNvSpPr>
            <a:spLocks noGrp="1" noChangeArrowheads="1"/>
          </p:cNvSpPr>
          <p:nvPr>
            <p:ph type="body" idx="1"/>
          </p:nvPr>
        </p:nvSpPr>
        <p:spPr>
          <a:xfrm>
            <a:off x="1025718" y="2490436"/>
            <a:ext cx="7281746" cy="3567173"/>
          </a:xfrm>
        </p:spPr>
        <p:txBody>
          <a:bodyPr anchor="ctr">
            <a:normAutofit lnSpcReduction="10000"/>
          </a:bodyPr>
          <a:lstStyle/>
          <a:p>
            <a:pPr eaLnBrk="1" hangingPunct="1">
              <a:lnSpc>
                <a:spcPct val="90000"/>
              </a:lnSpc>
            </a:pPr>
            <a:r>
              <a:rPr lang="en-US" altLang="en-US" sz="2400" dirty="0"/>
              <a:t>More likely to use home remedies, lay consultations and folk medicine</a:t>
            </a:r>
          </a:p>
          <a:p>
            <a:pPr eaLnBrk="1" hangingPunct="1">
              <a:lnSpc>
                <a:spcPct val="90000"/>
              </a:lnSpc>
            </a:pPr>
            <a:endParaRPr lang="en-US" altLang="en-US" sz="2400" dirty="0"/>
          </a:p>
          <a:p>
            <a:pPr eaLnBrk="1" hangingPunct="1">
              <a:lnSpc>
                <a:spcPct val="90000"/>
              </a:lnSpc>
            </a:pPr>
            <a:r>
              <a:rPr lang="en-US" altLang="en-US" sz="2400" dirty="0"/>
              <a:t>Higher death rates for lungs, prostate than any other ethnic group</a:t>
            </a:r>
          </a:p>
          <a:p>
            <a:pPr eaLnBrk="1" hangingPunct="1">
              <a:lnSpc>
                <a:spcPct val="90000"/>
              </a:lnSpc>
            </a:pPr>
            <a:endParaRPr lang="en-US" altLang="en-US" sz="2400" dirty="0"/>
          </a:p>
          <a:p>
            <a:pPr eaLnBrk="1" hangingPunct="1">
              <a:lnSpc>
                <a:spcPct val="90000"/>
              </a:lnSpc>
            </a:pPr>
            <a:r>
              <a:rPr lang="en-US" altLang="en-US" sz="2400" dirty="0"/>
              <a:t>Least likely to enter nursing home, but once admitted are less likely to be discharged</a:t>
            </a:r>
          </a:p>
          <a:p>
            <a:pPr eaLnBrk="1" hangingPunct="1">
              <a:lnSpc>
                <a:spcPct val="90000"/>
              </a:lnSpc>
            </a:pPr>
            <a:endParaRPr lang="en-US" altLang="en-US" sz="2400" dirty="0"/>
          </a:p>
          <a:p>
            <a:pPr eaLnBrk="1" hangingPunct="1">
              <a:lnSpc>
                <a:spcPct val="90000"/>
              </a:lnSpc>
            </a:pPr>
            <a:r>
              <a:rPr lang="en-US" altLang="en-US" sz="2400" dirty="0"/>
              <a:t>More affected by social stressors than financial strain</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Rectangle 145">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434" name="Rectangle 2">
            <a:extLst>
              <a:ext uri="{FF2B5EF4-FFF2-40B4-BE49-F238E27FC236}">
                <a16:creationId xmlns:a16="http://schemas.microsoft.com/office/drawing/2014/main" id="{DF2EF62C-546A-4B06-B1F0-D4F0135DFE5D}"/>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dirty="0">
                <a:solidFill>
                  <a:srgbClr val="FFFFFF"/>
                </a:solidFill>
              </a:rPr>
              <a:t>Role Of Church</a:t>
            </a:r>
          </a:p>
        </p:txBody>
      </p:sp>
      <p:sp>
        <p:nvSpPr>
          <p:cNvPr id="18435" name="Rectangle 3">
            <a:extLst>
              <a:ext uri="{FF2B5EF4-FFF2-40B4-BE49-F238E27FC236}">
                <a16:creationId xmlns:a16="http://schemas.microsoft.com/office/drawing/2014/main" id="{4F7DA193-C162-4C3D-A710-B3AA6A1B9627}"/>
              </a:ext>
            </a:extLst>
          </p:cNvPr>
          <p:cNvSpPr>
            <a:spLocks noGrp="1" noChangeArrowheads="1"/>
          </p:cNvSpPr>
          <p:nvPr>
            <p:ph type="body" idx="1"/>
          </p:nvPr>
        </p:nvSpPr>
        <p:spPr>
          <a:xfrm>
            <a:off x="1025718" y="2490436"/>
            <a:ext cx="7281746" cy="3567173"/>
          </a:xfrm>
        </p:spPr>
        <p:txBody>
          <a:bodyPr anchor="ctr">
            <a:normAutofit fontScale="92500" lnSpcReduction="20000"/>
          </a:bodyPr>
          <a:lstStyle/>
          <a:p>
            <a:r>
              <a:rPr lang="en-US" altLang="en-US" sz="2400" dirty="0"/>
              <a:t>Have a greater sense of satisfaction in their lives due to higher levels of spirituality and support of families and church groups</a:t>
            </a:r>
          </a:p>
          <a:p>
            <a:pPr eaLnBrk="1" hangingPunct="1"/>
            <a:endParaRPr lang="en-US" altLang="en-US" sz="2400" dirty="0"/>
          </a:p>
          <a:p>
            <a:pPr eaLnBrk="1" hangingPunct="1"/>
            <a:r>
              <a:rPr lang="en-US" altLang="en-US" sz="2400" dirty="0"/>
              <a:t>Role of Church</a:t>
            </a:r>
          </a:p>
          <a:p>
            <a:pPr lvl="1" eaLnBrk="1" hangingPunct="1"/>
            <a:r>
              <a:rPr lang="en-US" altLang="en-US" sz="2400" dirty="0"/>
              <a:t>Place to engage in religious practices</a:t>
            </a:r>
          </a:p>
          <a:p>
            <a:pPr lvl="1" eaLnBrk="1" hangingPunct="1"/>
            <a:r>
              <a:rPr lang="en-US" altLang="en-US" sz="2400" dirty="0"/>
              <a:t>Agent for social reform </a:t>
            </a:r>
            <a:r>
              <a:rPr lang="en-US" altLang="en-US" sz="2000" dirty="0"/>
              <a:t>(Cooke &amp; Twaite, 1995)</a:t>
            </a:r>
          </a:p>
          <a:p>
            <a:pPr lvl="2" eaLnBrk="1" hangingPunct="1"/>
            <a:r>
              <a:rPr lang="en-US" altLang="en-US" dirty="0"/>
              <a:t>Partly as a result of the social and political injustices, group solidarity, and racial identification, religion and spirituality have been consistent themes in the life course development of older Black Americans.</a:t>
            </a:r>
          </a:p>
          <a:p>
            <a:pPr lvl="2" eaLnBrk="1" hangingPunct="1"/>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78098BA-29A1-4BD1-8810-01348840FD40}"/>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Role of Church</a:t>
            </a:r>
          </a:p>
        </p:txBody>
      </p:sp>
      <p:sp>
        <p:nvSpPr>
          <p:cNvPr id="3" name="Content Placeholder 2">
            <a:extLst>
              <a:ext uri="{FF2B5EF4-FFF2-40B4-BE49-F238E27FC236}">
                <a16:creationId xmlns:a16="http://schemas.microsoft.com/office/drawing/2014/main" id="{F79A40AC-C5C8-4F59-804E-F162824A2FCC}"/>
              </a:ext>
            </a:extLst>
          </p:cNvPr>
          <p:cNvSpPr>
            <a:spLocks noGrp="1"/>
          </p:cNvSpPr>
          <p:nvPr>
            <p:ph idx="1"/>
          </p:nvPr>
        </p:nvSpPr>
        <p:spPr>
          <a:xfrm>
            <a:off x="1025718" y="2490436"/>
            <a:ext cx="7281746" cy="3567173"/>
          </a:xfrm>
        </p:spPr>
        <p:txBody>
          <a:bodyPr anchor="ctr">
            <a:normAutofit/>
          </a:bodyPr>
          <a:lstStyle/>
          <a:p>
            <a:r>
              <a:rPr lang="en-US" altLang="en-US" sz="2400" dirty="0"/>
              <a:t>Being “Raised in the church”</a:t>
            </a:r>
          </a:p>
          <a:p>
            <a:pPr lvl="1"/>
            <a:r>
              <a:rPr lang="en-US" altLang="en-US" sz="2400" dirty="0"/>
              <a:t>Opportunity to address health disparities.</a:t>
            </a:r>
          </a:p>
          <a:p>
            <a:pPr lvl="2"/>
            <a:r>
              <a:rPr lang="en-US" altLang="en-US" dirty="0"/>
              <a:t>Many problems begin as children and young adults.</a:t>
            </a:r>
          </a:p>
          <a:p>
            <a:pPr lvl="2"/>
            <a:r>
              <a:rPr lang="en-US" altLang="en-US" dirty="0"/>
              <a:t>Combine spirituality with healthy living.</a:t>
            </a:r>
          </a:p>
          <a:p>
            <a:pPr lvl="2"/>
            <a:r>
              <a:rPr lang="en-US" altLang="en-US" dirty="0"/>
              <a:t>More preventative messages than Alcohol and Abstinence--</a:t>
            </a:r>
            <a:r>
              <a:rPr lang="en-US" altLang="en-US" dirty="0" err="1"/>
              <a:t>glutney</a:t>
            </a:r>
            <a:r>
              <a:rPr lang="en-US" altLang="en-US" dirty="0"/>
              <a:t>, smoking, physical activity.</a:t>
            </a:r>
          </a:p>
          <a:p>
            <a:endParaRPr lang="en-US" sz="2400" dirty="0"/>
          </a:p>
        </p:txBody>
      </p:sp>
    </p:spTree>
    <p:extLst>
      <p:ext uri="{BB962C8B-B14F-4D97-AF65-F5344CB8AC3E}">
        <p14:creationId xmlns:p14="http://schemas.microsoft.com/office/powerpoint/2010/main" val="402301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38EF-BC78-724B-BD57-1D0F648FD766}"/>
              </a:ext>
            </a:extLst>
          </p:cNvPr>
          <p:cNvSpPr>
            <a:spLocks noGrp="1"/>
          </p:cNvSpPr>
          <p:nvPr>
            <p:ph type="title"/>
          </p:nvPr>
        </p:nvSpPr>
        <p:spPr/>
        <p:txBody>
          <a:bodyPr/>
          <a:lstStyle/>
          <a:p>
            <a:pPr algn="ctr"/>
            <a:r>
              <a:rPr lang="en-US" dirty="0">
                <a:latin typeface="Georgia" panose="02040502050405020303" pitchFamily="18" charset="0"/>
              </a:rPr>
              <a:t>Housekeeping Information</a:t>
            </a:r>
          </a:p>
        </p:txBody>
      </p:sp>
      <p:grpSp>
        <p:nvGrpSpPr>
          <p:cNvPr id="4" name="Group 3">
            <a:extLst>
              <a:ext uri="{FF2B5EF4-FFF2-40B4-BE49-F238E27FC236}">
                <a16:creationId xmlns:a16="http://schemas.microsoft.com/office/drawing/2014/main" id="{904F4E27-A7DC-404B-8964-11B8435D9433}"/>
              </a:ext>
            </a:extLst>
          </p:cNvPr>
          <p:cNvGrpSpPr/>
          <p:nvPr/>
        </p:nvGrpSpPr>
        <p:grpSpPr>
          <a:xfrm>
            <a:off x="1128621" y="1667644"/>
            <a:ext cx="2763055" cy="1319107"/>
            <a:chOff x="-177714" y="1766604"/>
            <a:chExt cx="4144583" cy="1978658"/>
          </a:xfrm>
        </p:grpSpPr>
        <p:pic>
          <p:nvPicPr>
            <p:cNvPr id="5" name="Graphic 4" descr="Radio microphone">
              <a:extLst>
                <a:ext uri="{FF2B5EF4-FFF2-40B4-BE49-F238E27FC236}">
                  <a16:creationId xmlns:a16="http://schemas.microsoft.com/office/drawing/2014/main" id="{39A08CFE-0CDC-524A-A4A6-3660BDA5D38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34554" y="1766604"/>
              <a:ext cx="720050" cy="685799"/>
            </a:xfrm>
            <a:prstGeom prst="rect">
              <a:avLst/>
            </a:prstGeom>
          </p:spPr>
        </p:pic>
        <p:sp>
          <p:nvSpPr>
            <p:cNvPr id="6" name="TextBox 5">
              <a:extLst>
                <a:ext uri="{FF2B5EF4-FFF2-40B4-BE49-F238E27FC236}">
                  <a16:creationId xmlns:a16="http://schemas.microsoft.com/office/drawing/2014/main" id="{564F7D25-142E-D946-A90F-3C354DC3DFC2}"/>
                </a:ext>
              </a:extLst>
            </p:cNvPr>
            <p:cNvSpPr txBox="1"/>
            <p:nvPr/>
          </p:nvSpPr>
          <p:spPr>
            <a:xfrm>
              <a:off x="-177714" y="2775767"/>
              <a:ext cx="4144583" cy="969495"/>
            </a:xfrm>
            <a:prstGeom prst="rect">
              <a:avLst/>
            </a:prstGeom>
            <a:solidFill>
              <a:schemeClr val="bg1"/>
            </a:solidFill>
          </p:spPr>
          <p:txBody>
            <a:bodyPr wrap="square" rtlCol="0">
              <a:spAutoFit/>
            </a:bodyPr>
            <a:lstStyle/>
            <a:p>
              <a:pPr marL="0" marR="0" lvl="0" indent="0" algn="ctr" defTabSz="17145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Georgia" panose="02040502050405020303" pitchFamily="18" charset="0"/>
                  <a:ea typeface="ＭＳ Ｐゴシック" charset="0"/>
                  <a:cs typeface="Arial" panose="020B0604020202020204" pitchFamily="34" charset="0"/>
                </a:rPr>
                <a:t>Participant microphones will be muted at entry</a:t>
              </a:r>
            </a:p>
          </p:txBody>
        </p:sp>
      </p:grpSp>
      <p:grpSp>
        <p:nvGrpSpPr>
          <p:cNvPr id="7" name="Group 6">
            <a:extLst>
              <a:ext uri="{FF2B5EF4-FFF2-40B4-BE49-F238E27FC236}">
                <a16:creationId xmlns:a16="http://schemas.microsoft.com/office/drawing/2014/main" id="{3799F996-C92E-4647-9470-DA572636AAB9}"/>
              </a:ext>
            </a:extLst>
          </p:cNvPr>
          <p:cNvGrpSpPr/>
          <p:nvPr/>
        </p:nvGrpSpPr>
        <p:grpSpPr>
          <a:xfrm>
            <a:off x="4935169" y="1736663"/>
            <a:ext cx="3080210" cy="1250088"/>
            <a:chOff x="4439671" y="1717121"/>
            <a:chExt cx="4620314" cy="1875132"/>
          </a:xfrm>
        </p:grpSpPr>
        <p:sp>
          <p:nvSpPr>
            <p:cNvPr id="8" name="Rectangle 7" descr="Questions">
              <a:extLst>
                <a:ext uri="{FF2B5EF4-FFF2-40B4-BE49-F238E27FC236}">
                  <a16:creationId xmlns:a16="http://schemas.microsoft.com/office/drawing/2014/main" id="{F4335C49-C084-A844-8685-FC545C47ACC1}"/>
                </a:ext>
              </a:extLst>
            </p:cNvPr>
            <p:cNvSpPr/>
            <p:nvPr/>
          </p:nvSpPr>
          <p:spPr>
            <a:xfrm>
              <a:off x="6435916" y="1717121"/>
              <a:ext cx="802321" cy="842179"/>
            </a:xfrm>
            <a:prstGeom prst="rect">
              <a:avLst/>
            </a:prstGeom>
            <a:blipFill dpi="0"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marL="0" marR="0" lvl="0" indent="0" algn="l" defTabSz="45720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9" name="Freeform: Shape 30">
              <a:extLst>
                <a:ext uri="{FF2B5EF4-FFF2-40B4-BE49-F238E27FC236}">
                  <a16:creationId xmlns:a16="http://schemas.microsoft.com/office/drawing/2014/main" id="{22F189A2-B2BB-CB4D-9453-14A44E555B19}"/>
                </a:ext>
              </a:extLst>
            </p:cNvPr>
            <p:cNvSpPr/>
            <p:nvPr/>
          </p:nvSpPr>
          <p:spPr>
            <a:xfrm>
              <a:off x="4439671" y="2841149"/>
              <a:ext cx="4620314" cy="751104"/>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ctr" defTabSz="233366"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Georgia" panose="02040502050405020303" pitchFamily="18" charset="0"/>
                  <a:ea typeface="+mn-ea"/>
                  <a:cs typeface="Arial" panose="020B0604020202020204" pitchFamily="34" charset="0"/>
                </a:rPr>
                <a:t>If you have questions during the event, please use the chat</a:t>
              </a:r>
            </a:p>
          </p:txBody>
        </p:sp>
      </p:grpSp>
      <p:grpSp>
        <p:nvGrpSpPr>
          <p:cNvPr id="10" name="Group 9">
            <a:extLst>
              <a:ext uri="{FF2B5EF4-FFF2-40B4-BE49-F238E27FC236}">
                <a16:creationId xmlns:a16="http://schemas.microsoft.com/office/drawing/2014/main" id="{ED251B10-1ACC-C542-8397-7BE9A82A9BEC}"/>
              </a:ext>
            </a:extLst>
          </p:cNvPr>
          <p:cNvGrpSpPr/>
          <p:nvPr/>
        </p:nvGrpSpPr>
        <p:grpSpPr>
          <a:xfrm>
            <a:off x="926351" y="3155614"/>
            <a:ext cx="3167593" cy="1737628"/>
            <a:chOff x="-811305" y="3895820"/>
            <a:chExt cx="4751391" cy="2606442"/>
          </a:xfrm>
        </p:grpSpPr>
        <p:sp>
          <p:nvSpPr>
            <p:cNvPr id="11" name="Rectangle 10" descr="Laptop">
              <a:extLst>
                <a:ext uri="{FF2B5EF4-FFF2-40B4-BE49-F238E27FC236}">
                  <a16:creationId xmlns:a16="http://schemas.microsoft.com/office/drawing/2014/main" id="{62E4560B-8A59-A44E-B26A-9C0EA144B5F9}"/>
                </a:ext>
              </a:extLst>
            </p:cNvPr>
            <p:cNvSpPr>
              <a:spLocks noChangeAspect="1"/>
            </p:cNvSpPr>
            <p:nvPr/>
          </p:nvSpPr>
          <p:spPr>
            <a:xfrm>
              <a:off x="1290676" y="3895820"/>
              <a:ext cx="784014" cy="822960"/>
            </a:xfrm>
            <a:prstGeom prst="rect">
              <a:avLst/>
            </a:prstGeom>
            <a: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2" name="Freeform: Shape 33">
              <a:extLst>
                <a:ext uri="{FF2B5EF4-FFF2-40B4-BE49-F238E27FC236}">
                  <a16:creationId xmlns:a16="http://schemas.microsoft.com/office/drawing/2014/main" id="{914D1BF3-5052-4340-9E23-414E5685ECAB}"/>
                </a:ext>
              </a:extLst>
            </p:cNvPr>
            <p:cNvSpPr/>
            <p:nvPr/>
          </p:nvSpPr>
          <p:spPr>
            <a:xfrm>
              <a:off x="-811305" y="4914602"/>
              <a:ext cx="4751391" cy="1587660"/>
            </a:xfrm>
            <a:custGeom>
              <a:avLst/>
              <a:gdLst>
                <a:gd name="connsiteX0" fmla="*/ 0 w 1613671"/>
                <a:gd name="connsiteY0" fmla="*/ 0 h 728043"/>
                <a:gd name="connsiteX1" fmla="*/ 1613671 w 1613671"/>
                <a:gd name="connsiteY1" fmla="*/ 0 h 728043"/>
                <a:gd name="connsiteX2" fmla="*/ 1613671 w 1613671"/>
                <a:gd name="connsiteY2" fmla="*/ 728043 h 728043"/>
                <a:gd name="connsiteX3" fmla="*/ 0 w 1613671"/>
                <a:gd name="connsiteY3" fmla="*/ 728043 h 728043"/>
                <a:gd name="connsiteX4" fmla="*/ 0 w 1613671"/>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671" h="728043">
                  <a:moveTo>
                    <a:pt x="0" y="0"/>
                  </a:moveTo>
                  <a:lnTo>
                    <a:pt x="1613671" y="0"/>
                  </a:lnTo>
                  <a:lnTo>
                    <a:pt x="1613671"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ctr" defTabSz="233366"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rPr>
                <a:t>This session is being recorded and it will be emailed to all participants once available.</a:t>
              </a:r>
            </a:p>
          </p:txBody>
        </p:sp>
      </p:grpSp>
      <p:grpSp>
        <p:nvGrpSpPr>
          <p:cNvPr id="13" name="Group 12">
            <a:extLst>
              <a:ext uri="{FF2B5EF4-FFF2-40B4-BE49-F238E27FC236}">
                <a16:creationId xmlns:a16="http://schemas.microsoft.com/office/drawing/2014/main" id="{54D0B140-C7A6-944C-BA39-63BE7D38DBED}"/>
              </a:ext>
            </a:extLst>
          </p:cNvPr>
          <p:cNvGrpSpPr/>
          <p:nvPr/>
        </p:nvGrpSpPr>
        <p:grpSpPr>
          <a:xfrm>
            <a:off x="4628657" y="3174650"/>
            <a:ext cx="3693234" cy="1718592"/>
            <a:chOff x="7134340" y="3817543"/>
            <a:chExt cx="7386467" cy="3437179"/>
          </a:xfrm>
        </p:grpSpPr>
        <p:sp>
          <p:nvSpPr>
            <p:cNvPr id="14" name="Rectangle 13" descr="Email">
              <a:extLst>
                <a:ext uri="{FF2B5EF4-FFF2-40B4-BE49-F238E27FC236}">
                  <a16:creationId xmlns:a16="http://schemas.microsoft.com/office/drawing/2014/main" id="{EE53F199-B8F8-0F43-8CFB-75F975B3B9FF}"/>
                </a:ext>
              </a:extLst>
            </p:cNvPr>
            <p:cNvSpPr/>
            <p:nvPr/>
          </p:nvSpPr>
          <p:spPr>
            <a:xfrm>
              <a:off x="10327938" y="3817543"/>
              <a:ext cx="999274" cy="968375"/>
            </a:xfrm>
            <a:prstGeom prst="rect">
              <a:avLst/>
            </a:prstGeom>
            <a: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5" name="Freeform: Shape 35">
              <a:extLst>
                <a:ext uri="{FF2B5EF4-FFF2-40B4-BE49-F238E27FC236}">
                  <a16:creationId xmlns:a16="http://schemas.microsoft.com/office/drawing/2014/main" id="{B9E53BD0-1F0F-1845-8B83-0C34C3C30CE4}"/>
                </a:ext>
              </a:extLst>
            </p:cNvPr>
            <p:cNvSpPr/>
            <p:nvPr/>
          </p:nvSpPr>
          <p:spPr>
            <a:xfrm>
              <a:off x="7134340" y="5137845"/>
              <a:ext cx="7386467" cy="2116877"/>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ctr" defTabSz="233366"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Georgia" panose="02040502050405020303" pitchFamily="18" charset="0"/>
                  <a:ea typeface="+mn-ea"/>
                  <a:cs typeface="Arial" panose="020B0604020202020204" pitchFamily="34" charset="0"/>
                </a:rPr>
                <a:t>If you have questions after</a:t>
              </a:r>
            </a:p>
            <a:p>
              <a:pPr marL="0" marR="0" lvl="0" indent="0" algn="ctr" defTabSz="233366"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Georgia" panose="02040502050405020303" pitchFamily="18" charset="0"/>
                  <a:ea typeface="+mn-ea"/>
                  <a:cs typeface="Arial" panose="020B0604020202020204" pitchFamily="34" charset="0"/>
                </a:rPr>
                <a:t> this session, please e-mail:</a:t>
              </a:r>
            </a:p>
            <a:p>
              <a:pPr marL="0" marR="0" lvl="0" indent="0" algn="ctr" defTabSz="233366"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37557C"/>
                  </a:solidFill>
                  <a:effectLst/>
                  <a:uLnTx/>
                  <a:uFillTx/>
                  <a:latin typeface="Georgia" panose="02040502050405020303" pitchFamily="18"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newengland@mhttcnetwork.org</a:t>
              </a:r>
              <a:r>
                <a:rPr kumimoji="0" lang="en-US" sz="1800" b="0" i="0" u="none" strike="noStrike" kern="1200" cap="none" spc="0" normalizeH="0" baseline="0" noProof="0" dirty="0">
                  <a:ln>
                    <a:noFill/>
                  </a:ln>
                  <a:solidFill>
                    <a:srgbClr val="E7E6E6">
                      <a:lumMod val="25000"/>
                    </a:srgbClr>
                  </a:solidFill>
                  <a:effectLst/>
                  <a:uLnTx/>
                  <a:uFillTx/>
                  <a:latin typeface="Georgia" panose="02040502050405020303" pitchFamily="18" charset="0"/>
                  <a:ea typeface="+mn-ea"/>
                  <a:cs typeface="Arial" panose="020B0604020202020204" pitchFamily="34" charset="0"/>
                </a:rPr>
                <a:t>.</a:t>
              </a:r>
            </a:p>
          </p:txBody>
        </p:sp>
      </p:grpSp>
      <p:sp>
        <p:nvSpPr>
          <p:cNvPr id="16" name="Freeform: Shape 35">
            <a:extLst>
              <a:ext uri="{FF2B5EF4-FFF2-40B4-BE49-F238E27FC236}">
                <a16:creationId xmlns:a16="http://schemas.microsoft.com/office/drawing/2014/main" id="{99C078DE-82AF-01F9-062C-341307E63684}"/>
              </a:ext>
            </a:extLst>
          </p:cNvPr>
          <p:cNvSpPr/>
          <p:nvPr/>
        </p:nvSpPr>
        <p:spPr>
          <a:xfrm>
            <a:off x="2725383" y="5014356"/>
            <a:ext cx="3693234" cy="1597138"/>
          </a:xfrm>
          <a:custGeom>
            <a:avLst/>
            <a:gdLst>
              <a:gd name="connsiteX0" fmla="*/ 0 w 2697946"/>
              <a:gd name="connsiteY0" fmla="*/ 0 h 728043"/>
              <a:gd name="connsiteX1" fmla="*/ 2697946 w 2697946"/>
              <a:gd name="connsiteY1" fmla="*/ 0 h 728043"/>
              <a:gd name="connsiteX2" fmla="*/ 2697946 w 2697946"/>
              <a:gd name="connsiteY2" fmla="*/ 728043 h 728043"/>
              <a:gd name="connsiteX3" fmla="*/ 0 w 2697946"/>
              <a:gd name="connsiteY3" fmla="*/ 728043 h 728043"/>
              <a:gd name="connsiteX4" fmla="*/ 0 w 2697946"/>
              <a:gd name="connsiteY4" fmla="*/ 0 h 728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946" h="728043">
                <a:moveTo>
                  <a:pt x="0" y="0"/>
                </a:moveTo>
                <a:lnTo>
                  <a:pt x="2697946" y="0"/>
                </a:lnTo>
                <a:lnTo>
                  <a:pt x="2697946" y="728043"/>
                </a:lnTo>
                <a:lnTo>
                  <a:pt x="0" y="728043"/>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ctr" defTabSz="233366"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At the end of the month, we will send you a certificate of completion that you can submit to your particular board for continuing education credit. Please contact ifisher@c4innovates.com for more information on CEs after the event.</a:t>
            </a:r>
            <a:endPar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3423687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78098BA-29A1-4BD1-8810-01348840FD40}"/>
              </a:ext>
            </a:extLst>
          </p:cNvPr>
          <p:cNvSpPr>
            <a:spLocks noGrp="1"/>
          </p:cNvSpPr>
          <p:nvPr>
            <p:ph type="title"/>
          </p:nvPr>
        </p:nvSpPr>
        <p:spPr>
          <a:xfrm>
            <a:off x="718879" y="800392"/>
            <a:ext cx="7698523" cy="1212102"/>
          </a:xfrm>
        </p:spPr>
        <p:txBody>
          <a:bodyPr>
            <a:normAutofit/>
          </a:bodyPr>
          <a:lstStyle/>
          <a:p>
            <a:r>
              <a:rPr lang="en-US" sz="3500" dirty="0">
                <a:solidFill>
                  <a:srgbClr val="FFFFFF"/>
                </a:solidFill>
              </a:rPr>
              <a:t>Life Course Perspective: Black Elders</a:t>
            </a:r>
          </a:p>
        </p:txBody>
      </p:sp>
      <p:sp>
        <p:nvSpPr>
          <p:cNvPr id="3" name="Content Placeholder 2">
            <a:extLst>
              <a:ext uri="{FF2B5EF4-FFF2-40B4-BE49-F238E27FC236}">
                <a16:creationId xmlns:a16="http://schemas.microsoft.com/office/drawing/2014/main" id="{F79A40AC-C5C8-4F59-804E-F162824A2FCC}"/>
              </a:ext>
            </a:extLst>
          </p:cNvPr>
          <p:cNvSpPr>
            <a:spLocks noGrp="1"/>
          </p:cNvSpPr>
          <p:nvPr>
            <p:ph idx="1"/>
          </p:nvPr>
        </p:nvSpPr>
        <p:spPr>
          <a:xfrm>
            <a:off x="1025718" y="2490436"/>
            <a:ext cx="7281746" cy="3567173"/>
          </a:xfrm>
        </p:spPr>
        <p:txBody>
          <a:bodyPr anchor="ctr">
            <a:normAutofit/>
          </a:bodyPr>
          <a:lstStyle/>
          <a:p>
            <a:pPr>
              <a:lnSpc>
                <a:spcPct val="90000"/>
              </a:lnSpc>
            </a:pPr>
            <a:r>
              <a:rPr lang="en-US" altLang="en-US" sz="2400" dirty="0"/>
              <a:t>Cohort Issues for Black American seniors</a:t>
            </a:r>
          </a:p>
          <a:p>
            <a:pPr lvl="1">
              <a:lnSpc>
                <a:spcPct val="90000"/>
              </a:lnSpc>
            </a:pPr>
            <a:r>
              <a:rPr lang="en-US" altLang="en-US" sz="3200" dirty="0"/>
              <a:t>Civil Rights cohort 55-70 years of age</a:t>
            </a:r>
          </a:p>
          <a:p>
            <a:pPr lvl="1">
              <a:lnSpc>
                <a:spcPct val="90000"/>
              </a:lnSpc>
            </a:pPr>
            <a:r>
              <a:rPr lang="en-US" altLang="en-US" sz="3200" dirty="0"/>
              <a:t>Religion was woven in this movement</a:t>
            </a:r>
          </a:p>
          <a:p>
            <a:pPr lvl="1">
              <a:lnSpc>
                <a:spcPct val="90000"/>
              </a:lnSpc>
            </a:pPr>
            <a:r>
              <a:rPr lang="en-US" altLang="en-US" sz="3200" dirty="0"/>
              <a:t>What about the next cohort?</a:t>
            </a:r>
          </a:p>
          <a:p>
            <a:pPr lvl="2">
              <a:lnSpc>
                <a:spcPct val="90000"/>
              </a:lnSpc>
            </a:pPr>
            <a:r>
              <a:rPr lang="en-US" altLang="en-US" dirty="0"/>
              <a:t>Positive correlation between age and religious participation (older adults go more often than younger)</a:t>
            </a:r>
          </a:p>
          <a:p>
            <a:endParaRPr lang="en-US" sz="2400" dirty="0"/>
          </a:p>
        </p:txBody>
      </p:sp>
    </p:spTree>
    <p:extLst>
      <p:ext uri="{BB962C8B-B14F-4D97-AF65-F5344CB8AC3E}">
        <p14:creationId xmlns:p14="http://schemas.microsoft.com/office/powerpoint/2010/main" val="4291953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482" name="Rectangle 2">
            <a:extLst>
              <a:ext uri="{FF2B5EF4-FFF2-40B4-BE49-F238E27FC236}">
                <a16:creationId xmlns:a16="http://schemas.microsoft.com/office/drawing/2014/main" id="{BF98FCD1-F25E-4E6E-80EF-11FCCD3483A0}"/>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dirty="0">
                <a:solidFill>
                  <a:srgbClr val="FFFFFF"/>
                </a:solidFill>
              </a:rPr>
              <a:t>Older Black Americans</a:t>
            </a:r>
          </a:p>
        </p:txBody>
      </p:sp>
      <p:sp>
        <p:nvSpPr>
          <p:cNvPr id="20483" name="Rectangle 3">
            <a:extLst>
              <a:ext uri="{FF2B5EF4-FFF2-40B4-BE49-F238E27FC236}">
                <a16:creationId xmlns:a16="http://schemas.microsoft.com/office/drawing/2014/main" id="{F98F799D-8007-4657-804C-4C46892C8873}"/>
              </a:ext>
            </a:extLst>
          </p:cNvPr>
          <p:cNvSpPr>
            <a:spLocks noGrp="1" noChangeArrowheads="1"/>
          </p:cNvSpPr>
          <p:nvPr>
            <p:ph type="body" idx="1"/>
          </p:nvPr>
        </p:nvSpPr>
        <p:spPr>
          <a:xfrm>
            <a:off x="1025718" y="2490436"/>
            <a:ext cx="7281746" cy="3567173"/>
          </a:xfrm>
        </p:spPr>
        <p:txBody>
          <a:bodyPr anchor="ctr">
            <a:normAutofit/>
          </a:bodyPr>
          <a:lstStyle/>
          <a:p>
            <a:pPr eaLnBrk="1" hangingPunct="1"/>
            <a:r>
              <a:rPr lang="en-US" altLang="en-US" sz="2400" dirty="0"/>
              <a:t>Reaching old age is viewed as an accomplishment considering the unique history of Black Americans, given their disproportionate risk for physical, social and psychological harm </a:t>
            </a:r>
            <a:r>
              <a:rPr lang="en-US" altLang="en-US" sz="2000" dirty="0"/>
              <a:t>(APA, 2020; Chatters, Taylor &amp; Taylor, 2021; Jackson, Chatters, &amp; Taylor, 1993)</a:t>
            </a:r>
          </a:p>
          <a:p>
            <a:pPr eaLnBrk="1" hangingPunct="1">
              <a:buFontTx/>
              <a:buNone/>
            </a:pPr>
            <a:endParaRPr lang="en-US" altLang="en-US" sz="24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530" name="Rectangle 2">
            <a:extLst>
              <a:ext uri="{FF2B5EF4-FFF2-40B4-BE49-F238E27FC236}">
                <a16:creationId xmlns:a16="http://schemas.microsoft.com/office/drawing/2014/main" id="{86CB85E2-BCE8-464E-A91D-F65CACBDFF1E}"/>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a:solidFill>
                  <a:srgbClr val="FFFFFF"/>
                </a:solidFill>
              </a:rPr>
              <a:t>Profile – Education &amp; Health</a:t>
            </a:r>
          </a:p>
        </p:txBody>
      </p:sp>
      <p:sp>
        <p:nvSpPr>
          <p:cNvPr id="22531" name="Rectangle 3">
            <a:extLst>
              <a:ext uri="{FF2B5EF4-FFF2-40B4-BE49-F238E27FC236}">
                <a16:creationId xmlns:a16="http://schemas.microsoft.com/office/drawing/2014/main" id="{109B7040-FDE1-4DAA-8C56-2AAEBB545503}"/>
              </a:ext>
            </a:extLst>
          </p:cNvPr>
          <p:cNvSpPr>
            <a:spLocks noGrp="1" noChangeArrowheads="1"/>
          </p:cNvSpPr>
          <p:nvPr>
            <p:ph type="body" idx="1"/>
          </p:nvPr>
        </p:nvSpPr>
        <p:spPr>
          <a:xfrm>
            <a:off x="1025718" y="2490436"/>
            <a:ext cx="7281746" cy="3567173"/>
          </a:xfrm>
        </p:spPr>
        <p:txBody>
          <a:bodyPr anchor="ctr">
            <a:normAutofit fontScale="92500" lnSpcReduction="10000"/>
          </a:bodyPr>
          <a:lstStyle/>
          <a:p>
            <a:pPr eaLnBrk="1" hangingPunct="1"/>
            <a:r>
              <a:rPr lang="en-US" altLang="en-US" sz="2400" dirty="0"/>
              <a:t>Joe, an 85 year old Black American, was diagnosed with hypertension 15 years ago.</a:t>
            </a:r>
          </a:p>
          <a:p>
            <a:pPr eaLnBrk="1" hangingPunct="1"/>
            <a:r>
              <a:rPr lang="en-US" altLang="en-US" sz="2400" dirty="0"/>
              <a:t>Joe exhibits dramatic fluctuations with his blood pressure due to noncompliance with prescribed treatment regimens.</a:t>
            </a:r>
          </a:p>
          <a:p>
            <a:pPr eaLnBrk="1" hangingPunct="1"/>
            <a:r>
              <a:rPr lang="en-US" altLang="en-US" sz="2400" dirty="0"/>
              <a:t>Joe’s physician is unaware of the effects of using the word “hypertension” versus “high blood pressure” among Black American elders.</a:t>
            </a:r>
          </a:p>
          <a:p>
            <a:pPr eaLnBrk="1" hangingPunct="1"/>
            <a:r>
              <a:rPr lang="en-US" altLang="en-US" sz="2400" dirty="0"/>
              <a:t>Using the term “high blood pressure” will more likely lead to better adherence.</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Rectangle 8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578" name="Rectangle 2">
            <a:extLst>
              <a:ext uri="{FF2B5EF4-FFF2-40B4-BE49-F238E27FC236}">
                <a16:creationId xmlns:a16="http://schemas.microsoft.com/office/drawing/2014/main" id="{1BF378ED-8102-4558-B38D-5B7E7621B715}"/>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a:solidFill>
                  <a:srgbClr val="FFFFFF"/>
                </a:solidFill>
              </a:rPr>
              <a:t>Economic Issues </a:t>
            </a:r>
          </a:p>
        </p:txBody>
      </p:sp>
      <p:sp>
        <p:nvSpPr>
          <p:cNvPr id="561155" name="Rectangle 3">
            <a:extLst>
              <a:ext uri="{FF2B5EF4-FFF2-40B4-BE49-F238E27FC236}">
                <a16:creationId xmlns:a16="http://schemas.microsoft.com/office/drawing/2014/main" id="{BD7353A7-2862-4A28-AF28-5312F69EAD07}"/>
              </a:ext>
            </a:extLst>
          </p:cNvPr>
          <p:cNvSpPr>
            <a:spLocks noGrp="1" noChangeArrowheads="1"/>
          </p:cNvSpPr>
          <p:nvPr>
            <p:ph sz="quarter" idx="1"/>
          </p:nvPr>
        </p:nvSpPr>
        <p:spPr>
          <a:xfrm>
            <a:off x="839491" y="2490436"/>
            <a:ext cx="7824447" cy="4210167"/>
          </a:xfrm>
        </p:spPr>
        <p:txBody>
          <a:bodyPr anchor="ctr">
            <a:normAutofit fontScale="92500" lnSpcReduction="10000"/>
          </a:bodyPr>
          <a:lstStyle/>
          <a:p>
            <a:pPr>
              <a:lnSpc>
                <a:spcPct val="90000"/>
              </a:lnSpc>
              <a:buFont typeface="Arial" panose="020B0604020202020204" pitchFamily="34" charset="0"/>
              <a:buChar char="•"/>
              <a:defRPr/>
            </a:pPr>
            <a:r>
              <a:rPr lang="en-US" sz="2000" dirty="0"/>
              <a:t>In 2019, not having enough food was reported three times more frequently by Black persons and two times more frequently by Hispanic persons than by White persons (Coleman-Jensen, </a:t>
            </a:r>
            <a:r>
              <a:rPr lang="en-US" sz="2000" dirty="0" err="1"/>
              <a:t>Rabbitt</a:t>
            </a:r>
            <a:r>
              <a:rPr lang="en-US" sz="2000" dirty="0"/>
              <a:t>, Gregory &amp; Singh, 2019)</a:t>
            </a:r>
            <a:endParaRPr lang="en-US" sz="1400" dirty="0"/>
          </a:p>
          <a:p>
            <a:pPr eaLnBrk="1" fontAlgn="auto" hangingPunct="1">
              <a:lnSpc>
                <a:spcPct val="90000"/>
              </a:lnSpc>
              <a:spcAft>
                <a:spcPts val="0"/>
              </a:spcAft>
              <a:buFont typeface="Arial" panose="020B0604020202020204" pitchFamily="34" charset="0"/>
              <a:buChar char="•"/>
              <a:defRPr/>
            </a:pPr>
            <a:endParaRPr lang="en-US" sz="1800" dirty="0"/>
          </a:p>
          <a:p>
            <a:pPr eaLnBrk="1" fontAlgn="auto" hangingPunct="1">
              <a:lnSpc>
                <a:spcPct val="90000"/>
              </a:lnSpc>
              <a:spcAft>
                <a:spcPts val="0"/>
              </a:spcAft>
              <a:buFont typeface="Arial" panose="020B0604020202020204" pitchFamily="34" charset="0"/>
              <a:buChar char="•"/>
              <a:defRPr/>
            </a:pPr>
            <a:r>
              <a:rPr lang="en-US" sz="2000" dirty="0"/>
              <a:t>While older adults overall typically have extremely modest retirement savings &amp; investments, minority households have even fewer financial resources to rely upon </a:t>
            </a:r>
          </a:p>
          <a:p>
            <a:pPr marL="274320" indent="-274320" eaLnBrk="1" fontAlgn="auto" hangingPunct="1">
              <a:lnSpc>
                <a:spcPct val="90000"/>
              </a:lnSpc>
              <a:spcAft>
                <a:spcPts val="0"/>
              </a:spcAft>
              <a:buFont typeface="Wingdings 2"/>
              <a:buChar char=""/>
              <a:defRPr/>
            </a:pPr>
            <a:endParaRPr lang="en-US" sz="1800" dirty="0"/>
          </a:p>
          <a:p>
            <a:pPr eaLnBrk="1" fontAlgn="auto" hangingPunct="1">
              <a:lnSpc>
                <a:spcPct val="90000"/>
              </a:lnSpc>
              <a:spcAft>
                <a:spcPts val="0"/>
              </a:spcAft>
              <a:buFont typeface="Arial" panose="020B0604020202020204" pitchFamily="34" charset="0"/>
              <a:buChar char="•"/>
              <a:defRPr/>
            </a:pPr>
            <a:r>
              <a:rPr lang="en-US" sz="2000" dirty="0"/>
              <a:t>Example: Older Black American households, have an estimated median net worth of just $13,000, compared with a median $181,000 for older white households. As a result, for most older minority women, Social Security has become the most important, and too-often sole, source of retirement income. In fact, without Social Security benefits, 62% of black women and 57% of Hispanic women would be destitute </a:t>
            </a:r>
            <a:r>
              <a:rPr lang="en-US" sz="1900" dirty="0"/>
              <a:t>(Hounsell &amp; Humphlett, 2003</a:t>
            </a:r>
            <a:r>
              <a:rPr lang="en-US" sz="2200" dirty="0"/>
              <a:t>) </a:t>
            </a:r>
            <a:endParaRPr lang="en-US" sz="1600" dirty="0"/>
          </a:p>
          <a:p>
            <a:pPr marL="274320" indent="-274320" eaLnBrk="1" fontAlgn="auto" hangingPunct="1">
              <a:lnSpc>
                <a:spcPct val="90000"/>
              </a:lnSpc>
              <a:spcAft>
                <a:spcPts val="0"/>
              </a:spcAft>
              <a:buFont typeface="Wingdings 2"/>
              <a:buChar char=""/>
              <a:defRPr/>
            </a:pPr>
            <a:endParaRPr lang="en-US"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602" name="Rectangle 2">
            <a:extLst>
              <a:ext uri="{FF2B5EF4-FFF2-40B4-BE49-F238E27FC236}">
                <a16:creationId xmlns:a16="http://schemas.microsoft.com/office/drawing/2014/main" id="{FBCCAD72-4A1F-410D-8752-04E3BD39D1DF}"/>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a:solidFill>
                  <a:srgbClr val="FFFFFF"/>
                </a:solidFill>
              </a:rPr>
              <a:t>Economic Issues-Practice</a:t>
            </a:r>
          </a:p>
        </p:txBody>
      </p:sp>
      <p:sp>
        <p:nvSpPr>
          <p:cNvPr id="25603" name="Rectangle 3">
            <a:extLst>
              <a:ext uri="{FF2B5EF4-FFF2-40B4-BE49-F238E27FC236}">
                <a16:creationId xmlns:a16="http://schemas.microsoft.com/office/drawing/2014/main" id="{37031600-90C6-46FA-B977-53488FD722D0}"/>
              </a:ext>
            </a:extLst>
          </p:cNvPr>
          <p:cNvSpPr>
            <a:spLocks noGrp="1" noChangeArrowheads="1"/>
          </p:cNvSpPr>
          <p:nvPr>
            <p:ph sz="quarter" idx="1"/>
          </p:nvPr>
        </p:nvSpPr>
        <p:spPr>
          <a:xfrm>
            <a:off x="1025718" y="2490436"/>
            <a:ext cx="7281746" cy="4060266"/>
          </a:xfrm>
        </p:spPr>
        <p:txBody>
          <a:bodyPr anchor="ctr">
            <a:normAutofit lnSpcReduction="10000"/>
          </a:bodyPr>
          <a:lstStyle/>
          <a:p>
            <a:pPr eaLnBrk="1" hangingPunct="1">
              <a:lnSpc>
                <a:spcPct val="90000"/>
              </a:lnSpc>
            </a:pPr>
            <a:r>
              <a:rPr lang="en-US" altLang="en-US" sz="2400" dirty="0"/>
              <a:t>Given the relation between poverty &amp; health clinicians should:</a:t>
            </a:r>
          </a:p>
          <a:p>
            <a:pPr lvl="1" eaLnBrk="1" hangingPunct="1">
              <a:lnSpc>
                <a:spcPct val="90000"/>
              </a:lnSpc>
            </a:pPr>
            <a:r>
              <a:rPr lang="en-US" altLang="en-US" sz="2400" dirty="0"/>
              <a:t>Develop strategies to provide low income older adults with needed financial information such as how to find assistance with medications </a:t>
            </a:r>
          </a:p>
          <a:p>
            <a:pPr lvl="2" eaLnBrk="1" hangingPunct="1">
              <a:lnSpc>
                <a:spcPct val="90000"/>
              </a:lnSpc>
            </a:pPr>
            <a:r>
              <a:rPr lang="en-US" altLang="en-US" dirty="0"/>
              <a:t>Often older adults don’t know what resources are available to help meet their needs.</a:t>
            </a:r>
          </a:p>
          <a:p>
            <a:pPr lvl="1" eaLnBrk="1" hangingPunct="1">
              <a:lnSpc>
                <a:spcPct val="90000"/>
              </a:lnSpc>
            </a:pPr>
            <a:endParaRPr lang="en-US" altLang="en-US" sz="2400" dirty="0"/>
          </a:p>
          <a:p>
            <a:pPr lvl="1" eaLnBrk="1" hangingPunct="1">
              <a:lnSpc>
                <a:spcPct val="90000"/>
              </a:lnSpc>
            </a:pPr>
            <a:r>
              <a:rPr lang="en-US" altLang="en-US" sz="2400" dirty="0"/>
              <a:t>Understand the similarities &amp; differences between urban &amp;  rural poverty. </a:t>
            </a:r>
          </a:p>
          <a:p>
            <a:pPr lvl="2" eaLnBrk="1" hangingPunct="1">
              <a:lnSpc>
                <a:spcPct val="90000"/>
              </a:lnSpc>
            </a:pPr>
            <a:r>
              <a:rPr lang="en-US" altLang="en-US" dirty="0"/>
              <a:t>Transportation, health care, resources</a:t>
            </a:r>
          </a:p>
          <a:p>
            <a:pPr eaLnBrk="1" hangingPunct="1">
              <a:lnSpc>
                <a:spcPct val="90000"/>
              </a:lnSpc>
            </a:pPr>
            <a:endParaRPr lang="en-US" alt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602" name="Rectangle 2">
            <a:extLst>
              <a:ext uri="{FF2B5EF4-FFF2-40B4-BE49-F238E27FC236}">
                <a16:creationId xmlns:a16="http://schemas.microsoft.com/office/drawing/2014/main" id="{FBCCAD72-4A1F-410D-8752-04E3BD39D1DF}"/>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dirty="0">
                <a:solidFill>
                  <a:srgbClr val="FFFFFF"/>
                </a:solidFill>
              </a:rPr>
              <a:t>Rural Older Blacks</a:t>
            </a:r>
          </a:p>
        </p:txBody>
      </p:sp>
      <p:sp>
        <p:nvSpPr>
          <p:cNvPr id="25603" name="Rectangle 3">
            <a:extLst>
              <a:ext uri="{FF2B5EF4-FFF2-40B4-BE49-F238E27FC236}">
                <a16:creationId xmlns:a16="http://schemas.microsoft.com/office/drawing/2014/main" id="{37031600-90C6-46FA-B977-53488FD722D0}"/>
              </a:ext>
            </a:extLst>
          </p:cNvPr>
          <p:cNvSpPr>
            <a:spLocks noGrp="1" noChangeArrowheads="1"/>
          </p:cNvSpPr>
          <p:nvPr>
            <p:ph sz="quarter" idx="1"/>
          </p:nvPr>
        </p:nvSpPr>
        <p:spPr>
          <a:xfrm>
            <a:off x="1025718" y="2490436"/>
            <a:ext cx="4043915" cy="4060266"/>
          </a:xfrm>
        </p:spPr>
        <p:txBody>
          <a:bodyPr anchor="ctr">
            <a:normAutofit fontScale="77500" lnSpcReduction="20000"/>
          </a:bodyPr>
          <a:lstStyle/>
          <a:p>
            <a:pPr>
              <a:spcBef>
                <a:spcPts val="600"/>
              </a:spcBef>
              <a:spcAft>
                <a:spcPts val="1200"/>
              </a:spcAft>
              <a:buFont typeface="Arial" panose="020B0604020202020204" pitchFamily="34" charset="0"/>
              <a:buChar char="•"/>
            </a:pPr>
            <a:r>
              <a:rPr lang="en-US" sz="2400" dirty="0"/>
              <a:t>25% of the 65-year-old and over population live in rural areas</a:t>
            </a:r>
          </a:p>
          <a:p>
            <a:pPr>
              <a:spcBef>
                <a:spcPts val="600"/>
              </a:spcBef>
              <a:spcAft>
                <a:spcPts val="1200"/>
              </a:spcAft>
              <a:buFont typeface="Arial" panose="020B0604020202020204" pitchFamily="34" charset="0"/>
              <a:buChar char="•"/>
            </a:pPr>
            <a:r>
              <a:rPr lang="en-US" sz="2400" dirty="0"/>
              <a:t>Rural elders are becoming isolated</a:t>
            </a:r>
          </a:p>
          <a:p>
            <a:pPr>
              <a:spcBef>
                <a:spcPts val="600"/>
              </a:spcBef>
              <a:spcAft>
                <a:spcPts val="1200"/>
              </a:spcAft>
              <a:buFont typeface="Arial" panose="020B0604020202020204" pitchFamily="34" charset="0"/>
              <a:buChar char="•"/>
            </a:pPr>
            <a:r>
              <a:rPr lang="en-US" sz="2400" dirty="0"/>
              <a:t> The proportion of older adults in rural communities is larger than the proportion in urban areas primarily because of younger populations  moving to larger urban areas  </a:t>
            </a:r>
          </a:p>
          <a:p>
            <a:pPr>
              <a:spcBef>
                <a:spcPts val="600"/>
              </a:spcBef>
              <a:spcAft>
                <a:spcPts val="1200"/>
              </a:spcAft>
              <a:buFont typeface="Arial" panose="020B0604020202020204" pitchFamily="34" charset="0"/>
              <a:buChar char="•"/>
            </a:pPr>
            <a:r>
              <a:rPr lang="en-US" sz="2400" dirty="0"/>
              <a:t>Along with the out-migration of younger people is an in-migration of retired elderly</a:t>
            </a:r>
          </a:p>
          <a:p>
            <a:pPr eaLnBrk="1" hangingPunct="1">
              <a:lnSpc>
                <a:spcPct val="90000"/>
              </a:lnSpc>
            </a:pPr>
            <a:endParaRPr lang="en-US" altLang="en-US" sz="2400" dirty="0"/>
          </a:p>
        </p:txBody>
      </p:sp>
      <p:pic>
        <p:nvPicPr>
          <p:cNvPr id="2" name="Picture 1">
            <a:extLst>
              <a:ext uri="{FF2B5EF4-FFF2-40B4-BE49-F238E27FC236}">
                <a16:creationId xmlns:a16="http://schemas.microsoft.com/office/drawing/2014/main" id="{DC515E87-66C8-4C6D-841C-A6E3889F6FD4}"/>
              </a:ext>
            </a:extLst>
          </p:cNvPr>
          <p:cNvPicPr>
            <a:picLocks noChangeAspect="1"/>
          </p:cNvPicPr>
          <p:nvPr/>
        </p:nvPicPr>
        <p:blipFill>
          <a:blip r:embed="rId3"/>
          <a:stretch>
            <a:fillRect/>
          </a:stretch>
        </p:blipFill>
        <p:spPr>
          <a:xfrm>
            <a:off x="5521551" y="2490436"/>
            <a:ext cx="2895851" cy="4365114"/>
          </a:xfrm>
          <a:prstGeom prst="rect">
            <a:avLst/>
          </a:prstGeom>
        </p:spPr>
      </p:pic>
    </p:spTree>
    <p:extLst>
      <p:ext uri="{BB962C8B-B14F-4D97-AF65-F5344CB8AC3E}">
        <p14:creationId xmlns:p14="http://schemas.microsoft.com/office/powerpoint/2010/main" val="2785042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5602" name="Rectangle 2">
            <a:extLst>
              <a:ext uri="{FF2B5EF4-FFF2-40B4-BE49-F238E27FC236}">
                <a16:creationId xmlns:a16="http://schemas.microsoft.com/office/drawing/2014/main" id="{FBCCAD72-4A1F-410D-8752-04E3BD39D1DF}"/>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dirty="0">
                <a:solidFill>
                  <a:srgbClr val="FFFFFF"/>
                </a:solidFill>
              </a:rPr>
              <a:t>Building Collaborative Ties</a:t>
            </a:r>
          </a:p>
        </p:txBody>
      </p:sp>
      <p:pic>
        <p:nvPicPr>
          <p:cNvPr id="4" name="Content Placeholder 3">
            <a:extLst>
              <a:ext uri="{FF2B5EF4-FFF2-40B4-BE49-F238E27FC236}">
                <a16:creationId xmlns:a16="http://schemas.microsoft.com/office/drawing/2014/main" id="{145D6C8A-953B-493C-942F-4D1FE486459A}"/>
              </a:ext>
            </a:extLst>
          </p:cNvPr>
          <p:cNvPicPr>
            <a:picLocks noGrp="1" noChangeAspect="1"/>
          </p:cNvPicPr>
          <p:nvPr>
            <p:ph idx="1"/>
          </p:nvPr>
        </p:nvPicPr>
        <p:blipFill>
          <a:blip r:embed="rId3"/>
          <a:stretch>
            <a:fillRect/>
          </a:stretch>
        </p:blipFill>
        <p:spPr>
          <a:xfrm>
            <a:off x="483494" y="2121159"/>
            <a:ext cx="8119329" cy="4484914"/>
          </a:xfrm>
          <a:prstGeom prst="rect">
            <a:avLst/>
          </a:prstGeom>
        </p:spPr>
      </p:pic>
    </p:spTree>
    <p:extLst>
      <p:ext uri="{BB962C8B-B14F-4D97-AF65-F5344CB8AC3E}">
        <p14:creationId xmlns:p14="http://schemas.microsoft.com/office/powerpoint/2010/main" val="3884272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6D4FC2A-2FDC-854F-84D8-54E68F2940BD}"/>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Bereavement</a:t>
            </a:r>
          </a:p>
        </p:txBody>
      </p:sp>
      <p:sp>
        <p:nvSpPr>
          <p:cNvPr id="3" name="Content Placeholder 2">
            <a:extLst>
              <a:ext uri="{FF2B5EF4-FFF2-40B4-BE49-F238E27FC236}">
                <a16:creationId xmlns:a16="http://schemas.microsoft.com/office/drawing/2014/main" id="{CABDAE27-25CF-424F-8506-B6AF28E30A3F}"/>
              </a:ext>
            </a:extLst>
          </p:cNvPr>
          <p:cNvSpPr>
            <a:spLocks noGrp="1"/>
          </p:cNvSpPr>
          <p:nvPr>
            <p:ph idx="1"/>
          </p:nvPr>
        </p:nvSpPr>
        <p:spPr>
          <a:xfrm>
            <a:off x="1025718" y="2490436"/>
            <a:ext cx="7281746" cy="4127721"/>
          </a:xfrm>
        </p:spPr>
        <p:txBody>
          <a:bodyPr anchor="ctr">
            <a:normAutofit/>
          </a:bodyPr>
          <a:lstStyle/>
          <a:p>
            <a:pPr>
              <a:lnSpc>
                <a:spcPct val="90000"/>
              </a:lnSpc>
            </a:pPr>
            <a:r>
              <a:rPr lang="en-US" sz="2000" dirty="0"/>
              <a:t>Overall, there is a deficit in the literature examining bereavement among Black American populations in a noncomparative manner to other groups (</a:t>
            </a:r>
            <a:r>
              <a:rPr lang="en-US" sz="2000" dirty="0" err="1"/>
              <a:t>Granket</a:t>
            </a:r>
            <a:r>
              <a:rPr lang="en-US" sz="2000" dirty="0"/>
              <a:t> &amp; Peleg-</a:t>
            </a:r>
            <a:r>
              <a:rPr lang="en-US" sz="2000" dirty="0" err="1"/>
              <a:t>Sagy</a:t>
            </a:r>
            <a:r>
              <a:rPr lang="en-US" sz="2000" dirty="0"/>
              <a:t>, 2015)</a:t>
            </a:r>
          </a:p>
          <a:p>
            <a:pPr>
              <a:lnSpc>
                <a:spcPct val="90000"/>
              </a:lnSpc>
            </a:pPr>
            <a:r>
              <a:rPr lang="en-US" sz="2000" dirty="0"/>
              <a:t>Over 70% of older adults experience loss within a 2.5-year period (Williams et al., 2007)</a:t>
            </a:r>
          </a:p>
          <a:p>
            <a:pPr lvl="1">
              <a:lnSpc>
                <a:spcPct val="90000"/>
              </a:lnSpc>
            </a:pPr>
            <a:r>
              <a:rPr lang="en-US" sz="2000" dirty="0"/>
              <a:t>This rate is likely higher among Black older adults</a:t>
            </a:r>
          </a:p>
          <a:p>
            <a:pPr lvl="1">
              <a:lnSpc>
                <a:spcPct val="90000"/>
              </a:lnSpc>
            </a:pPr>
            <a:r>
              <a:rPr lang="en-US" sz="2000" dirty="0"/>
              <a:t>Black Americans have a higher risk of experiencing the untimely loss of a loved one (Rosenblatt &amp; Wallace, 2005)</a:t>
            </a:r>
          </a:p>
          <a:p>
            <a:pPr>
              <a:lnSpc>
                <a:spcPct val="90000"/>
              </a:lnSpc>
            </a:pPr>
            <a:r>
              <a:rPr lang="en-US" sz="2000" dirty="0"/>
              <a:t>Stoicism also might play a key role in Black grief</a:t>
            </a:r>
          </a:p>
          <a:p>
            <a:pPr lvl="1">
              <a:lnSpc>
                <a:spcPct val="90000"/>
              </a:lnSpc>
            </a:pPr>
            <a:r>
              <a:rPr lang="en-US" sz="2000" dirty="0"/>
              <a:t>Bereaved Black Americans might be less likely to report their symptoms of distress throughout their bereavement (Hunter &amp; Schmidt, 2010) </a:t>
            </a:r>
          </a:p>
        </p:txBody>
      </p:sp>
    </p:spTree>
    <p:extLst>
      <p:ext uri="{BB962C8B-B14F-4D97-AF65-F5344CB8AC3E}">
        <p14:creationId xmlns:p14="http://schemas.microsoft.com/office/powerpoint/2010/main" val="2930337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09801FE-2983-9F42-8AA1-E851CC06497B}"/>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Bereavement</a:t>
            </a:r>
          </a:p>
        </p:txBody>
      </p:sp>
      <p:sp>
        <p:nvSpPr>
          <p:cNvPr id="3" name="Content Placeholder 2">
            <a:extLst>
              <a:ext uri="{FF2B5EF4-FFF2-40B4-BE49-F238E27FC236}">
                <a16:creationId xmlns:a16="http://schemas.microsoft.com/office/drawing/2014/main" id="{630C0892-0E2A-1A4E-904A-05E02A997669}"/>
              </a:ext>
            </a:extLst>
          </p:cNvPr>
          <p:cNvSpPr>
            <a:spLocks noGrp="1"/>
          </p:cNvSpPr>
          <p:nvPr>
            <p:ph idx="1"/>
          </p:nvPr>
        </p:nvSpPr>
        <p:spPr>
          <a:xfrm>
            <a:off x="1025718" y="2490436"/>
            <a:ext cx="7743528" cy="4187682"/>
          </a:xfrm>
        </p:spPr>
        <p:txBody>
          <a:bodyPr anchor="ctr">
            <a:normAutofit fontScale="92500"/>
          </a:bodyPr>
          <a:lstStyle/>
          <a:p>
            <a:pPr>
              <a:lnSpc>
                <a:spcPct val="90000"/>
              </a:lnSpc>
            </a:pPr>
            <a:r>
              <a:rPr lang="en-US" sz="2400" dirty="0"/>
              <a:t>Black Americans may grieve differently than other groups </a:t>
            </a:r>
            <a:r>
              <a:rPr lang="en-US" sz="2200" dirty="0"/>
              <a:t>(Holloway, 2003; Rosenblatt &amp; Wallace, 2005a; Rosenblatt &amp; Wallace, 2005b)</a:t>
            </a:r>
          </a:p>
          <a:p>
            <a:pPr lvl="1">
              <a:lnSpc>
                <a:spcPct val="90000"/>
              </a:lnSpc>
            </a:pPr>
            <a:r>
              <a:rPr lang="en-US" sz="2400" dirty="0"/>
              <a:t>One example of this difference includes the effects racism might have in how bereaved Black Americans conceptualize their loss and how racism in the </a:t>
            </a:r>
            <a:r>
              <a:rPr lang="en-US" sz="2400" dirty="0" err="1"/>
              <a:t>bereaved’s</a:t>
            </a:r>
            <a:r>
              <a:rPr lang="en-US" sz="2400" dirty="0"/>
              <a:t> lives might impact their grieving </a:t>
            </a:r>
            <a:r>
              <a:rPr lang="en-US" sz="2200" dirty="0"/>
              <a:t>(Rosenblatt et al., 2005b)</a:t>
            </a:r>
          </a:p>
          <a:p>
            <a:pPr lvl="1">
              <a:lnSpc>
                <a:spcPct val="90000"/>
              </a:lnSpc>
            </a:pPr>
            <a:r>
              <a:rPr lang="en-US" sz="2400" dirty="0"/>
              <a:t>Histories of poverty, racism, discrimination, and oppression represent additional stressors that could impact Black grief compared to other groups </a:t>
            </a:r>
            <a:r>
              <a:rPr lang="en-US" sz="2200" dirty="0"/>
              <a:t>(Holloway, 2003; Rosenblatt et al., 2005b) </a:t>
            </a:r>
          </a:p>
          <a:p>
            <a:pPr lvl="1">
              <a:lnSpc>
                <a:spcPct val="90000"/>
              </a:lnSpc>
            </a:pPr>
            <a:r>
              <a:rPr lang="en-US" sz="2400" dirty="0"/>
              <a:t>These factors are particularly relevant for older Black American adults</a:t>
            </a:r>
          </a:p>
        </p:txBody>
      </p:sp>
    </p:spTree>
    <p:extLst>
      <p:ext uri="{BB962C8B-B14F-4D97-AF65-F5344CB8AC3E}">
        <p14:creationId xmlns:p14="http://schemas.microsoft.com/office/powerpoint/2010/main" val="336378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A5A1D55-40B0-C54B-BE1D-4D332E6F48B8}"/>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Bereavement</a:t>
            </a:r>
          </a:p>
        </p:txBody>
      </p:sp>
      <p:sp>
        <p:nvSpPr>
          <p:cNvPr id="3" name="Content Placeholder 2">
            <a:extLst>
              <a:ext uri="{FF2B5EF4-FFF2-40B4-BE49-F238E27FC236}">
                <a16:creationId xmlns:a16="http://schemas.microsoft.com/office/drawing/2014/main" id="{44A963F5-EE8A-FA48-BCAC-78C8D8138458}"/>
              </a:ext>
            </a:extLst>
          </p:cNvPr>
          <p:cNvSpPr>
            <a:spLocks noGrp="1"/>
          </p:cNvSpPr>
          <p:nvPr>
            <p:ph idx="1"/>
          </p:nvPr>
        </p:nvSpPr>
        <p:spPr>
          <a:xfrm>
            <a:off x="1025718" y="2490436"/>
            <a:ext cx="7281746" cy="4090246"/>
          </a:xfrm>
        </p:spPr>
        <p:txBody>
          <a:bodyPr anchor="ctr">
            <a:normAutofit/>
          </a:bodyPr>
          <a:lstStyle/>
          <a:p>
            <a:r>
              <a:rPr lang="en-US" sz="2400" dirty="0"/>
              <a:t>Despite the relative dearth in literature, there are some identified ways Black American bereaved populations have been found to cope with their loss:</a:t>
            </a:r>
          </a:p>
          <a:p>
            <a:pPr lvl="1"/>
            <a:r>
              <a:rPr lang="en-US" sz="2400" dirty="0"/>
              <a:t>Religion/spirituality </a:t>
            </a:r>
            <a:r>
              <a:rPr lang="en-US" sz="2000" dirty="0"/>
              <a:t>(Harrison, Kahn, &amp; Hsu, 2005)</a:t>
            </a:r>
          </a:p>
          <a:p>
            <a:pPr lvl="2"/>
            <a:r>
              <a:rPr lang="en-US" dirty="0">
                <a:effectLst/>
              </a:rPr>
              <a:t>Compensatory strategies &amp; m</a:t>
            </a:r>
            <a:r>
              <a:rPr lang="en-US" dirty="0"/>
              <a:t>eaning making</a:t>
            </a:r>
          </a:p>
          <a:p>
            <a:pPr lvl="2"/>
            <a:r>
              <a:rPr lang="en-US" dirty="0"/>
              <a:t>Greater acceptance </a:t>
            </a:r>
            <a:r>
              <a:rPr lang="en-US" sz="2000" dirty="0"/>
              <a:t>(Kalish et al., 1981)</a:t>
            </a:r>
          </a:p>
          <a:p>
            <a:pPr marL="523875" lvl="2" indent="-179785"/>
            <a:r>
              <a:rPr lang="en-US" dirty="0">
                <a:effectLst/>
              </a:rPr>
              <a:t>Social </a:t>
            </a:r>
            <a:r>
              <a:rPr lang="en-US" dirty="0"/>
              <a:t>support </a:t>
            </a:r>
            <a:r>
              <a:rPr lang="en-US" sz="2000" dirty="0"/>
              <a:t>(Billingsley, 1992; Boulware &amp; Bui, 2016; Somhlaba &amp; Wait, 2009)</a:t>
            </a:r>
          </a:p>
          <a:p>
            <a:pPr marL="523875" lvl="2" indent="-179785"/>
            <a:r>
              <a:rPr lang="en-US" dirty="0">
                <a:effectLst/>
              </a:rPr>
              <a:t>Resilience</a:t>
            </a:r>
            <a:r>
              <a:rPr lang="en-US" dirty="0"/>
              <a:t> </a:t>
            </a:r>
            <a:r>
              <a:rPr lang="en-US" sz="2000" dirty="0"/>
              <a:t>(Harrison et al., 2005)    </a:t>
            </a:r>
          </a:p>
        </p:txBody>
      </p:sp>
    </p:spTree>
    <p:extLst>
      <p:ext uri="{BB962C8B-B14F-4D97-AF65-F5344CB8AC3E}">
        <p14:creationId xmlns:p14="http://schemas.microsoft.com/office/powerpoint/2010/main" val="346714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1744-08D7-9D4E-A17D-3FDD88A0EE2F}"/>
              </a:ext>
            </a:extLst>
          </p:cNvPr>
          <p:cNvSpPr>
            <a:spLocks noGrp="1"/>
          </p:cNvSpPr>
          <p:nvPr>
            <p:ph type="title"/>
          </p:nvPr>
        </p:nvSpPr>
        <p:spPr>
          <a:xfrm>
            <a:off x="628650" y="400568"/>
            <a:ext cx="7886700" cy="623899"/>
          </a:xfrm>
        </p:spPr>
        <p:txBody>
          <a:bodyPr>
            <a:normAutofit/>
          </a:bodyPr>
          <a:lstStyle/>
          <a:p>
            <a:br>
              <a:rPr lang="en-US" sz="1400" dirty="0"/>
            </a:br>
            <a:r>
              <a:rPr lang="en-US" sz="1400" dirty="0"/>
              <a:t>Acknowledgment</a:t>
            </a:r>
          </a:p>
        </p:txBody>
      </p:sp>
      <p:sp>
        <p:nvSpPr>
          <p:cNvPr id="4" name="Content Placeholder 3">
            <a:extLst>
              <a:ext uri="{FF2B5EF4-FFF2-40B4-BE49-F238E27FC236}">
                <a16:creationId xmlns:a16="http://schemas.microsoft.com/office/drawing/2014/main" id="{8C276D17-46A5-2F45-96FA-8FB427AA5C80}"/>
              </a:ext>
            </a:extLst>
          </p:cNvPr>
          <p:cNvSpPr txBox="1">
            <a:spLocks noGrp="1"/>
          </p:cNvSpPr>
          <p:nvPr>
            <p:ph idx="1"/>
          </p:nvPr>
        </p:nvSpPr>
        <p:spPr>
          <a:xfrm>
            <a:off x="628650" y="1024467"/>
            <a:ext cx="7886700" cy="3252172"/>
          </a:xfrm>
          <a:prstGeom prst="rect">
            <a:avLst/>
          </a:prstGeom>
          <a:noFill/>
        </p:spPr>
        <p:txBody>
          <a:bodyPr wrap="square" rtlCol="0">
            <a:spAutoFit/>
          </a:bodyPr>
          <a:lstStyle/>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Presented in 2022 by the Mental Health Technology Transfer Center (MHTTC) Network.</a:t>
            </a:r>
          </a:p>
          <a:p>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lvl="0" indent="0" defTabSz="457200">
              <a:lnSpc>
                <a:spcPct val="100000"/>
              </a:lnSpc>
              <a:spcBef>
                <a:spcPts val="0"/>
              </a:spcBef>
              <a:buNone/>
              <a:defRPr/>
            </a:pPr>
            <a:r>
              <a:rPr lang="en-US" sz="1000" kern="1200" dirty="0">
                <a:solidFill>
                  <a:schemeClr val="tx1"/>
                </a:solidFill>
                <a:effectLst/>
                <a:latin typeface="Arial" panose="020B0604020202020204" pitchFamily="34" charset="0"/>
                <a:ea typeface="+mn-ea"/>
                <a:cs typeface="Arial" panose="020B0604020202020204" pitchFamily="34" charset="0"/>
              </a:rPr>
              <a:t>This presentation was prepared for the </a:t>
            </a:r>
            <a:r>
              <a:rPr lang="en-US" sz="1000" dirty="0"/>
              <a:t>New England </a:t>
            </a:r>
            <a:r>
              <a:rPr lang="en-US" sz="1000" kern="1200" dirty="0">
                <a:solidFill>
                  <a:schemeClr val="tx1"/>
                </a:solidFill>
                <a:effectLst/>
                <a:latin typeface="Arial" panose="020B0604020202020204" pitchFamily="34" charset="0"/>
                <a:ea typeface="+mn-ea"/>
                <a:cs typeface="Arial" panose="020B0604020202020204" pitchFamily="34" charset="0"/>
              </a:rPr>
              <a:t>Mental Health Technology Transfer Center (MHTTC) Network under a cooperative agreement from the Substance Abuse and Mental Health Services Administration (SAMHSA). All material appearing in this publication, except that taken directly from copyrighted sources, is in the public domain and may be reproduced or copied without permission from SAMHSA or the authors. Citation of the source is appreciated. Do not reproduce or distribute this publication for a fee without specific, written authorization from </a:t>
            </a:r>
            <a:r>
              <a:rPr lang="en-US" sz="1000" kern="1200" dirty="0">
                <a:solidFill>
                  <a:schemeClr val="tx1"/>
                </a:solidFill>
                <a:effectLst/>
                <a:latin typeface="+mn-lt"/>
                <a:ea typeface="+mn-ea"/>
                <a:cs typeface="+mn-cs"/>
              </a:rPr>
              <a:t>New England MHTTC.  </a:t>
            </a:r>
            <a:r>
              <a:rPr lang="en-US" sz="1000" kern="1200" dirty="0">
                <a:solidFill>
                  <a:schemeClr val="tx1"/>
                </a:solidFill>
                <a:effectLst/>
                <a:latin typeface="Arial" panose="020B0604020202020204" pitchFamily="34" charset="0"/>
                <a:ea typeface="+mn-ea"/>
                <a:cs typeface="Arial" panose="020B0604020202020204" pitchFamily="34" charset="0"/>
              </a:rPr>
              <a:t>For more information on obtaining copies of this publication, </a:t>
            </a:r>
            <a:r>
              <a:rPr lang="en-US" sz="1000" dirty="0"/>
              <a:t>email us at </a:t>
            </a:r>
            <a:r>
              <a:rPr lang="en-US" sz="1000" dirty="0">
                <a:hlinkClick r:id="rId3"/>
              </a:rPr>
              <a:t>newengland@mhttcnetwork.org</a:t>
            </a:r>
            <a:r>
              <a:rPr lang="en-US" sz="1000" dirty="0"/>
              <a:t>. </a:t>
            </a:r>
            <a:br>
              <a:rPr lang="en-US" sz="1000" kern="1200" dirty="0">
                <a:solidFill>
                  <a:schemeClr val="tx1"/>
                </a:solidFill>
                <a:effectLst/>
                <a:latin typeface="Arial" panose="020B0604020202020204" pitchFamily="34" charset="0"/>
                <a:ea typeface="+mn-ea"/>
                <a:cs typeface="Arial" panose="020B0604020202020204" pitchFamily="34" charset="0"/>
              </a:rPr>
            </a:br>
            <a:endParaRPr lang="en-US"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At the time of this publication, Miriam E. Delphin-</a:t>
            </a:r>
            <a:r>
              <a:rPr lang="en-US" sz="1000" kern="1200" dirty="0" err="1">
                <a:solidFill>
                  <a:schemeClr val="tx1"/>
                </a:solidFill>
                <a:effectLst/>
                <a:latin typeface="Arial" panose="020B0604020202020204" pitchFamily="34" charset="0"/>
                <a:ea typeface="+mn-ea"/>
                <a:cs typeface="Arial" panose="020B0604020202020204" pitchFamily="34" charset="0"/>
              </a:rPr>
              <a:t>Rittmon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Ph.D</a:t>
            </a:r>
            <a:r>
              <a:rPr lang="en-US" sz="1000" kern="1200" dirty="0">
                <a:solidFill>
                  <a:schemeClr val="tx1"/>
                </a:solidFill>
                <a:effectLst/>
                <a:latin typeface="Arial" panose="020B0604020202020204" pitchFamily="34" charset="0"/>
                <a:ea typeface="+mn-ea"/>
                <a:cs typeface="Arial" panose="020B0604020202020204" pitchFamily="34" charset="0"/>
              </a:rPr>
              <a:t>, served as Assistant Secretary for Mental Health and Substance Use in the U.S. Department of Health and Human Services and the Administrator of the Substance Abuse and Mental Health Services Administration.</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The opinions expressed herein are the view of TTC Network and do not reflect the official position of the Department of Health and Human Services (DHHS), SAMHSA. No official support or endorsement of DHHS, SAMHSA, for the opinions described in this document is intended or should be inferred.</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This work is supported by grants </a:t>
            </a:r>
            <a:r>
              <a:rPr lang="en-US" sz="1000" dirty="0">
                <a:solidFill>
                  <a:srgbClr val="CC4927"/>
                </a:solidFill>
              </a:rPr>
              <a:t>#1H79SM081775</a:t>
            </a:r>
            <a:r>
              <a:rPr lang="en-US" sz="1000" dirty="0"/>
              <a:t> </a:t>
            </a:r>
            <a:r>
              <a:rPr lang="en-US" sz="1000" kern="1200" dirty="0">
                <a:solidFill>
                  <a:schemeClr val="tx1"/>
                </a:solidFill>
                <a:effectLst/>
                <a:latin typeface="Arial" panose="020B0604020202020204" pitchFamily="34" charset="0"/>
                <a:ea typeface="+mn-ea"/>
                <a:cs typeface="Arial" panose="020B0604020202020204" pitchFamily="34" charset="0"/>
              </a:rPr>
              <a:t>from the Department of Health and Human Services, Substance Abuse and Mental Health Services Administration.</a:t>
            </a: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Presented 2022</a:t>
            </a:r>
          </a:p>
        </p:txBody>
      </p:sp>
    </p:spTree>
    <p:extLst>
      <p:ext uri="{BB962C8B-B14F-4D97-AF65-F5344CB8AC3E}">
        <p14:creationId xmlns:p14="http://schemas.microsoft.com/office/powerpoint/2010/main" val="2006445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A6DA66C-9C4E-8649-BDEB-870C414EA1A8}"/>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Cognitive Impairment</a:t>
            </a:r>
          </a:p>
        </p:txBody>
      </p:sp>
      <p:sp>
        <p:nvSpPr>
          <p:cNvPr id="3" name="Content Placeholder 2">
            <a:extLst>
              <a:ext uri="{FF2B5EF4-FFF2-40B4-BE49-F238E27FC236}">
                <a16:creationId xmlns:a16="http://schemas.microsoft.com/office/drawing/2014/main" id="{9F0C958C-BF9B-3E47-B144-F0656544FBEF}"/>
              </a:ext>
            </a:extLst>
          </p:cNvPr>
          <p:cNvSpPr>
            <a:spLocks noGrp="1"/>
          </p:cNvSpPr>
          <p:nvPr>
            <p:ph idx="1"/>
          </p:nvPr>
        </p:nvSpPr>
        <p:spPr>
          <a:xfrm>
            <a:off x="1025718" y="2490436"/>
            <a:ext cx="7281746" cy="4240148"/>
          </a:xfrm>
        </p:spPr>
        <p:txBody>
          <a:bodyPr anchor="ctr">
            <a:normAutofit lnSpcReduction="10000"/>
          </a:bodyPr>
          <a:lstStyle/>
          <a:p>
            <a:r>
              <a:rPr lang="en-US" sz="2400" dirty="0"/>
              <a:t>Cognitive status is generally associated with activities of daily living like using a telephone, taking public transportation, and managing finances </a:t>
            </a:r>
            <a:r>
              <a:rPr lang="en-US" sz="2000" dirty="0"/>
              <a:t>(</a:t>
            </a:r>
            <a:r>
              <a:rPr lang="en-US" sz="2000" dirty="0" err="1"/>
              <a:t>Avlund</a:t>
            </a:r>
            <a:r>
              <a:rPr lang="en-US" sz="2000" dirty="0"/>
              <a:t> &amp; </a:t>
            </a:r>
            <a:r>
              <a:rPr lang="en-US" sz="2000" dirty="0" err="1"/>
              <a:t>Fromholt</a:t>
            </a:r>
            <a:r>
              <a:rPr lang="en-US" sz="2000" dirty="0"/>
              <a:t>, 1998; </a:t>
            </a:r>
            <a:r>
              <a:rPr lang="en-US" sz="2000" dirty="0" err="1"/>
              <a:t>Barberger</a:t>
            </a:r>
            <a:r>
              <a:rPr lang="en-US" sz="2000" dirty="0"/>
              <a:t>-Gateau et al., 1999)</a:t>
            </a:r>
            <a:endParaRPr lang="en-US" sz="1600" dirty="0"/>
          </a:p>
          <a:p>
            <a:r>
              <a:rPr lang="en-US" sz="2400" dirty="0"/>
              <a:t>Capacity, as an extension of this, is the combination of cognitive status and behavior in effectively accomplishing activities of daily living and making important autonomous decisions </a:t>
            </a:r>
            <a:r>
              <a:rPr lang="en-US" sz="2000" dirty="0"/>
              <a:t>(Moye, Marson, &amp; Edelstein, 2014)</a:t>
            </a:r>
            <a:endParaRPr lang="en-US" sz="1600" dirty="0"/>
          </a:p>
          <a:p>
            <a:r>
              <a:rPr lang="en-US" sz="2400" dirty="0">
                <a:effectLst/>
              </a:rPr>
              <a:t>In assessments of cognitive status, education is often a major determining factor in assessment performance </a:t>
            </a:r>
            <a:r>
              <a:rPr lang="en-US" sz="2000" dirty="0"/>
              <a:t>(</a:t>
            </a:r>
            <a:r>
              <a:rPr lang="en-US" sz="2000" dirty="0" err="1"/>
              <a:t>Schaie</a:t>
            </a:r>
            <a:r>
              <a:rPr lang="en-US" sz="2000" dirty="0"/>
              <a:t>, 1996)</a:t>
            </a:r>
            <a:r>
              <a:rPr lang="en-US" sz="1600" dirty="0"/>
              <a:t> </a:t>
            </a:r>
          </a:p>
        </p:txBody>
      </p:sp>
    </p:spTree>
    <p:extLst>
      <p:ext uri="{BB962C8B-B14F-4D97-AF65-F5344CB8AC3E}">
        <p14:creationId xmlns:p14="http://schemas.microsoft.com/office/powerpoint/2010/main" val="2983021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27370AC-D39D-5F4D-AC70-F34B8FD62B53}"/>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Disparities in Cognitive Impairment Diagnosis</a:t>
            </a:r>
          </a:p>
        </p:txBody>
      </p:sp>
      <p:sp>
        <p:nvSpPr>
          <p:cNvPr id="3" name="Content Placeholder 2">
            <a:extLst>
              <a:ext uri="{FF2B5EF4-FFF2-40B4-BE49-F238E27FC236}">
                <a16:creationId xmlns:a16="http://schemas.microsoft.com/office/drawing/2014/main" id="{817DBAD5-55B1-D448-9A8F-E7B1344A00EC}"/>
              </a:ext>
            </a:extLst>
          </p:cNvPr>
          <p:cNvSpPr>
            <a:spLocks noGrp="1"/>
          </p:cNvSpPr>
          <p:nvPr>
            <p:ph idx="1"/>
          </p:nvPr>
        </p:nvSpPr>
        <p:spPr>
          <a:xfrm>
            <a:off x="1025718" y="2490436"/>
            <a:ext cx="7281746" cy="4045275"/>
          </a:xfrm>
        </p:spPr>
        <p:txBody>
          <a:bodyPr anchor="ctr">
            <a:normAutofit fontScale="92500" lnSpcReduction="10000"/>
          </a:bodyPr>
          <a:lstStyle/>
          <a:p>
            <a:r>
              <a:rPr lang="en-US" sz="2800" dirty="0"/>
              <a:t>Systemic and institutional racism among Black older adults (particularly those in the Deep South) place Black older adults at a disadvantage on cognitive measures </a:t>
            </a:r>
            <a:r>
              <a:rPr lang="en-US" sz="2200" dirty="0"/>
              <a:t>(Loewenstein et al., 1994; Whitfield &amp; Wiggins, 2003; Manly et al., 2002)</a:t>
            </a:r>
          </a:p>
          <a:p>
            <a:r>
              <a:rPr lang="en-US" sz="2800" dirty="0">
                <a:effectLst/>
              </a:rPr>
              <a:t>Biased examiners and systemically biased education could also have grave impacts</a:t>
            </a:r>
          </a:p>
          <a:p>
            <a:r>
              <a:rPr lang="en-US" sz="2800" dirty="0"/>
              <a:t>Around 27% of Black people live below poverty levels in the U.S. </a:t>
            </a:r>
            <a:r>
              <a:rPr lang="en-US" sz="2200" dirty="0"/>
              <a:t>(U.S. Census Bureau, 2016) </a:t>
            </a:r>
            <a:r>
              <a:rPr lang="en-US" sz="2800" dirty="0"/>
              <a:t>and might be living in areas limited to health care </a:t>
            </a:r>
            <a:r>
              <a:rPr lang="en-US" sz="2200" dirty="0"/>
              <a:t>(Green et al., 2005; Morrison et al., 2000)   </a:t>
            </a:r>
          </a:p>
        </p:txBody>
      </p:sp>
    </p:spTree>
    <p:extLst>
      <p:ext uri="{BB962C8B-B14F-4D97-AF65-F5344CB8AC3E}">
        <p14:creationId xmlns:p14="http://schemas.microsoft.com/office/powerpoint/2010/main" val="4014642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50058DA-520B-A14A-B828-D49E9C01B543}"/>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Health Disparities in Cognitive Impairment</a:t>
            </a:r>
          </a:p>
        </p:txBody>
      </p:sp>
      <p:sp>
        <p:nvSpPr>
          <p:cNvPr id="3" name="Content Placeholder 2">
            <a:extLst>
              <a:ext uri="{FF2B5EF4-FFF2-40B4-BE49-F238E27FC236}">
                <a16:creationId xmlns:a16="http://schemas.microsoft.com/office/drawing/2014/main" id="{F092BE7C-4A9F-A349-9D31-EB3418DBA904}"/>
              </a:ext>
            </a:extLst>
          </p:cNvPr>
          <p:cNvSpPr>
            <a:spLocks noGrp="1"/>
          </p:cNvSpPr>
          <p:nvPr>
            <p:ph idx="1"/>
          </p:nvPr>
        </p:nvSpPr>
        <p:spPr>
          <a:xfrm>
            <a:off x="1025718" y="2490436"/>
            <a:ext cx="7281746" cy="3970325"/>
          </a:xfrm>
        </p:spPr>
        <p:txBody>
          <a:bodyPr anchor="ctr">
            <a:normAutofit lnSpcReduction="10000"/>
          </a:bodyPr>
          <a:lstStyle/>
          <a:p>
            <a:r>
              <a:rPr lang="en-US" sz="2800" dirty="0"/>
              <a:t>Susceptibility to cognitive impairment between racial/ethnic groups has been attributed to lifestyle factors, health, and SES </a:t>
            </a:r>
            <a:r>
              <a:rPr lang="en-US" sz="2000" dirty="0"/>
              <a:t>(Barber et al., 2016; LaVeist, 2005; Sachs-Ericsson &amp; Blazer, 2005)</a:t>
            </a:r>
          </a:p>
          <a:p>
            <a:r>
              <a:rPr lang="en-US" sz="2800" dirty="0">
                <a:effectLst/>
              </a:rPr>
              <a:t>Conflictin</a:t>
            </a:r>
            <a:r>
              <a:rPr lang="en-US" sz="2800" dirty="0"/>
              <a:t>g evidence on whether health conditions more prevalent among Black American older adults (seizures, TBIs, thyroid disease, diabetes, HBP, high cholesterol, congestive heart failure) contribute to risk for cognitive impairment </a:t>
            </a:r>
            <a:r>
              <a:rPr lang="en-US" sz="2000" dirty="0"/>
              <a:t>(Barber et al., 2016)  </a:t>
            </a:r>
            <a:endParaRPr lang="en-US" sz="1800" dirty="0"/>
          </a:p>
        </p:txBody>
      </p:sp>
    </p:spTree>
    <p:extLst>
      <p:ext uri="{BB962C8B-B14F-4D97-AF65-F5344CB8AC3E}">
        <p14:creationId xmlns:p14="http://schemas.microsoft.com/office/powerpoint/2010/main" val="3106724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20519DE-4DCB-DC40-B05E-689B912E46A6}"/>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Testing Disparities</a:t>
            </a:r>
          </a:p>
        </p:txBody>
      </p:sp>
      <p:sp>
        <p:nvSpPr>
          <p:cNvPr id="3" name="Content Placeholder 2">
            <a:extLst>
              <a:ext uri="{FF2B5EF4-FFF2-40B4-BE49-F238E27FC236}">
                <a16:creationId xmlns:a16="http://schemas.microsoft.com/office/drawing/2014/main" id="{74FE8CEA-949E-5E4B-ABE3-DAE4459357DB}"/>
              </a:ext>
            </a:extLst>
          </p:cNvPr>
          <p:cNvSpPr>
            <a:spLocks noGrp="1"/>
          </p:cNvSpPr>
          <p:nvPr>
            <p:ph idx="1"/>
          </p:nvPr>
        </p:nvSpPr>
        <p:spPr>
          <a:xfrm>
            <a:off x="573386" y="1926236"/>
            <a:ext cx="8328847" cy="4970668"/>
          </a:xfrm>
        </p:spPr>
        <p:txBody>
          <a:bodyPr anchor="ctr">
            <a:normAutofit lnSpcReduction="10000"/>
          </a:bodyPr>
          <a:lstStyle/>
          <a:p>
            <a:pPr>
              <a:lnSpc>
                <a:spcPct val="90000"/>
              </a:lnSpc>
            </a:pPr>
            <a:r>
              <a:rPr lang="en-US" sz="2400" dirty="0"/>
              <a:t>There is a fundamental lack of cultural sensitivity within psychological assessment tools</a:t>
            </a:r>
          </a:p>
          <a:p>
            <a:pPr lvl="1">
              <a:lnSpc>
                <a:spcPct val="90000"/>
              </a:lnSpc>
            </a:pPr>
            <a:r>
              <a:rPr lang="en-US" sz="2400" dirty="0"/>
              <a:t>Norming and standardization populations </a:t>
            </a:r>
            <a:r>
              <a:rPr lang="en-US" sz="2000" dirty="0"/>
              <a:t>(Olmedo, 1981; Reynolds, 1982)</a:t>
            </a:r>
            <a:endParaRPr lang="en-US" sz="1600" dirty="0"/>
          </a:p>
          <a:p>
            <a:pPr lvl="1">
              <a:lnSpc>
                <a:spcPct val="90000"/>
              </a:lnSpc>
            </a:pPr>
            <a:r>
              <a:rPr lang="en-US" sz="2400" dirty="0"/>
              <a:t>Dictations of “normality” </a:t>
            </a:r>
            <a:r>
              <a:rPr lang="en-US" sz="2000" dirty="0"/>
              <a:t>(Sue et al., 1992)</a:t>
            </a:r>
          </a:p>
          <a:p>
            <a:pPr>
              <a:lnSpc>
                <a:spcPct val="90000"/>
              </a:lnSpc>
            </a:pPr>
            <a:r>
              <a:rPr lang="en-US" sz="2400" dirty="0">
                <a:effectLst/>
              </a:rPr>
              <a:t>When comparing older adults administered the same cognitive tests, Black American older adults perform worse </a:t>
            </a:r>
            <a:r>
              <a:rPr lang="en-US" sz="2000" dirty="0"/>
              <a:t>(Hilgeman et al., 2019; Manly et al., 1998; Manly et al., 2002; Patton et al., 2003; Unverzagt et al., 1996)</a:t>
            </a:r>
          </a:p>
          <a:p>
            <a:pPr>
              <a:lnSpc>
                <a:spcPct val="90000"/>
              </a:lnSpc>
            </a:pPr>
            <a:r>
              <a:rPr lang="en-US" sz="2400" dirty="0">
                <a:effectLst/>
              </a:rPr>
              <a:t>Using deme</a:t>
            </a:r>
            <a:r>
              <a:rPr lang="en-US" sz="2400" dirty="0"/>
              <a:t>ntia test batteries, Black American older adults are judged as cognitively impaired more often than NHWs </a:t>
            </a:r>
            <a:r>
              <a:rPr lang="en-US" sz="2000" dirty="0"/>
              <a:t>(Carlson et al., 1998; Inouye et al., 1993; Manly et al., 1998; </a:t>
            </a:r>
            <a:r>
              <a:rPr lang="en-US" sz="2000" dirty="0" err="1"/>
              <a:t>Marcopulos</a:t>
            </a:r>
            <a:r>
              <a:rPr lang="en-US" sz="2000" dirty="0"/>
              <a:t> et al., 1997; </a:t>
            </a:r>
            <a:r>
              <a:rPr lang="en-US" sz="2000" dirty="0" err="1"/>
              <a:t>Ripich</a:t>
            </a:r>
            <a:r>
              <a:rPr lang="en-US" sz="2000" dirty="0"/>
              <a:t> et al., 1997; Unverzagt et al., 1996)</a:t>
            </a:r>
            <a:endParaRPr lang="en-US" sz="1600" dirty="0"/>
          </a:p>
          <a:p>
            <a:pPr>
              <a:lnSpc>
                <a:spcPct val="90000"/>
              </a:lnSpc>
            </a:pPr>
            <a:r>
              <a:rPr lang="en-US" sz="2400" dirty="0">
                <a:effectLst/>
              </a:rPr>
              <a:t>Are older Black adults just more cognitively impaired? Evidence suggests not.</a:t>
            </a:r>
            <a:endParaRPr lang="en-US" sz="2400" dirty="0"/>
          </a:p>
        </p:txBody>
      </p:sp>
    </p:spTree>
    <p:extLst>
      <p:ext uri="{BB962C8B-B14F-4D97-AF65-F5344CB8AC3E}">
        <p14:creationId xmlns:p14="http://schemas.microsoft.com/office/powerpoint/2010/main" val="1355369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0B87D71-A798-604B-91F6-4DCDD1D319BE}"/>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Systemic Disparities in Cognitive Impairment</a:t>
            </a:r>
          </a:p>
        </p:txBody>
      </p:sp>
      <p:sp>
        <p:nvSpPr>
          <p:cNvPr id="3" name="Content Placeholder 2">
            <a:extLst>
              <a:ext uri="{FF2B5EF4-FFF2-40B4-BE49-F238E27FC236}">
                <a16:creationId xmlns:a16="http://schemas.microsoft.com/office/drawing/2014/main" id="{3B260725-BF69-B049-ADE1-FCA11C112B1B}"/>
              </a:ext>
            </a:extLst>
          </p:cNvPr>
          <p:cNvSpPr>
            <a:spLocks noGrp="1"/>
          </p:cNvSpPr>
          <p:nvPr>
            <p:ph idx="1"/>
          </p:nvPr>
        </p:nvSpPr>
        <p:spPr>
          <a:xfrm>
            <a:off x="1025718" y="2490436"/>
            <a:ext cx="7281746" cy="4367564"/>
          </a:xfrm>
        </p:spPr>
        <p:txBody>
          <a:bodyPr anchor="ctr">
            <a:normAutofit lnSpcReduction="10000"/>
          </a:bodyPr>
          <a:lstStyle/>
          <a:p>
            <a:pPr>
              <a:lnSpc>
                <a:spcPct val="90000"/>
              </a:lnSpc>
            </a:pPr>
            <a:r>
              <a:rPr lang="en-US" sz="2400" dirty="0"/>
              <a:t>Education plays a key role in explaining between groups cognitive status disparities </a:t>
            </a:r>
            <a:r>
              <a:rPr lang="en-US" sz="2000" dirty="0"/>
              <a:t>(</a:t>
            </a:r>
            <a:r>
              <a:rPr lang="en-US" sz="2000" dirty="0" err="1"/>
              <a:t>Schaie</a:t>
            </a:r>
            <a:r>
              <a:rPr lang="en-US" sz="2000" dirty="0"/>
              <a:t>, 1996) </a:t>
            </a:r>
          </a:p>
          <a:p>
            <a:pPr>
              <a:lnSpc>
                <a:spcPct val="90000"/>
              </a:lnSpc>
            </a:pPr>
            <a:r>
              <a:rPr lang="en-US" sz="2400" dirty="0"/>
              <a:t>Black people have been found to receive less education than NHWs irrelevant to cohort differences </a:t>
            </a:r>
            <a:r>
              <a:rPr lang="en-US" sz="2000" dirty="0"/>
              <a:t>(Harper &amp; Alexander, 1990; Adams-Price, 1993)</a:t>
            </a:r>
          </a:p>
          <a:p>
            <a:pPr>
              <a:lnSpc>
                <a:spcPct val="90000"/>
              </a:lnSpc>
            </a:pPr>
            <a:r>
              <a:rPr lang="en-US" sz="2400" dirty="0">
                <a:effectLst/>
              </a:rPr>
              <a:t>Black American older adults who attended school during Jim Crow encountered less educational expenditures, shorter academic years, and more students per teacher in classroom settings </a:t>
            </a:r>
            <a:r>
              <a:rPr lang="en-US" sz="2000" dirty="0"/>
              <a:t>(Loewenstein et al., 1994; Whitfield &amp; Wiggins, 2003; Manly et al., 2002)</a:t>
            </a:r>
          </a:p>
          <a:p>
            <a:pPr lvl="1">
              <a:lnSpc>
                <a:spcPct val="90000"/>
              </a:lnSpc>
            </a:pPr>
            <a:r>
              <a:rPr lang="en-US" sz="2400" dirty="0">
                <a:effectLst/>
              </a:rPr>
              <a:t>This coincides with lower reading </a:t>
            </a:r>
            <a:r>
              <a:rPr lang="en-US" sz="2400" dirty="0"/>
              <a:t>attainment, which has been found to have the greatest effect on neuropsychological test performance </a:t>
            </a:r>
            <a:r>
              <a:rPr lang="en-US" sz="2000" dirty="0"/>
              <a:t>(Manly et al., 1999)   </a:t>
            </a:r>
            <a:endParaRPr lang="en-US" sz="1800" dirty="0"/>
          </a:p>
        </p:txBody>
      </p:sp>
    </p:spTree>
    <p:extLst>
      <p:ext uri="{BB962C8B-B14F-4D97-AF65-F5344CB8AC3E}">
        <p14:creationId xmlns:p14="http://schemas.microsoft.com/office/powerpoint/2010/main" val="3850765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5C2515-8256-0E43-8144-F05A470F5866}"/>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Rates of Depression in Black Older Adults</a:t>
            </a:r>
          </a:p>
        </p:txBody>
      </p:sp>
      <p:sp>
        <p:nvSpPr>
          <p:cNvPr id="3" name="Content Placeholder 2">
            <a:extLst>
              <a:ext uri="{FF2B5EF4-FFF2-40B4-BE49-F238E27FC236}">
                <a16:creationId xmlns:a16="http://schemas.microsoft.com/office/drawing/2014/main" id="{610115F4-0B37-DF42-9C2D-115F9FA02EE7}"/>
              </a:ext>
            </a:extLst>
          </p:cNvPr>
          <p:cNvSpPr>
            <a:spLocks noGrp="1"/>
          </p:cNvSpPr>
          <p:nvPr>
            <p:ph idx="1"/>
          </p:nvPr>
        </p:nvSpPr>
        <p:spPr>
          <a:xfrm>
            <a:off x="1025718" y="2490436"/>
            <a:ext cx="7281746" cy="4120226"/>
          </a:xfrm>
        </p:spPr>
        <p:txBody>
          <a:bodyPr anchor="ctr">
            <a:normAutofit/>
          </a:bodyPr>
          <a:lstStyle/>
          <a:p>
            <a:pPr>
              <a:lnSpc>
                <a:spcPct val="90000"/>
              </a:lnSpc>
            </a:pPr>
            <a:r>
              <a:rPr lang="en-US" sz="2400" dirty="0"/>
              <a:t>There is a wide range in rates of reported depression symptoms among Black older adults:</a:t>
            </a:r>
          </a:p>
          <a:p>
            <a:pPr lvl="1">
              <a:lnSpc>
                <a:spcPct val="90000"/>
              </a:lnSpc>
            </a:pPr>
            <a:r>
              <a:rPr lang="en-US" sz="2400" dirty="0"/>
              <a:t>Some reports as high as 12.8% of clinical depressive symptoms</a:t>
            </a:r>
          </a:p>
          <a:p>
            <a:pPr lvl="1">
              <a:lnSpc>
                <a:spcPct val="90000"/>
              </a:lnSpc>
            </a:pPr>
            <a:r>
              <a:rPr lang="en-US" sz="2400" dirty="0"/>
              <a:t>Other reports between 5.4-10.4% </a:t>
            </a:r>
            <a:r>
              <a:rPr lang="en-US" sz="2000" dirty="0"/>
              <a:t>(Murrell et al., 1983, Blazer et al., 1998, Williams et al., 2007a, Woodward et al., 2012)</a:t>
            </a:r>
            <a:endParaRPr lang="en-US" sz="1600" dirty="0"/>
          </a:p>
          <a:p>
            <a:pPr lvl="1">
              <a:lnSpc>
                <a:spcPct val="90000"/>
              </a:lnSpc>
            </a:pPr>
            <a:r>
              <a:rPr lang="en-US" sz="2400" dirty="0"/>
              <a:t>Some estimates between 6-33% </a:t>
            </a:r>
            <a:r>
              <a:rPr lang="en-US" sz="2000" dirty="0"/>
              <a:t>(Baker et al., 1995, Baker, 1995, Aranda et al., 2011)</a:t>
            </a:r>
            <a:endParaRPr lang="en-US" sz="1600" dirty="0"/>
          </a:p>
          <a:p>
            <a:pPr lvl="1">
              <a:lnSpc>
                <a:spcPct val="90000"/>
              </a:lnSpc>
            </a:pPr>
            <a:r>
              <a:rPr lang="en-US" sz="2400" dirty="0"/>
              <a:t>Ambulatory care rates between 27.2-30% </a:t>
            </a:r>
            <a:r>
              <a:rPr lang="en-US" sz="2000" dirty="0"/>
              <a:t>(Rosenthal et al., 1987, Agarwal et al., 2010)</a:t>
            </a:r>
            <a:endParaRPr lang="en-US" sz="1600" dirty="0"/>
          </a:p>
        </p:txBody>
      </p:sp>
    </p:spTree>
    <p:extLst>
      <p:ext uri="{BB962C8B-B14F-4D97-AF65-F5344CB8AC3E}">
        <p14:creationId xmlns:p14="http://schemas.microsoft.com/office/powerpoint/2010/main" val="1424869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B78D36E-C30C-2942-B1C7-0C39E6CAC63B}"/>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Different Manifestations of Depression</a:t>
            </a:r>
          </a:p>
        </p:txBody>
      </p:sp>
      <p:sp>
        <p:nvSpPr>
          <p:cNvPr id="3" name="Content Placeholder 2">
            <a:extLst>
              <a:ext uri="{FF2B5EF4-FFF2-40B4-BE49-F238E27FC236}">
                <a16:creationId xmlns:a16="http://schemas.microsoft.com/office/drawing/2014/main" id="{65ED1BE1-11F4-214A-89F4-01E521B5D9E4}"/>
              </a:ext>
            </a:extLst>
          </p:cNvPr>
          <p:cNvSpPr>
            <a:spLocks noGrp="1"/>
          </p:cNvSpPr>
          <p:nvPr>
            <p:ph idx="1"/>
          </p:nvPr>
        </p:nvSpPr>
        <p:spPr>
          <a:xfrm>
            <a:off x="1025718" y="2490436"/>
            <a:ext cx="7281746" cy="4067761"/>
          </a:xfrm>
        </p:spPr>
        <p:txBody>
          <a:bodyPr anchor="ctr">
            <a:normAutofit/>
          </a:bodyPr>
          <a:lstStyle/>
          <a:p>
            <a:pPr>
              <a:lnSpc>
                <a:spcPct val="90000"/>
              </a:lnSpc>
            </a:pPr>
            <a:r>
              <a:rPr lang="en-US" sz="2400" dirty="0"/>
              <a:t>However, some of these disparities in the rates of depression among older Black adults might be attributable to culturally biased testing measures</a:t>
            </a:r>
          </a:p>
          <a:p>
            <a:pPr>
              <a:lnSpc>
                <a:spcPct val="90000"/>
              </a:lnSpc>
            </a:pPr>
            <a:r>
              <a:rPr lang="en-US" sz="2400" dirty="0"/>
              <a:t>Depression among Black Americans may not coincide with the “typical” presentation</a:t>
            </a:r>
          </a:p>
          <a:p>
            <a:pPr>
              <a:lnSpc>
                <a:spcPct val="90000"/>
              </a:lnSpc>
            </a:pPr>
            <a:r>
              <a:rPr lang="en-US" sz="2400" dirty="0">
                <a:effectLst/>
              </a:rPr>
              <a:t>Non-traditional manifestations include:</a:t>
            </a:r>
          </a:p>
          <a:p>
            <a:pPr lvl="1">
              <a:lnSpc>
                <a:spcPct val="90000"/>
              </a:lnSpc>
            </a:pPr>
            <a:r>
              <a:rPr lang="en-US" sz="2400" dirty="0"/>
              <a:t>Hypertension </a:t>
            </a:r>
            <a:r>
              <a:rPr lang="en-US" sz="1800" dirty="0"/>
              <a:t>(Pickering, 2000)</a:t>
            </a:r>
          </a:p>
          <a:p>
            <a:pPr lvl="1">
              <a:lnSpc>
                <a:spcPct val="90000"/>
              </a:lnSpc>
            </a:pPr>
            <a:r>
              <a:rPr lang="en-US" sz="2400" dirty="0">
                <a:effectLst/>
              </a:rPr>
              <a:t>General somatization </a:t>
            </a:r>
            <a:r>
              <a:rPr lang="en-US" sz="1800" dirty="0"/>
              <a:t>(Carrington, 2006)</a:t>
            </a:r>
          </a:p>
          <a:p>
            <a:pPr lvl="1">
              <a:lnSpc>
                <a:spcPct val="90000"/>
              </a:lnSpc>
            </a:pPr>
            <a:r>
              <a:rPr lang="en-US" sz="2400" dirty="0"/>
              <a:t>Increased physical distress </a:t>
            </a:r>
            <a:r>
              <a:rPr lang="en-US" sz="1800" dirty="0"/>
              <a:t>(Brown et al., 1996)</a:t>
            </a:r>
          </a:p>
          <a:p>
            <a:pPr lvl="1">
              <a:lnSpc>
                <a:spcPct val="90000"/>
              </a:lnSpc>
            </a:pPr>
            <a:r>
              <a:rPr lang="en-US" sz="2400" dirty="0">
                <a:effectLst/>
              </a:rPr>
              <a:t>Increased sleep disturbance </a:t>
            </a:r>
            <a:r>
              <a:rPr lang="en-US" sz="1800" dirty="0"/>
              <a:t>(</a:t>
            </a:r>
            <a:r>
              <a:rPr lang="en-US" sz="1800" dirty="0" err="1"/>
              <a:t>Bazargan</a:t>
            </a:r>
            <a:r>
              <a:rPr lang="en-US" sz="1800" dirty="0"/>
              <a:t>, 1996)  </a:t>
            </a:r>
          </a:p>
        </p:txBody>
      </p:sp>
    </p:spTree>
    <p:extLst>
      <p:ext uri="{BB962C8B-B14F-4D97-AF65-F5344CB8AC3E}">
        <p14:creationId xmlns:p14="http://schemas.microsoft.com/office/powerpoint/2010/main" val="2898651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F69A629-95D3-1D45-BDB3-F2FFD4C5EBFA}"/>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Depression</a:t>
            </a:r>
          </a:p>
        </p:txBody>
      </p:sp>
      <p:sp>
        <p:nvSpPr>
          <p:cNvPr id="3" name="Content Placeholder 2">
            <a:extLst>
              <a:ext uri="{FF2B5EF4-FFF2-40B4-BE49-F238E27FC236}">
                <a16:creationId xmlns:a16="http://schemas.microsoft.com/office/drawing/2014/main" id="{F2ADFD14-D32B-CD40-B469-5781A5DC90A2}"/>
              </a:ext>
            </a:extLst>
          </p:cNvPr>
          <p:cNvSpPr>
            <a:spLocks noGrp="1"/>
          </p:cNvSpPr>
          <p:nvPr>
            <p:ph idx="1"/>
          </p:nvPr>
        </p:nvSpPr>
        <p:spPr>
          <a:xfrm>
            <a:off x="1025718" y="2490436"/>
            <a:ext cx="7281746" cy="4240148"/>
          </a:xfrm>
        </p:spPr>
        <p:txBody>
          <a:bodyPr anchor="ctr">
            <a:normAutofit lnSpcReduction="10000"/>
          </a:bodyPr>
          <a:lstStyle/>
          <a:p>
            <a:pPr>
              <a:lnSpc>
                <a:spcPct val="90000"/>
              </a:lnSpc>
            </a:pPr>
            <a:r>
              <a:rPr lang="en-US" sz="2400" dirty="0"/>
              <a:t>In line with Black American communalism, low levels of perceived social support have been linked to higher risk for depression </a:t>
            </a:r>
            <a:r>
              <a:rPr lang="en-US" sz="1800" dirty="0"/>
              <a:t>(Miller et al., 2004)</a:t>
            </a:r>
          </a:p>
          <a:p>
            <a:pPr lvl="1">
              <a:lnSpc>
                <a:spcPct val="90000"/>
              </a:lnSpc>
            </a:pPr>
            <a:r>
              <a:rPr lang="en-US" sz="2400" dirty="0"/>
              <a:t>Black Americans who felt objectively isolated (i.e., no tangible connections) were twice as likely to meet criteria for MDD </a:t>
            </a:r>
            <a:r>
              <a:rPr lang="en-US" sz="1800" dirty="0"/>
              <a:t>(Nguyen et al., 2020) </a:t>
            </a:r>
          </a:p>
          <a:p>
            <a:pPr>
              <a:lnSpc>
                <a:spcPct val="90000"/>
              </a:lnSpc>
            </a:pPr>
            <a:r>
              <a:rPr lang="en-US" sz="2400" dirty="0"/>
              <a:t>Facing discrimination has also been associated with higher levels of depression, particularly among Black American women </a:t>
            </a:r>
            <a:r>
              <a:rPr lang="en-US" sz="1800" dirty="0"/>
              <a:t>(Gibbons et al., 2014)</a:t>
            </a:r>
          </a:p>
          <a:p>
            <a:pPr>
              <a:lnSpc>
                <a:spcPct val="90000"/>
              </a:lnSpc>
            </a:pPr>
            <a:r>
              <a:rPr lang="en-US" sz="2400" dirty="0"/>
              <a:t>The stoicism that is prevalent among Black older adults might also lead to an underreporting of symptoms of depression </a:t>
            </a:r>
            <a:r>
              <a:rPr lang="en-US" sz="1800" dirty="0"/>
              <a:t>(Hunter &amp; Schmidt, 2010)</a:t>
            </a:r>
          </a:p>
        </p:txBody>
      </p:sp>
    </p:spTree>
    <p:extLst>
      <p:ext uri="{BB962C8B-B14F-4D97-AF65-F5344CB8AC3E}">
        <p14:creationId xmlns:p14="http://schemas.microsoft.com/office/powerpoint/2010/main" val="3651504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F69A629-95D3-1D45-BDB3-F2FFD4C5EBFA}"/>
              </a:ext>
            </a:extLst>
          </p:cNvPr>
          <p:cNvSpPr>
            <a:spLocks noGrp="1"/>
          </p:cNvSpPr>
          <p:nvPr>
            <p:ph type="title"/>
          </p:nvPr>
        </p:nvSpPr>
        <p:spPr>
          <a:xfrm>
            <a:off x="718879" y="800392"/>
            <a:ext cx="7698523" cy="1212102"/>
          </a:xfrm>
        </p:spPr>
        <p:txBody>
          <a:bodyPr>
            <a:normAutofit/>
          </a:bodyPr>
          <a:lstStyle/>
          <a:p>
            <a:r>
              <a:rPr lang="en-US" sz="3500" dirty="0">
                <a:solidFill>
                  <a:srgbClr val="FFFFFF"/>
                </a:solidFill>
              </a:rPr>
              <a:t>Anxiety</a:t>
            </a:r>
          </a:p>
        </p:txBody>
      </p:sp>
      <p:sp>
        <p:nvSpPr>
          <p:cNvPr id="3" name="Content Placeholder 2">
            <a:extLst>
              <a:ext uri="{FF2B5EF4-FFF2-40B4-BE49-F238E27FC236}">
                <a16:creationId xmlns:a16="http://schemas.microsoft.com/office/drawing/2014/main" id="{F2ADFD14-D32B-CD40-B469-5781A5DC90A2}"/>
              </a:ext>
            </a:extLst>
          </p:cNvPr>
          <p:cNvSpPr>
            <a:spLocks noGrp="1"/>
          </p:cNvSpPr>
          <p:nvPr>
            <p:ph idx="1"/>
          </p:nvPr>
        </p:nvSpPr>
        <p:spPr>
          <a:xfrm>
            <a:off x="1025718" y="2490436"/>
            <a:ext cx="7281746" cy="4022790"/>
          </a:xfrm>
        </p:spPr>
        <p:txBody>
          <a:bodyPr anchor="ctr">
            <a:normAutofit/>
          </a:bodyPr>
          <a:lstStyle/>
          <a:p>
            <a:pPr>
              <a:lnSpc>
                <a:spcPct val="90000"/>
              </a:lnSpc>
            </a:pPr>
            <a:r>
              <a:rPr lang="en-US" sz="2400" dirty="0"/>
              <a:t>Among African Americans with 12-month MDD, 44.9% had a lifetime anxiety disorder, 29.6% had lifetime dysthymia, 27.4% had a lifetime substance disorder, and 25.5% reported lifetime suicidal ideation</a:t>
            </a:r>
            <a:endParaRPr lang="en-US" sz="1400" dirty="0"/>
          </a:p>
          <a:p>
            <a:pPr>
              <a:lnSpc>
                <a:spcPct val="90000"/>
              </a:lnSpc>
            </a:pPr>
            <a:r>
              <a:rPr lang="en-US" sz="2400" dirty="0"/>
              <a:t>Older African Americans and African Americans across the adult have lower prevalence rates of psychiatric disorders than non- Latino white</a:t>
            </a:r>
          </a:p>
          <a:p>
            <a:pPr>
              <a:lnSpc>
                <a:spcPct val="90000"/>
              </a:lnSpc>
            </a:pPr>
            <a:r>
              <a:rPr lang="en-US" sz="2400" dirty="0"/>
              <a:t>Older African Americans have lower rates of psychiatric disorders than younger African Americans</a:t>
            </a:r>
          </a:p>
          <a:p>
            <a:pPr marL="0" indent="0">
              <a:lnSpc>
                <a:spcPct val="90000"/>
              </a:lnSpc>
              <a:buNone/>
            </a:pPr>
            <a:endParaRPr lang="en-US" sz="2400" dirty="0"/>
          </a:p>
          <a:p>
            <a:pPr marL="0" indent="0">
              <a:lnSpc>
                <a:spcPct val="90000"/>
              </a:lnSpc>
              <a:buNone/>
            </a:pPr>
            <a:r>
              <a:rPr lang="en-US" sz="2400" dirty="0"/>
              <a:t>									</a:t>
            </a:r>
            <a:r>
              <a:rPr lang="en-US" sz="2200" dirty="0"/>
              <a:t>(Taylor &amp; Chatters, 2020)</a:t>
            </a:r>
            <a:endParaRPr lang="en-US" sz="2400" dirty="0"/>
          </a:p>
          <a:p>
            <a:pPr>
              <a:lnSpc>
                <a:spcPct val="90000"/>
              </a:lnSpc>
            </a:pPr>
            <a:endParaRPr lang="en-US" sz="1600" dirty="0"/>
          </a:p>
        </p:txBody>
      </p:sp>
    </p:spTree>
    <p:extLst>
      <p:ext uri="{BB962C8B-B14F-4D97-AF65-F5344CB8AC3E}">
        <p14:creationId xmlns:p14="http://schemas.microsoft.com/office/powerpoint/2010/main" val="3162470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31414D2-7382-4D15-AC59-404CB9B0B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Effect of the Coronavirus on America&amp;#39;s Black Communities | The New  Yorker">
            <a:extLst>
              <a:ext uri="{FF2B5EF4-FFF2-40B4-BE49-F238E27FC236}">
                <a16:creationId xmlns:a16="http://schemas.microsoft.com/office/drawing/2014/main" id="{87740389-A8E7-4E67-83F5-35429903F5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1" r="12501"/>
          <a:stretch/>
        </p:blipFill>
        <p:spPr bwMode="auto">
          <a:xfrm>
            <a:off x="-2037" y="0"/>
            <a:ext cx="9143751"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6">
            <a:extLst>
              <a:ext uri="{FF2B5EF4-FFF2-40B4-BE49-F238E27FC236}">
                <a16:creationId xmlns:a16="http://schemas.microsoft.com/office/drawing/2014/main" id="{0475B2A8-68E0-4009-B99B-471A92BF06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25082" y="3723503"/>
            <a:ext cx="515816" cy="2693172"/>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4D98BCDE-4142-4D75-9D41-84A904187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26590" y="3590678"/>
            <a:ext cx="307029" cy="25926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Rectangle 8">
            <a:extLst>
              <a:ext uri="{FF2B5EF4-FFF2-40B4-BE49-F238E27FC236}">
                <a16:creationId xmlns:a16="http://schemas.microsoft.com/office/drawing/2014/main" id="{775191EC-7206-4CEB-A04B-7526E6CFA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4211" y="3590678"/>
            <a:ext cx="5293083" cy="246413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3">
            <a:extLst>
              <a:ext uri="{FF2B5EF4-FFF2-40B4-BE49-F238E27FC236}">
                <a16:creationId xmlns:a16="http://schemas.microsoft.com/office/drawing/2014/main" id="{1B2D00D9-BEC1-487D-8E17-4FB79A550C93}"/>
              </a:ext>
            </a:extLst>
          </p:cNvPr>
          <p:cNvSpPr>
            <a:spLocks noGrp="1"/>
          </p:cNvSpPr>
          <p:nvPr>
            <p:ph type="ctrTitle"/>
          </p:nvPr>
        </p:nvSpPr>
        <p:spPr>
          <a:xfrm>
            <a:off x="3285511" y="3750733"/>
            <a:ext cx="4920102" cy="1429279"/>
          </a:xfrm>
        </p:spPr>
        <p:txBody>
          <a:bodyPr>
            <a:normAutofit fontScale="90000"/>
          </a:bodyPr>
          <a:lstStyle/>
          <a:p>
            <a:pPr>
              <a:lnSpc>
                <a:spcPct val="90000"/>
              </a:lnSpc>
            </a:pPr>
            <a:r>
              <a:rPr lang="en-US" dirty="0">
                <a:solidFill>
                  <a:srgbClr val="FFFFFF"/>
                </a:solidFill>
              </a:rPr>
              <a:t>Covid-19: The Impact on Older Black Adults</a:t>
            </a:r>
          </a:p>
        </p:txBody>
      </p:sp>
      <p:sp>
        <p:nvSpPr>
          <p:cNvPr id="79" name="Rectangle 8">
            <a:extLst>
              <a:ext uri="{FF2B5EF4-FFF2-40B4-BE49-F238E27FC236}">
                <a16:creationId xmlns:a16="http://schemas.microsoft.com/office/drawing/2014/main" id="{517AB584-8752-484B-91DE-FA247373F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540898" y="3943350"/>
            <a:ext cx="600816" cy="24733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0996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11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2254305-3BA3-454E-9EC9-56D664A3514F}"/>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COVID: The Impact on Black Older Adults</a:t>
            </a:r>
          </a:p>
        </p:txBody>
      </p:sp>
      <p:sp>
        <p:nvSpPr>
          <p:cNvPr id="3" name="Content Placeholder 2">
            <a:extLst>
              <a:ext uri="{FF2B5EF4-FFF2-40B4-BE49-F238E27FC236}">
                <a16:creationId xmlns:a16="http://schemas.microsoft.com/office/drawing/2014/main" id="{C5B81E2F-6CB1-2143-ACE8-3D5D66459D66}"/>
              </a:ext>
            </a:extLst>
          </p:cNvPr>
          <p:cNvSpPr>
            <a:spLocks noGrp="1"/>
          </p:cNvSpPr>
          <p:nvPr>
            <p:ph idx="1"/>
          </p:nvPr>
        </p:nvSpPr>
        <p:spPr>
          <a:xfrm>
            <a:off x="1025718" y="2490436"/>
            <a:ext cx="7281746" cy="4202672"/>
          </a:xfrm>
        </p:spPr>
        <p:txBody>
          <a:bodyPr anchor="ctr">
            <a:normAutofit fontScale="92500" lnSpcReduction="10000"/>
          </a:bodyPr>
          <a:lstStyle/>
          <a:p>
            <a:r>
              <a:rPr lang="en-US" sz="2400" dirty="0"/>
              <a:t>COVID-19 disproportionately affected two groups: older adults and POC </a:t>
            </a:r>
            <a:r>
              <a:rPr lang="en-US" sz="2200" dirty="0"/>
              <a:t>(CDC, 2020a)</a:t>
            </a:r>
          </a:p>
          <a:p>
            <a:r>
              <a:rPr lang="en-US" sz="2400" dirty="0">
                <a:effectLst/>
              </a:rPr>
              <a:t>Black </a:t>
            </a:r>
            <a:r>
              <a:rPr lang="en-US" sz="2400" dirty="0"/>
              <a:t>older adults (65+) had disturbingly high mortality rates from COVID-19 during the height of the pandemic </a:t>
            </a:r>
            <a:r>
              <a:rPr lang="en-US" sz="2200" dirty="0"/>
              <a:t>(CDC, 2020a)</a:t>
            </a:r>
          </a:p>
          <a:p>
            <a:pPr lvl="1"/>
            <a:r>
              <a:rPr lang="en-US" sz="2400" dirty="0"/>
              <a:t>In March 2021, Black people were found to have died from COVID-19 1.4 times more than NHWs </a:t>
            </a:r>
            <a:r>
              <a:rPr lang="en-US" sz="2200" dirty="0"/>
              <a:t>(The Atlantic, 2021)</a:t>
            </a:r>
            <a:endParaRPr lang="en-US" sz="1800" dirty="0"/>
          </a:p>
          <a:p>
            <a:r>
              <a:rPr lang="en-US" sz="2400" dirty="0"/>
              <a:t>Compounding this was systemic racism</a:t>
            </a:r>
          </a:p>
          <a:p>
            <a:pPr lvl="1"/>
            <a:r>
              <a:rPr lang="en-US" sz="2400" dirty="0"/>
              <a:t>CDC sited poor living conditions, occupational hazards, and negative health circumstances as key factors influencing COVID-related mortality </a:t>
            </a:r>
            <a:r>
              <a:rPr lang="en-US" sz="2200" dirty="0"/>
              <a:t>(CDC, 2020a)</a:t>
            </a:r>
            <a:endParaRPr lang="en-US" sz="1800" dirty="0"/>
          </a:p>
        </p:txBody>
      </p:sp>
    </p:spTree>
    <p:extLst>
      <p:ext uri="{BB962C8B-B14F-4D97-AF65-F5344CB8AC3E}">
        <p14:creationId xmlns:p14="http://schemas.microsoft.com/office/powerpoint/2010/main" val="2241067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AC21AD2-D008-404C-9013-FCC86A45D0CC}"/>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COVID &amp; Systemic Racism</a:t>
            </a:r>
          </a:p>
        </p:txBody>
      </p:sp>
      <p:sp>
        <p:nvSpPr>
          <p:cNvPr id="3" name="Content Placeholder 2">
            <a:extLst>
              <a:ext uri="{FF2B5EF4-FFF2-40B4-BE49-F238E27FC236}">
                <a16:creationId xmlns:a16="http://schemas.microsoft.com/office/drawing/2014/main" id="{054976A0-6FE3-FF4C-B4F2-EF6966E733EE}"/>
              </a:ext>
            </a:extLst>
          </p:cNvPr>
          <p:cNvSpPr>
            <a:spLocks noGrp="1"/>
          </p:cNvSpPr>
          <p:nvPr>
            <p:ph idx="1"/>
          </p:nvPr>
        </p:nvSpPr>
        <p:spPr>
          <a:xfrm>
            <a:off x="1025718" y="2490436"/>
            <a:ext cx="7281746" cy="4300108"/>
          </a:xfrm>
        </p:spPr>
        <p:txBody>
          <a:bodyPr anchor="ctr">
            <a:normAutofit/>
          </a:bodyPr>
          <a:lstStyle/>
          <a:p>
            <a:r>
              <a:rPr lang="en-US" sz="2400" dirty="0"/>
              <a:t>Discrimination affects physical and mental health outcomes </a:t>
            </a:r>
            <a:r>
              <a:rPr lang="en-US" sz="2000" dirty="0"/>
              <a:t>(Meyer, 2003)</a:t>
            </a:r>
          </a:p>
          <a:p>
            <a:r>
              <a:rPr lang="en-US" sz="2400" dirty="0"/>
              <a:t>Discrimination is further linked to a mistrust of the medical field </a:t>
            </a:r>
            <a:r>
              <a:rPr lang="en-US" sz="2000" dirty="0"/>
              <a:t>(Corbie-Smith et al., 1999; </a:t>
            </a:r>
            <a:r>
              <a:rPr lang="en-US" sz="2000" dirty="0" err="1"/>
              <a:t>Goodin</a:t>
            </a:r>
            <a:r>
              <a:rPr lang="en-US" sz="2000" dirty="0"/>
              <a:t> et al., 2013; Williams et al., 2003)</a:t>
            </a:r>
            <a:endParaRPr lang="en-US" sz="1600" dirty="0"/>
          </a:p>
          <a:p>
            <a:r>
              <a:rPr lang="en-US" sz="2400" dirty="0">
                <a:effectLst/>
              </a:rPr>
              <a:t>Black older adults are influenced by: 1) systemic factors making them more susceptible to COVID-19, and 2) lived experiences that make them more likely to fall ill and less likely to receive treatment </a:t>
            </a:r>
            <a:r>
              <a:rPr lang="en-US" sz="1600" dirty="0"/>
              <a:t>(</a:t>
            </a:r>
            <a:r>
              <a:rPr lang="en-US" sz="2000" dirty="0"/>
              <a:t>McDuffie, 2021) </a:t>
            </a:r>
            <a:endParaRPr lang="en-US" sz="1600" dirty="0"/>
          </a:p>
          <a:p>
            <a:r>
              <a:rPr lang="en-US" sz="2400" dirty="0"/>
              <a:t>Tuskegee Syphilis Study + vaccine hesitancy </a:t>
            </a:r>
          </a:p>
        </p:txBody>
      </p:sp>
    </p:spTree>
    <p:extLst>
      <p:ext uri="{BB962C8B-B14F-4D97-AF65-F5344CB8AC3E}">
        <p14:creationId xmlns:p14="http://schemas.microsoft.com/office/powerpoint/2010/main" val="1909507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BA08969-7D5E-514D-A225-C487F6670DBD}"/>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COVID &amp; Black Older Adult Mental Health</a:t>
            </a:r>
          </a:p>
        </p:txBody>
      </p:sp>
      <p:sp>
        <p:nvSpPr>
          <p:cNvPr id="3" name="Content Placeholder 2">
            <a:extLst>
              <a:ext uri="{FF2B5EF4-FFF2-40B4-BE49-F238E27FC236}">
                <a16:creationId xmlns:a16="http://schemas.microsoft.com/office/drawing/2014/main" id="{85DAC6CD-E330-B642-B823-4AE4A14CC980}"/>
              </a:ext>
            </a:extLst>
          </p:cNvPr>
          <p:cNvSpPr>
            <a:spLocks noGrp="1"/>
          </p:cNvSpPr>
          <p:nvPr>
            <p:ph idx="1"/>
          </p:nvPr>
        </p:nvSpPr>
        <p:spPr>
          <a:xfrm>
            <a:off x="839491" y="1989213"/>
            <a:ext cx="7900472" cy="4969239"/>
          </a:xfrm>
        </p:spPr>
        <p:txBody>
          <a:bodyPr anchor="ctr">
            <a:normAutofit/>
          </a:bodyPr>
          <a:lstStyle/>
          <a:p>
            <a:pPr>
              <a:lnSpc>
                <a:spcPct val="90000"/>
              </a:lnSpc>
            </a:pPr>
            <a:r>
              <a:rPr lang="en-US" sz="2400" dirty="0"/>
              <a:t>Black older adults are likely to rely predominantly on two things during times of distress: religion and social support </a:t>
            </a:r>
            <a:r>
              <a:rPr lang="en-US" sz="2000" dirty="0"/>
              <a:t>(Billingsley, 1992; Hill, 1972; Stack, 1974; Sudarkasa, 1997; Taylor, 1993)</a:t>
            </a:r>
          </a:p>
          <a:p>
            <a:pPr lvl="1">
              <a:lnSpc>
                <a:spcPct val="90000"/>
              </a:lnSpc>
            </a:pPr>
            <a:r>
              <a:rPr lang="en-US" sz="2400" dirty="0"/>
              <a:t>Due to COVID-19, there was a greatly impaired ability to commune </a:t>
            </a:r>
          </a:p>
          <a:p>
            <a:pPr lvl="1">
              <a:lnSpc>
                <a:spcPct val="90000"/>
              </a:lnSpc>
            </a:pPr>
            <a:r>
              <a:rPr lang="en-US" sz="2400" dirty="0">
                <a:effectLst/>
              </a:rPr>
              <a:t>Social s</a:t>
            </a:r>
            <a:r>
              <a:rPr lang="en-US" sz="2400" dirty="0"/>
              <a:t>eparation could exacerbate or encourage the developmental of mental illness</a:t>
            </a:r>
          </a:p>
          <a:p>
            <a:pPr lvl="1">
              <a:lnSpc>
                <a:spcPct val="90000"/>
              </a:lnSpc>
            </a:pPr>
            <a:r>
              <a:rPr lang="en-US" sz="2400" dirty="0"/>
              <a:t>Black religious institutions also have their basis in community </a:t>
            </a:r>
            <a:r>
              <a:rPr lang="en-US" sz="2000" dirty="0"/>
              <a:t>(Taylor et al., 2013, 2016)   </a:t>
            </a:r>
            <a:endParaRPr lang="en-US" sz="1600" dirty="0"/>
          </a:p>
          <a:p>
            <a:pPr>
              <a:lnSpc>
                <a:spcPct val="90000"/>
              </a:lnSpc>
            </a:pPr>
            <a:r>
              <a:rPr lang="en-US" sz="2400" dirty="0"/>
              <a:t>Loneliness in older adults exacerbates a multitude of illnesses </a:t>
            </a:r>
            <a:r>
              <a:rPr lang="en-US" sz="2000" dirty="0"/>
              <a:t>(Kastenbaum, 1986) </a:t>
            </a:r>
          </a:p>
          <a:p>
            <a:pPr>
              <a:lnSpc>
                <a:spcPct val="90000"/>
              </a:lnSpc>
            </a:pPr>
            <a:r>
              <a:rPr lang="en-US" sz="2400" dirty="0"/>
              <a:t>Social isolation is a risk factor for physical illness, mental illness, and death </a:t>
            </a:r>
            <a:r>
              <a:rPr lang="en-US" sz="2000" dirty="0"/>
              <a:t>(Lubben et al., 2015)  </a:t>
            </a:r>
            <a:endParaRPr lang="en-US" sz="1600" dirty="0"/>
          </a:p>
        </p:txBody>
      </p:sp>
    </p:spTree>
    <p:extLst>
      <p:ext uri="{BB962C8B-B14F-4D97-AF65-F5344CB8AC3E}">
        <p14:creationId xmlns:p14="http://schemas.microsoft.com/office/powerpoint/2010/main" val="1294757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40"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Rectangle 143">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BA08969-7D5E-514D-A225-C487F6670DBD}"/>
              </a:ext>
            </a:extLst>
          </p:cNvPr>
          <p:cNvSpPr>
            <a:spLocks noGrp="1"/>
          </p:cNvSpPr>
          <p:nvPr>
            <p:ph type="title"/>
          </p:nvPr>
        </p:nvSpPr>
        <p:spPr>
          <a:xfrm>
            <a:off x="785460" y="759805"/>
            <a:ext cx="7729890" cy="1325563"/>
          </a:xfrm>
        </p:spPr>
        <p:txBody>
          <a:bodyPr>
            <a:normAutofit/>
          </a:bodyPr>
          <a:lstStyle/>
          <a:p>
            <a:r>
              <a:rPr lang="en-US" sz="3500" dirty="0">
                <a:solidFill>
                  <a:srgbClr val="FFFFFF"/>
                </a:solidFill>
              </a:rPr>
              <a:t>Main Points</a:t>
            </a:r>
          </a:p>
        </p:txBody>
      </p:sp>
      <p:sp>
        <p:nvSpPr>
          <p:cNvPr id="3" name="Content Placeholder 2">
            <a:extLst>
              <a:ext uri="{FF2B5EF4-FFF2-40B4-BE49-F238E27FC236}">
                <a16:creationId xmlns:a16="http://schemas.microsoft.com/office/drawing/2014/main" id="{85DAC6CD-E330-B642-B823-4AE4A14CC980}"/>
              </a:ext>
            </a:extLst>
          </p:cNvPr>
          <p:cNvSpPr>
            <a:spLocks noGrp="1"/>
          </p:cNvSpPr>
          <p:nvPr>
            <p:ph idx="1"/>
          </p:nvPr>
        </p:nvSpPr>
        <p:spPr>
          <a:xfrm>
            <a:off x="839491" y="2494450"/>
            <a:ext cx="6198391" cy="4258619"/>
          </a:xfrm>
        </p:spPr>
        <p:txBody>
          <a:bodyPr>
            <a:normAutofit fontScale="92500" lnSpcReduction="10000"/>
          </a:bodyPr>
          <a:lstStyle/>
          <a:p>
            <a:pPr>
              <a:lnSpc>
                <a:spcPct val="90000"/>
              </a:lnSpc>
            </a:pPr>
            <a:r>
              <a:rPr lang="en-US" sz="2400" dirty="0"/>
              <a:t>Older Blacks are not a monolithic group</a:t>
            </a:r>
          </a:p>
          <a:p>
            <a:pPr>
              <a:lnSpc>
                <a:spcPct val="90000"/>
              </a:lnSpc>
            </a:pPr>
            <a:endParaRPr lang="en-US" sz="1400" dirty="0"/>
          </a:p>
          <a:p>
            <a:pPr>
              <a:lnSpc>
                <a:spcPct val="90000"/>
              </a:lnSpc>
            </a:pPr>
            <a:r>
              <a:rPr lang="en-US" sz="2400" dirty="0"/>
              <a:t>Assessment of depression, anxiety, and cognitive impairment are complex based on different symptom presentation</a:t>
            </a:r>
          </a:p>
          <a:p>
            <a:pPr lvl="1">
              <a:lnSpc>
                <a:spcPct val="90000"/>
              </a:lnSpc>
            </a:pPr>
            <a:r>
              <a:rPr lang="en-US" sz="2200" dirty="0"/>
              <a:t>Somatic complaints</a:t>
            </a:r>
          </a:p>
          <a:p>
            <a:pPr lvl="1">
              <a:lnSpc>
                <a:spcPct val="90000"/>
              </a:lnSpc>
            </a:pPr>
            <a:r>
              <a:rPr lang="en-US" sz="2200" dirty="0"/>
              <a:t>Food as a coping mechanism</a:t>
            </a:r>
          </a:p>
          <a:p>
            <a:pPr>
              <a:lnSpc>
                <a:spcPct val="90000"/>
              </a:lnSpc>
            </a:pPr>
            <a:endParaRPr lang="en-US" sz="1400" dirty="0"/>
          </a:p>
          <a:p>
            <a:pPr>
              <a:lnSpc>
                <a:spcPct val="90000"/>
              </a:lnSpc>
            </a:pPr>
            <a:r>
              <a:rPr lang="en-US" sz="2400" dirty="0"/>
              <a:t>Assessing family functioning is an important part of mental health diagnosis &amp; treatment</a:t>
            </a:r>
          </a:p>
          <a:p>
            <a:pPr>
              <a:lnSpc>
                <a:spcPct val="90000"/>
              </a:lnSpc>
            </a:pPr>
            <a:endParaRPr lang="en-US" sz="2400" dirty="0"/>
          </a:p>
          <a:p>
            <a:pPr>
              <a:lnSpc>
                <a:spcPct val="90000"/>
              </a:lnSpc>
            </a:pPr>
            <a:r>
              <a:rPr lang="en-US" sz="2400" dirty="0"/>
              <a:t>Providing information about formal mental health services in “non-traditional” settings can increase the number of older Blacks that utilize services</a:t>
            </a:r>
          </a:p>
          <a:p>
            <a:pPr>
              <a:lnSpc>
                <a:spcPct val="90000"/>
              </a:lnSpc>
            </a:pPr>
            <a:endParaRPr lang="en-US" sz="1400" dirty="0"/>
          </a:p>
        </p:txBody>
      </p:sp>
      <p:pic>
        <p:nvPicPr>
          <p:cNvPr id="2052" name="Picture 4" descr="515,178 Light Bulb Stock Photos, Pictures &amp; Royalty-Free Images - iStock">
            <a:extLst>
              <a:ext uri="{FF2B5EF4-FFF2-40B4-BE49-F238E27FC236}">
                <a16:creationId xmlns:a16="http://schemas.microsoft.com/office/drawing/2014/main" id="{A2D71E21-10EE-413C-AAC2-B4269446F1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59788" y="3212426"/>
            <a:ext cx="2396658" cy="2534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444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40"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Rectangle 143">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BA08969-7D5E-514D-A225-C487F6670DBD}"/>
              </a:ext>
            </a:extLst>
          </p:cNvPr>
          <p:cNvSpPr>
            <a:spLocks noGrp="1"/>
          </p:cNvSpPr>
          <p:nvPr>
            <p:ph type="title"/>
          </p:nvPr>
        </p:nvSpPr>
        <p:spPr>
          <a:xfrm>
            <a:off x="785460" y="759805"/>
            <a:ext cx="7729890" cy="1325563"/>
          </a:xfrm>
        </p:spPr>
        <p:txBody>
          <a:bodyPr>
            <a:normAutofit/>
          </a:bodyPr>
          <a:lstStyle/>
          <a:p>
            <a:r>
              <a:rPr lang="en-US" sz="3500" dirty="0">
                <a:solidFill>
                  <a:srgbClr val="FFFFFF"/>
                </a:solidFill>
              </a:rPr>
              <a:t>Main Points</a:t>
            </a:r>
          </a:p>
        </p:txBody>
      </p:sp>
      <p:sp>
        <p:nvSpPr>
          <p:cNvPr id="3" name="Content Placeholder 2">
            <a:extLst>
              <a:ext uri="{FF2B5EF4-FFF2-40B4-BE49-F238E27FC236}">
                <a16:creationId xmlns:a16="http://schemas.microsoft.com/office/drawing/2014/main" id="{85DAC6CD-E330-B642-B823-4AE4A14CC980}"/>
              </a:ext>
            </a:extLst>
          </p:cNvPr>
          <p:cNvSpPr>
            <a:spLocks noGrp="1"/>
          </p:cNvSpPr>
          <p:nvPr>
            <p:ph idx="1"/>
          </p:nvPr>
        </p:nvSpPr>
        <p:spPr>
          <a:xfrm>
            <a:off x="1068678" y="2494450"/>
            <a:ext cx="5198602" cy="4138698"/>
          </a:xfrm>
        </p:spPr>
        <p:txBody>
          <a:bodyPr>
            <a:normAutofit/>
          </a:bodyPr>
          <a:lstStyle/>
          <a:p>
            <a:pPr>
              <a:lnSpc>
                <a:spcPct val="90000"/>
              </a:lnSpc>
            </a:pPr>
            <a:r>
              <a:rPr lang="en-US" sz="2400" dirty="0"/>
              <a:t>Understanding AND Acknowledging the impact of past and current racism on mental health can positively impact diagnosis &amp; treatment</a:t>
            </a:r>
          </a:p>
          <a:p>
            <a:pPr>
              <a:lnSpc>
                <a:spcPct val="90000"/>
              </a:lnSpc>
            </a:pPr>
            <a:endParaRPr lang="en-US" sz="1400" dirty="0"/>
          </a:p>
          <a:p>
            <a:pPr>
              <a:lnSpc>
                <a:spcPct val="90000"/>
              </a:lnSpc>
            </a:pPr>
            <a:r>
              <a:rPr lang="en-US" sz="2400" dirty="0"/>
              <a:t>Be mindful of triggers.  Encourage limiting exposure to social media.  There is often a news loop repeated discussing stressful events and incidents related to discrimination, income disparities etc. </a:t>
            </a:r>
            <a:endParaRPr lang="en-US" sz="1400" dirty="0"/>
          </a:p>
        </p:txBody>
      </p:sp>
      <p:pic>
        <p:nvPicPr>
          <p:cNvPr id="2052" name="Picture 4" descr="515,178 Light Bulb Stock Photos, Pictures &amp; Royalty-Free Images - iStock">
            <a:extLst>
              <a:ext uri="{FF2B5EF4-FFF2-40B4-BE49-F238E27FC236}">
                <a16:creationId xmlns:a16="http://schemas.microsoft.com/office/drawing/2014/main" id="{A2D71E21-10EE-413C-AAC2-B4269446F1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67280" y="3687287"/>
            <a:ext cx="2396658" cy="2534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740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136">
            <a:extLst>
              <a:ext uri="{FF2B5EF4-FFF2-40B4-BE49-F238E27FC236}">
                <a16:creationId xmlns:a16="http://schemas.microsoft.com/office/drawing/2014/main" id="{379C0369-A022-4605-B2F4-7773B74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Freeform 6">
            <a:extLst>
              <a:ext uri="{FF2B5EF4-FFF2-40B4-BE49-F238E27FC236}">
                <a16:creationId xmlns:a16="http://schemas.microsoft.com/office/drawing/2014/main" id="{FFFD28B7-CC22-4615-B487-71F011040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4" name="Rectangle 8">
            <a:extLst>
              <a:ext uri="{FF2B5EF4-FFF2-40B4-BE49-F238E27FC236}">
                <a16:creationId xmlns:a16="http://schemas.microsoft.com/office/drawing/2014/main" id="{712E4DE6-A2E5-4786-B1B9-795E13D12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85" name="Freeform 7">
            <a:extLst>
              <a:ext uri="{FF2B5EF4-FFF2-40B4-BE49-F238E27FC236}">
                <a16:creationId xmlns:a16="http://schemas.microsoft.com/office/drawing/2014/main" id="{176DEB1C-09CA-478A-AEEF-963E89897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6" name="Rectangle 8">
            <a:extLst>
              <a:ext uri="{FF2B5EF4-FFF2-40B4-BE49-F238E27FC236}">
                <a16:creationId xmlns:a16="http://schemas.microsoft.com/office/drawing/2014/main" id="{28861D55-9A89-4552-8E10-2201E1991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80505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BA08969-7D5E-514D-A225-C487F6670DBD}"/>
              </a:ext>
            </a:extLst>
          </p:cNvPr>
          <p:cNvSpPr>
            <a:spLocks noGrp="1"/>
          </p:cNvSpPr>
          <p:nvPr>
            <p:ph type="title"/>
          </p:nvPr>
        </p:nvSpPr>
        <p:spPr>
          <a:xfrm>
            <a:off x="1177841" y="1118009"/>
            <a:ext cx="3145681" cy="3180360"/>
          </a:xfrm>
        </p:spPr>
        <p:txBody>
          <a:bodyPr vert="horz" lIns="91440" tIns="45720" rIns="91440" bIns="45720" rtlCol="0" anchor="b">
            <a:normAutofit/>
          </a:bodyPr>
          <a:lstStyle/>
          <a:p>
            <a:pPr algn="l" defTabSz="914400">
              <a:lnSpc>
                <a:spcPct val="90000"/>
              </a:lnSpc>
            </a:pPr>
            <a:r>
              <a:rPr lang="en-US" sz="4700" kern="1200">
                <a:solidFill>
                  <a:srgbClr val="FFFFFF"/>
                </a:solidFill>
                <a:latin typeface="+mj-lt"/>
                <a:ea typeface="+mj-ea"/>
                <a:cs typeface="+mj-cs"/>
              </a:rPr>
              <a:t>RESOURCES</a:t>
            </a:r>
          </a:p>
        </p:txBody>
      </p:sp>
      <p:pic>
        <p:nvPicPr>
          <p:cNvPr id="3074" name="Picture 2" descr="Archive Icons. Black Flat Design. Vector Illustration. Heritage, History, Paper, Text filing cabinet stock illustrations">
            <a:extLst>
              <a:ext uri="{FF2B5EF4-FFF2-40B4-BE49-F238E27FC236}">
                <a16:creationId xmlns:a16="http://schemas.microsoft.com/office/drawing/2014/main" id="{6026240C-8286-44F6-AD33-E41DB0D507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3300" y="1530589"/>
            <a:ext cx="3487862" cy="348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5659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718879" y="800392"/>
            <a:ext cx="7698523" cy="1212102"/>
          </a:xfrm>
        </p:spPr>
        <p:txBody>
          <a:bodyPr>
            <a:normAutofit/>
          </a:bodyPr>
          <a:lstStyle/>
          <a:p>
            <a:r>
              <a:rPr lang="en-US" sz="3500" dirty="0">
                <a:solidFill>
                  <a:srgbClr val="FFFFFF"/>
                </a:solidFill>
              </a:rPr>
              <a:t>Resources</a:t>
            </a:r>
          </a:p>
        </p:txBody>
      </p:sp>
      <p:sp>
        <p:nvSpPr>
          <p:cNvPr id="3" name="Content Placeholder 2"/>
          <p:cNvSpPr>
            <a:spLocks noGrp="1"/>
          </p:cNvSpPr>
          <p:nvPr>
            <p:ph idx="1"/>
          </p:nvPr>
        </p:nvSpPr>
        <p:spPr>
          <a:xfrm>
            <a:off x="483495" y="2012494"/>
            <a:ext cx="8353223" cy="4425781"/>
          </a:xfrm>
        </p:spPr>
        <p:txBody>
          <a:bodyPr anchor="ctr">
            <a:normAutofit fontScale="70000" lnSpcReduction="20000"/>
          </a:bodyPr>
          <a:lstStyle/>
          <a:p>
            <a:pPr lvl="1">
              <a:buFont typeface="Arial" panose="020B0604020202020204" pitchFamily="34" charset="0"/>
              <a:buChar char="•"/>
            </a:pPr>
            <a:r>
              <a:rPr lang="en-US" sz="2400" dirty="0"/>
              <a:t>Clinical Gerontologist, Special Issue on Older African Americans</a:t>
            </a:r>
          </a:p>
          <a:p>
            <a:pPr lvl="1">
              <a:buFont typeface="Arial" panose="020B0604020202020204" pitchFamily="34" charset="0"/>
              <a:buChar char="•"/>
            </a:pPr>
            <a:r>
              <a:rPr lang="en-US" sz="2400" dirty="0"/>
              <a:t>Black Aging Matters: How to Better Address Racism-Related Stress in African American Older Adults (Webinar, APA Office on Aging, 2018): youtu.be/DqvF_7O0lSY </a:t>
            </a:r>
          </a:p>
          <a:p>
            <a:pPr lvl="1">
              <a:buFont typeface="Arial" panose="020B0604020202020204" pitchFamily="34" charset="0"/>
              <a:buChar char="•"/>
            </a:pPr>
            <a:r>
              <a:rPr lang="en-US" sz="2400" dirty="0"/>
              <a:t>Black and African American Elders (Diverse Elders Coalition, 2018): www.diverseelders.org/who-we-are/ diverse-elders/black-elders/ </a:t>
            </a:r>
          </a:p>
          <a:p>
            <a:pPr lvl="1">
              <a:buFont typeface="Arial" panose="020B0604020202020204" pitchFamily="34" charset="0"/>
              <a:buChar char="•"/>
            </a:pPr>
            <a:r>
              <a:rPr lang="en-US" sz="2400" dirty="0"/>
              <a:t>Facing the Divide: Psychology’s Conversation on Race and Health (APA Office of Ethnic Minority Affairs, 2018): on.apa.org/facing-the-divide </a:t>
            </a:r>
          </a:p>
          <a:p>
            <a:pPr lvl="1">
              <a:buFont typeface="Arial" panose="020B0604020202020204" pitchFamily="34" charset="0"/>
              <a:buChar char="•"/>
            </a:pPr>
            <a:r>
              <a:rPr lang="en-US" sz="2400" dirty="0"/>
              <a:t>Health and Healthcare of African American Older Adults (V.J. </a:t>
            </a:r>
            <a:r>
              <a:rPr lang="en-US" sz="2400" dirty="0" err="1"/>
              <a:t>Periyakoil</a:t>
            </a:r>
            <a:r>
              <a:rPr lang="en-US" sz="2400" dirty="0"/>
              <a:t> &amp; Rita Hargrave, 2010): geriatrics.stanford.edu/wp-content/uploads/2014/10/ african_american.pdf </a:t>
            </a:r>
          </a:p>
          <a:p>
            <a:pPr lvl="1">
              <a:buFont typeface="Arial" panose="020B0604020202020204" pitchFamily="34" charset="0"/>
              <a:buChar char="•"/>
            </a:pPr>
            <a:r>
              <a:rPr lang="en-US" sz="2400" dirty="0"/>
              <a:t>Mechanisms of Racial/Ethnic Disparities in Cognitive Aging and Alzheimer’s Disease (Jennifer Manly, 2016): wai.wisc.edu/pdf/ADUpdate2016/Manly%20 presentation-6SLIDESPERPAGE.pdf </a:t>
            </a:r>
          </a:p>
          <a:p>
            <a:pPr lvl="1">
              <a:buFont typeface="Arial" panose="020B0604020202020204" pitchFamily="34" charset="0"/>
              <a:buChar char="•"/>
            </a:pPr>
            <a:r>
              <a:rPr lang="en-US" sz="2400" dirty="0"/>
              <a:t>Multicultural Aging Efforts at APA: on.apa.org/multicultural-efforts </a:t>
            </a:r>
          </a:p>
          <a:p>
            <a:pPr lvl="1">
              <a:buFont typeface="Arial" panose="020B0604020202020204" pitchFamily="34" charset="0"/>
              <a:buChar char="•"/>
            </a:pPr>
            <a:r>
              <a:rPr lang="en-US" sz="2400" dirty="0"/>
              <a:t>Psychological and Physical Effects of Race Related Stress (Association of Black Psychologists, 2018): youtu.be/NPYpYC6xCLg</a:t>
            </a:r>
            <a:endParaRPr lang="en-US" sz="2100" dirty="0"/>
          </a:p>
        </p:txBody>
      </p:sp>
    </p:spTree>
    <p:extLst>
      <p:ext uri="{BB962C8B-B14F-4D97-AF65-F5344CB8AC3E}">
        <p14:creationId xmlns:p14="http://schemas.microsoft.com/office/powerpoint/2010/main" val="501579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5EE7C-3FE3-437E-A0D7-D9DF46E30407}"/>
              </a:ext>
            </a:extLst>
          </p:cNvPr>
          <p:cNvSpPr>
            <a:spLocks noGrp="1"/>
          </p:cNvSpPr>
          <p:nvPr>
            <p:ph type="title"/>
          </p:nvPr>
        </p:nvSpPr>
        <p:spPr>
          <a:xfrm>
            <a:off x="457200" y="694363"/>
            <a:ext cx="8229600" cy="1143000"/>
          </a:xfrm>
        </p:spPr>
        <p:txBody>
          <a:bodyPr>
            <a:normAutofit fontScale="90000"/>
          </a:bodyPr>
          <a:lstStyle/>
          <a:p>
            <a:r>
              <a:rPr lang="en-US" i="1" dirty="0"/>
              <a:t>SAGE</a:t>
            </a:r>
            <a:r>
              <a:rPr lang="en-US" dirty="0"/>
              <a:t>: </a:t>
            </a:r>
            <a:r>
              <a:rPr lang="en-US" i="1" dirty="0" err="1"/>
              <a:t>Sistahs</a:t>
            </a:r>
            <a:r>
              <a:rPr lang="en-US" i="1" dirty="0"/>
              <a:t> Aging with Grace &amp; Elegance </a:t>
            </a:r>
            <a:br>
              <a:rPr lang="en-US" i="1" dirty="0"/>
            </a:br>
            <a:r>
              <a:rPr lang="en-US" sz="2200" dirty="0">
                <a:hlinkClick r:id="rId2"/>
              </a:rPr>
              <a:t>https://www.sankofastories.com/partners</a:t>
            </a:r>
            <a:br>
              <a:rPr lang="en-US" sz="2200" dirty="0"/>
            </a:br>
            <a:endParaRPr lang="en-US" sz="1600" dirty="0"/>
          </a:p>
        </p:txBody>
      </p:sp>
      <p:sp>
        <p:nvSpPr>
          <p:cNvPr id="3" name="Content Placeholder 2">
            <a:extLst>
              <a:ext uri="{FF2B5EF4-FFF2-40B4-BE49-F238E27FC236}">
                <a16:creationId xmlns:a16="http://schemas.microsoft.com/office/drawing/2014/main" id="{036683EE-0B0B-491C-9FFC-56ADEBF8F960}"/>
              </a:ext>
            </a:extLst>
          </p:cNvPr>
          <p:cNvSpPr>
            <a:spLocks noGrp="1"/>
          </p:cNvSpPr>
          <p:nvPr>
            <p:ph idx="1"/>
          </p:nvPr>
        </p:nvSpPr>
        <p:spPr>
          <a:xfrm>
            <a:off x="457200" y="2109866"/>
            <a:ext cx="8229600" cy="4525963"/>
          </a:xfrm>
        </p:spPr>
        <p:txBody>
          <a:bodyPr>
            <a:normAutofit fontScale="62500" lnSpcReduction="20000"/>
          </a:bodyPr>
          <a:lstStyle/>
          <a:p>
            <a:r>
              <a:rPr lang="en-US" dirty="0"/>
              <a:t>Borne out of the personal experiences of its Co-Founders, Carlene Davis and Kiara Harris, </a:t>
            </a:r>
            <a:r>
              <a:rPr lang="en-US" dirty="0" err="1">
                <a:hlinkClick r:id="rId3"/>
              </a:rPr>
              <a:t>Sistahs</a:t>
            </a:r>
            <a:r>
              <a:rPr lang="en-US" dirty="0">
                <a:hlinkClick r:id="rId3"/>
              </a:rPr>
              <a:t> Aging with Grace &amp; Elegance</a:t>
            </a:r>
            <a:r>
              <a:rPr lang="en-US" dirty="0"/>
              <a:t> was created to empower Black women with knowledge, strategies, tools and community support to thrive at every stage of the aging journey. Through education, advocacy, information-sharing and action-planning, the goal of </a:t>
            </a:r>
            <a:r>
              <a:rPr lang="en-US" dirty="0" err="1"/>
              <a:t>Sistahs</a:t>
            </a:r>
            <a:r>
              <a:rPr lang="en-US" dirty="0"/>
              <a:t> Aging with Grace &amp; Elegance is for Black women to:</a:t>
            </a:r>
          </a:p>
          <a:p>
            <a:r>
              <a:rPr lang="en-US" dirty="0"/>
              <a:t>Maintain optimal levels of physical and mental well-being throughout their aging journey</a:t>
            </a:r>
          </a:p>
          <a:p>
            <a:r>
              <a:rPr lang="en-US" dirty="0"/>
              <a:t>Have the resources needed to be financially secure</a:t>
            </a:r>
          </a:p>
          <a:p>
            <a:r>
              <a:rPr lang="en-US" dirty="0"/>
              <a:t>Live in safe and stable housing that enables them to age-in-place and community for as long as desired and possible</a:t>
            </a:r>
          </a:p>
          <a:p>
            <a:r>
              <a:rPr lang="en-US" dirty="0"/>
              <a:t>Establish trust, estate and advanced health care plans that articulate their wishes in life and death</a:t>
            </a:r>
          </a:p>
          <a:p>
            <a:r>
              <a:rPr lang="en-US" dirty="0"/>
              <a:t>Experience caring and supportive family and community relationships</a:t>
            </a:r>
          </a:p>
          <a:p>
            <a:r>
              <a:rPr lang="en-US" dirty="0"/>
              <a:t>Remain active, engaged, and connected to a community of </a:t>
            </a:r>
            <a:r>
              <a:rPr lang="en-US" dirty="0" err="1"/>
              <a:t>Sistahs</a:t>
            </a:r>
            <a:r>
              <a:rPr lang="en-US" dirty="0"/>
              <a:t> who are Celebrating the Aging Journey together</a:t>
            </a:r>
          </a:p>
          <a:p>
            <a:endParaRPr lang="en-US" dirty="0"/>
          </a:p>
        </p:txBody>
      </p:sp>
    </p:spTree>
    <p:extLst>
      <p:ext uri="{BB962C8B-B14F-4D97-AF65-F5344CB8AC3E}">
        <p14:creationId xmlns:p14="http://schemas.microsoft.com/office/powerpoint/2010/main" val="3231443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371178E-852B-6441-9EC4-187728C11181}"/>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Resources</a:t>
            </a:r>
          </a:p>
        </p:txBody>
      </p:sp>
      <p:sp>
        <p:nvSpPr>
          <p:cNvPr id="3" name="Content Placeholder 2">
            <a:extLst>
              <a:ext uri="{FF2B5EF4-FFF2-40B4-BE49-F238E27FC236}">
                <a16:creationId xmlns:a16="http://schemas.microsoft.com/office/drawing/2014/main" id="{B5F2F1BD-8591-3C46-9926-3FED3BA60975}"/>
              </a:ext>
            </a:extLst>
          </p:cNvPr>
          <p:cNvSpPr>
            <a:spLocks noGrp="1"/>
          </p:cNvSpPr>
          <p:nvPr>
            <p:ph idx="1"/>
          </p:nvPr>
        </p:nvSpPr>
        <p:spPr>
          <a:xfrm>
            <a:off x="1025718" y="2490436"/>
            <a:ext cx="7281746" cy="3567173"/>
          </a:xfrm>
        </p:spPr>
        <p:txBody>
          <a:bodyPr anchor="ctr">
            <a:normAutofit/>
          </a:bodyPr>
          <a:lstStyle/>
          <a:p>
            <a:r>
              <a:rPr lang="en-US" sz="2400" dirty="0"/>
              <a:t>Council of National Psychology Association for the Advancement of Ethnic Minority Interests (CNPAAEMI)</a:t>
            </a:r>
            <a:endParaRPr lang="en-US" sz="2400" dirty="0">
              <a:effectLst/>
            </a:endParaRPr>
          </a:p>
          <a:p>
            <a:pPr lvl="1"/>
            <a:r>
              <a:rPr lang="en-US" sz="2400" dirty="0">
                <a:hlinkClick r:id="rId2"/>
              </a:rPr>
              <a:t>https://www.apa.org/about/governance/bdcmte/ethnic-minority-interests</a:t>
            </a:r>
            <a:r>
              <a:rPr lang="en-US" sz="2400" dirty="0"/>
              <a:t> </a:t>
            </a:r>
          </a:p>
          <a:p>
            <a:pPr lvl="1"/>
            <a:r>
              <a:rPr lang="en-US" sz="2400" dirty="0">
                <a:hlinkClick r:id="rId3"/>
              </a:rPr>
              <a:t>https://www.apa.org/pi/oema</a:t>
            </a:r>
            <a:r>
              <a:rPr lang="en-US" sz="2400" dirty="0"/>
              <a:t> </a:t>
            </a:r>
            <a:r>
              <a:rPr lang="en-US" sz="2400" dirty="0">
                <a:effectLst/>
              </a:rPr>
              <a:t> </a:t>
            </a:r>
          </a:p>
          <a:p>
            <a:r>
              <a:rPr lang="en-US" sz="2400" dirty="0"/>
              <a:t>APA Multicultural Guidelines, 2017</a:t>
            </a:r>
          </a:p>
          <a:p>
            <a:pPr lvl="1"/>
            <a:r>
              <a:rPr lang="en-US" sz="2400" dirty="0">
                <a:hlinkClick r:id="rId4"/>
              </a:rPr>
              <a:t>http://www.apa.org/about/policy/multicultural-guidelines.pdf</a:t>
            </a:r>
            <a:r>
              <a:rPr lang="en-US" sz="2400" dirty="0"/>
              <a:t>   </a:t>
            </a:r>
          </a:p>
          <a:p>
            <a:pPr lvl="1"/>
            <a:endParaRPr lang="en-US" sz="2400" dirty="0"/>
          </a:p>
        </p:txBody>
      </p:sp>
    </p:spTree>
    <p:extLst>
      <p:ext uri="{BB962C8B-B14F-4D97-AF65-F5344CB8AC3E}">
        <p14:creationId xmlns:p14="http://schemas.microsoft.com/office/powerpoint/2010/main" val="1792383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C72AAB6-D0F0-4048-90ED-5BD78465B7B9}"/>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References</a:t>
            </a:r>
          </a:p>
        </p:txBody>
      </p:sp>
      <p:sp>
        <p:nvSpPr>
          <p:cNvPr id="3" name="Content Placeholder 2">
            <a:extLst>
              <a:ext uri="{FF2B5EF4-FFF2-40B4-BE49-F238E27FC236}">
                <a16:creationId xmlns:a16="http://schemas.microsoft.com/office/drawing/2014/main" id="{C94906EB-CFD7-654D-A93F-37F8BD6D031A}"/>
              </a:ext>
            </a:extLst>
          </p:cNvPr>
          <p:cNvSpPr>
            <a:spLocks noGrp="1"/>
          </p:cNvSpPr>
          <p:nvPr>
            <p:ph idx="1"/>
          </p:nvPr>
        </p:nvSpPr>
        <p:spPr>
          <a:xfrm>
            <a:off x="839491" y="2070100"/>
            <a:ext cx="8079657" cy="4845506"/>
          </a:xfrm>
        </p:spPr>
        <p:txBody>
          <a:bodyPr anchor="ctr">
            <a:normAutofit lnSpcReduction="10000"/>
          </a:bodyPr>
          <a:lstStyle/>
          <a:p>
            <a:pPr>
              <a:lnSpc>
                <a:spcPct val="90000"/>
              </a:lnSpc>
              <a:spcBef>
                <a:spcPts val="0"/>
              </a:spcBef>
              <a:spcAft>
                <a:spcPts val="600"/>
              </a:spcAft>
            </a:pPr>
            <a:r>
              <a:rPr lang="en-US" sz="700" dirty="0"/>
              <a:t>Adams-Price, C. E. (1993). Age, education, and literacy skills of adult Mississippians. </a:t>
            </a:r>
            <a:r>
              <a:rPr lang="en-US" sz="700" i="1" dirty="0"/>
              <a:t>The Gerontologist, 33,</a:t>
            </a:r>
            <a:r>
              <a:rPr lang="en-US" sz="700" dirty="0"/>
              <a:t> 741–746.</a:t>
            </a:r>
          </a:p>
          <a:p>
            <a:pPr>
              <a:lnSpc>
                <a:spcPct val="90000"/>
              </a:lnSpc>
              <a:spcBef>
                <a:spcPts val="0"/>
              </a:spcBef>
              <a:spcAft>
                <a:spcPts val="600"/>
              </a:spcAft>
            </a:pPr>
            <a:r>
              <a:rPr lang="en-US" sz="700" dirty="0"/>
              <a:t>Agarwal, M., Hamilton, J. B., Moore, C. E., &amp; Crandell, J. L. (2010). Predictors of depression among older </a:t>
            </a:r>
            <a:r>
              <a:rPr lang="en-US" sz="700" dirty="0" err="1"/>
              <a:t>BlackAmerican</a:t>
            </a:r>
            <a:r>
              <a:rPr lang="en-US" sz="700" dirty="0"/>
              <a:t> cancer patients. </a:t>
            </a:r>
            <a:r>
              <a:rPr lang="en-US" sz="700" i="1" dirty="0"/>
              <a:t>Cancer Nursing, 33, </a:t>
            </a:r>
            <a:r>
              <a:rPr lang="en-US" sz="700" dirty="0"/>
              <a:t>156-163.</a:t>
            </a:r>
          </a:p>
          <a:p>
            <a:pPr>
              <a:lnSpc>
                <a:spcPct val="90000"/>
              </a:lnSpc>
              <a:spcBef>
                <a:spcPts val="0"/>
              </a:spcBef>
              <a:spcAft>
                <a:spcPts val="600"/>
              </a:spcAft>
            </a:pPr>
            <a:r>
              <a:rPr lang="en-US" sz="700" dirty="0"/>
              <a:t>Aranda, M. P., </a:t>
            </a:r>
            <a:r>
              <a:rPr lang="en-US" sz="700" dirty="0" err="1"/>
              <a:t>Chae</a:t>
            </a:r>
            <a:r>
              <a:rPr lang="en-US" sz="700" dirty="0"/>
              <a:t>, D. H., Lincoln, K. D., Taylor, R. J., Woodward, A. T., &amp; Chatters, L. M. (2011). Demographic correlates of DSM-IV major depressive disorder among older </a:t>
            </a:r>
            <a:r>
              <a:rPr lang="en-US" sz="700" dirty="0" err="1"/>
              <a:t>BlackAmericans</a:t>
            </a:r>
            <a:r>
              <a:rPr lang="en-US" sz="700" dirty="0"/>
              <a:t>, Black </a:t>
            </a:r>
            <a:r>
              <a:rPr lang="en-US" sz="700" dirty="0" err="1"/>
              <a:t>Caribbeans</a:t>
            </a:r>
            <a:r>
              <a:rPr lang="en-US" sz="700" dirty="0"/>
              <a:t>, and non-Hispanic Whites: Results from the National Survey of American Life. </a:t>
            </a:r>
            <a:r>
              <a:rPr lang="en-US" sz="700" i="1" dirty="0"/>
              <a:t>International Journal of Geriatric Psychiatry, 27, </a:t>
            </a:r>
            <a:r>
              <a:rPr lang="en-US" sz="700" dirty="0"/>
              <a:t>940-947.</a:t>
            </a:r>
          </a:p>
          <a:p>
            <a:pPr>
              <a:lnSpc>
                <a:spcPct val="90000"/>
              </a:lnSpc>
              <a:spcBef>
                <a:spcPts val="0"/>
              </a:spcBef>
              <a:spcAft>
                <a:spcPts val="600"/>
              </a:spcAft>
            </a:pPr>
            <a:r>
              <a:rPr lang="en-US" sz="700" dirty="0"/>
              <a:t>The Atlantic (2021). </a:t>
            </a:r>
            <a:r>
              <a:rPr lang="en-US" sz="700" i="1" dirty="0"/>
              <a:t>The COVID racial data tracker: COVID-19 is affecting Black, Indigenous, Latinx, and other people of color the most. </a:t>
            </a:r>
            <a:r>
              <a:rPr lang="en-US" sz="700" dirty="0">
                <a:hlinkClick r:id="rId2"/>
              </a:rPr>
              <a:t>https://covidtracking.com/race</a:t>
            </a:r>
            <a:endParaRPr lang="en-US" sz="700" dirty="0"/>
          </a:p>
          <a:p>
            <a:pPr>
              <a:lnSpc>
                <a:spcPct val="90000"/>
              </a:lnSpc>
              <a:spcBef>
                <a:spcPts val="0"/>
              </a:spcBef>
              <a:spcAft>
                <a:spcPts val="600"/>
              </a:spcAft>
            </a:pPr>
            <a:r>
              <a:rPr lang="en-US" sz="700" dirty="0" err="1"/>
              <a:t>Avlund</a:t>
            </a:r>
            <a:r>
              <a:rPr lang="en-US" sz="700" dirty="0"/>
              <a:t>, K., &amp; </a:t>
            </a:r>
            <a:r>
              <a:rPr lang="en-US" sz="700" dirty="0" err="1"/>
              <a:t>Fromholt</a:t>
            </a:r>
            <a:r>
              <a:rPr lang="en-US" sz="700" dirty="0"/>
              <a:t>, P. (1998). Instrumental activities of daily living: The relationships to self-rated memory and cognitive performance among 75-year-old men and women. </a:t>
            </a:r>
            <a:r>
              <a:rPr lang="en-US" sz="700" i="1" dirty="0"/>
              <a:t>Scandinavian Journal of Occupational Therapy, 5, </a:t>
            </a:r>
            <a:r>
              <a:rPr lang="en-US" sz="700" dirty="0"/>
              <a:t>93-100.</a:t>
            </a:r>
          </a:p>
          <a:p>
            <a:pPr>
              <a:lnSpc>
                <a:spcPct val="90000"/>
              </a:lnSpc>
              <a:spcBef>
                <a:spcPts val="0"/>
              </a:spcBef>
              <a:spcAft>
                <a:spcPts val="600"/>
              </a:spcAft>
            </a:pPr>
            <a:r>
              <a:rPr lang="en-US" sz="700" dirty="0"/>
              <a:t>Baker, F. M. (1995). Mental-health issues in elderly African-Americans. </a:t>
            </a:r>
            <a:r>
              <a:rPr lang="en-US" sz="700" i="1" dirty="0"/>
              <a:t>Clinics In Geriatric Medicine, 11, </a:t>
            </a:r>
            <a:r>
              <a:rPr lang="en-US" sz="700" dirty="0"/>
              <a:t>1-13.</a:t>
            </a:r>
          </a:p>
          <a:p>
            <a:pPr>
              <a:lnSpc>
                <a:spcPct val="90000"/>
              </a:lnSpc>
              <a:spcBef>
                <a:spcPts val="0"/>
              </a:spcBef>
              <a:spcAft>
                <a:spcPts val="600"/>
              </a:spcAft>
            </a:pPr>
            <a:r>
              <a:rPr lang="en-US" sz="700" dirty="0"/>
              <a:t>Baker, F. M., Parker, D. A., Wiley, C., </a:t>
            </a:r>
            <a:r>
              <a:rPr lang="en-US" sz="700" dirty="0" err="1"/>
              <a:t>Velli</a:t>
            </a:r>
            <a:r>
              <a:rPr lang="en-US" sz="700" dirty="0"/>
              <a:t>, S. A., &amp; Johnson, J. T. (1995). Depressive symptoms in African-American mental patients. </a:t>
            </a:r>
            <a:r>
              <a:rPr lang="en-US" sz="700" i="1" dirty="0"/>
              <a:t>International Journal of Geriatric Psychiatry, 10, </a:t>
            </a:r>
            <a:r>
              <a:rPr lang="en-US" sz="700" dirty="0"/>
              <a:t>9-14.</a:t>
            </a:r>
          </a:p>
          <a:p>
            <a:pPr>
              <a:lnSpc>
                <a:spcPct val="90000"/>
              </a:lnSpc>
              <a:spcBef>
                <a:spcPts val="0"/>
              </a:spcBef>
              <a:spcAft>
                <a:spcPts val="600"/>
              </a:spcAft>
            </a:pPr>
            <a:r>
              <a:rPr lang="en-US" sz="700" dirty="0"/>
              <a:t>Barber, S., Hickson, D. A., </a:t>
            </a:r>
            <a:r>
              <a:rPr lang="en-US" sz="700" dirty="0" err="1"/>
              <a:t>Kawachi</a:t>
            </a:r>
            <a:r>
              <a:rPr lang="en-US" sz="700" dirty="0"/>
              <a:t>, I., Subramanian, S. v., &amp; Earls, F. (2016). Double-jeopardy: The joint impact of neighborhood disadvantage and low social cohesion on cumulative risk of disease among </a:t>
            </a:r>
            <a:r>
              <a:rPr lang="en-US" sz="700" dirty="0" err="1"/>
              <a:t>BlackAmerican</a:t>
            </a:r>
            <a:r>
              <a:rPr lang="en-US" sz="700" dirty="0"/>
              <a:t> men and women in the Jackson Heart Study. </a:t>
            </a:r>
            <a:r>
              <a:rPr lang="en-US" sz="700" i="1" dirty="0"/>
              <a:t>Social Science &amp; Medicine, 153, </a:t>
            </a:r>
            <a:r>
              <a:rPr lang="en-US" sz="700" dirty="0"/>
              <a:t>107-115.</a:t>
            </a:r>
          </a:p>
          <a:p>
            <a:pPr>
              <a:lnSpc>
                <a:spcPct val="90000"/>
              </a:lnSpc>
              <a:spcBef>
                <a:spcPts val="0"/>
              </a:spcBef>
              <a:spcAft>
                <a:spcPts val="600"/>
              </a:spcAft>
            </a:pPr>
            <a:r>
              <a:rPr lang="en-US" sz="700" dirty="0" err="1"/>
              <a:t>Barberger</a:t>
            </a:r>
            <a:r>
              <a:rPr lang="en-US" sz="700" dirty="0"/>
              <a:t>-Gateau, P., </a:t>
            </a:r>
            <a:r>
              <a:rPr lang="en-US" sz="700" dirty="0" err="1"/>
              <a:t>Fabrigoule</a:t>
            </a:r>
            <a:r>
              <a:rPr lang="en-US" sz="700" dirty="0"/>
              <a:t>, C., Helmer, C., </a:t>
            </a:r>
            <a:r>
              <a:rPr lang="en-US" sz="700" dirty="0" err="1"/>
              <a:t>Rouch</a:t>
            </a:r>
            <a:r>
              <a:rPr lang="en-US" sz="700" dirty="0"/>
              <a:t>, I., &amp; </a:t>
            </a:r>
            <a:r>
              <a:rPr lang="en-US" sz="700" dirty="0" err="1"/>
              <a:t>Dartigues</a:t>
            </a:r>
            <a:r>
              <a:rPr lang="en-US" sz="700" dirty="0"/>
              <a:t>, J. F. (1999). Functional impairment in instrumental activities of daily living: An early clinical sign of dementia. </a:t>
            </a:r>
            <a:r>
              <a:rPr lang="en-US" sz="700" i="1" dirty="0"/>
              <a:t>Journal of the American Geriatrics Society, 47, </a:t>
            </a:r>
            <a:r>
              <a:rPr lang="en-US" sz="700" dirty="0"/>
              <a:t>456-462.</a:t>
            </a:r>
          </a:p>
          <a:p>
            <a:pPr>
              <a:lnSpc>
                <a:spcPct val="90000"/>
              </a:lnSpc>
              <a:spcBef>
                <a:spcPts val="0"/>
              </a:spcBef>
              <a:spcAft>
                <a:spcPts val="600"/>
              </a:spcAft>
            </a:pPr>
            <a:r>
              <a:rPr lang="en-US" sz="700" dirty="0" err="1"/>
              <a:t>Bazargan</a:t>
            </a:r>
            <a:r>
              <a:rPr lang="en-US" sz="700" dirty="0"/>
              <a:t>, M. (1996). Self-reported sleep disturbance among African-American elderly: The effects of depression, heath status, exercise, and social support. </a:t>
            </a:r>
            <a:r>
              <a:rPr lang="en-US" sz="700" i="1" dirty="0"/>
              <a:t>International Journal of Aging and Human Development, 42, </a:t>
            </a:r>
            <a:r>
              <a:rPr lang="en-US" sz="700" dirty="0"/>
              <a:t>143-160.</a:t>
            </a:r>
          </a:p>
          <a:p>
            <a:pPr>
              <a:lnSpc>
                <a:spcPct val="90000"/>
              </a:lnSpc>
              <a:spcBef>
                <a:spcPts val="0"/>
              </a:spcBef>
              <a:spcAft>
                <a:spcPts val="600"/>
              </a:spcAft>
            </a:pPr>
            <a:r>
              <a:rPr lang="en-US" sz="700" dirty="0"/>
              <a:t>Billingsley, A. (1992). </a:t>
            </a:r>
            <a:r>
              <a:rPr lang="en-US" sz="700" i="1" dirty="0"/>
              <a:t>Climbing Jacob’s ladder: Enduring legacy of </a:t>
            </a:r>
            <a:r>
              <a:rPr lang="en-US" sz="700" i="1" dirty="0" err="1"/>
              <a:t>BlackAmerican</a:t>
            </a:r>
            <a:r>
              <a:rPr lang="en-US" sz="700" i="1" dirty="0"/>
              <a:t> families. </a:t>
            </a:r>
            <a:r>
              <a:rPr lang="en-US" sz="700" dirty="0"/>
              <a:t>New York, NY: Simon &amp; Schuster.</a:t>
            </a:r>
          </a:p>
          <a:p>
            <a:pPr>
              <a:lnSpc>
                <a:spcPct val="90000"/>
              </a:lnSpc>
              <a:spcBef>
                <a:spcPts val="0"/>
              </a:spcBef>
              <a:spcAft>
                <a:spcPts val="600"/>
              </a:spcAft>
            </a:pPr>
            <a:r>
              <a:rPr lang="en-US" sz="700" dirty="0"/>
              <a:t>Blazer, D. G., </a:t>
            </a:r>
            <a:r>
              <a:rPr lang="en-US" sz="700" dirty="0" err="1"/>
              <a:t>Landerman</a:t>
            </a:r>
            <a:r>
              <a:rPr lang="en-US" sz="700" dirty="0"/>
              <a:t>, L. R., Hays, J. C., </a:t>
            </a:r>
            <a:r>
              <a:rPr lang="en-US" sz="700" dirty="0" err="1"/>
              <a:t>Simonsick</a:t>
            </a:r>
            <a:r>
              <a:rPr lang="en-US" sz="700" dirty="0"/>
              <a:t>, E. M., &amp; Saunders, W. B. (1998). Symptoms of depression among community-dwelling elderly African-American and white older adults. </a:t>
            </a:r>
            <a:r>
              <a:rPr lang="en-US" sz="700" i="1" dirty="0"/>
              <a:t>Psychological Medicine, 28, </a:t>
            </a:r>
            <a:r>
              <a:rPr lang="en-US" sz="700" dirty="0"/>
              <a:t>1311-1320.</a:t>
            </a:r>
          </a:p>
          <a:p>
            <a:pPr>
              <a:lnSpc>
                <a:spcPct val="90000"/>
              </a:lnSpc>
              <a:spcBef>
                <a:spcPts val="0"/>
              </a:spcBef>
              <a:spcAft>
                <a:spcPts val="600"/>
              </a:spcAft>
            </a:pPr>
            <a:r>
              <a:rPr lang="en-US" sz="700" dirty="0"/>
              <a:t>Boulware, D. L., &amp; Bui, N. H. (2016). Bereaved </a:t>
            </a:r>
            <a:r>
              <a:rPr lang="en-US" sz="700" dirty="0" err="1"/>
              <a:t>BlackAmerican</a:t>
            </a:r>
            <a:r>
              <a:rPr lang="en-US" sz="700" dirty="0"/>
              <a:t> adults: The role of social support, religious coping, and continuing bonds. </a:t>
            </a:r>
            <a:r>
              <a:rPr lang="en-US" sz="700" i="1" dirty="0"/>
              <a:t>Journal of Loss and Trauma, 21, </a:t>
            </a:r>
            <a:r>
              <a:rPr lang="en-US" sz="700" dirty="0"/>
              <a:t>192-202.</a:t>
            </a:r>
          </a:p>
          <a:p>
            <a:pPr>
              <a:lnSpc>
                <a:spcPct val="90000"/>
              </a:lnSpc>
              <a:spcBef>
                <a:spcPts val="0"/>
              </a:spcBef>
              <a:spcAft>
                <a:spcPts val="600"/>
              </a:spcAft>
            </a:pPr>
            <a:r>
              <a:rPr lang="en-US" sz="700" dirty="0"/>
              <a:t>Brown, C., </a:t>
            </a:r>
            <a:r>
              <a:rPr lang="en-US" sz="700" dirty="0" err="1"/>
              <a:t>Schulberg</a:t>
            </a:r>
            <a:r>
              <a:rPr lang="en-US" sz="700" dirty="0"/>
              <a:t>, H. C., &amp; </a:t>
            </a:r>
            <a:r>
              <a:rPr lang="en-US" sz="700" dirty="0" err="1"/>
              <a:t>Madonia</a:t>
            </a:r>
            <a:r>
              <a:rPr lang="en-US" sz="700" dirty="0"/>
              <a:t>, M. J. (1996). Clinical presentations of major depression by </a:t>
            </a:r>
            <a:r>
              <a:rPr lang="en-US" sz="700" dirty="0" err="1"/>
              <a:t>BlackAmericans</a:t>
            </a:r>
            <a:r>
              <a:rPr lang="en-US" sz="700" dirty="0"/>
              <a:t> and whites in primary medical care practice. </a:t>
            </a:r>
            <a:r>
              <a:rPr lang="en-US" sz="700" i="1" dirty="0"/>
              <a:t>Journal of Affective Disorders, 41, </a:t>
            </a:r>
            <a:r>
              <a:rPr lang="en-US" sz="700" dirty="0"/>
              <a:t>181-191.</a:t>
            </a:r>
          </a:p>
          <a:p>
            <a:pPr>
              <a:lnSpc>
                <a:spcPct val="90000"/>
              </a:lnSpc>
              <a:spcBef>
                <a:spcPts val="0"/>
              </a:spcBef>
              <a:spcAft>
                <a:spcPts val="600"/>
              </a:spcAft>
            </a:pPr>
            <a:r>
              <a:rPr lang="en-US" sz="700" dirty="0"/>
              <a:t>Carlson, M. C., Brandt, J., Carson, K. A., &amp; </a:t>
            </a:r>
            <a:r>
              <a:rPr lang="en-US" sz="700" dirty="0" err="1"/>
              <a:t>Kawas</a:t>
            </a:r>
            <a:r>
              <a:rPr lang="en-US" sz="700" dirty="0"/>
              <a:t>, C. H. (1998). Lack of relation between race and cognitive test performance in Alzheimer’s disease. </a:t>
            </a:r>
            <a:r>
              <a:rPr lang="en-US" sz="700" i="1" dirty="0"/>
              <a:t>Neurology, 50,</a:t>
            </a:r>
            <a:r>
              <a:rPr lang="en-US" sz="700" dirty="0"/>
              <a:t> 1499–1501. </a:t>
            </a:r>
          </a:p>
          <a:p>
            <a:pPr>
              <a:lnSpc>
                <a:spcPct val="90000"/>
              </a:lnSpc>
              <a:spcBef>
                <a:spcPts val="0"/>
              </a:spcBef>
              <a:spcAft>
                <a:spcPts val="600"/>
              </a:spcAft>
            </a:pPr>
            <a:r>
              <a:rPr lang="en-US" sz="700" dirty="0"/>
              <a:t>Carrington, C. H. (2006). Clinical depression in </a:t>
            </a:r>
            <a:r>
              <a:rPr lang="en-US" sz="700" dirty="0" err="1"/>
              <a:t>BlackAmerican</a:t>
            </a:r>
            <a:r>
              <a:rPr lang="en-US" sz="700" dirty="0"/>
              <a:t> women: Diagnoses, treatment, and research. </a:t>
            </a:r>
            <a:r>
              <a:rPr lang="en-US" sz="700" i="1" dirty="0"/>
              <a:t>Journal of Clinical Psychology, 62, </a:t>
            </a:r>
            <a:r>
              <a:rPr lang="en-US" sz="700" dirty="0"/>
              <a:t>779-791. </a:t>
            </a:r>
            <a:r>
              <a:rPr lang="en-US" sz="700" dirty="0" err="1"/>
              <a:t>doi</a:t>
            </a:r>
            <a:r>
              <a:rPr lang="en-US" sz="700" dirty="0"/>
              <a:t>: 10.1002/jclp.20289</a:t>
            </a:r>
          </a:p>
          <a:p>
            <a:pPr>
              <a:lnSpc>
                <a:spcPct val="90000"/>
              </a:lnSpc>
              <a:spcBef>
                <a:spcPts val="0"/>
              </a:spcBef>
              <a:spcAft>
                <a:spcPts val="600"/>
              </a:spcAft>
            </a:pPr>
            <a:r>
              <a:rPr lang="en-US" sz="700" dirty="0"/>
              <a:t>Centers for Disease Control and Prevention (2020a). </a:t>
            </a:r>
            <a:r>
              <a:rPr lang="en-US" sz="700" i="1" dirty="0"/>
              <a:t>COVID-19 in racial and ethnic minority groups</a:t>
            </a:r>
            <a:r>
              <a:rPr lang="en-US" sz="700" dirty="0"/>
              <a:t>. https://www.cdc.gov/coronavirus/2019-ncov/need-extra-precautions/racial-ethnic-minorities.html </a:t>
            </a:r>
          </a:p>
          <a:p>
            <a:pPr>
              <a:lnSpc>
                <a:spcPct val="90000"/>
              </a:lnSpc>
              <a:spcBef>
                <a:spcPts val="0"/>
              </a:spcBef>
              <a:spcAft>
                <a:spcPts val="600"/>
              </a:spcAft>
            </a:pPr>
            <a:r>
              <a:rPr lang="en-US" sz="700" dirty="0"/>
              <a:t>Corbie-Smith, G., Thomas, S. B., Williams, M. V., &amp; Moody-Ayers, S. (1999). Attitudes and beliefs of </a:t>
            </a:r>
            <a:r>
              <a:rPr lang="en-US" sz="700" dirty="0" err="1"/>
              <a:t>BlackAmericans</a:t>
            </a:r>
            <a:r>
              <a:rPr lang="en-US" sz="700" dirty="0"/>
              <a:t> toward participation in medical research. </a:t>
            </a:r>
            <a:r>
              <a:rPr lang="en-US" sz="700" i="1" dirty="0"/>
              <a:t>Journal of General Internal Medicine, 14, </a:t>
            </a:r>
            <a:r>
              <a:rPr lang="en-US" sz="700" dirty="0"/>
              <a:t>537-546.</a:t>
            </a:r>
          </a:p>
          <a:p>
            <a:pPr>
              <a:lnSpc>
                <a:spcPct val="90000"/>
              </a:lnSpc>
              <a:spcBef>
                <a:spcPts val="0"/>
              </a:spcBef>
              <a:spcAft>
                <a:spcPts val="600"/>
              </a:spcAft>
            </a:pPr>
            <a:r>
              <a:rPr lang="en-US" sz="700" dirty="0"/>
              <a:t>Gibbons, F. X., Kingsbury, J. H., Weng, C., Gerrard, M., </a:t>
            </a:r>
            <a:r>
              <a:rPr lang="en-US" sz="700" dirty="0" err="1"/>
              <a:t>Cutrona</a:t>
            </a:r>
            <a:r>
              <a:rPr lang="en-US" sz="700" dirty="0"/>
              <a:t>, C., Wills, T. A., &amp; Stock, M. (2014). Effects of perceived racial discrimination on health status and health behavior: A differential mediation hypothesis. </a:t>
            </a:r>
            <a:r>
              <a:rPr lang="en-US" sz="700" i="1" dirty="0"/>
              <a:t>Health Psychology, 33, </a:t>
            </a:r>
            <a:r>
              <a:rPr lang="en-US" sz="700" dirty="0"/>
              <a:t>11.</a:t>
            </a:r>
          </a:p>
          <a:p>
            <a:pPr>
              <a:lnSpc>
                <a:spcPct val="90000"/>
              </a:lnSpc>
              <a:spcBef>
                <a:spcPts val="0"/>
              </a:spcBef>
              <a:spcAft>
                <a:spcPts val="600"/>
              </a:spcAft>
            </a:pPr>
            <a:r>
              <a:rPr lang="en-US" sz="700" dirty="0" err="1"/>
              <a:t>Granket</a:t>
            </a:r>
            <a:r>
              <a:rPr lang="en-US" sz="700" dirty="0"/>
              <a:t>, L., &amp; Peleg-</a:t>
            </a:r>
            <a:r>
              <a:rPr lang="en-US" sz="700" dirty="0" err="1"/>
              <a:t>Sagy</a:t>
            </a:r>
            <a:r>
              <a:rPr lang="en-US" sz="700" dirty="0"/>
              <a:t>, T. (2015). Representations of </a:t>
            </a:r>
            <a:r>
              <a:rPr lang="en-US" sz="700" dirty="0" err="1"/>
              <a:t>BlackAmericans</a:t>
            </a:r>
            <a:r>
              <a:rPr lang="en-US" sz="700" dirty="0"/>
              <a:t> in the grief and mourning literature from 1998 to 2014: A systematic review. </a:t>
            </a:r>
            <a:r>
              <a:rPr lang="en-US" sz="700" i="1" dirty="0"/>
              <a:t>Death Studies, 39, </a:t>
            </a:r>
            <a:r>
              <a:rPr lang="en-US" sz="700" dirty="0"/>
              <a:t>605-632. </a:t>
            </a:r>
            <a:r>
              <a:rPr lang="en-US" sz="700" dirty="0" err="1"/>
              <a:t>doi</a:t>
            </a:r>
            <a:r>
              <a:rPr lang="en-US" sz="700" dirty="0"/>
              <a:t>: 10.1080/07481187.2015.1047059</a:t>
            </a:r>
          </a:p>
          <a:p>
            <a:pPr>
              <a:lnSpc>
                <a:spcPct val="90000"/>
              </a:lnSpc>
              <a:spcBef>
                <a:spcPts val="0"/>
              </a:spcBef>
              <a:spcAft>
                <a:spcPts val="600"/>
              </a:spcAft>
            </a:pPr>
            <a:r>
              <a:rPr lang="en-US" sz="700" dirty="0"/>
              <a:t>Green, C. R., </a:t>
            </a:r>
            <a:r>
              <a:rPr lang="en-US" sz="700" dirty="0" err="1"/>
              <a:t>Ndao-Brumblay</a:t>
            </a:r>
            <a:r>
              <a:rPr lang="en-US" sz="700" dirty="0"/>
              <a:t>, S. K., West, B., &amp; Washington, T. (2005). Differences in prescription opioid analgesic availability: Comparing minority and white pharmacies across Michigan. </a:t>
            </a:r>
            <a:r>
              <a:rPr lang="en-US" sz="700" i="1" dirty="0"/>
              <a:t>The Journal of Pain, 6, </a:t>
            </a:r>
            <a:r>
              <a:rPr lang="en-US" sz="700" dirty="0"/>
              <a:t>689-699.</a:t>
            </a:r>
          </a:p>
          <a:p>
            <a:pPr>
              <a:lnSpc>
                <a:spcPct val="90000"/>
              </a:lnSpc>
              <a:spcBef>
                <a:spcPts val="0"/>
              </a:spcBef>
              <a:spcAft>
                <a:spcPts val="600"/>
              </a:spcAft>
            </a:pPr>
            <a:r>
              <a:rPr lang="en-US" sz="700" dirty="0" err="1"/>
              <a:t>Goodin</a:t>
            </a:r>
            <a:r>
              <a:rPr lang="en-US" sz="700" dirty="0"/>
              <a:t>, B. R., Pham, Q. T., Glover, T. L., </a:t>
            </a:r>
            <a:r>
              <a:rPr lang="en-US" sz="700" dirty="0" err="1"/>
              <a:t>Sotolongo</a:t>
            </a:r>
            <a:r>
              <a:rPr lang="en-US" sz="700" dirty="0"/>
              <a:t>, A., King, C. D., </a:t>
            </a:r>
            <a:r>
              <a:rPr lang="en-US" sz="700" dirty="0" err="1"/>
              <a:t>Sibille</a:t>
            </a:r>
            <a:r>
              <a:rPr lang="en-US" sz="700" dirty="0"/>
              <a:t>, K .T.,…</a:t>
            </a:r>
            <a:r>
              <a:rPr lang="en-US" sz="700" dirty="0" err="1"/>
              <a:t>Fillingim</a:t>
            </a:r>
            <a:r>
              <a:rPr lang="en-US" sz="700" dirty="0"/>
              <a:t>, R. B. (2013). Perceived racial discrimination, but not mistrust of medical research, predicts the heat pain tolerance of </a:t>
            </a:r>
            <a:r>
              <a:rPr lang="en-US" sz="700" dirty="0" err="1"/>
              <a:t>BlackAmericans</a:t>
            </a:r>
            <a:r>
              <a:rPr lang="en-US" sz="700" dirty="0"/>
              <a:t> with symptoms of knee osteoarthritis. </a:t>
            </a:r>
            <a:r>
              <a:rPr lang="en-US" sz="700" i="1" dirty="0"/>
              <a:t>Health Psychology, 32, </a:t>
            </a:r>
            <a:r>
              <a:rPr lang="en-US" sz="700" dirty="0"/>
              <a:t>1117-1126.</a:t>
            </a:r>
          </a:p>
          <a:p>
            <a:pPr>
              <a:lnSpc>
                <a:spcPct val="90000"/>
              </a:lnSpc>
              <a:spcBef>
                <a:spcPts val="0"/>
              </a:spcBef>
              <a:spcAft>
                <a:spcPts val="600"/>
              </a:spcAft>
            </a:pPr>
            <a:r>
              <a:rPr lang="en-US" sz="700" dirty="0"/>
              <a:t>Harper, M. S., &amp; Alexander, C. D. (1990). Profile of the black elderly. In M. S. Harper (Ed.), </a:t>
            </a:r>
            <a:r>
              <a:rPr lang="en-US" sz="700" i="1" dirty="0"/>
              <a:t>Minority aging: Essential curricula content for selected health and allied health professions</a:t>
            </a:r>
            <a:r>
              <a:rPr lang="en-US" sz="700" dirty="0"/>
              <a:t> (pp. 193–222). DHHS Publication No. HRS-R-DV 90−4. </a:t>
            </a:r>
          </a:p>
        </p:txBody>
      </p:sp>
    </p:spTree>
    <p:extLst>
      <p:ext uri="{BB962C8B-B14F-4D97-AF65-F5344CB8AC3E}">
        <p14:creationId xmlns:p14="http://schemas.microsoft.com/office/powerpoint/2010/main" val="383622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31414D2-7382-4D15-AC59-404CB9B0B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A PowerpointTemp-6.jpg"/>
          <p:cNvPicPr>
            <a:picLocks noChangeAspect="1"/>
          </p:cNvPicPr>
          <p:nvPr/>
        </p:nvPicPr>
        <p:blipFill rotWithShape="1">
          <a:blip r:embed="rId2">
            <a:extLst>
              <a:ext uri="{28A0092B-C50C-407E-A947-70E740481C1C}">
                <a14:useLocalDpi xmlns:a14="http://schemas.microsoft.com/office/drawing/2010/main" val="0"/>
              </a:ext>
            </a:extLst>
          </a:blip>
          <a:srcRect r="3"/>
          <a:stretch/>
        </p:blipFill>
        <p:spPr>
          <a:xfrm>
            <a:off x="20" y="227"/>
            <a:ext cx="9143751" cy="6858000"/>
          </a:xfrm>
          <a:prstGeom prst="rect">
            <a:avLst/>
          </a:prstGeom>
        </p:spPr>
      </p:pic>
      <p:sp>
        <p:nvSpPr>
          <p:cNvPr id="34" name="Freeform 6">
            <a:extLst>
              <a:ext uri="{FF2B5EF4-FFF2-40B4-BE49-F238E27FC236}">
                <a16:creationId xmlns:a16="http://schemas.microsoft.com/office/drawing/2014/main" id="{0475B2A8-68E0-4009-B99B-471A92BF06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25082" y="3723503"/>
            <a:ext cx="515816" cy="2693172"/>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4D98BCDE-4142-4D75-9D41-84A904187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26590" y="3590678"/>
            <a:ext cx="307029" cy="25926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8">
            <a:extLst>
              <a:ext uri="{FF2B5EF4-FFF2-40B4-BE49-F238E27FC236}">
                <a16:creationId xmlns:a16="http://schemas.microsoft.com/office/drawing/2014/main" id="{775191EC-7206-4CEB-A04B-7526E6CFA6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4211" y="3590678"/>
            <a:ext cx="5293083" cy="246413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3285511" y="3750733"/>
            <a:ext cx="4920102" cy="1429279"/>
          </a:xfrm>
        </p:spPr>
        <p:txBody>
          <a:bodyPr vert="horz" lIns="91440" tIns="45720" rIns="91440" bIns="45720" rtlCol="0" anchor="b">
            <a:normAutofit/>
          </a:bodyPr>
          <a:lstStyle/>
          <a:p>
            <a:pPr algn="l" defTabSz="914400">
              <a:lnSpc>
                <a:spcPct val="90000"/>
              </a:lnSpc>
            </a:pPr>
            <a:r>
              <a:rPr lang="en-US" sz="3600" dirty="0">
                <a:solidFill>
                  <a:srgbClr val="FFFFFF"/>
                </a:solidFill>
              </a:rPr>
              <a:t>Older Black Americans and Mental Health</a:t>
            </a:r>
          </a:p>
        </p:txBody>
      </p:sp>
      <p:sp>
        <p:nvSpPr>
          <p:cNvPr id="3" name="Content Placeholder 2"/>
          <p:cNvSpPr>
            <a:spLocks noGrp="1"/>
          </p:cNvSpPr>
          <p:nvPr>
            <p:ph idx="1"/>
          </p:nvPr>
        </p:nvSpPr>
        <p:spPr>
          <a:xfrm>
            <a:off x="3285511" y="5180012"/>
            <a:ext cx="4920101" cy="718650"/>
          </a:xfrm>
        </p:spPr>
        <p:txBody>
          <a:bodyPr vert="horz" lIns="91440" tIns="45720" rIns="91440" bIns="45720" rtlCol="0" anchor="t">
            <a:normAutofit lnSpcReduction="10000"/>
          </a:bodyPr>
          <a:lstStyle/>
          <a:p>
            <a:pPr marL="0" indent="0" defTabSz="914400">
              <a:lnSpc>
                <a:spcPct val="90000"/>
              </a:lnSpc>
              <a:spcBef>
                <a:spcPts val="1000"/>
              </a:spcBef>
              <a:buNone/>
            </a:pPr>
            <a:r>
              <a:rPr lang="en-US" sz="1900" dirty="0">
                <a:solidFill>
                  <a:srgbClr val="FFFFFF"/>
                </a:solidFill>
              </a:rPr>
              <a:t>Martha Crowther, PhD, MPH &amp; </a:t>
            </a:r>
          </a:p>
          <a:p>
            <a:pPr marL="0" indent="0" defTabSz="914400">
              <a:lnSpc>
                <a:spcPct val="90000"/>
              </a:lnSpc>
              <a:spcBef>
                <a:spcPts val="1000"/>
              </a:spcBef>
              <a:buNone/>
            </a:pPr>
            <a:r>
              <a:rPr lang="en-US" sz="1900" dirty="0">
                <a:solidFill>
                  <a:srgbClr val="FFFFFF"/>
                </a:solidFill>
              </a:rPr>
              <a:t>Danielle McDuffie, PhD</a:t>
            </a:r>
          </a:p>
        </p:txBody>
      </p:sp>
      <p:sp>
        <p:nvSpPr>
          <p:cNvPr id="40" name="Rectangle 8">
            <a:extLst>
              <a:ext uri="{FF2B5EF4-FFF2-40B4-BE49-F238E27FC236}">
                <a16:creationId xmlns:a16="http://schemas.microsoft.com/office/drawing/2014/main" id="{517AB584-8752-484B-91DE-FA247373F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540898" y="3943350"/>
            <a:ext cx="600816" cy="24733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22" name="Picture 20" descr="African American Elders | Diverse Elders Coalition">
            <a:extLst>
              <a:ext uri="{FF2B5EF4-FFF2-40B4-BE49-F238E27FC236}">
                <a16:creationId xmlns:a16="http://schemas.microsoft.com/office/drawing/2014/main" id="{AFEC8EB1-54E3-43A8-A53B-0257D2FB88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2130" y="691961"/>
            <a:ext cx="2748619" cy="16548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77BB27F-CF83-485C-8AFE-0B6582690AFF}"/>
              </a:ext>
            </a:extLst>
          </p:cNvPr>
          <p:cNvPicPr>
            <a:picLocks noChangeAspect="1"/>
          </p:cNvPicPr>
          <p:nvPr/>
        </p:nvPicPr>
        <p:blipFill>
          <a:blip r:embed="rId4"/>
          <a:stretch>
            <a:fillRect/>
          </a:stretch>
        </p:blipFill>
        <p:spPr>
          <a:xfrm>
            <a:off x="3695154" y="540284"/>
            <a:ext cx="2743438" cy="1329043"/>
          </a:xfrm>
          <a:prstGeom prst="rect">
            <a:avLst/>
          </a:prstGeom>
        </p:spPr>
      </p:pic>
      <p:pic>
        <p:nvPicPr>
          <p:cNvPr id="5" name="Picture 4">
            <a:extLst>
              <a:ext uri="{FF2B5EF4-FFF2-40B4-BE49-F238E27FC236}">
                <a16:creationId xmlns:a16="http://schemas.microsoft.com/office/drawing/2014/main" id="{FCE556C3-A5CC-4928-9F5C-C5B38D0355DB}"/>
              </a:ext>
            </a:extLst>
          </p:cNvPr>
          <p:cNvPicPr>
            <a:picLocks noChangeAspect="1"/>
          </p:cNvPicPr>
          <p:nvPr/>
        </p:nvPicPr>
        <p:blipFill>
          <a:blip r:embed="rId5"/>
          <a:stretch>
            <a:fillRect/>
          </a:stretch>
        </p:blipFill>
        <p:spPr>
          <a:xfrm>
            <a:off x="324148" y="2769396"/>
            <a:ext cx="2395936" cy="1908213"/>
          </a:xfrm>
          <a:prstGeom prst="rect">
            <a:avLst/>
          </a:prstGeom>
        </p:spPr>
      </p:pic>
      <p:pic>
        <p:nvPicPr>
          <p:cNvPr id="7" name="Picture 6">
            <a:extLst>
              <a:ext uri="{FF2B5EF4-FFF2-40B4-BE49-F238E27FC236}">
                <a16:creationId xmlns:a16="http://schemas.microsoft.com/office/drawing/2014/main" id="{F7337505-B04A-469A-8EBB-3E2DFE4405BE}"/>
              </a:ext>
            </a:extLst>
          </p:cNvPr>
          <p:cNvPicPr>
            <a:picLocks noChangeAspect="1"/>
          </p:cNvPicPr>
          <p:nvPr/>
        </p:nvPicPr>
        <p:blipFill>
          <a:blip r:embed="rId6"/>
          <a:stretch>
            <a:fillRect/>
          </a:stretch>
        </p:blipFill>
        <p:spPr>
          <a:xfrm>
            <a:off x="6013253" y="1571013"/>
            <a:ext cx="2688569" cy="1786283"/>
          </a:xfrm>
          <a:prstGeom prst="rect">
            <a:avLst/>
          </a:prstGeom>
        </p:spPr>
      </p:pic>
    </p:spTree>
    <p:extLst>
      <p:ext uri="{BB962C8B-B14F-4D97-AF65-F5344CB8AC3E}">
        <p14:creationId xmlns:p14="http://schemas.microsoft.com/office/powerpoint/2010/main" val="2847862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A278ABB-8FF0-0E4F-94C5-A46E34C68385}"/>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References Cont.</a:t>
            </a:r>
          </a:p>
        </p:txBody>
      </p:sp>
      <p:sp>
        <p:nvSpPr>
          <p:cNvPr id="3" name="Content Placeholder 2">
            <a:extLst>
              <a:ext uri="{FF2B5EF4-FFF2-40B4-BE49-F238E27FC236}">
                <a16:creationId xmlns:a16="http://schemas.microsoft.com/office/drawing/2014/main" id="{92DDA3CE-DF2D-6747-A0F2-B779BE350534}"/>
              </a:ext>
            </a:extLst>
          </p:cNvPr>
          <p:cNvSpPr>
            <a:spLocks noGrp="1"/>
          </p:cNvSpPr>
          <p:nvPr>
            <p:ph idx="1"/>
          </p:nvPr>
        </p:nvSpPr>
        <p:spPr>
          <a:xfrm>
            <a:off x="839491" y="2002986"/>
            <a:ext cx="7997227" cy="5029200"/>
          </a:xfrm>
        </p:spPr>
        <p:txBody>
          <a:bodyPr anchor="ctr">
            <a:normAutofit lnSpcReduction="10000"/>
          </a:bodyPr>
          <a:lstStyle/>
          <a:p>
            <a:pPr>
              <a:lnSpc>
                <a:spcPct val="90000"/>
              </a:lnSpc>
              <a:spcBef>
                <a:spcPts val="0"/>
              </a:spcBef>
              <a:spcAft>
                <a:spcPts val="600"/>
              </a:spcAft>
            </a:pPr>
            <a:r>
              <a:rPr lang="en-US" sz="700" dirty="0"/>
              <a:t>Harrison, T., Kahn, D. L., &amp; Hsu, M. (2005). A hermeneutic phenomenological study of widowhood for African-American women. </a:t>
            </a:r>
            <a:r>
              <a:rPr lang="en-US" sz="700" i="1" dirty="0"/>
              <a:t>Omega, 50, </a:t>
            </a:r>
            <a:r>
              <a:rPr lang="en-US" sz="700" dirty="0"/>
              <a:t>131-149.</a:t>
            </a:r>
          </a:p>
          <a:p>
            <a:pPr>
              <a:lnSpc>
                <a:spcPct val="90000"/>
              </a:lnSpc>
              <a:spcBef>
                <a:spcPts val="0"/>
              </a:spcBef>
              <a:spcAft>
                <a:spcPts val="600"/>
              </a:spcAft>
            </a:pPr>
            <a:r>
              <a:rPr lang="en-US" sz="700" dirty="0"/>
              <a:t>Hilgeman, M. M., Boozer, E. M., Snow, A. L., Allen, R. S., &amp; Davis, L. L. (2019). Use of the Montreal Cognitive Assessment (</a:t>
            </a:r>
            <a:r>
              <a:rPr lang="en-US" sz="700" dirty="0" err="1"/>
              <a:t>MoCA</a:t>
            </a:r>
            <a:r>
              <a:rPr lang="en-US" sz="700" dirty="0"/>
              <a:t>) in a rural outreach program for military veterans. </a:t>
            </a:r>
            <a:r>
              <a:rPr lang="en-US" sz="700" i="1" dirty="0"/>
              <a:t>Journal of Rural Social Sciences, 34, </a:t>
            </a:r>
            <a:r>
              <a:rPr lang="en-US" sz="700" dirty="0"/>
              <a:t>1–16.</a:t>
            </a:r>
          </a:p>
          <a:p>
            <a:pPr>
              <a:lnSpc>
                <a:spcPct val="90000"/>
              </a:lnSpc>
              <a:spcBef>
                <a:spcPts val="0"/>
              </a:spcBef>
              <a:spcAft>
                <a:spcPts val="600"/>
              </a:spcAft>
            </a:pPr>
            <a:r>
              <a:rPr lang="en-US" sz="700" dirty="0"/>
              <a:t>Hill, R. B. (1972). </a:t>
            </a:r>
            <a:r>
              <a:rPr lang="en-US" sz="700" i="1" dirty="0"/>
              <a:t>The strengths of Black families</a:t>
            </a:r>
            <a:r>
              <a:rPr lang="en-US" sz="700" dirty="0"/>
              <a:t>. New York, NY: Emerson Hall.</a:t>
            </a:r>
          </a:p>
          <a:p>
            <a:pPr>
              <a:lnSpc>
                <a:spcPct val="90000"/>
              </a:lnSpc>
              <a:spcBef>
                <a:spcPts val="0"/>
              </a:spcBef>
              <a:spcAft>
                <a:spcPts val="600"/>
              </a:spcAft>
            </a:pPr>
            <a:r>
              <a:rPr lang="en-US" sz="700" dirty="0"/>
              <a:t>Holloway, K. F. C. (2003). </a:t>
            </a:r>
            <a:r>
              <a:rPr lang="en-US" sz="700" i="1" dirty="0"/>
              <a:t>Passed on: </a:t>
            </a:r>
            <a:r>
              <a:rPr lang="en-US" sz="700" i="1" dirty="0" err="1"/>
              <a:t>BlackAmerican</a:t>
            </a:r>
            <a:r>
              <a:rPr lang="en-US" sz="700" i="1" dirty="0"/>
              <a:t> mourning stories. </a:t>
            </a:r>
            <a:r>
              <a:rPr lang="en-US" sz="700" dirty="0"/>
              <a:t>Durham, NC: Duke University Press.</a:t>
            </a:r>
          </a:p>
          <a:p>
            <a:pPr>
              <a:lnSpc>
                <a:spcPct val="90000"/>
              </a:lnSpc>
              <a:spcBef>
                <a:spcPts val="0"/>
              </a:spcBef>
              <a:spcAft>
                <a:spcPts val="600"/>
              </a:spcAft>
            </a:pPr>
            <a:r>
              <a:rPr lang="en-US" sz="700" dirty="0"/>
              <a:t>Hunter, L. R., &amp; Schmidt, N. B. (2010). Anxiety psychopathology in </a:t>
            </a:r>
            <a:r>
              <a:rPr lang="en-US" sz="700" dirty="0" err="1"/>
              <a:t>BlackAmerican</a:t>
            </a:r>
            <a:r>
              <a:rPr lang="en-US" sz="700" dirty="0"/>
              <a:t> adults: Literature review and development of an empirically informed sociocultural model. </a:t>
            </a:r>
            <a:r>
              <a:rPr lang="en-US" sz="700" i="1" dirty="0"/>
              <a:t>Psychological Bulletin, 136, </a:t>
            </a:r>
            <a:r>
              <a:rPr lang="en-US" sz="700" dirty="0"/>
              <a:t>211-235.</a:t>
            </a:r>
          </a:p>
          <a:p>
            <a:pPr>
              <a:lnSpc>
                <a:spcPct val="90000"/>
              </a:lnSpc>
              <a:spcBef>
                <a:spcPts val="0"/>
              </a:spcBef>
              <a:spcAft>
                <a:spcPts val="600"/>
              </a:spcAft>
            </a:pPr>
            <a:r>
              <a:rPr lang="en-US" sz="700" dirty="0"/>
              <a:t>Inouye, S. K., Albert, M. S., Mohs, R., Sun, K., &amp; Berkman, J. F. (1993). Cognitive performance in a high-functioning community-dwelling elderly population. </a:t>
            </a:r>
            <a:r>
              <a:rPr lang="en-US" sz="700" i="1" dirty="0"/>
              <a:t>Journals of Gerontology. Series A, Biological Sciences and Medical Sciences, 48,</a:t>
            </a:r>
            <a:r>
              <a:rPr lang="en-US" sz="700" dirty="0"/>
              <a:t> 146–151.</a:t>
            </a:r>
          </a:p>
          <a:p>
            <a:pPr>
              <a:lnSpc>
                <a:spcPct val="90000"/>
              </a:lnSpc>
              <a:spcBef>
                <a:spcPts val="0"/>
              </a:spcBef>
              <a:spcAft>
                <a:spcPts val="600"/>
              </a:spcAft>
            </a:pPr>
            <a:r>
              <a:rPr lang="en-US" sz="700" dirty="0"/>
              <a:t>Kalish, R. A., &amp; Reynolds, D. K. (1981). </a:t>
            </a:r>
            <a:r>
              <a:rPr lang="en-US" sz="700" i="1" dirty="0"/>
              <a:t>Death and ethnicity. </a:t>
            </a:r>
            <a:r>
              <a:rPr lang="en-US" sz="700" dirty="0"/>
              <a:t>Amityville, NY: Baywood.</a:t>
            </a:r>
          </a:p>
          <a:p>
            <a:pPr>
              <a:lnSpc>
                <a:spcPct val="90000"/>
              </a:lnSpc>
              <a:spcBef>
                <a:spcPts val="0"/>
              </a:spcBef>
              <a:spcAft>
                <a:spcPts val="600"/>
              </a:spcAft>
            </a:pPr>
            <a:r>
              <a:rPr lang="en-US" sz="700" dirty="0"/>
              <a:t>Kastenbaum, R. J. (1986). </a:t>
            </a:r>
            <a:r>
              <a:rPr lang="en-US" sz="700" i="1" dirty="0"/>
              <a:t>Death, society, and human experience (3</a:t>
            </a:r>
            <a:r>
              <a:rPr lang="en-US" sz="700" i="1" baseline="30000" dirty="0"/>
              <a:t>rd</a:t>
            </a:r>
            <a:r>
              <a:rPr lang="en-US" sz="700" i="1" dirty="0"/>
              <a:t> ed.). </a:t>
            </a:r>
            <a:r>
              <a:rPr lang="en-US" sz="700" dirty="0"/>
              <a:t>Columbus, OH: Charles E. Merrill Publishing Company.</a:t>
            </a:r>
          </a:p>
          <a:p>
            <a:pPr>
              <a:lnSpc>
                <a:spcPct val="90000"/>
              </a:lnSpc>
              <a:spcBef>
                <a:spcPts val="0"/>
              </a:spcBef>
              <a:spcAft>
                <a:spcPts val="600"/>
              </a:spcAft>
            </a:pPr>
            <a:r>
              <a:rPr lang="en-US" sz="700" dirty="0"/>
              <a:t>LaVeist, T. A. (2005). Disentangling race and socioeconomic status: A key to understanding health inequalities. </a:t>
            </a:r>
            <a:r>
              <a:rPr lang="en-US" sz="700" i="1" dirty="0"/>
              <a:t>Journal of Urban Health, 82, </a:t>
            </a:r>
            <a:r>
              <a:rPr lang="en-US" sz="700" dirty="0"/>
              <a:t>iii26-iii34. </a:t>
            </a:r>
          </a:p>
          <a:p>
            <a:pPr>
              <a:lnSpc>
                <a:spcPct val="90000"/>
              </a:lnSpc>
              <a:spcBef>
                <a:spcPts val="0"/>
              </a:spcBef>
              <a:spcAft>
                <a:spcPts val="600"/>
              </a:spcAft>
            </a:pPr>
            <a:r>
              <a:rPr lang="en-US" sz="700" dirty="0"/>
              <a:t>Loewenstein, D. A., Arguelles, T., Arguelles, S., &amp; Linn-Fuentes, P. (1994). Potential cultural bias in the neuropsychological assessment of the older adult. </a:t>
            </a:r>
            <a:r>
              <a:rPr lang="en-US" sz="700" i="1" dirty="0"/>
              <a:t>Journal of Clinical and Experimental Neuropsychology, 16,</a:t>
            </a:r>
            <a:r>
              <a:rPr lang="en-US" sz="700" dirty="0"/>
              <a:t> 623–629.</a:t>
            </a:r>
          </a:p>
          <a:p>
            <a:pPr>
              <a:lnSpc>
                <a:spcPct val="90000"/>
              </a:lnSpc>
              <a:spcBef>
                <a:spcPts val="0"/>
              </a:spcBef>
              <a:spcAft>
                <a:spcPts val="600"/>
              </a:spcAft>
            </a:pPr>
            <a:r>
              <a:rPr lang="en-US" sz="700" dirty="0"/>
              <a:t>Lubben, J., </a:t>
            </a:r>
            <a:r>
              <a:rPr lang="en-US" sz="700" dirty="0" err="1"/>
              <a:t>Gironda</a:t>
            </a:r>
            <a:r>
              <a:rPr lang="en-US" sz="700" dirty="0"/>
              <a:t>, M., Sabbath, E., Kong, J., &amp; Johnson, C. (2015). </a:t>
            </a:r>
            <a:r>
              <a:rPr lang="en-US" sz="700" i="1" dirty="0"/>
              <a:t>Social isolation presents a grand challenge for social work. </a:t>
            </a:r>
            <a:r>
              <a:rPr lang="en-US" sz="700" dirty="0"/>
              <a:t>American Academy of Social Work &amp; Social Welfare. https://aaswsw.org/wp-content/uploads/2015/03/Social-Isolation-3.24.15.pdf</a:t>
            </a:r>
          </a:p>
          <a:p>
            <a:pPr>
              <a:lnSpc>
                <a:spcPct val="90000"/>
              </a:lnSpc>
              <a:spcBef>
                <a:spcPts val="0"/>
              </a:spcBef>
              <a:spcAft>
                <a:spcPts val="600"/>
              </a:spcAft>
            </a:pPr>
            <a:r>
              <a:rPr lang="en-US" sz="700" dirty="0"/>
              <a:t>Manly, J. J., Jacobs, D. M., Sano, M., Bell, K., Merchant, C. A., Small, S. A., &amp; Stern, Y. (1998). Cognitive test performance among nondemented elderly </a:t>
            </a:r>
            <a:r>
              <a:rPr lang="en-US" sz="700" dirty="0" err="1"/>
              <a:t>BlackAmericans</a:t>
            </a:r>
            <a:r>
              <a:rPr lang="en-US" sz="700" dirty="0"/>
              <a:t> and whites. </a:t>
            </a:r>
            <a:r>
              <a:rPr lang="en-US" sz="700" i="1" dirty="0"/>
              <a:t>Neurology, 50,</a:t>
            </a:r>
            <a:r>
              <a:rPr lang="en-US" sz="700" dirty="0"/>
              <a:t> 1238–1245.</a:t>
            </a:r>
          </a:p>
          <a:p>
            <a:pPr>
              <a:lnSpc>
                <a:spcPct val="90000"/>
              </a:lnSpc>
              <a:spcBef>
                <a:spcPts val="0"/>
              </a:spcBef>
              <a:spcAft>
                <a:spcPts val="600"/>
              </a:spcAft>
            </a:pPr>
            <a:r>
              <a:rPr lang="en-US" sz="700" dirty="0"/>
              <a:t>Manly, J. J., Jacobs, D. M., Sano, M., Bell, K., Merchant, C. A., Small, S. A., &amp; Stern, Y. (1999). Effect of literacy on neuropsychological test performance in nondemented, education-matched elders. </a:t>
            </a:r>
            <a:r>
              <a:rPr lang="en-US" sz="700" i="1" dirty="0"/>
              <a:t>Journal of the International Neuropsychological Society, 5,</a:t>
            </a:r>
            <a:r>
              <a:rPr lang="en-US" sz="700" dirty="0"/>
              <a:t> 191–202.</a:t>
            </a:r>
          </a:p>
          <a:p>
            <a:pPr>
              <a:lnSpc>
                <a:spcPct val="90000"/>
              </a:lnSpc>
              <a:spcBef>
                <a:spcPts val="0"/>
              </a:spcBef>
              <a:spcAft>
                <a:spcPts val="600"/>
              </a:spcAft>
            </a:pPr>
            <a:r>
              <a:rPr lang="en-US" sz="700" dirty="0"/>
              <a:t>Manly, J. J., Jacobs, D. M., </a:t>
            </a:r>
            <a:r>
              <a:rPr lang="en-US" sz="700" dirty="0" err="1"/>
              <a:t>Touradji</a:t>
            </a:r>
            <a:r>
              <a:rPr lang="en-US" sz="700" dirty="0"/>
              <a:t>, P., Small, S. A., &amp; Stern, Y. (2002). Reading level attenuates differences in neuropsychological test performance between </a:t>
            </a:r>
            <a:r>
              <a:rPr lang="en-US" sz="700" dirty="0" err="1"/>
              <a:t>BlackAmerican</a:t>
            </a:r>
            <a:r>
              <a:rPr lang="en-US" sz="700" dirty="0"/>
              <a:t> and European American elders. </a:t>
            </a:r>
            <a:r>
              <a:rPr lang="en-US" sz="700" i="1" dirty="0"/>
              <a:t>Journal of the International Neuropsychological Society, 8,</a:t>
            </a:r>
            <a:r>
              <a:rPr lang="en-US" sz="700" dirty="0"/>
              <a:t> 341–348.</a:t>
            </a:r>
          </a:p>
          <a:p>
            <a:pPr>
              <a:lnSpc>
                <a:spcPct val="90000"/>
              </a:lnSpc>
              <a:spcBef>
                <a:spcPts val="0"/>
              </a:spcBef>
              <a:spcAft>
                <a:spcPts val="600"/>
              </a:spcAft>
            </a:pPr>
            <a:r>
              <a:rPr lang="en-US" sz="700" dirty="0" err="1"/>
              <a:t>Marcopulos</a:t>
            </a:r>
            <a:r>
              <a:rPr lang="en-US" sz="700" dirty="0"/>
              <a:t>, B. A., McLain, C. A., &amp; Giuliano, A. J. (1997). Cognitive impairment or inadequate norms: A study of healthy, rural, older adults with limited education. </a:t>
            </a:r>
            <a:r>
              <a:rPr lang="en-US" sz="700" i="1" dirty="0"/>
              <a:t>The Clinical Neuropsychologist, 11,</a:t>
            </a:r>
            <a:r>
              <a:rPr lang="en-US" sz="700" dirty="0"/>
              <a:t> 111–131.</a:t>
            </a:r>
          </a:p>
          <a:p>
            <a:pPr>
              <a:lnSpc>
                <a:spcPct val="90000"/>
              </a:lnSpc>
              <a:spcBef>
                <a:spcPts val="0"/>
              </a:spcBef>
              <a:spcAft>
                <a:spcPts val="600"/>
              </a:spcAft>
            </a:pPr>
            <a:r>
              <a:rPr lang="en-US" sz="700" dirty="0"/>
              <a:t>McDuffie, D. L. (2021). Addressing the mental health of Black older adults during the COVID-19 pandemic. </a:t>
            </a:r>
            <a:r>
              <a:rPr lang="en-US" sz="700" dirty="0" err="1"/>
              <a:t>GeroPsych</a:t>
            </a:r>
            <a:r>
              <a:rPr lang="en-US" sz="700" dirty="0"/>
              <a:t>. </a:t>
            </a:r>
            <a:r>
              <a:rPr lang="en-US" sz="700" dirty="0" err="1"/>
              <a:t>Epub</a:t>
            </a:r>
            <a:r>
              <a:rPr lang="en-US" sz="700" dirty="0"/>
              <a:t> ahead of publication. </a:t>
            </a:r>
            <a:r>
              <a:rPr lang="en-US" sz="700" dirty="0" err="1"/>
              <a:t>doi</a:t>
            </a:r>
            <a:r>
              <a:rPr lang="en-US" sz="700" dirty="0"/>
              <a:t>: 10.1024/1662-9647/a000275</a:t>
            </a:r>
          </a:p>
          <a:p>
            <a:pPr>
              <a:lnSpc>
                <a:spcPct val="90000"/>
              </a:lnSpc>
              <a:spcBef>
                <a:spcPts val="0"/>
              </a:spcBef>
              <a:spcAft>
                <a:spcPts val="600"/>
              </a:spcAft>
            </a:pPr>
            <a:r>
              <a:rPr lang="en-US" sz="700" dirty="0"/>
              <a:t>Meyer, I.H. (2003). Prejudice, social stress, and mental health in lesbian, gay and bisexual populations: Conceptual issues and research evidence. </a:t>
            </a:r>
            <a:r>
              <a:rPr lang="en-US" sz="700" i="1" dirty="0"/>
              <a:t>Psychological Bulletin, 129,</a:t>
            </a:r>
            <a:r>
              <a:rPr lang="en-US" sz="700" dirty="0"/>
              <a:t> 674-697. doi:10.1037/0033-2909.129.5.674</a:t>
            </a:r>
          </a:p>
          <a:p>
            <a:pPr>
              <a:lnSpc>
                <a:spcPct val="90000"/>
              </a:lnSpc>
              <a:spcBef>
                <a:spcPts val="0"/>
              </a:spcBef>
              <a:spcAft>
                <a:spcPts val="600"/>
              </a:spcAft>
            </a:pPr>
            <a:r>
              <a:rPr lang="en-US" sz="700" dirty="0"/>
              <a:t>Miller, D. K., Malmstrom, T. K., Joshi, S., Andresen, E. M., Morley, J. E., &amp; </a:t>
            </a:r>
            <a:r>
              <a:rPr lang="en-US" sz="700" dirty="0" err="1"/>
              <a:t>Wolinsky</a:t>
            </a:r>
            <a:r>
              <a:rPr lang="en-US" sz="700" dirty="0"/>
              <a:t>, F. D. (2004). Clinically relevant levels of depressive symptoms in community-dwelling middle-aged </a:t>
            </a:r>
            <a:r>
              <a:rPr lang="en-US" sz="700" dirty="0" err="1"/>
              <a:t>BlackAmericans</a:t>
            </a:r>
            <a:r>
              <a:rPr lang="en-US" sz="700" dirty="0"/>
              <a:t>. </a:t>
            </a:r>
            <a:r>
              <a:rPr lang="en-US" sz="700" i="1" dirty="0"/>
              <a:t>Journal of the American Geriatrics Society, 52, </a:t>
            </a:r>
            <a:r>
              <a:rPr lang="en-US" sz="700" dirty="0"/>
              <a:t>741-748.</a:t>
            </a:r>
          </a:p>
          <a:p>
            <a:pPr>
              <a:lnSpc>
                <a:spcPct val="90000"/>
              </a:lnSpc>
              <a:spcBef>
                <a:spcPts val="0"/>
              </a:spcBef>
              <a:spcAft>
                <a:spcPts val="600"/>
              </a:spcAft>
            </a:pPr>
            <a:r>
              <a:rPr lang="en-US" sz="700" dirty="0"/>
              <a:t>Morrison, R. S., Wallenstein, S., Natale, D. K., </a:t>
            </a:r>
            <a:r>
              <a:rPr lang="en-US" sz="700" dirty="0" err="1"/>
              <a:t>Senzel</a:t>
            </a:r>
            <a:r>
              <a:rPr lang="en-US" sz="700" dirty="0"/>
              <a:t>, R. S., &amp; Huang, L. L. (2000). “We don’t carry that”-Failure of pharmacists in predominantly nonwhite neighborhoods to stock opioid analgesics. </a:t>
            </a:r>
            <a:r>
              <a:rPr lang="en-US" sz="700" i="1" dirty="0"/>
              <a:t>New England Journal of Medicine, 342, </a:t>
            </a:r>
            <a:r>
              <a:rPr lang="en-US" sz="700" dirty="0"/>
              <a:t>1023-1026.</a:t>
            </a:r>
          </a:p>
          <a:p>
            <a:pPr>
              <a:lnSpc>
                <a:spcPct val="90000"/>
              </a:lnSpc>
              <a:spcBef>
                <a:spcPts val="0"/>
              </a:spcBef>
              <a:spcAft>
                <a:spcPts val="600"/>
              </a:spcAft>
            </a:pPr>
            <a:r>
              <a:rPr lang="en-US" sz="700" dirty="0"/>
              <a:t>Moye, J., Marson, D. C., &amp; Edelstein, B. (2014). Assessment of capacity in an aging society. </a:t>
            </a:r>
            <a:r>
              <a:rPr lang="en-US" sz="700" i="1" dirty="0"/>
              <a:t>American Psychology, 68, </a:t>
            </a:r>
            <a:r>
              <a:rPr lang="en-US" sz="700" dirty="0"/>
              <a:t>158-171. </a:t>
            </a:r>
            <a:r>
              <a:rPr lang="en-US" sz="700" dirty="0" err="1"/>
              <a:t>doi</a:t>
            </a:r>
            <a:r>
              <a:rPr lang="en-US" sz="700" dirty="0"/>
              <a:t>: </a:t>
            </a:r>
            <a:r>
              <a:rPr lang="en-US" sz="700" u="sng" dirty="0">
                <a:hlinkClick r:id="rId2"/>
              </a:rPr>
              <a:t>https://doi.org/10.1037/a0032159</a:t>
            </a:r>
            <a:endParaRPr lang="en-US" sz="700" dirty="0"/>
          </a:p>
          <a:p>
            <a:pPr>
              <a:lnSpc>
                <a:spcPct val="90000"/>
              </a:lnSpc>
              <a:spcBef>
                <a:spcPts val="0"/>
              </a:spcBef>
              <a:spcAft>
                <a:spcPts val="600"/>
              </a:spcAft>
            </a:pPr>
            <a:r>
              <a:rPr lang="en-US" sz="700" dirty="0"/>
              <a:t>Murrell, S. A., Himmelfarb, S., &amp; Wright, K. (1983). Prevalence of depression and its correlates in older adults. </a:t>
            </a:r>
            <a:r>
              <a:rPr lang="en-US" sz="700" i="1" dirty="0"/>
              <a:t>American Journal of Epidemiology, 117, </a:t>
            </a:r>
            <a:r>
              <a:rPr lang="en-US" sz="700" dirty="0"/>
              <a:t>173-185.</a:t>
            </a:r>
          </a:p>
          <a:p>
            <a:pPr>
              <a:lnSpc>
                <a:spcPct val="90000"/>
              </a:lnSpc>
              <a:spcBef>
                <a:spcPts val="0"/>
              </a:spcBef>
              <a:spcAft>
                <a:spcPts val="600"/>
              </a:spcAft>
            </a:pPr>
            <a:r>
              <a:rPr lang="en-US" sz="700" dirty="0"/>
              <a:t>Nguyen, A. W., Taylor, R. J., Taylor, H. O., &amp; Chatters, L. M. (2020). Objective and subjective social isolation and psychiatric disorders among </a:t>
            </a:r>
            <a:r>
              <a:rPr lang="en-US" sz="700" dirty="0" err="1"/>
              <a:t>BlackAmericans</a:t>
            </a:r>
            <a:r>
              <a:rPr lang="en-US" sz="700" dirty="0"/>
              <a:t>. </a:t>
            </a:r>
            <a:r>
              <a:rPr lang="en-US" sz="700" i="1" dirty="0"/>
              <a:t>Clinical Social Work Journal, 48, </a:t>
            </a:r>
            <a:r>
              <a:rPr lang="en-US" sz="700" dirty="0"/>
              <a:t>87-98.</a:t>
            </a:r>
          </a:p>
          <a:p>
            <a:pPr>
              <a:lnSpc>
                <a:spcPct val="90000"/>
              </a:lnSpc>
              <a:spcBef>
                <a:spcPts val="0"/>
              </a:spcBef>
              <a:spcAft>
                <a:spcPts val="600"/>
              </a:spcAft>
            </a:pPr>
            <a:r>
              <a:rPr lang="en-US" sz="700" dirty="0"/>
              <a:t>Olmedo, E. L. (1981). Testing linguistic minorities. </a:t>
            </a:r>
            <a:r>
              <a:rPr lang="en-US" sz="700" i="1" dirty="0"/>
              <a:t>American Psychologist, 36,</a:t>
            </a:r>
            <a:r>
              <a:rPr lang="en-US" sz="700" dirty="0"/>
              <a:t> 1078–1085.</a:t>
            </a:r>
          </a:p>
        </p:txBody>
      </p:sp>
    </p:spTree>
    <p:extLst>
      <p:ext uri="{BB962C8B-B14F-4D97-AF65-F5344CB8AC3E}">
        <p14:creationId xmlns:p14="http://schemas.microsoft.com/office/powerpoint/2010/main" val="2437049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66961D8-9F4B-1D45-BA61-FF9BA37B629C}"/>
              </a:ext>
            </a:extLst>
          </p:cNvPr>
          <p:cNvSpPr>
            <a:spLocks noGrp="1"/>
          </p:cNvSpPr>
          <p:nvPr>
            <p:ph type="title"/>
          </p:nvPr>
        </p:nvSpPr>
        <p:spPr>
          <a:xfrm>
            <a:off x="718879" y="800392"/>
            <a:ext cx="7698523" cy="1212102"/>
          </a:xfrm>
        </p:spPr>
        <p:txBody>
          <a:bodyPr>
            <a:normAutofit/>
          </a:bodyPr>
          <a:lstStyle/>
          <a:p>
            <a:r>
              <a:rPr lang="en-US" sz="3500">
                <a:solidFill>
                  <a:srgbClr val="FFFFFF"/>
                </a:solidFill>
              </a:rPr>
              <a:t>References Cont.</a:t>
            </a:r>
          </a:p>
        </p:txBody>
      </p:sp>
      <p:sp>
        <p:nvSpPr>
          <p:cNvPr id="3" name="Content Placeholder 2">
            <a:extLst>
              <a:ext uri="{FF2B5EF4-FFF2-40B4-BE49-F238E27FC236}">
                <a16:creationId xmlns:a16="http://schemas.microsoft.com/office/drawing/2014/main" id="{662A94A1-CFF7-2B47-82AB-A6BEE64500F9}"/>
              </a:ext>
            </a:extLst>
          </p:cNvPr>
          <p:cNvSpPr>
            <a:spLocks noGrp="1"/>
          </p:cNvSpPr>
          <p:nvPr>
            <p:ph idx="1"/>
          </p:nvPr>
        </p:nvSpPr>
        <p:spPr>
          <a:xfrm>
            <a:off x="839491" y="2341848"/>
            <a:ext cx="7997227" cy="4336270"/>
          </a:xfrm>
        </p:spPr>
        <p:txBody>
          <a:bodyPr anchor="ctr">
            <a:normAutofit lnSpcReduction="10000"/>
          </a:bodyPr>
          <a:lstStyle/>
          <a:p>
            <a:pPr>
              <a:lnSpc>
                <a:spcPct val="90000"/>
              </a:lnSpc>
              <a:spcBef>
                <a:spcPts val="0"/>
              </a:spcBef>
              <a:spcAft>
                <a:spcPts val="600"/>
              </a:spcAft>
            </a:pPr>
            <a:r>
              <a:rPr lang="en-US" sz="700" dirty="0"/>
              <a:t>Patton, D. E., Duff, K., &amp; Schoenberg, M. R. (2003). Performance of cognitively normal Black Americans on the RBANS in community dwelling older adults. </a:t>
            </a:r>
            <a:r>
              <a:rPr lang="en-US" sz="700" i="1" dirty="0"/>
              <a:t>The Clinical Neuropsychologist, 17</a:t>
            </a:r>
            <a:r>
              <a:rPr lang="en-US" sz="700" dirty="0"/>
              <a:t>, 515–530.</a:t>
            </a:r>
          </a:p>
          <a:p>
            <a:pPr>
              <a:lnSpc>
                <a:spcPct val="90000"/>
              </a:lnSpc>
              <a:spcBef>
                <a:spcPts val="0"/>
              </a:spcBef>
              <a:spcAft>
                <a:spcPts val="600"/>
              </a:spcAft>
            </a:pPr>
            <a:r>
              <a:rPr lang="en-US" sz="700" dirty="0"/>
              <a:t>Pickering, T. G. (2000). Effects of stress and behavioral intervention in hypertension, headache and hypertension: Something old, something new. </a:t>
            </a:r>
            <a:r>
              <a:rPr lang="en-US" sz="700" i="1" dirty="0"/>
              <a:t>Journal of Clinical Hypertension, 2,</a:t>
            </a:r>
            <a:r>
              <a:rPr lang="en-US" sz="700" dirty="0"/>
              <a:t> 345-346.</a:t>
            </a:r>
          </a:p>
          <a:p>
            <a:pPr>
              <a:lnSpc>
                <a:spcPct val="90000"/>
              </a:lnSpc>
              <a:spcBef>
                <a:spcPts val="0"/>
              </a:spcBef>
              <a:spcAft>
                <a:spcPts val="600"/>
              </a:spcAft>
            </a:pPr>
            <a:r>
              <a:rPr lang="en-US" sz="700" dirty="0"/>
              <a:t>Reynolds, C. R. (1982). Methods for detecting construct and predictive bias. In R. A. Berk (Ed.), </a:t>
            </a:r>
            <a:r>
              <a:rPr lang="en-US" sz="700" i="1" dirty="0"/>
              <a:t>Handbook of methods for detecting test bias </a:t>
            </a:r>
            <a:r>
              <a:rPr lang="en-US" sz="700" dirty="0"/>
              <a:t>(pp. 192–227). Baltimore, MD: Johns Hopkins University Press.</a:t>
            </a:r>
          </a:p>
          <a:p>
            <a:pPr>
              <a:lnSpc>
                <a:spcPct val="90000"/>
              </a:lnSpc>
              <a:spcBef>
                <a:spcPts val="0"/>
              </a:spcBef>
              <a:spcAft>
                <a:spcPts val="600"/>
              </a:spcAft>
            </a:pPr>
            <a:r>
              <a:rPr lang="en-US" sz="700" dirty="0" err="1"/>
              <a:t>Ripich</a:t>
            </a:r>
            <a:r>
              <a:rPr lang="en-US" sz="700" dirty="0"/>
              <a:t>, D. N., Carpenter, B., &amp; </a:t>
            </a:r>
            <a:r>
              <a:rPr lang="en-US" sz="700" dirty="0" err="1"/>
              <a:t>Ziol</a:t>
            </a:r>
            <a:r>
              <a:rPr lang="en-US" sz="700" dirty="0"/>
              <a:t>, E. (1997). Comparison of African-American and white persons with Alzheimer's disease on language measures. </a:t>
            </a:r>
            <a:r>
              <a:rPr lang="en-US" sz="700" i="1" dirty="0"/>
              <a:t>Neurology, 48,</a:t>
            </a:r>
            <a:r>
              <a:rPr lang="en-US" sz="700" dirty="0"/>
              <a:t> 781–783.</a:t>
            </a:r>
          </a:p>
          <a:p>
            <a:pPr>
              <a:lnSpc>
                <a:spcPct val="90000"/>
              </a:lnSpc>
              <a:spcBef>
                <a:spcPts val="0"/>
              </a:spcBef>
              <a:spcAft>
                <a:spcPts val="600"/>
              </a:spcAft>
            </a:pPr>
            <a:r>
              <a:rPr lang="en-US" sz="700" dirty="0"/>
              <a:t>Rosenblatt, P., &amp; Wallace, B. R. (2005a). </a:t>
            </a:r>
            <a:r>
              <a:rPr lang="en-US" sz="700" i="1" dirty="0" err="1"/>
              <a:t>BlackAmerican</a:t>
            </a:r>
            <a:r>
              <a:rPr lang="en-US" sz="700" i="1" dirty="0"/>
              <a:t> grief. </a:t>
            </a:r>
            <a:r>
              <a:rPr lang="en-US" sz="700" dirty="0"/>
              <a:t>New York: Brunner-Routledge.</a:t>
            </a:r>
          </a:p>
          <a:p>
            <a:pPr>
              <a:lnSpc>
                <a:spcPct val="90000"/>
              </a:lnSpc>
              <a:spcBef>
                <a:spcPts val="0"/>
              </a:spcBef>
              <a:spcAft>
                <a:spcPts val="600"/>
              </a:spcAft>
            </a:pPr>
            <a:r>
              <a:rPr lang="en-US" sz="700" dirty="0"/>
              <a:t>Rosenblatt, P., &amp; Wallace, B. R. (2005b). Narratives of grieving </a:t>
            </a:r>
            <a:r>
              <a:rPr lang="en-US" sz="700" dirty="0" err="1"/>
              <a:t>BlackAmericans</a:t>
            </a:r>
            <a:r>
              <a:rPr lang="en-US" sz="700" dirty="0"/>
              <a:t> about racism in the lives of deceased family members. </a:t>
            </a:r>
            <a:r>
              <a:rPr lang="en-US" sz="700" i="1" dirty="0"/>
              <a:t>Death Studies, 29</a:t>
            </a:r>
            <a:r>
              <a:rPr lang="en-US" sz="700" dirty="0"/>
              <a:t>, 217-235. </a:t>
            </a:r>
          </a:p>
          <a:p>
            <a:pPr>
              <a:lnSpc>
                <a:spcPct val="90000"/>
              </a:lnSpc>
              <a:spcBef>
                <a:spcPts val="0"/>
              </a:spcBef>
              <a:spcAft>
                <a:spcPts val="600"/>
              </a:spcAft>
            </a:pPr>
            <a:r>
              <a:rPr lang="en-US" sz="700" dirty="0"/>
              <a:t>Rosenthal, M. P., Goldfarb, N. I., Carlson, B. L., </a:t>
            </a:r>
            <a:r>
              <a:rPr lang="en-US" sz="700" dirty="0" err="1"/>
              <a:t>Sagi</a:t>
            </a:r>
            <a:r>
              <a:rPr lang="en-US" sz="700" dirty="0"/>
              <a:t>, P. C., &amp; Balaban, D. J. (1987). Assessment of depression in a family practice center. </a:t>
            </a:r>
            <a:r>
              <a:rPr lang="en-US" sz="700" i="1" dirty="0"/>
              <a:t>The Journal of Family Practice, 25, </a:t>
            </a:r>
            <a:r>
              <a:rPr lang="en-US" sz="700" dirty="0"/>
              <a:t>143-149.</a:t>
            </a:r>
          </a:p>
          <a:p>
            <a:pPr>
              <a:lnSpc>
                <a:spcPct val="90000"/>
              </a:lnSpc>
              <a:spcBef>
                <a:spcPts val="0"/>
              </a:spcBef>
              <a:spcAft>
                <a:spcPts val="600"/>
              </a:spcAft>
            </a:pPr>
            <a:r>
              <a:rPr lang="en-US" sz="700" dirty="0"/>
              <a:t>Sachs-Ericsson, N., &amp; Blazer, D. G. (2005). Racial differences in cognitive decline in a sample of community-dwelling older adults: The mediating role of education and literacy. </a:t>
            </a:r>
            <a:r>
              <a:rPr lang="en-US" sz="700" i="1" dirty="0"/>
              <a:t>American Journal of Geriatric Psychiatry, 13, </a:t>
            </a:r>
            <a:r>
              <a:rPr lang="en-US" sz="700" dirty="0"/>
              <a:t>968-975.</a:t>
            </a:r>
          </a:p>
          <a:p>
            <a:pPr>
              <a:lnSpc>
                <a:spcPct val="90000"/>
              </a:lnSpc>
              <a:spcBef>
                <a:spcPts val="0"/>
              </a:spcBef>
              <a:spcAft>
                <a:spcPts val="600"/>
              </a:spcAft>
            </a:pPr>
            <a:r>
              <a:rPr lang="en-US" sz="700" dirty="0" err="1"/>
              <a:t>Schaie</a:t>
            </a:r>
            <a:r>
              <a:rPr lang="en-US" sz="700" dirty="0"/>
              <a:t>, K. W. (1996). Intellectual development in adulthood. In J. E. </a:t>
            </a:r>
            <a:r>
              <a:rPr lang="en-US" sz="700" dirty="0" err="1"/>
              <a:t>Birren</a:t>
            </a:r>
            <a:r>
              <a:rPr lang="en-US" sz="700" dirty="0"/>
              <a:t>, K. W. </a:t>
            </a:r>
            <a:r>
              <a:rPr lang="en-US" sz="700" dirty="0" err="1"/>
              <a:t>Schaie</a:t>
            </a:r>
            <a:r>
              <a:rPr lang="en-US" sz="700" dirty="0"/>
              <a:t>, R. P. Abeles, M. Gatz, &amp; T. A. Salthouse (Eds.), </a:t>
            </a:r>
            <a:r>
              <a:rPr lang="en-US" sz="700" i="1" dirty="0"/>
              <a:t>Handbook of the psychology of aging</a:t>
            </a:r>
            <a:r>
              <a:rPr lang="en-US" sz="700" dirty="0"/>
              <a:t> (pp. 266–286). Academic Press.</a:t>
            </a:r>
          </a:p>
          <a:p>
            <a:pPr>
              <a:lnSpc>
                <a:spcPct val="90000"/>
              </a:lnSpc>
              <a:spcBef>
                <a:spcPts val="0"/>
              </a:spcBef>
              <a:spcAft>
                <a:spcPts val="600"/>
              </a:spcAft>
            </a:pPr>
            <a:r>
              <a:rPr lang="en-US" sz="700" dirty="0"/>
              <a:t>Somhlaba, N. Z., &amp; Wait, J. W. (2009). Stress, coping styles, and spousal bereavement: Exploring patterns of grieving among black widowed spouses in rural South Africa. </a:t>
            </a:r>
            <a:r>
              <a:rPr lang="en-US" sz="700" i="1" dirty="0"/>
              <a:t>Journal of Loss and Trauma, 14, </a:t>
            </a:r>
            <a:r>
              <a:rPr lang="en-US" sz="700" dirty="0"/>
              <a:t>196-210. </a:t>
            </a:r>
            <a:r>
              <a:rPr lang="en-US" sz="700" dirty="0" err="1"/>
              <a:t>doi</a:t>
            </a:r>
            <a:r>
              <a:rPr lang="en-US" sz="700" dirty="0"/>
              <a:t>: 10.1080/15325020802537443 </a:t>
            </a:r>
          </a:p>
          <a:p>
            <a:pPr>
              <a:lnSpc>
                <a:spcPct val="90000"/>
              </a:lnSpc>
              <a:spcBef>
                <a:spcPts val="0"/>
              </a:spcBef>
              <a:spcAft>
                <a:spcPts val="600"/>
              </a:spcAft>
            </a:pPr>
            <a:r>
              <a:rPr lang="en-US" sz="700" dirty="0"/>
              <a:t>Stack, C. B. (1974). </a:t>
            </a:r>
            <a:r>
              <a:rPr lang="en-US" sz="700" i="1" dirty="0"/>
              <a:t>All our kin. </a:t>
            </a:r>
            <a:r>
              <a:rPr lang="en-US" sz="700" dirty="0"/>
              <a:t>New York, NY: Basic Books.</a:t>
            </a:r>
          </a:p>
          <a:p>
            <a:pPr>
              <a:lnSpc>
                <a:spcPct val="90000"/>
              </a:lnSpc>
              <a:spcBef>
                <a:spcPts val="0"/>
              </a:spcBef>
              <a:spcAft>
                <a:spcPts val="600"/>
              </a:spcAft>
            </a:pPr>
            <a:r>
              <a:rPr lang="en-US" sz="700" dirty="0"/>
              <a:t>Sudarkasa, N. (1997). </a:t>
            </a:r>
            <a:r>
              <a:rPr lang="en-US" sz="700" dirty="0" err="1"/>
              <a:t>BlackAmerican</a:t>
            </a:r>
            <a:r>
              <a:rPr lang="en-US" sz="700" dirty="0"/>
              <a:t> families and family values. In H.P. McAdoo (Ed.), </a:t>
            </a:r>
            <a:r>
              <a:rPr lang="en-US" sz="700" i="1" dirty="0"/>
              <a:t>Black families. </a:t>
            </a:r>
            <a:r>
              <a:rPr lang="en-US" sz="700" dirty="0"/>
              <a:t>Thousand Oaks, CA: Sage.</a:t>
            </a:r>
          </a:p>
          <a:p>
            <a:pPr>
              <a:lnSpc>
                <a:spcPct val="90000"/>
              </a:lnSpc>
              <a:spcBef>
                <a:spcPts val="0"/>
              </a:spcBef>
              <a:spcAft>
                <a:spcPts val="600"/>
              </a:spcAft>
            </a:pPr>
            <a:r>
              <a:rPr lang="en-US" sz="700" dirty="0"/>
              <a:t>Sue, D. W., Arredondo, P., &amp; </a:t>
            </a:r>
            <a:r>
              <a:rPr lang="en-US" sz="700" dirty="0" err="1"/>
              <a:t>McDavis</a:t>
            </a:r>
            <a:r>
              <a:rPr lang="en-US" sz="700" dirty="0"/>
              <a:t>, R. J. (1992). Multicultural counseling competencies and standards: A call to the profession. </a:t>
            </a:r>
            <a:r>
              <a:rPr lang="en-US" sz="700" i="1" dirty="0"/>
              <a:t>Journal of Counseling and Development, 70</a:t>
            </a:r>
            <a:r>
              <a:rPr lang="en-US" sz="700" dirty="0"/>
              <a:t>, 477–486.</a:t>
            </a:r>
          </a:p>
          <a:p>
            <a:pPr>
              <a:lnSpc>
                <a:spcPct val="90000"/>
              </a:lnSpc>
              <a:spcBef>
                <a:spcPts val="0"/>
              </a:spcBef>
              <a:spcAft>
                <a:spcPts val="600"/>
              </a:spcAft>
            </a:pPr>
            <a:r>
              <a:rPr lang="en-US" sz="700" dirty="0"/>
              <a:t>Taylor, R. J. (1993). Religion and religious observances. In J. S. Jackson &amp; L. M. Chatters (Eds.), </a:t>
            </a:r>
            <a:r>
              <a:rPr lang="en-US" sz="700" i="1" dirty="0"/>
              <a:t>Aging in Black America</a:t>
            </a:r>
            <a:r>
              <a:rPr lang="en-US" sz="700" dirty="0"/>
              <a:t> (pp. 101–123). Newbury Park, CA: Sage.</a:t>
            </a:r>
          </a:p>
          <a:p>
            <a:pPr>
              <a:lnSpc>
                <a:spcPct val="90000"/>
              </a:lnSpc>
              <a:spcBef>
                <a:spcPts val="0"/>
              </a:spcBef>
              <a:spcAft>
                <a:spcPts val="600"/>
              </a:spcAft>
            </a:pPr>
            <a:r>
              <a:rPr lang="en-US" sz="700" dirty="0"/>
              <a:t>Taylor, R. J., Chatters, L. M., Woodward, A. T., &amp; Brown, E. (2013). Racial and ethnic differences in extended family, friendship, fictive kin, and congregational informal support networks. </a:t>
            </a:r>
            <a:r>
              <a:rPr lang="en-US" sz="700" i="1" dirty="0"/>
              <a:t>Family Relations, 62, </a:t>
            </a:r>
            <a:r>
              <a:rPr lang="en-US" sz="700" dirty="0"/>
              <a:t>609-624.</a:t>
            </a:r>
          </a:p>
          <a:p>
            <a:pPr>
              <a:lnSpc>
                <a:spcPct val="90000"/>
              </a:lnSpc>
              <a:spcBef>
                <a:spcPts val="0"/>
              </a:spcBef>
              <a:spcAft>
                <a:spcPts val="600"/>
              </a:spcAft>
            </a:pPr>
            <a:r>
              <a:rPr lang="en-US" sz="700" dirty="0"/>
              <a:t>Taylor, R. J., </a:t>
            </a:r>
            <a:r>
              <a:rPr lang="en-US" sz="700" dirty="0" err="1"/>
              <a:t>Mouzon</a:t>
            </a:r>
            <a:r>
              <a:rPr lang="en-US" sz="700" dirty="0"/>
              <a:t>, D. M., Nguyen, A. W., &amp; Chatters, L. M. (2016). Reciprocal family, friendship and church support networks of </a:t>
            </a:r>
            <a:r>
              <a:rPr lang="en-US" sz="700" dirty="0" err="1"/>
              <a:t>BlackAmericans</a:t>
            </a:r>
            <a:r>
              <a:rPr lang="en-US" sz="700" dirty="0"/>
              <a:t>: Findings from the National Survey of American Life. </a:t>
            </a:r>
            <a:r>
              <a:rPr lang="en-US" sz="700" i="1" dirty="0"/>
              <a:t>Race and Social Problems, 8, </a:t>
            </a:r>
            <a:r>
              <a:rPr lang="en-US" sz="700" dirty="0"/>
              <a:t>326-339.</a:t>
            </a:r>
          </a:p>
          <a:p>
            <a:pPr>
              <a:lnSpc>
                <a:spcPct val="90000"/>
              </a:lnSpc>
              <a:spcBef>
                <a:spcPts val="0"/>
              </a:spcBef>
              <a:spcAft>
                <a:spcPts val="600"/>
              </a:spcAft>
            </a:pPr>
            <a:r>
              <a:rPr lang="en-US" sz="700" dirty="0"/>
              <a:t>United States Census Bureau. (2016). </a:t>
            </a:r>
            <a:r>
              <a:rPr lang="en-US" sz="700" i="1" dirty="0"/>
              <a:t>U.S. Census Bureau quick facts selected: United States.</a:t>
            </a:r>
            <a:r>
              <a:rPr lang="en-US" sz="700" dirty="0"/>
              <a:t> www.census.gov</a:t>
            </a:r>
          </a:p>
          <a:p>
            <a:pPr>
              <a:lnSpc>
                <a:spcPct val="90000"/>
              </a:lnSpc>
              <a:spcBef>
                <a:spcPts val="0"/>
              </a:spcBef>
              <a:spcAft>
                <a:spcPts val="600"/>
              </a:spcAft>
            </a:pPr>
            <a:r>
              <a:rPr lang="en-US" sz="700" dirty="0"/>
              <a:t>Unverzagt, F. W., Hall, K. S., </a:t>
            </a:r>
            <a:r>
              <a:rPr lang="en-US" sz="700" dirty="0" err="1"/>
              <a:t>Torke</a:t>
            </a:r>
            <a:r>
              <a:rPr lang="en-US" sz="700" dirty="0"/>
              <a:t>, A. M., &amp; </a:t>
            </a:r>
            <a:r>
              <a:rPr lang="en-US" sz="700" dirty="0" err="1"/>
              <a:t>Rediger</a:t>
            </a:r>
            <a:r>
              <a:rPr lang="en-US" sz="700" dirty="0"/>
              <a:t>, J. D. (1996). Effects of age, education, and gender on CERAD neuropsychological test performance in an </a:t>
            </a:r>
            <a:r>
              <a:rPr lang="en-US" sz="700" dirty="0" err="1"/>
              <a:t>BlackAmerican</a:t>
            </a:r>
            <a:r>
              <a:rPr lang="en-US" sz="700" dirty="0"/>
              <a:t> sample. </a:t>
            </a:r>
            <a:r>
              <a:rPr lang="en-US" sz="700" i="1" dirty="0"/>
              <a:t>The Clinical Neuropsychologist, 10,</a:t>
            </a:r>
            <a:r>
              <a:rPr lang="en-US" sz="700" dirty="0"/>
              <a:t>180–190.</a:t>
            </a:r>
          </a:p>
          <a:p>
            <a:pPr>
              <a:lnSpc>
                <a:spcPct val="90000"/>
              </a:lnSpc>
              <a:spcBef>
                <a:spcPts val="0"/>
              </a:spcBef>
              <a:spcAft>
                <a:spcPts val="600"/>
              </a:spcAft>
            </a:pPr>
            <a:r>
              <a:rPr lang="en-US" sz="700" dirty="0"/>
              <a:t>Whitfield, K. E., &amp; Wiggins, S. (2003). The impact of desegregation on cognition among older </a:t>
            </a:r>
            <a:r>
              <a:rPr lang="en-US" sz="700" dirty="0" err="1"/>
              <a:t>BlackAmericans</a:t>
            </a:r>
            <a:r>
              <a:rPr lang="en-US" sz="700" dirty="0"/>
              <a:t>. </a:t>
            </a:r>
            <a:r>
              <a:rPr lang="en-US" sz="700" i="1" dirty="0"/>
              <a:t>Journal of </a:t>
            </a:r>
            <a:r>
              <a:rPr lang="en-US" sz="700" i="1" dirty="0" err="1"/>
              <a:t>BlackAmerican</a:t>
            </a:r>
            <a:r>
              <a:rPr lang="en-US" sz="700" i="1" dirty="0"/>
              <a:t> Psychology, 29,</a:t>
            </a:r>
            <a:r>
              <a:rPr lang="en-US" sz="700" dirty="0"/>
              <a:t> 275–291.</a:t>
            </a:r>
          </a:p>
          <a:p>
            <a:pPr>
              <a:lnSpc>
                <a:spcPct val="90000"/>
              </a:lnSpc>
              <a:spcBef>
                <a:spcPts val="0"/>
              </a:spcBef>
              <a:spcAft>
                <a:spcPts val="600"/>
              </a:spcAft>
            </a:pPr>
            <a:r>
              <a:rPr lang="en-US" sz="700" dirty="0"/>
              <a:t>Williams, B. R., Sawyer Baker, P., Allman, R. M., &amp; Roseman, J. M. (2007). Bereavement among </a:t>
            </a:r>
            <a:r>
              <a:rPr lang="en-US" sz="700" dirty="0" err="1"/>
              <a:t>BlackAmericans</a:t>
            </a:r>
            <a:r>
              <a:rPr lang="en-US" sz="700" dirty="0"/>
              <a:t> and White older adults. </a:t>
            </a:r>
            <a:r>
              <a:rPr lang="en-US" sz="700" i="1" dirty="0"/>
              <a:t>Journal of Aging and Health, 19, </a:t>
            </a:r>
            <a:r>
              <a:rPr lang="en-US" sz="700" dirty="0"/>
              <a:t>313-333.</a:t>
            </a:r>
          </a:p>
          <a:p>
            <a:pPr>
              <a:lnSpc>
                <a:spcPct val="90000"/>
              </a:lnSpc>
              <a:spcBef>
                <a:spcPts val="0"/>
              </a:spcBef>
              <a:spcAft>
                <a:spcPts val="600"/>
              </a:spcAft>
            </a:pPr>
            <a:r>
              <a:rPr lang="en-US" sz="700" dirty="0"/>
              <a:t>Williams, D. R., Gonzales, H. M., Neighbors, H., </a:t>
            </a:r>
            <a:r>
              <a:rPr lang="en-US" sz="700" dirty="0" err="1"/>
              <a:t>Nesse</a:t>
            </a:r>
            <a:r>
              <a:rPr lang="en-US" sz="700" dirty="0"/>
              <a:t>, R., Abelson, J. M., Sweetman, J., &amp; Jackson, J. S. (2007). Prevalence and distribution of major depressive disorder in </a:t>
            </a:r>
            <a:r>
              <a:rPr lang="en-US" sz="700" dirty="0" err="1"/>
              <a:t>BlackAmericans</a:t>
            </a:r>
            <a:r>
              <a:rPr lang="en-US" sz="700" dirty="0"/>
              <a:t>, Caribbean Blacks, and non-Hispanic whites: Results from the National Survey of American Life. </a:t>
            </a:r>
            <a:r>
              <a:rPr lang="en-US" sz="700" i="1" dirty="0"/>
              <a:t>Archives of General Psychiatry, 64, </a:t>
            </a:r>
            <a:r>
              <a:rPr lang="en-US" sz="700" dirty="0"/>
              <a:t>305-315.</a:t>
            </a:r>
          </a:p>
          <a:p>
            <a:pPr>
              <a:lnSpc>
                <a:spcPct val="90000"/>
              </a:lnSpc>
              <a:spcBef>
                <a:spcPts val="0"/>
              </a:spcBef>
              <a:spcAft>
                <a:spcPts val="600"/>
              </a:spcAft>
            </a:pPr>
            <a:r>
              <a:rPr lang="en-US" sz="700" dirty="0"/>
              <a:t>Williams, D. R., Neighbors, H. W., &amp; Jackson, J. S. (2003). Racial/ethnic discrimination and health: Findings from community studies. </a:t>
            </a:r>
            <a:r>
              <a:rPr lang="en-US" sz="700" i="1" dirty="0"/>
              <a:t>American Journal of Public Health, 93, </a:t>
            </a:r>
            <a:r>
              <a:rPr lang="en-US" sz="700" dirty="0"/>
              <a:t>200-208.</a:t>
            </a:r>
          </a:p>
          <a:p>
            <a:pPr>
              <a:lnSpc>
                <a:spcPct val="90000"/>
              </a:lnSpc>
              <a:spcBef>
                <a:spcPts val="0"/>
              </a:spcBef>
              <a:spcAft>
                <a:spcPts val="600"/>
              </a:spcAft>
            </a:pPr>
            <a:r>
              <a:rPr lang="en-US" sz="700" dirty="0"/>
              <a:t>Woodward, A. T., Taylor, R. J., Bullard, K. M., Aranda, M. P., Lincoln, K. D., &amp; Chatters, L. M. (2012). Prevalence of lifetime DSM-IV affective disorders among older </a:t>
            </a:r>
            <a:r>
              <a:rPr lang="en-US" sz="700" dirty="0" err="1"/>
              <a:t>BlackAmericans</a:t>
            </a:r>
            <a:r>
              <a:rPr lang="en-US" sz="700" dirty="0"/>
              <a:t>, Black </a:t>
            </a:r>
            <a:r>
              <a:rPr lang="en-US" sz="700" dirty="0" err="1"/>
              <a:t>Caribbeans</a:t>
            </a:r>
            <a:r>
              <a:rPr lang="en-US" sz="700" dirty="0"/>
              <a:t>, Latinos, Asians, and non-Hispanic White people. </a:t>
            </a:r>
            <a:r>
              <a:rPr lang="en-US" sz="700" i="1" dirty="0"/>
              <a:t>International Journal of Geriatric Psychiatry, 27, </a:t>
            </a:r>
            <a:r>
              <a:rPr lang="en-US" sz="700" dirty="0"/>
              <a:t>816-827.</a:t>
            </a:r>
          </a:p>
        </p:txBody>
      </p:sp>
    </p:spTree>
    <p:extLst>
      <p:ext uri="{BB962C8B-B14F-4D97-AF65-F5344CB8AC3E}">
        <p14:creationId xmlns:p14="http://schemas.microsoft.com/office/powerpoint/2010/main" val="2340523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3C433-AF3D-8C4B-BF1B-4ADDDE204122}"/>
              </a:ext>
            </a:extLst>
          </p:cNvPr>
          <p:cNvSpPr/>
          <p:nvPr/>
        </p:nvSpPr>
        <p:spPr>
          <a:xfrm>
            <a:off x="2" y="850527"/>
            <a:ext cx="9211235" cy="5190565"/>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5" name="Picture 4" descr="Cover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
        <p:nvSpPr>
          <p:cNvPr id="3" name="Slide Number Placeholder 2"/>
          <p:cNvSpPr>
            <a:spLocks noGrp="1"/>
          </p:cNvSpPr>
          <p:nvPr>
            <p:ph type="sldNum" sz="quarter" idx="12"/>
          </p:nvPr>
        </p:nvSpPr>
        <p:spPr/>
        <p:txBody>
          <a:bodyPr/>
          <a:lstStyle/>
          <a:p>
            <a:fld id="{2066355A-084C-D24E-9AD2-7E4FC41EA627}" type="slidenum">
              <a:rPr lang="en-US" smtClean="0"/>
              <a:t>52</a:t>
            </a:fld>
            <a:endParaRPr lang="en-US" dirty="0"/>
          </a:p>
        </p:txBody>
      </p:sp>
    </p:spTree>
    <p:extLst>
      <p:ext uri="{BB962C8B-B14F-4D97-AF65-F5344CB8AC3E}">
        <p14:creationId xmlns:p14="http://schemas.microsoft.com/office/powerpoint/2010/main" val="4101637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B9A4C3-B4A8-1D44-B587-428C228A425D}"/>
              </a:ext>
            </a:extLst>
          </p:cNvPr>
          <p:cNvSpPr txBox="1"/>
          <p:nvPr/>
        </p:nvSpPr>
        <p:spPr>
          <a:xfrm>
            <a:off x="5484171" y="5784188"/>
            <a:ext cx="20021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hlinkClick r:id="rId2">
                  <a:extLst>
                    <a:ext uri="{A12FA001-AC4F-418D-AE19-62706E023703}">
                      <ahyp:hlinkClr xmlns:ahyp="http://schemas.microsoft.com/office/drawing/2018/hyperlinkcolor" val="tx"/>
                    </a:ext>
                  </a:extLst>
                </a:hlinkClick>
              </a:rPr>
              <a:t>Sign-Up for Newsletter</a:t>
            </a:r>
            <a:endParaRPr kumimoji="0" lang="en-US"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4" name="TextBox 3">
            <a:hlinkClick r:id="rId3"/>
            <a:extLst>
              <a:ext uri="{FF2B5EF4-FFF2-40B4-BE49-F238E27FC236}">
                <a16:creationId xmlns:a16="http://schemas.microsoft.com/office/drawing/2014/main" id="{BB77908B-EE05-5740-BCFB-4BC92BDEF6FA}"/>
              </a:ext>
            </a:extLst>
          </p:cNvPr>
          <p:cNvSpPr txBox="1"/>
          <p:nvPr/>
        </p:nvSpPr>
        <p:spPr>
          <a:xfrm>
            <a:off x="5484170" y="5233596"/>
            <a:ext cx="278577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Georgia" panose="02040502050405020303" pitchFamily="18" charset="0"/>
                <a:ea typeface="+mn-ea"/>
                <a:cs typeface="Arial" panose="020B0604020202020204" pitchFamily="34" charset="0"/>
                <a:hlinkClick r:id="rId4">
                  <a:extLst>
                    <a:ext uri="{A12FA001-AC4F-418D-AE19-62706E023703}">
                      <ahyp:hlinkClr xmlns:ahyp="http://schemas.microsoft.com/office/drawing/2018/hyperlinkcolor" val="tx"/>
                    </a:ext>
                  </a:extLst>
                </a:hlinkClick>
              </a:rPr>
              <a:t>MHTTCnetwork.org</a:t>
            </a:r>
            <a:endPar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5" name="TextBox 4">
            <a:extLst>
              <a:ext uri="{FF2B5EF4-FFF2-40B4-BE49-F238E27FC236}">
                <a16:creationId xmlns:a16="http://schemas.microsoft.com/office/drawing/2014/main" id="{544D6997-A7EF-A542-8EA8-4626227C187C}"/>
              </a:ext>
            </a:extLst>
          </p:cNvPr>
          <p:cNvSpPr txBox="1"/>
          <p:nvPr/>
        </p:nvSpPr>
        <p:spPr>
          <a:xfrm>
            <a:off x="5484170" y="6325543"/>
            <a:ext cx="200216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hlinkClick r:id="rId5">
                  <a:extLst>
                    <a:ext uri="{A12FA001-AC4F-418D-AE19-62706E023703}">
                      <ahyp:hlinkClr xmlns:ahyp="http://schemas.microsoft.com/office/drawing/2018/hyperlinkcolor" val="tx"/>
                    </a:ext>
                  </a:extLst>
                </a:hlinkClick>
              </a:rPr>
              <a:t>MTTC News</a:t>
            </a:r>
            <a:endParaRPr kumimoji="0" lang="en-US"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Arial" panose="020B0604020202020204" pitchFamily="34" charset="0"/>
            </a:endParaRPr>
          </a:p>
        </p:txBody>
      </p:sp>
      <p:sp>
        <p:nvSpPr>
          <p:cNvPr id="7" name="TextBox 6">
            <a:extLst>
              <a:ext uri="{FF2B5EF4-FFF2-40B4-BE49-F238E27FC236}">
                <a16:creationId xmlns:a16="http://schemas.microsoft.com/office/drawing/2014/main" id="{3E5A82F1-C785-954C-8735-880F4C362E5C}"/>
              </a:ext>
            </a:extLst>
          </p:cNvPr>
          <p:cNvSpPr txBox="1"/>
          <p:nvPr/>
        </p:nvSpPr>
        <p:spPr>
          <a:xfrm>
            <a:off x="628650" y="1210581"/>
            <a:ext cx="8053337"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The purpose of the MHTTC Network is technology transfer - disseminating and implementing evidence-based practices for mental disorders into the field.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Funded by the Substance Abuse and Mental Health Services Administration (SAMHSA), the MHTTC Network includes 10 Regional Centers, a National American Indian and Alaska Native Center, a National Hispanic and Latino Center, and a Network Coordinating Office.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Our collaborative network supports resource development and dissemination, training and technical assistance, and workforce development for the mental health field.  We work with systems, organizations, and treatment practitioners involved in the delivery of mental health services to strengthen their capacity to deliver effective evidence-based practices to individuals.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Our services cover the full continuum spanning mental illness prevention, treatment, and recovery support.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br>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anose="020B0604020202020204" pitchFamily="34" charset="0"/>
            </a:endParaRPr>
          </a:p>
        </p:txBody>
      </p:sp>
      <p:pic>
        <p:nvPicPr>
          <p:cNvPr id="8" name="Picture 7">
            <a:extLst>
              <a:ext uri="{FF2B5EF4-FFF2-40B4-BE49-F238E27FC236}">
                <a16:creationId xmlns:a16="http://schemas.microsoft.com/office/drawing/2014/main" id="{89223155-486A-5B4B-9E84-1C8477C1F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650" y="250093"/>
            <a:ext cx="3203047" cy="740229"/>
          </a:xfrm>
          <a:prstGeom prst="rect">
            <a:avLst/>
          </a:prstGeom>
        </p:spPr>
      </p:pic>
    </p:spTree>
    <p:extLst>
      <p:ext uri="{BB962C8B-B14F-4D97-AF65-F5344CB8AC3E}">
        <p14:creationId xmlns:p14="http://schemas.microsoft.com/office/powerpoint/2010/main" val="2889437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38" name="Rectangle 143">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839" name="Group 145">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47"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Rectangle 150">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05826" name="Rectangle 2">
            <a:extLst>
              <a:ext uri="{FF2B5EF4-FFF2-40B4-BE49-F238E27FC236}">
                <a16:creationId xmlns:a16="http://schemas.microsoft.com/office/drawing/2014/main" id="{2048E69A-35EF-4726-9AC4-ED82EB9E56EC}"/>
              </a:ext>
            </a:extLst>
          </p:cNvPr>
          <p:cNvSpPr>
            <a:spLocks noGrp="1" noChangeArrowheads="1"/>
          </p:cNvSpPr>
          <p:nvPr>
            <p:ph type="title"/>
          </p:nvPr>
        </p:nvSpPr>
        <p:spPr>
          <a:xfrm>
            <a:off x="1015249" y="759805"/>
            <a:ext cx="7500100" cy="1325563"/>
          </a:xfrm>
        </p:spPr>
        <p:txBody>
          <a:bodyPr>
            <a:normAutofit/>
          </a:bodyPr>
          <a:lstStyle/>
          <a:p>
            <a:pPr eaLnBrk="1" hangingPunct="1">
              <a:defRPr/>
            </a:pPr>
            <a:r>
              <a:rPr lang="en-US" sz="3500">
                <a:solidFill>
                  <a:srgbClr val="FFFFFF"/>
                </a:solidFill>
                <a:effectLst>
                  <a:outerShdw blurRad="38100" dist="38100" dir="2700000" algn="tl">
                    <a:srgbClr val="C0C0C0"/>
                  </a:outerShdw>
                </a:effectLst>
              </a:rPr>
              <a:t>Learning Objectives </a:t>
            </a:r>
          </a:p>
        </p:txBody>
      </p:sp>
      <p:graphicFrame>
        <p:nvGraphicFramePr>
          <p:cNvPr id="205840" name="Rectangle 3">
            <a:extLst>
              <a:ext uri="{FF2B5EF4-FFF2-40B4-BE49-F238E27FC236}">
                <a16:creationId xmlns:a16="http://schemas.microsoft.com/office/drawing/2014/main" id="{B274B42A-61C8-4B46-A6C9-FF1CB42A083A}"/>
              </a:ext>
            </a:extLst>
          </p:cNvPr>
          <p:cNvGraphicFramePr>
            <a:graphicFrameLocks noGrp="1"/>
          </p:cNvGraphicFramePr>
          <p:nvPr>
            <p:ph idx="1"/>
            <p:extLst>
              <p:ext uri="{D42A27DB-BD31-4B8C-83A1-F6EECF244321}">
                <p14:modId xmlns:p14="http://schemas.microsoft.com/office/powerpoint/2010/main" val="2768581378"/>
              </p:ext>
            </p:extLst>
          </p:nvPr>
        </p:nvGraphicFramePr>
        <p:xfrm>
          <a:off x="683812" y="2499836"/>
          <a:ext cx="8152906" cy="4358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38" name="Rectangle 143">
            <a:extLst>
              <a:ext uri="{FF2B5EF4-FFF2-40B4-BE49-F238E27FC236}">
                <a16:creationId xmlns:a16="http://schemas.microsoft.com/office/drawing/2014/main" id="{1BE4F293-0A40-4AA3-8747-1C7D9F3E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839" name="Group 145">
            <a:extLst>
              <a:ext uri="{FF2B5EF4-FFF2-40B4-BE49-F238E27FC236}">
                <a16:creationId xmlns:a16="http://schemas.microsoft.com/office/drawing/2014/main" id="{5D1CC8B8-2CD1-45F6-9CED-CA31040022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147" name="Freeform 44">
              <a:extLst>
                <a:ext uri="{FF2B5EF4-FFF2-40B4-BE49-F238E27FC236}">
                  <a16:creationId xmlns:a16="http://schemas.microsoft.com/office/drawing/2014/main" id="{D0486316-3F2D-434E-AF23-A8EDD6E78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45">
              <a:extLst>
                <a:ext uri="{FF2B5EF4-FFF2-40B4-BE49-F238E27FC236}">
                  <a16:creationId xmlns:a16="http://schemas.microsoft.com/office/drawing/2014/main" id="{2AF5945E-96EF-472A-8B30-5AC427AA40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46">
              <a:extLst>
                <a:ext uri="{FF2B5EF4-FFF2-40B4-BE49-F238E27FC236}">
                  <a16:creationId xmlns:a16="http://schemas.microsoft.com/office/drawing/2014/main" id="{F43F39F5-753C-4BA6-AF2B-6F0EEE25A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47">
              <a:extLst>
                <a:ext uri="{FF2B5EF4-FFF2-40B4-BE49-F238E27FC236}">
                  <a16:creationId xmlns:a16="http://schemas.microsoft.com/office/drawing/2014/main" id="{2CC5073C-8188-4DE4-B2AB-9C87DDA4F0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1" name="Rectangle 150">
              <a:extLst>
                <a:ext uri="{FF2B5EF4-FFF2-40B4-BE49-F238E27FC236}">
                  <a16:creationId xmlns:a16="http://schemas.microsoft.com/office/drawing/2014/main" id="{AEF2074A-D7D4-4AF6-866A-31DDF66B1F7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05826" name="Rectangle 2">
            <a:extLst>
              <a:ext uri="{FF2B5EF4-FFF2-40B4-BE49-F238E27FC236}">
                <a16:creationId xmlns:a16="http://schemas.microsoft.com/office/drawing/2014/main" id="{2048E69A-35EF-4726-9AC4-ED82EB9E56EC}"/>
              </a:ext>
            </a:extLst>
          </p:cNvPr>
          <p:cNvSpPr>
            <a:spLocks noGrp="1" noChangeArrowheads="1"/>
          </p:cNvSpPr>
          <p:nvPr>
            <p:ph type="title"/>
          </p:nvPr>
        </p:nvSpPr>
        <p:spPr>
          <a:xfrm>
            <a:off x="1015249" y="759805"/>
            <a:ext cx="7500100" cy="1325563"/>
          </a:xfrm>
        </p:spPr>
        <p:txBody>
          <a:bodyPr>
            <a:normAutofit/>
          </a:bodyPr>
          <a:lstStyle/>
          <a:p>
            <a:pPr eaLnBrk="1" hangingPunct="1">
              <a:defRPr/>
            </a:pPr>
            <a:r>
              <a:rPr lang="en-US" sz="3500" dirty="0">
                <a:solidFill>
                  <a:srgbClr val="FFFFFF"/>
                </a:solidFill>
                <a:effectLst>
                  <a:outerShdw blurRad="38100" dist="38100" dir="2700000" algn="tl">
                    <a:srgbClr val="C0C0C0"/>
                  </a:outerShdw>
                </a:effectLst>
              </a:rPr>
              <a:t>Older Black Americans </a:t>
            </a:r>
          </a:p>
        </p:txBody>
      </p:sp>
      <p:sp>
        <p:nvSpPr>
          <p:cNvPr id="2" name="Content Placeholder 1">
            <a:extLst>
              <a:ext uri="{FF2B5EF4-FFF2-40B4-BE49-F238E27FC236}">
                <a16:creationId xmlns:a16="http://schemas.microsoft.com/office/drawing/2014/main" id="{A74DB324-0337-4328-AC2D-36D8079B281C}"/>
              </a:ext>
            </a:extLst>
          </p:cNvPr>
          <p:cNvSpPr>
            <a:spLocks noGrp="1"/>
          </p:cNvSpPr>
          <p:nvPr>
            <p:ph idx="1"/>
          </p:nvPr>
        </p:nvSpPr>
        <p:spPr>
          <a:xfrm>
            <a:off x="916982" y="2301261"/>
            <a:ext cx="7919735" cy="3863164"/>
          </a:xfrm>
        </p:spPr>
        <p:txBody>
          <a:bodyPr/>
          <a:lstStyle/>
          <a:p>
            <a:r>
              <a:rPr lang="en-US" dirty="0"/>
              <a:t>Older Black Americans are a diverse group </a:t>
            </a:r>
            <a:r>
              <a:rPr lang="en-US" sz="2000" dirty="0"/>
              <a:t>(Taylor &amp; Chatters, 2020)</a:t>
            </a:r>
          </a:p>
          <a:p>
            <a:endParaRPr lang="en-US" sz="1400" dirty="0"/>
          </a:p>
          <a:p>
            <a:pPr lvl="1"/>
            <a:r>
              <a:rPr lang="en-US" sz="3200" dirty="0"/>
              <a:t>Caribbean Blacks </a:t>
            </a:r>
            <a:r>
              <a:rPr lang="en-US" sz="2000" dirty="0"/>
              <a:t>(Anderson &amp; Lopez, 2018)</a:t>
            </a:r>
          </a:p>
          <a:p>
            <a:pPr lvl="2"/>
            <a:r>
              <a:rPr lang="en-US" sz="3200" dirty="0"/>
              <a:t>Jamaica &amp; Haiti: Major metropolitan areas in the Northeast and Southeast</a:t>
            </a:r>
          </a:p>
          <a:p>
            <a:pPr lvl="1"/>
            <a:r>
              <a:rPr lang="en-US" sz="3200" dirty="0"/>
              <a:t>Blacks of African Descent</a:t>
            </a:r>
          </a:p>
          <a:p>
            <a:endParaRPr lang="en-US" dirty="0"/>
          </a:p>
        </p:txBody>
      </p:sp>
    </p:spTree>
    <p:extLst>
      <p:ext uri="{BB962C8B-B14F-4D97-AF65-F5344CB8AC3E}">
        <p14:creationId xmlns:p14="http://schemas.microsoft.com/office/powerpoint/2010/main" val="28587341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194" name="Rectangle 2">
            <a:extLst>
              <a:ext uri="{FF2B5EF4-FFF2-40B4-BE49-F238E27FC236}">
                <a16:creationId xmlns:a16="http://schemas.microsoft.com/office/drawing/2014/main" id="{CC40FB3B-19AD-4C79-8EED-96138101244E}"/>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dirty="0">
                <a:solidFill>
                  <a:srgbClr val="FFFFFF"/>
                </a:solidFill>
              </a:rPr>
              <a:t>Older Black Americans</a:t>
            </a:r>
          </a:p>
        </p:txBody>
      </p:sp>
      <p:sp>
        <p:nvSpPr>
          <p:cNvPr id="8195" name="Rectangle 3">
            <a:extLst>
              <a:ext uri="{FF2B5EF4-FFF2-40B4-BE49-F238E27FC236}">
                <a16:creationId xmlns:a16="http://schemas.microsoft.com/office/drawing/2014/main" id="{FBC340AA-AC0D-4323-8167-3F7961D71833}"/>
              </a:ext>
            </a:extLst>
          </p:cNvPr>
          <p:cNvSpPr>
            <a:spLocks noGrp="1" noChangeArrowheads="1"/>
          </p:cNvSpPr>
          <p:nvPr>
            <p:ph type="body" idx="1"/>
          </p:nvPr>
        </p:nvSpPr>
        <p:spPr>
          <a:xfrm>
            <a:off x="1025718" y="2490436"/>
            <a:ext cx="7281746" cy="3567173"/>
          </a:xfrm>
        </p:spPr>
        <p:txBody>
          <a:bodyPr anchor="ctr">
            <a:normAutofit/>
          </a:bodyPr>
          <a:lstStyle/>
          <a:p>
            <a:pPr eaLnBrk="1" hangingPunct="1"/>
            <a:r>
              <a:rPr lang="en-US" altLang="en-US" sz="2400" dirty="0"/>
              <a:t>The current cohort of older Black Americans was told stories during childhood about slavery, the Civil War, and the Reconstruction period. </a:t>
            </a:r>
          </a:p>
          <a:p>
            <a:pPr lvl="1" eaLnBrk="1" hangingPunct="1"/>
            <a:endParaRPr lang="en-US" altLang="en-US" sz="2400" dirty="0"/>
          </a:p>
          <a:p>
            <a:pPr lvl="1" eaLnBrk="1" hangingPunct="1"/>
            <a:r>
              <a:rPr lang="en-US" altLang="en-US" sz="2400" dirty="0"/>
              <a:t>Those time periods in American history are highlighted by racial violence and social upheaval.</a:t>
            </a:r>
          </a:p>
          <a:p>
            <a:pPr lvl="1" eaLnBrk="1" hangingPunct="1"/>
            <a:endParaRPr lang="en-US" altLang="en-US" sz="24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218" name="Rectangle 2">
            <a:extLst>
              <a:ext uri="{FF2B5EF4-FFF2-40B4-BE49-F238E27FC236}">
                <a16:creationId xmlns:a16="http://schemas.microsoft.com/office/drawing/2014/main" id="{39B748AE-C9F8-405F-BF01-64367EDCB618}"/>
              </a:ext>
            </a:extLst>
          </p:cNvPr>
          <p:cNvSpPr>
            <a:spLocks noGrp="1" noChangeArrowheads="1"/>
          </p:cNvSpPr>
          <p:nvPr>
            <p:ph type="title"/>
          </p:nvPr>
        </p:nvSpPr>
        <p:spPr>
          <a:xfrm>
            <a:off x="718879" y="800392"/>
            <a:ext cx="7698523" cy="1212102"/>
          </a:xfrm>
        </p:spPr>
        <p:txBody>
          <a:bodyPr>
            <a:normAutofit/>
          </a:bodyPr>
          <a:lstStyle/>
          <a:p>
            <a:pPr eaLnBrk="1" hangingPunct="1"/>
            <a:r>
              <a:rPr lang="en-US" altLang="en-US" sz="3500" dirty="0">
                <a:solidFill>
                  <a:srgbClr val="FFFFFF"/>
                </a:solidFill>
              </a:rPr>
              <a:t>Older Black Americans</a:t>
            </a:r>
          </a:p>
        </p:txBody>
      </p:sp>
      <p:sp>
        <p:nvSpPr>
          <p:cNvPr id="9219" name="Rectangle 3">
            <a:extLst>
              <a:ext uri="{FF2B5EF4-FFF2-40B4-BE49-F238E27FC236}">
                <a16:creationId xmlns:a16="http://schemas.microsoft.com/office/drawing/2014/main" id="{14AF2E9D-A38D-4B6E-98C2-E05C597A53FD}"/>
              </a:ext>
            </a:extLst>
          </p:cNvPr>
          <p:cNvSpPr>
            <a:spLocks noGrp="1" noChangeArrowheads="1"/>
          </p:cNvSpPr>
          <p:nvPr>
            <p:ph type="body" idx="1"/>
          </p:nvPr>
        </p:nvSpPr>
        <p:spPr>
          <a:xfrm>
            <a:off x="1025718" y="2490436"/>
            <a:ext cx="7281746" cy="3567173"/>
          </a:xfrm>
        </p:spPr>
        <p:txBody>
          <a:bodyPr anchor="ctr">
            <a:normAutofit/>
          </a:bodyPr>
          <a:lstStyle/>
          <a:p>
            <a:pPr eaLnBrk="1" hangingPunct="1"/>
            <a:r>
              <a:rPr lang="en-US" altLang="en-US" sz="2400" dirty="0"/>
              <a:t>The childhood and young adulthood of the current cohort occurred during the “Great Migration.”  </a:t>
            </a:r>
          </a:p>
          <a:p>
            <a:pPr lvl="1" eaLnBrk="1" hangingPunct="1"/>
            <a:endParaRPr lang="en-US" altLang="en-US" sz="2400" dirty="0"/>
          </a:p>
          <a:p>
            <a:pPr lvl="1" eaLnBrk="1" hangingPunct="1"/>
            <a:r>
              <a:rPr lang="en-US" altLang="en-US" sz="2400" dirty="0"/>
              <a:t>The Great Migration was the period following Reconstruction in which a large number of Black Americans left the South due to financial and racial hardship </a:t>
            </a:r>
            <a:r>
              <a:rPr lang="en-US" altLang="en-US" sz="2000" dirty="0"/>
              <a:t>(Burton &amp; Dilworth-Anderson, 1991).</a:t>
            </a:r>
            <a:endParaRPr lang="en-US" altLang="en-US" sz="1600" dirty="0"/>
          </a:p>
          <a:p>
            <a:pPr lvl="1" eaLnBrk="1" hangingPunct="1">
              <a:buFontTx/>
              <a:buNone/>
            </a:pPr>
            <a:endParaRPr lang="en-US" altLang="en-US" sz="2400" dirty="0"/>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4A50972A22DC45B4FB87102C681243" ma:contentTypeVersion="13" ma:contentTypeDescription="Create a new document." ma:contentTypeScope="" ma:versionID="b20945da1e25a8f01d2d5ef88e870e50">
  <xsd:schema xmlns:xsd="http://www.w3.org/2001/XMLSchema" xmlns:xs="http://www.w3.org/2001/XMLSchema" xmlns:p="http://schemas.microsoft.com/office/2006/metadata/properties" xmlns:ns2="918ed16f-7699-44d6-ad18-538ef629f17b" xmlns:ns3="b70a6f0c-e8a0-4230-8217-c727cba9f15f" targetNamespace="http://schemas.microsoft.com/office/2006/metadata/properties" ma:root="true" ma:fieldsID="6c463da7b95ada9ed0388c866c8e73da" ns2:_="" ns3:_="">
    <xsd:import namespace="918ed16f-7699-44d6-ad18-538ef629f17b"/>
    <xsd:import namespace="b70a6f0c-e8a0-4230-8217-c727cba9f1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ed16f-7699-44d6-ad18-538ef629f1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0a6f0c-e8a0-4230-8217-c727cba9f1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6A6EA3-1844-479F-899C-801326C5CE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ed16f-7699-44d6-ad18-538ef629f17b"/>
    <ds:schemaRef ds:uri="b70a6f0c-e8a0-4230-8217-c727cba9f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A9EB89-A8EB-4F0A-B244-C1592E5EE399}">
  <ds:schemaRefs>
    <ds:schemaRef ds:uri="http://schemas.microsoft.com/sharepoint/v3/contenttype/forms"/>
  </ds:schemaRefs>
</ds:datastoreItem>
</file>

<file path=customXml/itemProps3.xml><?xml version="1.0" encoding="utf-8"?>
<ds:datastoreItem xmlns:ds="http://schemas.openxmlformats.org/officeDocument/2006/customXml" ds:itemID="{2BA804D2-1391-4807-A8D6-2C2A474ED783}">
  <ds:schemaRefs>
    <ds:schemaRef ds:uri="http://schemas.microsoft.com/office/2006/metadata/properties"/>
    <ds:schemaRef ds:uri="http://purl.org/dc/elements/1.1/"/>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b70a6f0c-e8a0-4230-8217-c727cba9f15f"/>
    <ds:schemaRef ds:uri="918ed16f-7699-44d6-ad18-538ef629f17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495</TotalTime>
  <Words>7006</Words>
  <Application>Microsoft Office PowerPoint</Application>
  <PresentationFormat>On-screen Show (4:3)</PresentationFormat>
  <Paragraphs>375</Paragraphs>
  <Slides>53</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Arial</vt:lpstr>
      <vt:lpstr>Calibri</vt:lpstr>
      <vt:lpstr>Georgia</vt:lpstr>
      <vt:lpstr>Times New Roman</vt:lpstr>
      <vt:lpstr>Wingdings 2</vt:lpstr>
      <vt:lpstr>Office Theme</vt:lpstr>
      <vt:lpstr>1_Office Theme</vt:lpstr>
      <vt:lpstr>Older Black Americans and Mental Health</vt:lpstr>
      <vt:lpstr>Housekeeping Information</vt:lpstr>
      <vt:lpstr> Acknowledgment</vt:lpstr>
      <vt:lpstr>PowerPoint Presentation</vt:lpstr>
      <vt:lpstr>Older Black Americans and Mental Health</vt:lpstr>
      <vt:lpstr>Learning Objectives </vt:lpstr>
      <vt:lpstr>Older Black Americans </vt:lpstr>
      <vt:lpstr>Older Black Americans</vt:lpstr>
      <vt:lpstr>Older Black Americans</vt:lpstr>
      <vt:lpstr>Older Black Americans</vt:lpstr>
      <vt:lpstr>Older Black Americans</vt:lpstr>
      <vt:lpstr>Older Black Americans</vt:lpstr>
      <vt:lpstr>Older Black Americans</vt:lpstr>
      <vt:lpstr>PowerPoint Presentation</vt:lpstr>
      <vt:lpstr>Black Americans</vt:lpstr>
      <vt:lpstr>Black Americans</vt:lpstr>
      <vt:lpstr>Black Americans</vt:lpstr>
      <vt:lpstr>Role Of Church</vt:lpstr>
      <vt:lpstr>Role of Church</vt:lpstr>
      <vt:lpstr>Life Course Perspective: Black Elders</vt:lpstr>
      <vt:lpstr>Older Black Americans</vt:lpstr>
      <vt:lpstr>Profile – Education &amp; Health</vt:lpstr>
      <vt:lpstr>Economic Issues </vt:lpstr>
      <vt:lpstr>Economic Issues-Practice</vt:lpstr>
      <vt:lpstr>Rural Older Blacks</vt:lpstr>
      <vt:lpstr>Building Collaborative Ties</vt:lpstr>
      <vt:lpstr>Bereavement</vt:lpstr>
      <vt:lpstr>Bereavement</vt:lpstr>
      <vt:lpstr>Bereavement</vt:lpstr>
      <vt:lpstr>Cognitive Impairment</vt:lpstr>
      <vt:lpstr>Disparities in Cognitive Impairment Diagnosis</vt:lpstr>
      <vt:lpstr>Health Disparities in Cognitive Impairment</vt:lpstr>
      <vt:lpstr>Testing Disparities</vt:lpstr>
      <vt:lpstr>Systemic Disparities in Cognitive Impairment</vt:lpstr>
      <vt:lpstr>Rates of Depression in Black Older Adults</vt:lpstr>
      <vt:lpstr>Different Manifestations of Depression</vt:lpstr>
      <vt:lpstr>Depression</vt:lpstr>
      <vt:lpstr>Anxiety</vt:lpstr>
      <vt:lpstr>Covid-19: The Impact on Older Black Adults</vt:lpstr>
      <vt:lpstr>COVID: The Impact on Black Older Adults</vt:lpstr>
      <vt:lpstr>COVID &amp; Systemic Racism</vt:lpstr>
      <vt:lpstr>COVID &amp; Black Older Adult Mental Health</vt:lpstr>
      <vt:lpstr>Main Points</vt:lpstr>
      <vt:lpstr>Main Points</vt:lpstr>
      <vt:lpstr>RESOURCES</vt:lpstr>
      <vt:lpstr>Resources</vt:lpstr>
      <vt:lpstr>SAGE: Sistahs Aging with Grace &amp; Elegance  https://www.sankofastories.com/partners </vt:lpstr>
      <vt:lpstr>Resources</vt:lpstr>
      <vt:lpstr>References</vt:lpstr>
      <vt:lpstr>References Cont.</vt:lpstr>
      <vt:lpstr>References Cont.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Older Black Americans and Mental Health</dc:title>
  <dc:creator>Martha Crowther</dc:creator>
  <cp:lastModifiedBy>Nedic, Lola (BIDMC - Keshavan - Psychiatry)</cp:lastModifiedBy>
  <cp:revision>37</cp:revision>
  <cp:lastPrinted>2022-02-02T14:09:07Z</cp:lastPrinted>
  <dcterms:created xsi:type="dcterms:W3CDTF">2022-01-31T16:55:42Z</dcterms:created>
  <dcterms:modified xsi:type="dcterms:W3CDTF">2024-02-27T13:29:38Z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0x010100D54A50972A22DC45B4FB87102C681243</vt:lpwstr>
  </property>
</Properties>
</file>