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89" r:id="rId6"/>
    <p:sldId id="268" r:id="rId7"/>
    <p:sldId id="259" r:id="rId8"/>
    <p:sldId id="272" r:id="rId9"/>
    <p:sldId id="258" r:id="rId10"/>
    <p:sldId id="270" r:id="rId11"/>
    <p:sldId id="260" r:id="rId12"/>
    <p:sldId id="284" r:id="rId13"/>
    <p:sldId id="285" r:id="rId14"/>
    <p:sldId id="282" r:id="rId15"/>
    <p:sldId id="294" r:id="rId16"/>
    <p:sldId id="271" r:id="rId17"/>
    <p:sldId id="274" r:id="rId18"/>
    <p:sldId id="283" r:id="rId19"/>
    <p:sldId id="286" r:id="rId20"/>
    <p:sldId id="287" r:id="rId21"/>
    <p:sldId id="266" r:id="rId22"/>
    <p:sldId id="267" r:id="rId23"/>
    <p:sldId id="279" r:id="rId24"/>
    <p:sldId id="275" r:id="rId25"/>
    <p:sldId id="280" r:id="rId26"/>
    <p:sldId id="281" r:id="rId27"/>
    <p:sldId id="288" r:id="rId28"/>
    <p:sldId id="277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2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1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9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7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4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82B9-78B0-4E53-843D-A3C058E5686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A3E7-AFD4-4034-9893-1304565832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edem_000\AppData\Local\Microsoft\Windows\INetCache\IE\OP4VTC3D\blog-openstand-how-to-become-an-advoca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0"/>
            <a:ext cx="9144000" cy="6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85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Awareness, Agency and Advocacy 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Beyond Burnout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 Polyvagal Len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8582" y="6388628"/>
            <a:ext cx="2010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610600" cy="6019800"/>
          </a:xfrm>
        </p:spPr>
      </p:pic>
      <p:sp>
        <p:nvSpPr>
          <p:cNvPr id="5" name="TextBox 4"/>
          <p:cNvSpPr txBox="1"/>
          <p:nvPr/>
        </p:nvSpPr>
        <p:spPr>
          <a:xfrm>
            <a:off x="6858000" y="6402312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42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Befriending Our Nervous System 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Controls below the diaphragm for digestion, reproduction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Freeze response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Sympathetic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– Controls above the diaphragm.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otivates movement , heart rate, circulation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escape, attack</a:t>
            </a:r>
          </a:p>
          <a:p>
            <a:pPr marL="0" indent="0">
              <a:buNone/>
            </a:pP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Ventral-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Connection, engagement,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curiosity, possibility, breathing, heart rate, blood pressure, higher brain functions</a:t>
            </a: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:\Users\redem_000\AppData\Local\Microsoft\Windows\INetCache\IE\QQBGZCOV\giganotosaurus-dinosau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595716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6337997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Curiosity Is A Ventral Vagal State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our nervous system 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anchored in ventral vagal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curious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open to learning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either sympathetic or dorsal is running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show, there 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room for curiosity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there 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shut down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the urge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 or fight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redem_000\AppData\Local\Microsoft\Windows\INetCache\IE\VB5V783V\Curious_Geo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460326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3761" y="6324600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= Agency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courage to deeply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inquire into our suffering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making a practice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awareness, new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possibilities emerge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see what may be possible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agency and healin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 is restored to our nervous system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Picture 6" descr="C:\Users\redem_000\AppData\Local\Microsoft\Windows\INetCache\IE\NBMTZ00O\focus-photography-of-flying-hummingbird-26293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194965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3246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96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mean to you?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style of advocacy?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your style of advocacy changed over the years?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look like?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you want it to look like?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C:\Users\redem_000\AppData\Local\Microsoft\Windows\INetCache\IE\VB5V783V\icon_4186-1024x10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2057400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5110" y="6324600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Touching In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it like to allow a small dip into the various vagal phases?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you imagine a time when you felt: shutdown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angry or afraid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sympathetic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safe, nurtured and connected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</a:p>
        </p:txBody>
      </p:sp>
      <p:pic>
        <p:nvPicPr>
          <p:cNvPr id="1026" name="Picture 2" descr="C:\Users\redem_000\AppData\Local\Microsoft\Windows\INetCache\IE\VB5V783V\5227861230_50daf838da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35" y="2667000"/>
            <a:ext cx="2976465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400800"/>
            <a:ext cx="23352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80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Is and I Am…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redem_000\AppData\Local\Microsoft\Windows\INetCache\IE\OP4VTC3D\013-check-i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6486"/>
            <a:ext cx="1788160" cy="100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edem_000\AppData\Local\Microsoft\Windows\INetCache\IE\OP4VTC3D\013-check-i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1788160" cy="100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edem_000\AppData\Local\Microsoft\Windows\INetCache\IE\OP4VTC3D\013-check-i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788160" cy="100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752600"/>
            <a:ext cx="60198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Dorsal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feeling is collapsed, shut down, isolated…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Sympathetic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feeling is angry, afraid, anxious…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Ventral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feeling is open, curious, friendly, engaged, connected, safe…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5702" y="6324600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Neuroception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6172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Neuroception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describes the physiological process of the nervous system evaluating 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without requiring conscious awareness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Though we may be aware of a shift in bodily awareness, the shift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happens without conscious control and it does always accurately identify danger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C:\Users\redem_000\AppData\Local\Microsoft\Windows\INetCache\IE\NBMTZ00O\Blausen_0822_SpinalCor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0" y="2133600"/>
            <a:ext cx="226314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9689" y="6284843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Our Nervous System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096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“map” our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nervous system responses we  begin to gain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 how we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habitually respond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life’s challenges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gain this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the ways our nervous system has adapted,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can begin to shape it differently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C:\Users\redem_000\AppData\Local\Microsoft\Windows\INetCache\IE\NBMTZ00O\community-909149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107342" cy="219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4008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58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or Protection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nervous system tells us through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neuroception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whether we sense danger or safety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Sights, sounds, smells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inform our adaptive nervous system</a:t>
            </a: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 is defined by feeling safe, not by the removal of a threat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C:\Users\redem_000\AppData\Local\Microsoft\Windows\INetCache\IE\VB5V783V\blue-sky-1473074857Py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207264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5064" y="6324600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These Three Things?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how 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and feel is the first step in having…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what we cultivate when we take the time to notice and then our…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Advocacy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more inclusive more meaningful, and more powerfully life-altering for everyone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C:\Users\redem_000\AppData\Local\Microsoft\Windows\INetCache\IE\NBMTZ00O\2711152462_86bfa71d0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96" y="1861930"/>
            <a:ext cx="3296990" cy="3184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6324600"/>
            <a:ext cx="23348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Neuroshapes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400799" cy="45259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in our lives shape our nervous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system in certain ways and we continue to respond in those ways…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Until we bring conscious awareness to our nervous system responses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C:\Users\redem_000\AppData\Local\Microsoft\Windows\INetCache\IE\OP4VTC3D\autism-puzzle-piece_497935-e151773561542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093496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324600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 Regulation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are anchored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ventral vagal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 we can connect and help others feel  calm, relaxed and most of all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 Co-Regulation</a:t>
            </a: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when we co-regulate, we also feel calm, relaxed and safe</a:t>
            </a:r>
          </a:p>
        </p:txBody>
      </p:sp>
      <p:pic>
        <p:nvPicPr>
          <p:cNvPr id="18435" name="Picture 3" descr="C:\Users\redem_000\AppData\Local\Microsoft\Windows\INetCache\IE\QQBGZCOV\mother-and-child-1510083672N9v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88150"/>
            <a:ext cx="3017520" cy="2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3246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06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Vagal Break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Inhalation speeds up the heart rate and engages the sympathetic nervous system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Exhaling longer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 inhaling helps the parasympathetic nervous system engage</a:t>
            </a: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Singing, sighing, humming, savoring, celebrating help to engage the vagal break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5" descr="C:\Users\redem_000\AppData\Local\Microsoft\Windows\INetCache\IE\QQBGZCOV\shutterstock_1508433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2362200"/>
            <a:ext cx="2619375" cy="275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7998" y="6284843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Glimmers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3" y="1470818"/>
            <a:ext cx="6172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“Glimmers</a:t>
            </a:r>
            <a:r>
              <a:rPr lang="en-US" dirty="0"/>
              <a:t>" refers to small moments when our biology is in a place of connection or regulation, which cues our nervous system to feel safe or </a:t>
            </a:r>
            <a:r>
              <a:rPr lang="en-US" dirty="0" smtClean="0"/>
              <a:t>calm</a:t>
            </a:r>
          </a:p>
          <a:p>
            <a:r>
              <a:rPr lang="en-US" dirty="0" smtClean="0"/>
              <a:t>We notice these moments when we are anchored in ventral vagal</a:t>
            </a:r>
          </a:p>
          <a:p>
            <a:r>
              <a:rPr lang="en-US" b="1" i="1" dirty="0" smtClean="0"/>
              <a:t>We can miss these moments but when we make a habit to notice them, we increase our vagal tone</a:t>
            </a:r>
            <a:endParaRPr lang="en-US" b="1" i="1" dirty="0"/>
          </a:p>
        </p:txBody>
      </p:sp>
      <p:pic>
        <p:nvPicPr>
          <p:cNvPr id="20483" name="Picture 3" descr="C:\Users\redem_000\AppData\Local\Microsoft\Windows\INetCache\IE\QQBGZCOV\Twilight-Sparkle-Explore-Equestria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63246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95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Vagal Tone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Nervous systems can become rigid from following the same ways of relating to the world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try new things to strengthen nervous system flexibility and resilience, we can increase vagal tone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Picture 6" descr="C:\Users\redem_000\AppData\Local\Microsoft\Windows\INetCache\IE\NBMTZ00O\African-woman-doing-back-yoga-pose-1024x7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438400"/>
            <a:ext cx="2531653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4988" y="63246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44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Enlivens You?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you feel alive, calm, able to get things done, while staying connected?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things are resilience anchors, bringing in renewed ventral energy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Bring your own colors, names and images to soothe and strengthen vagal tone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3" descr="C:\Users\redem_000\AppData\Local\Microsoft\Windows\INetCache\IE\OP4VTC3D\feeling_alive____by_whitebook_d2os0ex-fullvi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2560320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63246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6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Savoring and Celebrating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1890"/>
            <a:ext cx="61722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see, smell, taste, feel something beautiful, good, sweet…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we savor and celebrate what we are noticing…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lock it into our nervous system…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that increases vagal tone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C:\Users\redem_000\AppData\Local\Microsoft\Windows\INetCache\IE\OP4VTC3D\The_hidden_beach_-_I_Photograph_My_Fishing_Trips_To_Show_The_Beautiful_Nature_Of_Norwa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7" y="1828800"/>
            <a:ext cx="2197892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294783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Nervous System Reshaping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:\Users\redem_000\AppData\Local\Microsoft\Windows\INetCache\IE\NBMTZ00O\puzzle-piec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468880" cy="246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609931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awareness (not vigilance) vagal toning, nurturing connection and support…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Reshapes our nervous system over time…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notice ourselves noticing ourselves and that brings a spark of healing ventral energy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6324600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Might Not Be There…Yet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notice impatience or self criticism in ourselves or others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recognize this as a protection state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we can remember the word “Yet” to help bring us back to connection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C:\Users\redem_000\AppData\Local\Microsoft\Windows\INetCache\IE\OP4VTC3D\pat-in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133600"/>
            <a:ext cx="2924283" cy="301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6248112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09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The Conversation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come join the upcoming learning community to continue this conversation</a:t>
            </a:r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presence today</a:t>
            </a:r>
          </a:p>
          <a:p>
            <a:pPr marL="0" indent="0" algn="ctr">
              <a:buNone/>
            </a:pP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We are all teachers for one another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C:\Users\redem_000\AppData\Local\Microsoft\Windows\INetCache\IE\VB5V783V\namaste_by_jenadellagrottaglia-daqdx0i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2316480" cy="347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3246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48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Breathe 6, 1, 8</a:t>
            </a:r>
            <a:endParaRPr lang="en-US" sz="4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redem_000\AppData\Local\Microsoft\Windows\INetCache\IE\QQBGZCOV\866110617_14d583e540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438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Trauma Informed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Taking a broad perspective of the whole situation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Being interested in what happened, vs what is wrong with someone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Asking questions and attending to needs in the moment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for ourselves and others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redem_000\AppData\Local\Microsoft\Windows\INetCache\IE\NBMTZ00O\Sépulcre_Arc-en-Barrois_111008_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672858" cy="347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6347648"/>
            <a:ext cx="23352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Word About Trauma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Trauma is a Greek word for “wound” which is painful, we avoid touching it, we try to cover it and when it is deep, the wound leaves a scar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carry our scars in our nervous systems and that affects how we relate to the world</a:t>
            </a:r>
          </a:p>
          <a:p>
            <a:endParaRPr lang="en-US" dirty="0"/>
          </a:p>
        </p:txBody>
      </p:sp>
      <p:pic>
        <p:nvPicPr>
          <p:cNvPr id="22532" name="Picture 4" descr="C:\Users\redem_000\AppData\Local\Microsoft\Windows\INetCache\IE\QQBGZCOV\1387328762_3a98f53f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1905000"/>
            <a:ext cx="2263140" cy="301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6477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594" y="6323112"/>
            <a:ext cx="21108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What We Know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6388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pedal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Sympathetic NS response – Fight or Flight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Brakes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Parasympathetic NS response – Rest and Digest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responses are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Autonomic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(automatic) 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redem_000\AppData\Local\Microsoft\Windows\INetCache\IE\NBMTZ00O\acl-brak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95036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324600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07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Vagus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Baby!  (</a:t>
            </a:r>
            <a:r>
              <a:rPr lang="en-US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that kind…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r>
              <a:rPr lang="en-US" dirty="0" smtClean="0"/>
              <a:t> is the tenth and longest cranial nerve, starting at the base of the skull, running through the </a:t>
            </a:r>
            <a:r>
              <a:rPr lang="en-US" b="1" dirty="0" smtClean="0"/>
              <a:t>face, throat, and all our visceral organs, ending at the end of the digestive tract</a:t>
            </a:r>
            <a:r>
              <a:rPr lang="en-US" dirty="0" smtClean="0"/>
              <a:t>. It is part of the </a:t>
            </a:r>
            <a:r>
              <a:rPr lang="en-US" b="1" dirty="0" smtClean="0"/>
              <a:t>autonomic nervous system. </a:t>
            </a:r>
            <a:endParaRPr lang="en-US" b="1" dirty="0"/>
          </a:p>
        </p:txBody>
      </p:sp>
      <p:pic>
        <p:nvPicPr>
          <p:cNvPr id="4098" name="Picture 2" descr="C:\Users\redem_000\AppData\Local\Microsoft\Windows\INetCache\IE\QQBGZCOV\Riviera_Hotel_&amp;_Casino,_Las_Vag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57376" cy="420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4236" y="6270007"/>
            <a:ext cx="21108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</a:t>
            </a:r>
            <a:r>
              <a:rPr lang="en-US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Vagus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Nerve Do?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953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esponsible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regulation of internal organ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 - digestion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heart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rate, respiratory rate, blood pressure, and certain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reflex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actions - coughing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sneezing, swallowing,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Moderates and downregulates stress response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198" name="Picture 6" descr="C:\Users\redem_000\AppData\Local\Microsoft\Windows\INetCache\IE\QQBGZCOV\fimmu-10-01827-g0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41" y="1295400"/>
            <a:ext cx="290779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6323015"/>
            <a:ext cx="24833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8642"/>
            <a:ext cx="860331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Polyvagal Theory </a:t>
            </a:r>
            <a:r>
              <a:rPr lang="en-US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science of safety)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20" y="1496556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10" y="3820198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1471642"/>
            <a:ext cx="6188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do not feel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safe, we are chronically in a state of evaluation and defensiveness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“We are wired for connection. Trauma compromises our ability to engage with others.”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325356"/>
            <a:ext cx="183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Stephen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Porges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65917" y="564899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 Dana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5272" y="6312469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S.Rebekah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Demirel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www.traumaprograms.com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80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11536</TotalTime>
  <Words>1180</Words>
  <Application>Microsoft Office PowerPoint</Application>
  <PresentationFormat>On-screen Show (4:3)</PresentationFormat>
  <Paragraphs>182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Why These Three Things?</vt:lpstr>
      <vt:lpstr>Breathe 6, 1, 8</vt:lpstr>
      <vt:lpstr>Being Trauma Informed</vt:lpstr>
      <vt:lpstr>A Word About Trauma</vt:lpstr>
      <vt:lpstr>Reviewing What We Know</vt:lpstr>
      <vt:lpstr>Vagus Baby!  (But not that kind…)</vt:lpstr>
      <vt:lpstr>What Does the Vagus Nerve Do?</vt:lpstr>
      <vt:lpstr>Polyvagal Theory (the science of safety)</vt:lpstr>
      <vt:lpstr>PowerPoint Presentation</vt:lpstr>
      <vt:lpstr>Befriending Our Nervous System </vt:lpstr>
      <vt:lpstr>Curiosity Is A Ventral Vagal State</vt:lpstr>
      <vt:lpstr>Awareness = Agency</vt:lpstr>
      <vt:lpstr>Advocacy</vt:lpstr>
      <vt:lpstr>Touching In </vt:lpstr>
      <vt:lpstr>The World Is and I Am…</vt:lpstr>
      <vt:lpstr>Neuroception</vt:lpstr>
      <vt:lpstr>Mapping Our Nervous System</vt:lpstr>
      <vt:lpstr>Safety or Protection</vt:lpstr>
      <vt:lpstr>Neuroshapes</vt:lpstr>
      <vt:lpstr>Co- Regulation</vt:lpstr>
      <vt:lpstr>The Vagal Break</vt:lpstr>
      <vt:lpstr>Glimmers</vt:lpstr>
      <vt:lpstr>Vagal Tone</vt:lpstr>
      <vt:lpstr>What Enlivens You?</vt:lpstr>
      <vt:lpstr>Savoring and Celebrating</vt:lpstr>
      <vt:lpstr> Nervous System Reshaping</vt:lpstr>
      <vt:lpstr>I Might Not Be There…Yet</vt:lpstr>
      <vt:lpstr>Continuing The Conversation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Demirel</dc:creator>
  <cp:lastModifiedBy>Rebekah Demirel</cp:lastModifiedBy>
  <cp:revision>82</cp:revision>
  <dcterms:created xsi:type="dcterms:W3CDTF">2023-03-16T19:53:14Z</dcterms:created>
  <dcterms:modified xsi:type="dcterms:W3CDTF">2024-03-20T21:47:06Z</dcterms:modified>
</cp:coreProperties>
</file>