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6"/>
  </p:notesMasterIdLst>
  <p:handoutMasterIdLst>
    <p:handoutMasterId r:id="rId37"/>
  </p:handoutMasterIdLst>
  <p:sldIdLst>
    <p:sldId id="2421" r:id="rId3"/>
    <p:sldId id="2821" r:id="rId4"/>
    <p:sldId id="2780" r:id="rId5"/>
    <p:sldId id="2774" r:id="rId6"/>
    <p:sldId id="2813" r:id="rId7"/>
    <p:sldId id="2799" r:id="rId8"/>
    <p:sldId id="2818" r:id="rId9"/>
    <p:sldId id="1458" r:id="rId10"/>
    <p:sldId id="1023" r:id="rId11"/>
    <p:sldId id="2819" r:id="rId12"/>
    <p:sldId id="2825" r:id="rId13"/>
    <p:sldId id="2817" r:id="rId14"/>
    <p:sldId id="2816" r:id="rId15"/>
    <p:sldId id="2812" r:id="rId16"/>
    <p:sldId id="2814" r:id="rId17"/>
    <p:sldId id="2815" r:id="rId18"/>
    <p:sldId id="2823" r:id="rId19"/>
    <p:sldId id="2810" r:id="rId20"/>
    <p:sldId id="2788" r:id="rId21"/>
    <p:sldId id="2805" r:id="rId22"/>
    <p:sldId id="2789" r:id="rId23"/>
    <p:sldId id="2790" r:id="rId24"/>
    <p:sldId id="2791" r:id="rId25"/>
    <p:sldId id="2792" r:id="rId26"/>
    <p:sldId id="2824" r:id="rId27"/>
    <p:sldId id="2793" r:id="rId28"/>
    <p:sldId id="2808" r:id="rId29"/>
    <p:sldId id="580" r:id="rId30"/>
    <p:sldId id="2698" r:id="rId31"/>
    <p:sldId id="268" r:id="rId32"/>
    <p:sldId id="2798" r:id="rId33"/>
    <p:sldId id="2822" r:id="rId34"/>
    <p:sldId id="1235" r:id="rId35"/>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 Powers" initials="CMP" lastIdx="9" clrIdx="0">
    <p:extLst>
      <p:ext uri="{19B8F6BF-5375-455C-9EA6-DF929625EA0E}">
        <p15:presenceInfo xmlns:p15="http://schemas.microsoft.com/office/powerpoint/2012/main" userId="Christine M. Powers" providerId="None"/>
      </p:ext>
    </p:extLst>
  </p:cmAuthor>
  <p:cmAuthor id="2" name="Moser, Lorna L." initials="LM" lastIdx="7" clrIdx="1">
    <p:extLst>
      <p:ext uri="{19B8F6BF-5375-455C-9EA6-DF929625EA0E}">
        <p15:presenceInfo xmlns:p15="http://schemas.microsoft.com/office/powerpoint/2012/main" userId="S::llmoser@ad.unc.edu::ca0a6dec-3a93-42c2-8924-b9429b423e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2D9"/>
    <a:srgbClr val="9DCFC1"/>
    <a:srgbClr val="619299"/>
    <a:srgbClr val="6D3109"/>
    <a:srgbClr val="5A8A90"/>
    <a:srgbClr val="4F787D"/>
    <a:srgbClr val="8992AD"/>
    <a:srgbClr val="6C8FAC"/>
    <a:srgbClr val="5682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2464C-3D79-4D85-AB44-0AACCF351F3B}" v="1" dt="2024-02-01T20:13:17.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818" autoAdjust="0"/>
    <p:restoredTop sz="81356" autoAdjust="0"/>
  </p:normalViewPr>
  <p:slideViewPr>
    <p:cSldViewPr snapToGrid="0" snapToObjects="1">
      <p:cViewPr varScale="1">
        <p:scale>
          <a:sx n="86" d="100"/>
          <a:sy n="86" d="100"/>
        </p:scale>
        <p:origin x="672" y="90"/>
      </p:cViewPr>
      <p:guideLst>
        <p:guide orient="horz" pos="2160"/>
        <p:guide pos="3840"/>
      </p:guideLst>
    </p:cSldViewPr>
  </p:slideViewPr>
  <p:outlineViewPr>
    <p:cViewPr>
      <p:scale>
        <a:sx n="33" d="100"/>
        <a:sy n="33" d="100"/>
      </p:scale>
      <p:origin x="0" y="0"/>
    </p:cViewPr>
  </p:outlin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0T09:25:54.603" idx="8">
    <p:pos x="10" y="10"/>
    <p:text>We could start off by explaining there are several avenues to engage someone, like what';s listed, and then describe how to break this down via intrinsic and extrinisic motivations in the next several slides</p:text>
    <p:extLst>
      <p:ext uri="{C676402C-5697-4E1C-873F-D02D1690AC5C}">
        <p15:threadingInfo xmlns:p15="http://schemas.microsoft.com/office/powerpoint/2012/main" timeZoneBias="300"/>
      </p:ext>
    </p:extLst>
  </p:cm>
  <p:cm authorId="2" dt="2024-02-01T14:27:29.241" idx="5">
    <p:pos x="10" y="106"/>
    <p:text>I keep looking at this slide to see what it is adding given what we have throughout -- keep as is, move, integrate, delete?</p:text>
    <p:extLst>
      <p:ext uri="{C676402C-5697-4E1C-873F-D02D1690AC5C}">
        <p15:threadingInfo xmlns:p15="http://schemas.microsoft.com/office/powerpoint/2012/main" timeZoneBias="300">
          <p15:parentCm authorId="1" idx="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19T18:01:18.945" idx="6">
    <p:pos x="10" y="10"/>
    <p:text>Another great poll!!</p:text>
    <p:extLst>
      <p:ext uri="{C676402C-5697-4E1C-873F-D02D1690AC5C}">
        <p15:threadingInfo xmlns:p15="http://schemas.microsoft.com/office/powerpoint/2012/main" timeZoneBias="300"/>
      </p:ext>
    </p:extLst>
  </p:cm>
</p:cmLst>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CB51D-1F83-4A6A-ACDE-D1A330A6B96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73504E0-078E-40EC-A9BA-2E78A2AF0AE9}">
      <dgm:prSet phldrT="[Text]" custT="1"/>
      <dgm:spPr/>
      <dgm:t>
        <a:bodyPr/>
        <a:lstStyle/>
        <a:p>
          <a:pPr algn="l"/>
          <a:r>
            <a:rPr lang="en-US" sz="2400" b="1" dirty="0"/>
            <a:t>Reducing Safety Concerns within Least Restrictive Environments</a:t>
          </a:r>
        </a:p>
      </dgm:t>
    </dgm:pt>
    <dgm:pt modelId="{A29C3258-662F-41BA-AA34-0D4889143E48}" type="parTrans" cxnId="{7F2BA197-BA91-49CD-A629-86DF0CAADDF9}">
      <dgm:prSet/>
      <dgm:spPr/>
      <dgm:t>
        <a:bodyPr/>
        <a:lstStyle/>
        <a:p>
          <a:endParaRPr lang="en-US"/>
        </a:p>
      </dgm:t>
    </dgm:pt>
    <dgm:pt modelId="{B81FEE28-DAEA-4D2A-A530-410D4D550D3D}" type="sibTrans" cxnId="{7F2BA197-BA91-49CD-A629-86DF0CAADDF9}">
      <dgm:prSet/>
      <dgm:spPr/>
      <dgm:t>
        <a:bodyPr/>
        <a:lstStyle/>
        <a:p>
          <a:endParaRPr lang="en-US"/>
        </a:p>
      </dgm:t>
    </dgm:pt>
    <dgm:pt modelId="{91F89EBC-3722-42B6-856B-DC7EA0D69710}">
      <dgm:prSet phldrT="[Text]" custT="1"/>
      <dgm:spPr/>
      <dgm:t>
        <a:bodyPr/>
        <a:lstStyle/>
        <a:p>
          <a:r>
            <a:rPr lang="en-US" sz="3600" b="1" dirty="0"/>
            <a:t>Promoting Autonomy</a:t>
          </a:r>
        </a:p>
      </dgm:t>
    </dgm:pt>
    <dgm:pt modelId="{F95DE60D-5E95-4CD9-AD57-CD35E80DEF04}" type="parTrans" cxnId="{75222E6E-CB60-4928-904C-FDF35353BF6B}">
      <dgm:prSet/>
      <dgm:spPr/>
      <dgm:t>
        <a:bodyPr/>
        <a:lstStyle/>
        <a:p>
          <a:endParaRPr lang="en-US"/>
        </a:p>
      </dgm:t>
    </dgm:pt>
    <dgm:pt modelId="{462D08F9-69DD-459D-AB46-E069C9F030FC}" type="sibTrans" cxnId="{75222E6E-CB60-4928-904C-FDF35353BF6B}">
      <dgm:prSet/>
      <dgm:spPr/>
      <dgm:t>
        <a:bodyPr/>
        <a:lstStyle/>
        <a:p>
          <a:endParaRPr lang="en-US"/>
        </a:p>
      </dgm:t>
    </dgm:pt>
    <dgm:pt modelId="{EBA80419-266A-47DC-AD84-B243E7747612}" type="pres">
      <dgm:prSet presAssocID="{6F2CB51D-1F83-4A6A-ACDE-D1A330A6B96C}" presName="compositeShape" presStyleCnt="0">
        <dgm:presLayoutVars>
          <dgm:chMax val="2"/>
          <dgm:dir/>
          <dgm:resizeHandles val="exact"/>
        </dgm:presLayoutVars>
      </dgm:prSet>
      <dgm:spPr/>
    </dgm:pt>
    <dgm:pt modelId="{0C76A37A-5A18-4DF8-9C85-A23065AD214D}" type="pres">
      <dgm:prSet presAssocID="{6F2CB51D-1F83-4A6A-ACDE-D1A330A6B96C}" presName="divider" presStyleLbl="fgShp" presStyleIdx="0" presStyleCnt="1"/>
      <dgm:spPr>
        <a:solidFill>
          <a:schemeClr val="accent4">
            <a:lumMod val="75000"/>
          </a:schemeClr>
        </a:solidFill>
        <a:ln>
          <a:noFill/>
        </a:ln>
        <a:effectLst>
          <a:innerShdw blurRad="63500" dist="50800" dir="54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F08AC75-C427-4278-9479-B50A1963641D}" type="pres">
      <dgm:prSet presAssocID="{E73504E0-078E-40EC-A9BA-2E78A2AF0AE9}" presName="downArrow" presStyleLbl="node1" presStyleIdx="0"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4F3328C-2035-420C-B588-98586B6A877C}" type="pres">
      <dgm:prSet presAssocID="{E73504E0-078E-40EC-A9BA-2E78A2AF0AE9}" presName="downArrowText" presStyleLbl="revTx" presStyleIdx="0" presStyleCnt="2" custScaleX="164656" custScaleY="58113" custLinFactNeighborX="9802" custLinFactNeighborY="-6227">
        <dgm:presLayoutVars>
          <dgm:bulletEnabled val="1"/>
        </dgm:presLayoutVars>
      </dgm:prSet>
      <dgm:spPr/>
    </dgm:pt>
    <dgm:pt modelId="{72365F33-C869-4B02-9FD0-8B06040CEEA4}" type="pres">
      <dgm:prSet presAssocID="{91F89EBC-3722-42B6-856B-DC7EA0D69710}" presName="upArrow" presStyleLbl="node1" presStyleIdx="1"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B0D745F-D149-41EF-8679-01CF78B182F9}" type="pres">
      <dgm:prSet presAssocID="{91F89EBC-3722-42B6-856B-DC7EA0D69710}" presName="upArrowText" presStyleLbl="revTx" presStyleIdx="1" presStyleCnt="2" custScaleY="42192" custLinFactNeighborX="36271" custLinFactNeighborY="-7629">
        <dgm:presLayoutVars>
          <dgm:bulletEnabled val="1"/>
        </dgm:presLayoutVars>
      </dgm:prSet>
      <dgm:spPr/>
    </dgm:pt>
  </dgm:ptLst>
  <dgm:cxnLst>
    <dgm:cxn modelId="{75222E6E-CB60-4928-904C-FDF35353BF6B}" srcId="{6F2CB51D-1F83-4A6A-ACDE-D1A330A6B96C}" destId="{91F89EBC-3722-42B6-856B-DC7EA0D69710}" srcOrd="1" destOrd="0" parTransId="{F95DE60D-5E95-4CD9-AD57-CD35E80DEF04}" sibTransId="{462D08F9-69DD-459D-AB46-E069C9F030FC}"/>
    <dgm:cxn modelId="{0B9EBA6F-4AF2-48C5-A63F-85F298ADA000}" type="presOf" srcId="{6F2CB51D-1F83-4A6A-ACDE-D1A330A6B96C}" destId="{EBA80419-266A-47DC-AD84-B243E7747612}" srcOrd="0" destOrd="0" presId="urn:microsoft.com/office/officeart/2005/8/layout/arrow3"/>
    <dgm:cxn modelId="{F025EC94-4F57-4C11-AB09-0C7047F2E1ED}" type="presOf" srcId="{91F89EBC-3722-42B6-856B-DC7EA0D69710}" destId="{9B0D745F-D149-41EF-8679-01CF78B182F9}" srcOrd="0" destOrd="0" presId="urn:microsoft.com/office/officeart/2005/8/layout/arrow3"/>
    <dgm:cxn modelId="{7F2BA197-BA91-49CD-A629-86DF0CAADDF9}" srcId="{6F2CB51D-1F83-4A6A-ACDE-D1A330A6B96C}" destId="{E73504E0-078E-40EC-A9BA-2E78A2AF0AE9}" srcOrd="0" destOrd="0" parTransId="{A29C3258-662F-41BA-AA34-0D4889143E48}" sibTransId="{B81FEE28-DAEA-4D2A-A530-410D4D550D3D}"/>
    <dgm:cxn modelId="{5385159B-C411-4285-AB3B-15867A1EA864}" type="presOf" srcId="{E73504E0-078E-40EC-A9BA-2E78A2AF0AE9}" destId="{34F3328C-2035-420C-B588-98586B6A877C}" srcOrd="0" destOrd="0" presId="urn:microsoft.com/office/officeart/2005/8/layout/arrow3"/>
    <dgm:cxn modelId="{E0478EE0-7B60-4571-9F6B-3B2774F393A8}" type="presParOf" srcId="{EBA80419-266A-47DC-AD84-B243E7747612}" destId="{0C76A37A-5A18-4DF8-9C85-A23065AD214D}" srcOrd="0" destOrd="0" presId="urn:microsoft.com/office/officeart/2005/8/layout/arrow3"/>
    <dgm:cxn modelId="{4011EF90-FF81-468D-8BE7-4880DB99D50F}" type="presParOf" srcId="{EBA80419-266A-47DC-AD84-B243E7747612}" destId="{FF08AC75-C427-4278-9479-B50A1963641D}" srcOrd="1" destOrd="0" presId="urn:microsoft.com/office/officeart/2005/8/layout/arrow3"/>
    <dgm:cxn modelId="{1107181C-5175-46E5-A546-48569C4BA090}" type="presParOf" srcId="{EBA80419-266A-47DC-AD84-B243E7747612}" destId="{34F3328C-2035-420C-B588-98586B6A877C}" srcOrd="2" destOrd="0" presId="urn:microsoft.com/office/officeart/2005/8/layout/arrow3"/>
    <dgm:cxn modelId="{E7C91F28-E63E-47A1-A751-E9F462E91273}" type="presParOf" srcId="{EBA80419-266A-47DC-AD84-B243E7747612}" destId="{72365F33-C869-4B02-9FD0-8B06040CEEA4}" srcOrd="3" destOrd="0" presId="urn:microsoft.com/office/officeart/2005/8/layout/arrow3"/>
    <dgm:cxn modelId="{BF12E5A0-887A-4674-884B-E796BA27897F}" type="presParOf" srcId="{EBA80419-266A-47DC-AD84-B243E7747612}" destId="{9B0D745F-D149-41EF-8679-01CF78B182F9}" srcOrd="4" destOrd="0" presId="urn:microsoft.com/office/officeart/2005/8/layout/arrow3"/>
  </dgm:cxnLst>
  <dgm:bg/>
  <dgm:whole>
    <a:ln w="3175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2A0BD2-D3E9-4FEF-BDE5-3363C6A7CDF8}" type="doc">
      <dgm:prSet loTypeId="urn:microsoft.com/office/officeart/2005/8/layout/hierarchy4" loCatId="list" qsTypeId="urn:microsoft.com/office/officeart/2005/8/quickstyle/simple1" qsCatId="simple" csTypeId="urn:microsoft.com/office/officeart/2005/8/colors/accent2_1" csCatId="accent2" phldr="1"/>
      <dgm:spPr/>
      <dgm:t>
        <a:bodyPr/>
        <a:lstStyle/>
        <a:p>
          <a:endParaRPr lang="en-US"/>
        </a:p>
      </dgm:t>
    </dgm:pt>
    <dgm:pt modelId="{BCDC56E4-DD37-49D1-B4E8-8D952111DACD}">
      <dgm:prSet phldrT="[Text]" custT="1"/>
      <dgm:spPr/>
      <dgm:t>
        <a:bodyPr/>
        <a:lstStyle/>
        <a:p>
          <a:r>
            <a:rPr lang="en-US" sz="3600" dirty="0"/>
            <a:t>ACT has been criticized for being coercive and paternalistic for good reason!</a:t>
          </a:r>
        </a:p>
      </dgm:t>
    </dgm:pt>
    <dgm:pt modelId="{34EA8D69-5EEE-442C-A07F-AF058283B2BF}" type="parTrans" cxnId="{87754485-75C3-4BA8-BE6E-1EF9961F278D}">
      <dgm:prSet/>
      <dgm:spPr/>
      <dgm:t>
        <a:bodyPr/>
        <a:lstStyle/>
        <a:p>
          <a:endParaRPr lang="en-US"/>
        </a:p>
      </dgm:t>
    </dgm:pt>
    <dgm:pt modelId="{A5F2F0F7-4C97-4971-B874-E83720974DC3}" type="sibTrans" cxnId="{87754485-75C3-4BA8-BE6E-1EF9961F278D}">
      <dgm:prSet/>
      <dgm:spPr/>
      <dgm:t>
        <a:bodyPr/>
        <a:lstStyle/>
        <a:p>
          <a:endParaRPr lang="en-US"/>
        </a:p>
      </dgm:t>
    </dgm:pt>
    <dgm:pt modelId="{0C4C2563-17AE-4AD3-8D91-AD9834E8931F}">
      <dgm:prSet phldrT="[Text]" custT="1"/>
      <dgm:spPr/>
      <dgm:t>
        <a:bodyPr/>
        <a:lstStyle/>
        <a:p>
          <a:r>
            <a:rPr lang="en-US" sz="2600" dirty="0"/>
            <a:t>Create a system to identify those *not* engaged and clearly needing ACT services</a:t>
          </a:r>
        </a:p>
      </dgm:t>
    </dgm:pt>
    <dgm:pt modelId="{54FCF734-B8C5-41FF-99D7-E6256DD09180}" type="parTrans" cxnId="{43867A19-6D3B-43FD-A125-D2713E1F650F}">
      <dgm:prSet/>
      <dgm:spPr/>
      <dgm:t>
        <a:bodyPr/>
        <a:lstStyle/>
        <a:p>
          <a:endParaRPr lang="en-US"/>
        </a:p>
      </dgm:t>
    </dgm:pt>
    <dgm:pt modelId="{7BEFF9D6-1EF7-4931-9310-8F57EADB60FD}" type="sibTrans" cxnId="{43867A19-6D3B-43FD-A125-D2713E1F650F}">
      <dgm:prSet/>
      <dgm:spPr/>
      <dgm:t>
        <a:bodyPr/>
        <a:lstStyle/>
        <a:p>
          <a:endParaRPr lang="en-US"/>
        </a:p>
      </dgm:t>
    </dgm:pt>
    <dgm:pt modelId="{91A51969-D0C6-4934-BC53-D8ECFAAA5F20}">
      <dgm:prSet phldrT="[Text]" custT="1"/>
      <dgm:spPr/>
      <dgm:t>
        <a:bodyPr/>
        <a:lstStyle/>
        <a:p>
          <a:r>
            <a:rPr lang="en-US" sz="2600" dirty="0"/>
            <a:t>Eye towards reducing use of regulatory interventions that can be experienced as coercive</a:t>
          </a:r>
        </a:p>
      </dgm:t>
    </dgm:pt>
    <dgm:pt modelId="{E0F7C6B5-F7F4-45E1-B434-D4617C06A834}" type="parTrans" cxnId="{4A642FCE-632B-4BA4-B734-871358B72B00}">
      <dgm:prSet/>
      <dgm:spPr/>
      <dgm:t>
        <a:bodyPr/>
        <a:lstStyle/>
        <a:p>
          <a:endParaRPr lang="en-US"/>
        </a:p>
      </dgm:t>
    </dgm:pt>
    <dgm:pt modelId="{3945CDAE-7FBF-4B50-9137-89290A60260F}" type="sibTrans" cxnId="{4A642FCE-632B-4BA4-B734-871358B72B00}">
      <dgm:prSet/>
      <dgm:spPr/>
      <dgm:t>
        <a:bodyPr/>
        <a:lstStyle/>
        <a:p>
          <a:endParaRPr lang="en-US"/>
        </a:p>
      </dgm:t>
    </dgm:pt>
    <dgm:pt modelId="{B5519379-77DB-4A29-9472-2CB852AECDC7}">
      <dgm:prSet phldrT="[Text]" custT="1"/>
      <dgm:spPr/>
      <dgm:t>
        <a:bodyPr/>
        <a:lstStyle/>
        <a:p>
          <a:r>
            <a:rPr lang="en-US" sz="2600" dirty="0"/>
            <a:t>Use Daily Team Meeting to Assess, Plan, Track</a:t>
          </a:r>
        </a:p>
      </dgm:t>
    </dgm:pt>
    <dgm:pt modelId="{3AB49632-CB55-41DB-B6D0-D9DA55034D7A}" type="parTrans" cxnId="{10B603A2-4800-4DA7-A55E-E93C9AE20CDD}">
      <dgm:prSet/>
      <dgm:spPr/>
      <dgm:t>
        <a:bodyPr/>
        <a:lstStyle/>
        <a:p>
          <a:endParaRPr lang="en-US"/>
        </a:p>
      </dgm:t>
    </dgm:pt>
    <dgm:pt modelId="{8C66004E-0354-44D6-A3F8-304AAFE390A9}" type="sibTrans" cxnId="{10B603A2-4800-4DA7-A55E-E93C9AE20CDD}">
      <dgm:prSet/>
      <dgm:spPr/>
      <dgm:t>
        <a:bodyPr/>
        <a:lstStyle/>
        <a:p>
          <a:endParaRPr lang="en-US"/>
        </a:p>
      </dgm:t>
    </dgm:pt>
    <dgm:pt modelId="{DD3BDB2C-1C19-474E-8362-A8575B83C294}">
      <dgm:prSet phldrT="[Text]" custT="1"/>
      <dgm:spPr/>
      <dgm:t>
        <a:bodyPr/>
        <a:lstStyle/>
        <a:p>
          <a:r>
            <a:rPr lang="en-US" sz="2600" dirty="0"/>
            <a:t>Track approaches being used – effective or not?</a:t>
          </a:r>
        </a:p>
      </dgm:t>
    </dgm:pt>
    <dgm:pt modelId="{20DA5F9C-9CEB-4398-A70D-A68CBB6C78BD}" type="parTrans" cxnId="{D9055476-242A-4083-9738-72757F54CA56}">
      <dgm:prSet/>
      <dgm:spPr/>
      <dgm:t>
        <a:bodyPr/>
        <a:lstStyle/>
        <a:p>
          <a:endParaRPr lang="en-US"/>
        </a:p>
      </dgm:t>
    </dgm:pt>
    <dgm:pt modelId="{556E0773-4E99-4AF3-AE4B-3068AD17EA1D}" type="sibTrans" cxnId="{D9055476-242A-4083-9738-72757F54CA56}">
      <dgm:prSet/>
      <dgm:spPr/>
      <dgm:t>
        <a:bodyPr/>
        <a:lstStyle/>
        <a:p>
          <a:endParaRPr lang="en-US"/>
        </a:p>
      </dgm:t>
    </dgm:pt>
    <dgm:pt modelId="{13E059DE-0D24-4DB3-B367-8137253563AA}">
      <dgm:prSet phldrT="[Text]" custT="1"/>
      <dgm:spPr/>
      <dgm:t>
        <a:bodyPr/>
        <a:lstStyle/>
        <a:p>
          <a:r>
            <a:rPr lang="en-US" sz="2600" dirty="0"/>
            <a:t>Periodic Clinical Reviews and use of ITTs</a:t>
          </a:r>
        </a:p>
      </dgm:t>
    </dgm:pt>
    <dgm:pt modelId="{5C7DF976-7B16-4409-A4A5-5C3AE4933101}" type="parTrans" cxnId="{7B54C557-F83D-4A63-B4CE-D5C107F2CACA}">
      <dgm:prSet/>
      <dgm:spPr/>
      <dgm:t>
        <a:bodyPr/>
        <a:lstStyle/>
        <a:p>
          <a:endParaRPr lang="en-US"/>
        </a:p>
      </dgm:t>
    </dgm:pt>
    <dgm:pt modelId="{5E15C682-AEC3-4646-8234-A71462262886}" type="sibTrans" cxnId="{7B54C557-F83D-4A63-B4CE-D5C107F2CACA}">
      <dgm:prSet/>
      <dgm:spPr/>
      <dgm:t>
        <a:bodyPr/>
        <a:lstStyle/>
        <a:p>
          <a:endParaRPr lang="en-US"/>
        </a:p>
      </dgm:t>
    </dgm:pt>
    <dgm:pt modelId="{908FF74F-3FDA-48D0-80A8-F1B7DFD7BDE6}" type="pres">
      <dgm:prSet presAssocID="{B22A0BD2-D3E9-4FEF-BDE5-3363C6A7CDF8}" presName="Name0" presStyleCnt="0">
        <dgm:presLayoutVars>
          <dgm:chPref val="1"/>
          <dgm:dir/>
          <dgm:animOne val="branch"/>
          <dgm:animLvl val="lvl"/>
          <dgm:resizeHandles/>
        </dgm:presLayoutVars>
      </dgm:prSet>
      <dgm:spPr/>
    </dgm:pt>
    <dgm:pt modelId="{2FDDF2CF-6A3F-4D8D-9932-1F8C6F805F6D}" type="pres">
      <dgm:prSet presAssocID="{BCDC56E4-DD37-49D1-B4E8-8D952111DACD}" presName="vertOne" presStyleCnt="0"/>
      <dgm:spPr/>
    </dgm:pt>
    <dgm:pt modelId="{E97A05F4-4C7B-4C67-A621-C65DC7B8F9B0}" type="pres">
      <dgm:prSet presAssocID="{BCDC56E4-DD37-49D1-B4E8-8D952111DACD}" presName="txOne" presStyleLbl="node0" presStyleIdx="0" presStyleCnt="1">
        <dgm:presLayoutVars>
          <dgm:chPref val="3"/>
        </dgm:presLayoutVars>
      </dgm:prSet>
      <dgm:spPr/>
    </dgm:pt>
    <dgm:pt modelId="{B220CF09-0C95-41AE-A797-67CE05B16DC0}" type="pres">
      <dgm:prSet presAssocID="{BCDC56E4-DD37-49D1-B4E8-8D952111DACD}" presName="parTransOne" presStyleCnt="0"/>
      <dgm:spPr/>
    </dgm:pt>
    <dgm:pt modelId="{20422888-88D9-4D74-AC04-A8012AF0A942}" type="pres">
      <dgm:prSet presAssocID="{BCDC56E4-DD37-49D1-B4E8-8D952111DACD}" presName="horzOne" presStyleCnt="0"/>
      <dgm:spPr/>
    </dgm:pt>
    <dgm:pt modelId="{7EE70A68-0AA2-4F67-9762-4247C34C37D1}" type="pres">
      <dgm:prSet presAssocID="{0C4C2563-17AE-4AD3-8D91-AD9834E8931F}" presName="vertTwo" presStyleCnt="0"/>
      <dgm:spPr/>
    </dgm:pt>
    <dgm:pt modelId="{B490BEB2-70A3-43B2-A512-C3D4DC3A1DD1}" type="pres">
      <dgm:prSet presAssocID="{0C4C2563-17AE-4AD3-8D91-AD9834E8931F}" presName="txTwo" presStyleLbl="node2" presStyleIdx="0" presStyleCnt="2">
        <dgm:presLayoutVars>
          <dgm:chPref val="3"/>
        </dgm:presLayoutVars>
      </dgm:prSet>
      <dgm:spPr/>
    </dgm:pt>
    <dgm:pt modelId="{582E753D-8C81-4792-A59A-590BDD7F48EB}" type="pres">
      <dgm:prSet presAssocID="{0C4C2563-17AE-4AD3-8D91-AD9834E8931F}" presName="parTransTwo" presStyleCnt="0"/>
      <dgm:spPr/>
    </dgm:pt>
    <dgm:pt modelId="{50CF9669-FFAD-475F-A4B4-481D83CF056C}" type="pres">
      <dgm:prSet presAssocID="{0C4C2563-17AE-4AD3-8D91-AD9834E8931F}" presName="horzTwo" presStyleCnt="0"/>
      <dgm:spPr/>
    </dgm:pt>
    <dgm:pt modelId="{FCA78034-F9CA-4477-B4B7-A6831156232C}" type="pres">
      <dgm:prSet presAssocID="{91A51969-D0C6-4934-BC53-D8ECFAAA5F20}" presName="vertThree" presStyleCnt="0"/>
      <dgm:spPr/>
    </dgm:pt>
    <dgm:pt modelId="{831F7FC1-B20A-4B5B-8014-1679FDC33018}" type="pres">
      <dgm:prSet presAssocID="{91A51969-D0C6-4934-BC53-D8ECFAAA5F20}" presName="txThree" presStyleLbl="node3" presStyleIdx="0" presStyleCnt="3">
        <dgm:presLayoutVars>
          <dgm:chPref val="3"/>
        </dgm:presLayoutVars>
      </dgm:prSet>
      <dgm:spPr/>
    </dgm:pt>
    <dgm:pt modelId="{52F2DEE3-B082-4B10-823F-D731ED92ED0D}" type="pres">
      <dgm:prSet presAssocID="{91A51969-D0C6-4934-BC53-D8ECFAAA5F20}" presName="horzThree" presStyleCnt="0"/>
      <dgm:spPr/>
    </dgm:pt>
    <dgm:pt modelId="{F27CECC6-F23C-4A86-B373-4524C1B09CFB}" type="pres">
      <dgm:prSet presAssocID="{3945CDAE-7FBF-4B50-9137-89290A60260F}" presName="sibSpaceThree" presStyleCnt="0"/>
      <dgm:spPr/>
    </dgm:pt>
    <dgm:pt modelId="{78E483BE-5042-488B-8ABA-F0F5D0B3958B}" type="pres">
      <dgm:prSet presAssocID="{B5519379-77DB-4A29-9472-2CB852AECDC7}" presName="vertThree" presStyleCnt="0"/>
      <dgm:spPr/>
    </dgm:pt>
    <dgm:pt modelId="{F2AE90CC-B61B-46DD-95A7-3624D4E0A9F2}" type="pres">
      <dgm:prSet presAssocID="{B5519379-77DB-4A29-9472-2CB852AECDC7}" presName="txThree" presStyleLbl="node3" presStyleIdx="1" presStyleCnt="3">
        <dgm:presLayoutVars>
          <dgm:chPref val="3"/>
        </dgm:presLayoutVars>
      </dgm:prSet>
      <dgm:spPr/>
    </dgm:pt>
    <dgm:pt modelId="{3B0CA041-97D2-4044-931A-B1E56BBC0388}" type="pres">
      <dgm:prSet presAssocID="{B5519379-77DB-4A29-9472-2CB852AECDC7}" presName="horzThree" presStyleCnt="0"/>
      <dgm:spPr/>
    </dgm:pt>
    <dgm:pt modelId="{9A787710-39CC-405B-818B-1F1BC39F4936}" type="pres">
      <dgm:prSet presAssocID="{7BEFF9D6-1EF7-4931-9310-8F57EADB60FD}" presName="sibSpaceTwo" presStyleCnt="0"/>
      <dgm:spPr/>
    </dgm:pt>
    <dgm:pt modelId="{B17DD0EE-5CFF-43EC-99C7-EC87C2B16DD2}" type="pres">
      <dgm:prSet presAssocID="{DD3BDB2C-1C19-474E-8362-A8575B83C294}" presName="vertTwo" presStyleCnt="0"/>
      <dgm:spPr/>
    </dgm:pt>
    <dgm:pt modelId="{2F195B7C-461D-49AF-83DD-44D2A9B59A44}" type="pres">
      <dgm:prSet presAssocID="{DD3BDB2C-1C19-474E-8362-A8575B83C294}" presName="txTwo" presStyleLbl="node2" presStyleIdx="1" presStyleCnt="2">
        <dgm:presLayoutVars>
          <dgm:chPref val="3"/>
        </dgm:presLayoutVars>
      </dgm:prSet>
      <dgm:spPr/>
    </dgm:pt>
    <dgm:pt modelId="{905D4BDB-32F8-4CE4-A23F-6B78DB66B851}" type="pres">
      <dgm:prSet presAssocID="{DD3BDB2C-1C19-474E-8362-A8575B83C294}" presName="parTransTwo" presStyleCnt="0"/>
      <dgm:spPr/>
    </dgm:pt>
    <dgm:pt modelId="{AE536187-725D-4170-BE9D-A40CE155567E}" type="pres">
      <dgm:prSet presAssocID="{DD3BDB2C-1C19-474E-8362-A8575B83C294}" presName="horzTwo" presStyleCnt="0"/>
      <dgm:spPr/>
    </dgm:pt>
    <dgm:pt modelId="{00E649E0-1A80-4A43-BE37-02975B172D7D}" type="pres">
      <dgm:prSet presAssocID="{13E059DE-0D24-4DB3-B367-8137253563AA}" presName="vertThree" presStyleCnt="0"/>
      <dgm:spPr/>
    </dgm:pt>
    <dgm:pt modelId="{5D1CE100-F6DA-4B5D-979A-6E469CF21A26}" type="pres">
      <dgm:prSet presAssocID="{13E059DE-0D24-4DB3-B367-8137253563AA}" presName="txThree" presStyleLbl="node3" presStyleIdx="2" presStyleCnt="3">
        <dgm:presLayoutVars>
          <dgm:chPref val="3"/>
        </dgm:presLayoutVars>
      </dgm:prSet>
      <dgm:spPr/>
    </dgm:pt>
    <dgm:pt modelId="{E1C55281-7A4A-4896-B778-0B42BAB1DA4B}" type="pres">
      <dgm:prSet presAssocID="{13E059DE-0D24-4DB3-B367-8137253563AA}" presName="horzThree" presStyleCnt="0"/>
      <dgm:spPr/>
    </dgm:pt>
  </dgm:ptLst>
  <dgm:cxnLst>
    <dgm:cxn modelId="{82C20104-89A2-4CB5-974D-9152B69FF3C0}" type="presOf" srcId="{B22A0BD2-D3E9-4FEF-BDE5-3363C6A7CDF8}" destId="{908FF74F-3FDA-48D0-80A8-F1B7DFD7BDE6}" srcOrd="0" destOrd="0" presId="urn:microsoft.com/office/officeart/2005/8/layout/hierarchy4"/>
    <dgm:cxn modelId="{43867A19-6D3B-43FD-A125-D2713E1F650F}" srcId="{BCDC56E4-DD37-49D1-B4E8-8D952111DACD}" destId="{0C4C2563-17AE-4AD3-8D91-AD9834E8931F}" srcOrd="0" destOrd="0" parTransId="{54FCF734-B8C5-41FF-99D7-E6256DD09180}" sibTransId="{7BEFF9D6-1EF7-4931-9310-8F57EADB60FD}"/>
    <dgm:cxn modelId="{D571D922-7C1E-4D8B-B7CB-F9D74C9BF566}" type="presOf" srcId="{DD3BDB2C-1C19-474E-8362-A8575B83C294}" destId="{2F195B7C-461D-49AF-83DD-44D2A9B59A44}" srcOrd="0" destOrd="0" presId="urn:microsoft.com/office/officeart/2005/8/layout/hierarchy4"/>
    <dgm:cxn modelId="{97A54C38-860A-43E1-9187-21D8CDBCDA72}" type="presOf" srcId="{91A51969-D0C6-4934-BC53-D8ECFAAA5F20}" destId="{831F7FC1-B20A-4B5B-8014-1679FDC33018}" srcOrd="0" destOrd="0" presId="urn:microsoft.com/office/officeart/2005/8/layout/hierarchy4"/>
    <dgm:cxn modelId="{D9055476-242A-4083-9738-72757F54CA56}" srcId="{BCDC56E4-DD37-49D1-B4E8-8D952111DACD}" destId="{DD3BDB2C-1C19-474E-8362-A8575B83C294}" srcOrd="1" destOrd="0" parTransId="{20DA5F9C-9CEB-4398-A70D-A68CBB6C78BD}" sibTransId="{556E0773-4E99-4AF3-AE4B-3068AD17EA1D}"/>
    <dgm:cxn modelId="{7B54C557-F83D-4A63-B4CE-D5C107F2CACA}" srcId="{DD3BDB2C-1C19-474E-8362-A8575B83C294}" destId="{13E059DE-0D24-4DB3-B367-8137253563AA}" srcOrd="0" destOrd="0" parTransId="{5C7DF976-7B16-4409-A4A5-5C3AE4933101}" sibTransId="{5E15C682-AEC3-4646-8234-A71462262886}"/>
    <dgm:cxn modelId="{87754485-75C3-4BA8-BE6E-1EF9961F278D}" srcId="{B22A0BD2-D3E9-4FEF-BDE5-3363C6A7CDF8}" destId="{BCDC56E4-DD37-49D1-B4E8-8D952111DACD}" srcOrd="0" destOrd="0" parTransId="{34EA8D69-5EEE-442C-A07F-AF058283B2BF}" sibTransId="{A5F2F0F7-4C97-4971-B874-E83720974DC3}"/>
    <dgm:cxn modelId="{A9F10088-2485-4348-85DA-C6F58D1859FA}" type="presOf" srcId="{BCDC56E4-DD37-49D1-B4E8-8D952111DACD}" destId="{E97A05F4-4C7B-4C67-A621-C65DC7B8F9B0}" srcOrd="0" destOrd="0" presId="urn:microsoft.com/office/officeart/2005/8/layout/hierarchy4"/>
    <dgm:cxn modelId="{19CAAF8A-AD5C-43D9-9596-EC1963D4CDFC}" type="presOf" srcId="{0C4C2563-17AE-4AD3-8D91-AD9834E8931F}" destId="{B490BEB2-70A3-43B2-A512-C3D4DC3A1DD1}" srcOrd="0" destOrd="0" presId="urn:microsoft.com/office/officeart/2005/8/layout/hierarchy4"/>
    <dgm:cxn modelId="{5978EC8F-FF12-4498-8CB3-8688C43F79E9}" type="presOf" srcId="{13E059DE-0D24-4DB3-B367-8137253563AA}" destId="{5D1CE100-F6DA-4B5D-979A-6E469CF21A26}" srcOrd="0" destOrd="0" presId="urn:microsoft.com/office/officeart/2005/8/layout/hierarchy4"/>
    <dgm:cxn modelId="{16CC6D9C-676F-4ADB-9D2A-97AA72015EBF}" type="presOf" srcId="{B5519379-77DB-4A29-9472-2CB852AECDC7}" destId="{F2AE90CC-B61B-46DD-95A7-3624D4E0A9F2}" srcOrd="0" destOrd="0" presId="urn:microsoft.com/office/officeart/2005/8/layout/hierarchy4"/>
    <dgm:cxn modelId="{10B603A2-4800-4DA7-A55E-E93C9AE20CDD}" srcId="{0C4C2563-17AE-4AD3-8D91-AD9834E8931F}" destId="{B5519379-77DB-4A29-9472-2CB852AECDC7}" srcOrd="1" destOrd="0" parTransId="{3AB49632-CB55-41DB-B6D0-D9DA55034D7A}" sibTransId="{8C66004E-0354-44D6-A3F8-304AAFE390A9}"/>
    <dgm:cxn modelId="{4A642FCE-632B-4BA4-B734-871358B72B00}" srcId="{0C4C2563-17AE-4AD3-8D91-AD9834E8931F}" destId="{91A51969-D0C6-4934-BC53-D8ECFAAA5F20}" srcOrd="0" destOrd="0" parTransId="{E0F7C6B5-F7F4-45E1-B434-D4617C06A834}" sibTransId="{3945CDAE-7FBF-4B50-9137-89290A60260F}"/>
    <dgm:cxn modelId="{548654B5-D3FB-473B-9C66-85014539B5AA}" type="presParOf" srcId="{908FF74F-3FDA-48D0-80A8-F1B7DFD7BDE6}" destId="{2FDDF2CF-6A3F-4D8D-9932-1F8C6F805F6D}" srcOrd="0" destOrd="0" presId="urn:microsoft.com/office/officeart/2005/8/layout/hierarchy4"/>
    <dgm:cxn modelId="{F8960AFA-AAF1-4D12-AE93-E8747309651B}" type="presParOf" srcId="{2FDDF2CF-6A3F-4D8D-9932-1F8C6F805F6D}" destId="{E97A05F4-4C7B-4C67-A621-C65DC7B8F9B0}" srcOrd="0" destOrd="0" presId="urn:microsoft.com/office/officeart/2005/8/layout/hierarchy4"/>
    <dgm:cxn modelId="{67CA4BE1-DF5A-46FC-8F29-C650941F7C57}" type="presParOf" srcId="{2FDDF2CF-6A3F-4D8D-9932-1F8C6F805F6D}" destId="{B220CF09-0C95-41AE-A797-67CE05B16DC0}" srcOrd="1" destOrd="0" presId="urn:microsoft.com/office/officeart/2005/8/layout/hierarchy4"/>
    <dgm:cxn modelId="{1A5BBE20-ED51-4F14-BC94-293F72C118BF}" type="presParOf" srcId="{2FDDF2CF-6A3F-4D8D-9932-1F8C6F805F6D}" destId="{20422888-88D9-4D74-AC04-A8012AF0A942}" srcOrd="2" destOrd="0" presId="urn:microsoft.com/office/officeart/2005/8/layout/hierarchy4"/>
    <dgm:cxn modelId="{1841339C-C963-452E-81D5-7AFB58F2E6B9}" type="presParOf" srcId="{20422888-88D9-4D74-AC04-A8012AF0A942}" destId="{7EE70A68-0AA2-4F67-9762-4247C34C37D1}" srcOrd="0" destOrd="0" presId="urn:microsoft.com/office/officeart/2005/8/layout/hierarchy4"/>
    <dgm:cxn modelId="{19867186-DF43-4CCB-B6A2-DD0FAF74FE10}" type="presParOf" srcId="{7EE70A68-0AA2-4F67-9762-4247C34C37D1}" destId="{B490BEB2-70A3-43B2-A512-C3D4DC3A1DD1}" srcOrd="0" destOrd="0" presId="urn:microsoft.com/office/officeart/2005/8/layout/hierarchy4"/>
    <dgm:cxn modelId="{03A57CA2-7CE0-4853-8E60-EB66D13D3AC6}" type="presParOf" srcId="{7EE70A68-0AA2-4F67-9762-4247C34C37D1}" destId="{582E753D-8C81-4792-A59A-590BDD7F48EB}" srcOrd="1" destOrd="0" presId="urn:microsoft.com/office/officeart/2005/8/layout/hierarchy4"/>
    <dgm:cxn modelId="{CCD693DE-F545-4B6A-91A9-3583D5B2F0DF}" type="presParOf" srcId="{7EE70A68-0AA2-4F67-9762-4247C34C37D1}" destId="{50CF9669-FFAD-475F-A4B4-481D83CF056C}" srcOrd="2" destOrd="0" presId="urn:microsoft.com/office/officeart/2005/8/layout/hierarchy4"/>
    <dgm:cxn modelId="{B5095A5C-6067-45BC-B315-E9FC4BC1B087}" type="presParOf" srcId="{50CF9669-FFAD-475F-A4B4-481D83CF056C}" destId="{FCA78034-F9CA-4477-B4B7-A6831156232C}" srcOrd="0" destOrd="0" presId="urn:microsoft.com/office/officeart/2005/8/layout/hierarchy4"/>
    <dgm:cxn modelId="{56DBDDB3-41C3-470C-B251-7FF8388867CC}" type="presParOf" srcId="{FCA78034-F9CA-4477-B4B7-A6831156232C}" destId="{831F7FC1-B20A-4B5B-8014-1679FDC33018}" srcOrd="0" destOrd="0" presId="urn:microsoft.com/office/officeart/2005/8/layout/hierarchy4"/>
    <dgm:cxn modelId="{03FA54C1-423C-4162-A6B8-8916F1E5AD2D}" type="presParOf" srcId="{FCA78034-F9CA-4477-B4B7-A6831156232C}" destId="{52F2DEE3-B082-4B10-823F-D731ED92ED0D}" srcOrd="1" destOrd="0" presId="urn:microsoft.com/office/officeart/2005/8/layout/hierarchy4"/>
    <dgm:cxn modelId="{62C6245C-A422-4F9E-9389-AE202C730F8D}" type="presParOf" srcId="{50CF9669-FFAD-475F-A4B4-481D83CF056C}" destId="{F27CECC6-F23C-4A86-B373-4524C1B09CFB}" srcOrd="1" destOrd="0" presId="urn:microsoft.com/office/officeart/2005/8/layout/hierarchy4"/>
    <dgm:cxn modelId="{C3B151CB-753E-4A7C-9F8F-C4BCFA9EFF71}" type="presParOf" srcId="{50CF9669-FFAD-475F-A4B4-481D83CF056C}" destId="{78E483BE-5042-488B-8ABA-F0F5D0B3958B}" srcOrd="2" destOrd="0" presId="urn:microsoft.com/office/officeart/2005/8/layout/hierarchy4"/>
    <dgm:cxn modelId="{473DDCE9-4957-49B8-8791-29EDFFEE77CA}" type="presParOf" srcId="{78E483BE-5042-488B-8ABA-F0F5D0B3958B}" destId="{F2AE90CC-B61B-46DD-95A7-3624D4E0A9F2}" srcOrd="0" destOrd="0" presId="urn:microsoft.com/office/officeart/2005/8/layout/hierarchy4"/>
    <dgm:cxn modelId="{D1CCFE99-D253-4B5B-87FF-FA0C687D5FEB}" type="presParOf" srcId="{78E483BE-5042-488B-8ABA-F0F5D0B3958B}" destId="{3B0CA041-97D2-4044-931A-B1E56BBC0388}" srcOrd="1" destOrd="0" presId="urn:microsoft.com/office/officeart/2005/8/layout/hierarchy4"/>
    <dgm:cxn modelId="{250D50CC-1F42-4078-A3F6-D5B817C0DB8F}" type="presParOf" srcId="{20422888-88D9-4D74-AC04-A8012AF0A942}" destId="{9A787710-39CC-405B-818B-1F1BC39F4936}" srcOrd="1" destOrd="0" presId="urn:microsoft.com/office/officeart/2005/8/layout/hierarchy4"/>
    <dgm:cxn modelId="{EBBFFE14-225C-41B2-A461-FC551DF32454}" type="presParOf" srcId="{20422888-88D9-4D74-AC04-A8012AF0A942}" destId="{B17DD0EE-5CFF-43EC-99C7-EC87C2B16DD2}" srcOrd="2" destOrd="0" presId="urn:microsoft.com/office/officeart/2005/8/layout/hierarchy4"/>
    <dgm:cxn modelId="{96A2A19B-98DB-4152-AEC9-7E9E64C5E8CD}" type="presParOf" srcId="{B17DD0EE-5CFF-43EC-99C7-EC87C2B16DD2}" destId="{2F195B7C-461D-49AF-83DD-44D2A9B59A44}" srcOrd="0" destOrd="0" presId="urn:microsoft.com/office/officeart/2005/8/layout/hierarchy4"/>
    <dgm:cxn modelId="{2EA98866-06FE-4D8A-B012-4FEC6D8348BC}" type="presParOf" srcId="{B17DD0EE-5CFF-43EC-99C7-EC87C2B16DD2}" destId="{905D4BDB-32F8-4CE4-A23F-6B78DB66B851}" srcOrd="1" destOrd="0" presId="urn:microsoft.com/office/officeart/2005/8/layout/hierarchy4"/>
    <dgm:cxn modelId="{A0647A9A-E206-41E0-B4A9-BEAF44D31F9E}" type="presParOf" srcId="{B17DD0EE-5CFF-43EC-99C7-EC87C2B16DD2}" destId="{AE536187-725D-4170-BE9D-A40CE155567E}" srcOrd="2" destOrd="0" presId="urn:microsoft.com/office/officeart/2005/8/layout/hierarchy4"/>
    <dgm:cxn modelId="{E6BEAA95-4AE2-4CAC-9500-EC9534ADB56C}" type="presParOf" srcId="{AE536187-725D-4170-BE9D-A40CE155567E}" destId="{00E649E0-1A80-4A43-BE37-02975B172D7D}" srcOrd="0" destOrd="0" presId="urn:microsoft.com/office/officeart/2005/8/layout/hierarchy4"/>
    <dgm:cxn modelId="{42A9D0D6-A0EA-4D2C-8B6F-222807C1700B}" type="presParOf" srcId="{00E649E0-1A80-4A43-BE37-02975B172D7D}" destId="{5D1CE100-F6DA-4B5D-979A-6E469CF21A26}" srcOrd="0" destOrd="0" presId="urn:microsoft.com/office/officeart/2005/8/layout/hierarchy4"/>
    <dgm:cxn modelId="{1A48B1C4-ECCD-45D8-AF71-A8482D207A01}" type="presParOf" srcId="{00E649E0-1A80-4A43-BE37-02975B172D7D}" destId="{E1C55281-7A4A-4896-B778-0B42BAB1DA4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37684D-B94A-4294-A4F8-4206D045CAC0}"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883834E9-3205-4B4A-A795-A31E49A3F242}">
      <dgm:prSet phldrT="[Text]" custT="1"/>
      <dgm:spPr>
        <a:ln w="19050"/>
      </dgm:spPr>
      <dgm:t>
        <a:bodyPr/>
        <a:lstStyle/>
        <a:p>
          <a:r>
            <a:rPr lang="en-US" sz="3000" dirty="0"/>
            <a:t>Does the person really need ACT?  </a:t>
          </a:r>
        </a:p>
      </dgm:t>
    </dgm:pt>
    <dgm:pt modelId="{441A7C98-6C43-42C5-AF69-AEA20236EB6B}" type="parTrans" cxnId="{9218A459-228B-40E2-A1CB-91181E2CB0AC}">
      <dgm:prSet/>
      <dgm:spPr/>
      <dgm:t>
        <a:bodyPr/>
        <a:lstStyle/>
        <a:p>
          <a:endParaRPr lang="en-US"/>
        </a:p>
      </dgm:t>
    </dgm:pt>
    <dgm:pt modelId="{8DCAAD8E-BD6D-4890-BE01-EDD79157E3B2}" type="sibTrans" cxnId="{9218A459-228B-40E2-A1CB-91181E2CB0AC}">
      <dgm:prSet/>
      <dgm:spPr>
        <a:solidFill>
          <a:srgbClr val="FFC000">
            <a:alpha val="90000"/>
          </a:srgbClr>
        </a:solidFill>
        <a:ln w="19050">
          <a:solidFill>
            <a:schemeClr val="tx1">
              <a:alpha val="90000"/>
            </a:schemeClr>
          </a:solidFill>
        </a:ln>
      </dgm:spPr>
      <dgm:t>
        <a:bodyPr/>
        <a:lstStyle/>
        <a:p>
          <a:endParaRPr lang="en-US"/>
        </a:p>
      </dgm:t>
    </dgm:pt>
    <dgm:pt modelId="{1810B50B-8C2E-4F50-BCEC-3AEB00592B3F}">
      <dgm:prSet phldrT="[Text]" custT="1"/>
      <dgm:spPr>
        <a:ln w="19050"/>
      </dgm:spPr>
      <dgm:t>
        <a:bodyPr/>
        <a:lstStyle/>
        <a:p>
          <a:r>
            <a:rPr lang="en-US" sz="2200" dirty="0"/>
            <a:t>Is their refusal appear to be due to symptoms of the illness itself?  e.g., paranoia, severe depression, significant impairments in insight.  Is it representing informed decision?</a:t>
          </a:r>
        </a:p>
      </dgm:t>
    </dgm:pt>
    <dgm:pt modelId="{D0B70F5B-8750-49B6-9A65-ABC187CCFF6C}" type="parTrans" cxnId="{0879F3AF-0233-4590-BE5D-FC66389AF71B}">
      <dgm:prSet/>
      <dgm:spPr/>
      <dgm:t>
        <a:bodyPr/>
        <a:lstStyle/>
        <a:p>
          <a:endParaRPr lang="en-US"/>
        </a:p>
      </dgm:t>
    </dgm:pt>
    <dgm:pt modelId="{F2516DF5-80D6-4EF7-A0C1-1831792CF847}" type="sibTrans" cxnId="{0879F3AF-0233-4590-BE5D-FC66389AF71B}">
      <dgm:prSet/>
      <dgm:spPr>
        <a:solidFill>
          <a:srgbClr val="FFC000">
            <a:alpha val="90000"/>
          </a:srgbClr>
        </a:solidFill>
        <a:ln w="19050">
          <a:solidFill>
            <a:schemeClr val="tx1">
              <a:alpha val="90000"/>
            </a:schemeClr>
          </a:solidFill>
        </a:ln>
      </dgm:spPr>
      <dgm:t>
        <a:bodyPr/>
        <a:lstStyle/>
        <a:p>
          <a:endParaRPr lang="en-US"/>
        </a:p>
      </dgm:t>
    </dgm:pt>
    <dgm:pt modelId="{21A6ED66-EDCF-460D-948F-04CC7AD01072}">
      <dgm:prSet phldrT="[Text]" custT="1"/>
      <dgm:spPr>
        <a:ln w="19050"/>
      </dgm:spPr>
      <dgm:t>
        <a:bodyPr/>
        <a:lstStyle/>
        <a:p>
          <a:r>
            <a:rPr lang="en-US" sz="2000" dirty="0"/>
            <a:t>What are the consequences of not receiving services from ACT/or no services at all?  Historical information is critical here.  How bad does bad get and how quickly?</a:t>
          </a:r>
        </a:p>
      </dgm:t>
    </dgm:pt>
    <dgm:pt modelId="{EABD662C-9517-44E6-ACB8-E8DAA6FB8F42}" type="parTrans" cxnId="{01FA0DCC-751A-44B7-B333-FD4C46FD5772}">
      <dgm:prSet/>
      <dgm:spPr/>
      <dgm:t>
        <a:bodyPr/>
        <a:lstStyle/>
        <a:p>
          <a:endParaRPr lang="en-US"/>
        </a:p>
      </dgm:t>
    </dgm:pt>
    <dgm:pt modelId="{98320490-4C74-4989-9A19-80A6528DFB3B}" type="sibTrans" cxnId="{01FA0DCC-751A-44B7-B333-FD4C46FD5772}">
      <dgm:prSet/>
      <dgm:spPr>
        <a:solidFill>
          <a:srgbClr val="FFC000">
            <a:alpha val="90000"/>
          </a:srgbClr>
        </a:solidFill>
        <a:ln w="19050">
          <a:solidFill>
            <a:schemeClr val="tx1">
              <a:alpha val="90000"/>
            </a:schemeClr>
          </a:solidFill>
        </a:ln>
      </dgm:spPr>
      <dgm:t>
        <a:bodyPr/>
        <a:lstStyle/>
        <a:p>
          <a:endParaRPr lang="en-US"/>
        </a:p>
      </dgm:t>
    </dgm:pt>
    <dgm:pt modelId="{DB2F89AE-049A-4F62-A0B1-1812187B1B4C}">
      <dgm:prSet custT="1"/>
      <dgm:spPr>
        <a:ln w="19050"/>
      </dgm:spPr>
      <dgm:t>
        <a:bodyPr/>
        <a:lstStyle/>
        <a:p>
          <a:r>
            <a:rPr lang="en-US" sz="2000" dirty="0"/>
            <a:t>What are the consequences of us using assertive engagement tactics?</a:t>
          </a:r>
        </a:p>
        <a:p>
          <a:r>
            <a:rPr lang="en-US" sz="2000" dirty="0"/>
            <a:t>Potential for total service drop-out (lose opportunity to refer to another provider)?  Potential harm to staff?</a:t>
          </a:r>
        </a:p>
      </dgm:t>
    </dgm:pt>
    <dgm:pt modelId="{8C537960-189C-4950-A36F-B65883005977}" type="parTrans" cxnId="{40425FC7-FA01-4236-8C4C-AAEC1A3288B0}">
      <dgm:prSet/>
      <dgm:spPr/>
      <dgm:t>
        <a:bodyPr/>
        <a:lstStyle/>
        <a:p>
          <a:endParaRPr lang="en-US"/>
        </a:p>
      </dgm:t>
    </dgm:pt>
    <dgm:pt modelId="{B0F964D6-8845-48E9-B472-70774AD2836E}" type="sibTrans" cxnId="{40425FC7-FA01-4236-8C4C-AAEC1A3288B0}">
      <dgm:prSet/>
      <dgm:spPr/>
      <dgm:t>
        <a:bodyPr/>
        <a:lstStyle/>
        <a:p>
          <a:endParaRPr lang="en-US"/>
        </a:p>
      </dgm:t>
    </dgm:pt>
    <dgm:pt modelId="{963D4A16-1BD8-4DEF-B7F0-56C5987AB06E}" type="pres">
      <dgm:prSet presAssocID="{A637684D-B94A-4294-A4F8-4206D045CAC0}" presName="outerComposite" presStyleCnt="0">
        <dgm:presLayoutVars>
          <dgm:chMax val="5"/>
          <dgm:dir/>
          <dgm:resizeHandles val="exact"/>
        </dgm:presLayoutVars>
      </dgm:prSet>
      <dgm:spPr/>
    </dgm:pt>
    <dgm:pt modelId="{E6888F4F-55F7-41BE-BFC7-AEA59CEE0705}" type="pres">
      <dgm:prSet presAssocID="{A637684D-B94A-4294-A4F8-4206D045CAC0}" presName="dummyMaxCanvas" presStyleCnt="0">
        <dgm:presLayoutVars/>
      </dgm:prSet>
      <dgm:spPr/>
    </dgm:pt>
    <dgm:pt modelId="{CEA7F8DE-6B63-416D-95AB-EC24AEF09963}" type="pres">
      <dgm:prSet presAssocID="{A637684D-B94A-4294-A4F8-4206D045CAC0}" presName="FourNodes_1" presStyleLbl="node1" presStyleIdx="0" presStyleCnt="4" custScaleY="95997">
        <dgm:presLayoutVars>
          <dgm:bulletEnabled val="1"/>
        </dgm:presLayoutVars>
      </dgm:prSet>
      <dgm:spPr/>
    </dgm:pt>
    <dgm:pt modelId="{6C55DDBF-3A3B-4FF2-8A1A-E3B854F9B22E}" type="pres">
      <dgm:prSet presAssocID="{A637684D-B94A-4294-A4F8-4206D045CAC0}" presName="FourNodes_2" presStyleLbl="node1" presStyleIdx="1" presStyleCnt="4" custScaleX="108895">
        <dgm:presLayoutVars>
          <dgm:bulletEnabled val="1"/>
        </dgm:presLayoutVars>
      </dgm:prSet>
      <dgm:spPr/>
    </dgm:pt>
    <dgm:pt modelId="{4CFD98C4-1F07-4B3B-900E-9C19C524845A}" type="pres">
      <dgm:prSet presAssocID="{A637684D-B94A-4294-A4F8-4206D045CAC0}" presName="FourNodes_3" presStyleLbl="node1" presStyleIdx="2" presStyleCnt="4">
        <dgm:presLayoutVars>
          <dgm:bulletEnabled val="1"/>
        </dgm:presLayoutVars>
      </dgm:prSet>
      <dgm:spPr/>
    </dgm:pt>
    <dgm:pt modelId="{9228E4BE-7B9F-4DE7-ABC6-F4494B9FFF52}" type="pres">
      <dgm:prSet presAssocID="{A637684D-B94A-4294-A4F8-4206D045CAC0}" presName="FourNodes_4" presStyleLbl="node1" presStyleIdx="3" presStyleCnt="4" custScaleX="104871">
        <dgm:presLayoutVars>
          <dgm:bulletEnabled val="1"/>
        </dgm:presLayoutVars>
      </dgm:prSet>
      <dgm:spPr/>
    </dgm:pt>
    <dgm:pt modelId="{2222A324-E385-4EF0-A3B2-080BC3896E20}" type="pres">
      <dgm:prSet presAssocID="{A637684D-B94A-4294-A4F8-4206D045CAC0}" presName="FourConn_1-2" presStyleLbl="fgAccFollowNode1" presStyleIdx="0" presStyleCnt="3">
        <dgm:presLayoutVars>
          <dgm:bulletEnabled val="1"/>
        </dgm:presLayoutVars>
      </dgm:prSet>
      <dgm:spPr/>
    </dgm:pt>
    <dgm:pt modelId="{C62044D4-13B8-47BE-8BF5-604FD79AC7F2}" type="pres">
      <dgm:prSet presAssocID="{A637684D-B94A-4294-A4F8-4206D045CAC0}" presName="FourConn_2-3" presStyleLbl="fgAccFollowNode1" presStyleIdx="1" presStyleCnt="3">
        <dgm:presLayoutVars>
          <dgm:bulletEnabled val="1"/>
        </dgm:presLayoutVars>
      </dgm:prSet>
      <dgm:spPr/>
    </dgm:pt>
    <dgm:pt modelId="{D8E08844-52BB-4149-A9EF-54B1A74DD864}" type="pres">
      <dgm:prSet presAssocID="{A637684D-B94A-4294-A4F8-4206D045CAC0}" presName="FourConn_3-4" presStyleLbl="fgAccFollowNode1" presStyleIdx="2" presStyleCnt="3">
        <dgm:presLayoutVars>
          <dgm:bulletEnabled val="1"/>
        </dgm:presLayoutVars>
      </dgm:prSet>
      <dgm:spPr/>
    </dgm:pt>
    <dgm:pt modelId="{FF7A6A1F-415A-48A2-A589-6DAA8FCCD6FC}" type="pres">
      <dgm:prSet presAssocID="{A637684D-B94A-4294-A4F8-4206D045CAC0}" presName="FourNodes_1_text" presStyleLbl="node1" presStyleIdx="3" presStyleCnt="4">
        <dgm:presLayoutVars>
          <dgm:bulletEnabled val="1"/>
        </dgm:presLayoutVars>
      </dgm:prSet>
      <dgm:spPr/>
    </dgm:pt>
    <dgm:pt modelId="{03D57B2E-DAA8-4E36-8EE3-715166C41231}" type="pres">
      <dgm:prSet presAssocID="{A637684D-B94A-4294-A4F8-4206D045CAC0}" presName="FourNodes_2_text" presStyleLbl="node1" presStyleIdx="3" presStyleCnt="4">
        <dgm:presLayoutVars>
          <dgm:bulletEnabled val="1"/>
        </dgm:presLayoutVars>
      </dgm:prSet>
      <dgm:spPr/>
    </dgm:pt>
    <dgm:pt modelId="{85A65684-3987-4EE4-AC60-402EF5DF6229}" type="pres">
      <dgm:prSet presAssocID="{A637684D-B94A-4294-A4F8-4206D045CAC0}" presName="FourNodes_3_text" presStyleLbl="node1" presStyleIdx="3" presStyleCnt="4">
        <dgm:presLayoutVars>
          <dgm:bulletEnabled val="1"/>
        </dgm:presLayoutVars>
      </dgm:prSet>
      <dgm:spPr/>
    </dgm:pt>
    <dgm:pt modelId="{86AA8944-296B-4856-B394-45660BE291F1}" type="pres">
      <dgm:prSet presAssocID="{A637684D-B94A-4294-A4F8-4206D045CAC0}" presName="FourNodes_4_text" presStyleLbl="node1" presStyleIdx="3" presStyleCnt="4">
        <dgm:presLayoutVars>
          <dgm:bulletEnabled val="1"/>
        </dgm:presLayoutVars>
      </dgm:prSet>
      <dgm:spPr/>
    </dgm:pt>
  </dgm:ptLst>
  <dgm:cxnLst>
    <dgm:cxn modelId="{20235406-E731-4763-9DE3-DC320B9C50EA}" type="presOf" srcId="{98320490-4C74-4989-9A19-80A6528DFB3B}" destId="{D8E08844-52BB-4149-A9EF-54B1A74DD864}" srcOrd="0" destOrd="0" presId="urn:microsoft.com/office/officeart/2005/8/layout/vProcess5"/>
    <dgm:cxn modelId="{09E85B12-B90F-4AB7-9709-86D54A05EA7F}" type="presOf" srcId="{883834E9-3205-4B4A-A795-A31E49A3F242}" destId="{FF7A6A1F-415A-48A2-A589-6DAA8FCCD6FC}" srcOrd="1" destOrd="0" presId="urn:microsoft.com/office/officeart/2005/8/layout/vProcess5"/>
    <dgm:cxn modelId="{57DFFA1B-6A09-496D-B12F-57F2F7CA85D0}" type="presOf" srcId="{8DCAAD8E-BD6D-4890-BE01-EDD79157E3B2}" destId="{2222A324-E385-4EF0-A3B2-080BC3896E20}" srcOrd="0" destOrd="0" presId="urn:microsoft.com/office/officeart/2005/8/layout/vProcess5"/>
    <dgm:cxn modelId="{5D745F3C-49A1-4D04-B2E4-76CCFB9CAA3B}" type="presOf" srcId="{DB2F89AE-049A-4F62-A0B1-1812187B1B4C}" destId="{9228E4BE-7B9F-4DE7-ABC6-F4494B9FFF52}" srcOrd="0" destOrd="0" presId="urn:microsoft.com/office/officeart/2005/8/layout/vProcess5"/>
    <dgm:cxn modelId="{90E5F93F-AE3C-4435-8532-9176D43CE695}" type="presOf" srcId="{21A6ED66-EDCF-460D-948F-04CC7AD01072}" destId="{4CFD98C4-1F07-4B3B-900E-9C19C524845A}" srcOrd="0" destOrd="0" presId="urn:microsoft.com/office/officeart/2005/8/layout/vProcess5"/>
    <dgm:cxn modelId="{3D939161-C56F-4B71-B58E-574289894749}" type="presOf" srcId="{A637684D-B94A-4294-A4F8-4206D045CAC0}" destId="{963D4A16-1BD8-4DEF-B7F0-56C5987AB06E}" srcOrd="0" destOrd="0" presId="urn:microsoft.com/office/officeart/2005/8/layout/vProcess5"/>
    <dgm:cxn modelId="{A646C36F-0B9B-4D3B-8222-A345CD9506D4}" type="presOf" srcId="{1810B50B-8C2E-4F50-BCEC-3AEB00592B3F}" destId="{03D57B2E-DAA8-4E36-8EE3-715166C41231}" srcOrd="1" destOrd="0" presId="urn:microsoft.com/office/officeart/2005/8/layout/vProcess5"/>
    <dgm:cxn modelId="{79EDE14F-C7EE-478C-84EF-5B78F4894B64}" type="presOf" srcId="{DB2F89AE-049A-4F62-A0B1-1812187B1B4C}" destId="{86AA8944-296B-4856-B394-45660BE291F1}" srcOrd="1" destOrd="0" presId="urn:microsoft.com/office/officeart/2005/8/layout/vProcess5"/>
    <dgm:cxn modelId="{59C7F657-F589-434E-96E2-1CA6B23CA71E}" type="presOf" srcId="{21A6ED66-EDCF-460D-948F-04CC7AD01072}" destId="{85A65684-3987-4EE4-AC60-402EF5DF6229}" srcOrd="1" destOrd="0" presId="urn:microsoft.com/office/officeart/2005/8/layout/vProcess5"/>
    <dgm:cxn modelId="{C7DF2778-A3FE-4AAB-B6FB-12D3DF0C13E2}" type="presOf" srcId="{1810B50B-8C2E-4F50-BCEC-3AEB00592B3F}" destId="{6C55DDBF-3A3B-4FF2-8A1A-E3B854F9B22E}" srcOrd="0" destOrd="0" presId="urn:microsoft.com/office/officeart/2005/8/layout/vProcess5"/>
    <dgm:cxn modelId="{9218A459-228B-40E2-A1CB-91181E2CB0AC}" srcId="{A637684D-B94A-4294-A4F8-4206D045CAC0}" destId="{883834E9-3205-4B4A-A795-A31E49A3F242}" srcOrd="0" destOrd="0" parTransId="{441A7C98-6C43-42C5-AF69-AEA20236EB6B}" sibTransId="{8DCAAD8E-BD6D-4890-BE01-EDD79157E3B2}"/>
    <dgm:cxn modelId="{0879F3AF-0233-4590-BE5D-FC66389AF71B}" srcId="{A637684D-B94A-4294-A4F8-4206D045CAC0}" destId="{1810B50B-8C2E-4F50-BCEC-3AEB00592B3F}" srcOrd="1" destOrd="0" parTransId="{D0B70F5B-8750-49B6-9A65-ABC187CCFF6C}" sibTransId="{F2516DF5-80D6-4EF7-A0C1-1831792CF847}"/>
    <dgm:cxn modelId="{6EEC73B1-E2D6-49D4-A101-A43BF7AAC893}" type="presOf" srcId="{F2516DF5-80D6-4EF7-A0C1-1831792CF847}" destId="{C62044D4-13B8-47BE-8BF5-604FD79AC7F2}" srcOrd="0" destOrd="0" presId="urn:microsoft.com/office/officeart/2005/8/layout/vProcess5"/>
    <dgm:cxn modelId="{40425FC7-FA01-4236-8C4C-AAEC1A3288B0}" srcId="{A637684D-B94A-4294-A4F8-4206D045CAC0}" destId="{DB2F89AE-049A-4F62-A0B1-1812187B1B4C}" srcOrd="3" destOrd="0" parTransId="{8C537960-189C-4950-A36F-B65883005977}" sibTransId="{B0F964D6-8845-48E9-B472-70774AD2836E}"/>
    <dgm:cxn modelId="{01FA0DCC-751A-44B7-B333-FD4C46FD5772}" srcId="{A637684D-B94A-4294-A4F8-4206D045CAC0}" destId="{21A6ED66-EDCF-460D-948F-04CC7AD01072}" srcOrd="2" destOrd="0" parTransId="{EABD662C-9517-44E6-ACB8-E8DAA6FB8F42}" sibTransId="{98320490-4C74-4989-9A19-80A6528DFB3B}"/>
    <dgm:cxn modelId="{3A2728E9-EF6F-49AE-8EFF-774090960AF1}" type="presOf" srcId="{883834E9-3205-4B4A-A795-A31E49A3F242}" destId="{CEA7F8DE-6B63-416D-95AB-EC24AEF09963}" srcOrd="0" destOrd="0" presId="urn:microsoft.com/office/officeart/2005/8/layout/vProcess5"/>
    <dgm:cxn modelId="{86D9D7A9-FE3E-4698-B602-66BEE6C7C83B}" type="presParOf" srcId="{963D4A16-1BD8-4DEF-B7F0-56C5987AB06E}" destId="{E6888F4F-55F7-41BE-BFC7-AEA59CEE0705}" srcOrd="0" destOrd="0" presId="urn:microsoft.com/office/officeart/2005/8/layout/vProcess5"/>
    <dgm:cxn modelId="{3DEFF475-0F1C-41AF-B943-0B67C8BBAEF2}" type="presParOf" srcId="{963D4A16-1BD8-4DEF-B7F0-56C5987AB06E}" destId="{CEA7F8DE-6B63-416D-95AB-EC24AEF09963}" srcOrd="1" destOrd="0" presId="urn:microsoft.com/office/officeart/2005/8/layout/vProcess5"/>
    <dgm:cxn modelId="{1BEA91A5-ADF3-40AC-AB58-D89479D51365}" type="presParOf" srcId="{963D4A16-1BD8-4DEF-B7F0-56C5987AB06E}" destId="{6C55DDBF-3A3B-4FF2-8A1A-E3B854F9B22E}" srcOrd="2" destOrd="0" presId="urn:microsoft.com/office/officeart/2005/8/layout/vProcess5"/>
    <dgm:cxn modelId="{FE65AE9C-AF53-4F40-98A7-4FFD74F7CC69}" type="presParOf" srcId="{963D4A16-1BD8-4DEF-B7F0-56C5987AB06E}" destId="{4CFD98C4-1F07-4B3B-900E-9C19C524845A}" srcOrd="3" destOrd="0" presId="urn:microsoft.com/office/officeart/2005/8/layout/vProcess5"/>
    <dgm:cxn modelId="{2798F5B3-C6E9-4210-8975-9072764E5C1F}" type="presParOf" srcId="{963D4A16-1BD8-4DEF-B7F0-56C5987AB06E}" destId="{9228E4BE-7B9F-4DE7-ABC6-F4494B9FFF52}" srcOrd="4" destOrd="0" presId="urn:microsoft.com/office/officeart/2005/8/layout/vProcess5"/>
    <dgm:cxn modelId="{BACD43FA-8262-41EC-A7C8-07D85147EF8F}" type="presParOf" srcId="{963D4A16-1BD8-4DEF-B7F0-56C5987AB06E}" destId="{2222A324-E385-4EF0-A3B2-080BC3896E20}" srcOrd="5" destOrd="0" presId="urn:microsoft.com/office/officeart/2005/8/layout/vProcess5"/>
    <dgm:cxn modelId="{8328CC73-F64F-42B9-AC20-3CE88A25EA6D}" type="presParOf" srcId="{963D4A16-1BD8-4DEF-B7F0-56C5987AB06E}" destId="{C62044D4-13B8-47BE-8BF5-604FD79AC7F2}" srcOrd="6" destOrd="0" presId="urn:microsoft.com/office/officeart/2005/8/layout/vProcess5"/>
    <dgm:cxn modelId="{3AB077AB-F627-48D1-A46C-C2A45057C9CF}" type="presParOf" srcId="{963D4A16-1BD8-4DEF-B7F0-56C5987AB06E}" destId="{D8E08844-52BB-4149-A9EF-54B1A74DD864}" srcOrd="7" destOrd="0" presId="urn:microsoft.com/office/officeart/2005/8/layout/vProcess5"/>
    <dgm:cxn modelId="{EE903D56-992A-4DC5-B097-1658B27522B1}" type="presParOf" srcId="{963D4A16-1BD8-4DEF-B7F0-56C5987AB06E}" destId="{FF7A6A1F-415A-48A2-A589-6DAA8FCCD6FC}" srcOrd="8" destOrd="0" presId="urn:microsoft.com/office/officeart/2005/8/layout/vProcess5"/>
    <dgm:cxn modelId="{A216EEAC-710D-4E6B-936F-CA143DD40E5F}" type="presParOf" srcId="{963D4A16-1BD8-4DEF-B7F0-56C5987AB06E}" destId="{03D57B2E-DAA8-4E36-8EE3-715166C41231}" srcOrd="9" destOrd="0" presId="urn:microsoft.com/office/officeart/2005/8/layout/vProcess5"/>
    <dgm:cxn modelId="{EF2952D4-6072-4D38-8B8C-608EFE8FF565}" type="presParOf" srcId="{963D4A16-1BD8-4DEF-B7F0-56C5987AB06E}" destId="{85A65684-3987-4EE4-AC60-402EF5DF6229}" srcOrd="10" destOrd="0" presId="urn:microsoft.com/office/officeart/2005/8/layout/vProcess5"/>
    <dgm:cxn modelId="{3B03E42C-CCFE-4A69-B8AB-E6681057EE3E}" type="presParOf" srcId="{963D4A16-1BD8-4DEF-B7F0-56C5987AB06E}" destId="{86AA8944-296B-4856-B394-45660BE291F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E22A4-1487-46F2-AB93-BEB9A815BD6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01F700EC-4B9F-420E-B2B1-CA1EDD79BEA3}" type="pres">
      <dgm:prSet presAssocID="{7ECE22A4-1487-46F2-AB93-BEB9A815BD6A}" presName="diagram" presStyleCnt="0">
        <dgm:presLayoutVars>
          <dgm:dir/>
          <dgm:resizeHandles val="exact"/>
        </dgm:presLayoutVars>
      </dgm:prSet>
      <dgm:spPr/>
    </dgm:pt>
  </dgm:ptLst>
  <dgm:cxnLst>
    <dgm:cxn modelId="{6890EA67-2D2E-4F79-AE72-EFFB5DA9457C}" type="presOf" srcId="{7ECE22A4-1487-46F2-AB93-BEB9A815BD6A}" destId="{01F700EC-4B9F-420E-B2B1-CA1EDD79BEA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A28FD-58AA-4303-8770-53194A1453F2}" type="doc">
      <dgm:prSet loTypeId="urn:microsoft.com/office/officeart/2005/8/layout/radial3" loCatId="relationship" qsTypeId="urn:microsoft.com/office/officeart/2005/8/quickstyle/3d3" qsCatId="3D" csTypeId="urn:microsoft.com/office/officeart/2005/8/colors/colorful1" csCatId="colorful" phldr="1"/>
      <dgm:spPr/>
      <dgm:t>
        <a:bodyPr/>
        <a:lstStyle/>
        <a:p>
          <a:endParaRPr lang="en-US"/>
        </a:p>
      </dgm:t>
    </dgm:pt>
    <dgm:pt modelId="{B9203123-E1C0-4C69-9717-8B3222F9DF80}">
      <dgm:prSet phldrT="[Text]"/>
      <dgm:spPr/>
      <dgm:t>
        <a:bodyPr/>
        <a:lstStyle/>
        <a:p>
          <a:r>
            <a:rPr lang="en-US"/>
            <a:t>ACT</a:t>
          </a:r>
        </a:p>
      </dgm:t>
    </dgm:pt>
    <dgm:pt modelId="{5218F012-DA7C-4C18-BBE3-9744D2768793}" type="parTrans" cxnId="{72957807-A833-45F0-9D68-6EBB128CFED0}">
      <dgm:prSet/>
      <dgm:spPr/>
      <dgm:t>
        <a:bodyPr/>
        <a:lstStyle/>
        <a:p>
          <a:endParaRPr lang="en-US"/>
        </a:p>
      </dgm:t>
    </dgm:pt>
    <dgm:pt modelId="{94B21E80-9DAF-4318-A075-8C866D0E6B88}" type="sibTrans" cxnId="{72957807-A833-45F0-9D68-6EBB128CFED0}">
      <dgm:prSet/>
      <dgm:spPr/>
      <dgm:t>
        <a:bodyPr/>
        <a:lstStyle/>
        <a:p>
          <a:endParaRPr lang="en-US"/>
        </a:p>
      </dgm:t>
    </dgm:pt>
    <dgm:pt modelId="{4F9038A1-BECC-4D2D-AE72-8B0BBDBA611A}">
      <dgm:prSet phldrT="[Text]" custT="1"/>
      <dgm:spPr/>
      <dgm:t>
        <a:bodyPr/>
        <a:lstStyle/>
        <a:p>
          <a:r>
            <a:rPr lang="en-US" sz="1700" b="1" dirty="0"/>
            <a:t>Treat-</a:t>
          </a:r>
          <a:r>
            <a:rPr lang="en-US" sz="1700" b="1" dirty="0" err="1"/>
            <a:t>ment</a:t>
          </a:r>
          <a:endParaRPr lang="en-US" sz="1700" b="1" dirty="0"/>
        </a:p>
      </dgm:t>
    </dgm:pt>
    <dgm:pt modelId="{66CB12D6-F4AA-4C28-8919-456BFDD50A04}" type="parTrans" cxnId="{CE14D012-F1AB-4A53-9C94-504225C5CF04}">
      <dgm:prSet/>
      <dgm:spPr/>
      <dgm:t>
        <a:bodyPr/>
        <a:lstStyle/>
        <a:p>
          <a:endParaRPr lang="en-US"/>
        </a:p>
      </dgm:t>
    </dgm:pt>
    <dgm:pt modelId="{EA5D3F67-00DF-4A0F-90CE-EAA23311C053}" type="sibTrans" cxnId="{CE14D012-F1AB-4A53-9C94-504225C5CF04}">
      <dgm:prSet/>
      <dgm:spPr/>
      <dgm:t>
        <a:bodyPr/>
        <a:lstStyle/>
        <a:p>
          <a:endParaRPr lang="en-US"/>
        </a:p>
      </dgm:t>
    </dgm:pt>
    <dgm:pt modelId="{BAF6C0B2-AAD4-41E7-8756-6F7F48F68A9C}">
      <dgm:prSet phldrT="[Text]" custT="1"/>
      <dgm:spPr/>
      <dgm:t>
        <a:bodyPr/>
        <a:lstStyle/>
        <a:p>
          <a:r>
            <a:rPr lang="en-US" sz="1700" b="1"/>
            <a:t>Support</a:t>
          </a:r>
        </a:p>
      </dgm:t>
    </dgm:pt>
    <dgm:pt modelId="{52290E15-6DC5-49CF-AE79-A906E52CF845}" type="parTrans" cxnId="{18D829A8-835C-4899-88AB-BC75EF908063}">
      <dgm:prSet/>
      <dgm:spPr/>
      <dgm:t>
        <a:bodyPr/>
        <a:lstStyle/>
        <a:p>
          <a:endParaRPr lang="en-US"/>
        </a:p>
      </dgm:t>
    </dgm:pt>
    <dgm:pt modelId="{CAB982A5-B9AD-4824-9660-B2C3B3376701}" type="sibTrans" cxnId="{18D829A8-835C-4899-88AB-BC75EF908063}">
      <dgm:prSet/>
      <dgm:spPr/>
      <dgm:t>
        <a:bodyPr/>
        <a:lstStyle/>
        <a:p>
          <a:endParaRPr lang="en-US"/>
        </a:p>
      </dgm:t>
    </dgm:pt>
    <dgm:pt modelId="{08488C8B-393F-407E-A3E9-06FBDFBC636E}">
      <dgm:prSet phldrT="[Text]" custT="1"/>
      <dgm:spPr/>
      <dgm:t>
        <a:bodyPr/>
        <a:lstStyle/>
        <a:p>
          <a:r>
            <a:rPr lang="en-US" sz="1600" b="1" dirty="0" err="1"/>
            <a:t>Rehabilit-ation</a:t>
          </a:r>
          <a:endParaRPr lang="en-US" sz="1600" b="1" dirty="0"/>
        </a:p>
      </dgm:t>
    </dgm:pt>
    <dgm:pt modelId="{C582D55C-894F-4583-A459-26F020E784E9}" type="parTrans" cxnId="{4C56D8B5-0271-4623-B6C2-9319F3B91120}">
      <dgm:prSet/>
      <dgm:spPr/>
      <dgm:t>
        <a:bodyPr/>
        <a:lstStyle/>
        <a:p>
          <a:endParaRPr lang="en-US"/>
        </a:p>
      </dgm:t>
    </dgm:pt>
    <dgm:pt modelId="{6683CC0C-A8BE-49B7-921B-F6B37EBA682C}" type="sibTrans" cxnId="{4C56D8B5-0271-4623-B6C2-9319F3B91120}">
      <dgm:prSet/>
      <dgm:spPr/>
      <dgm:t>
        <a:bodyPr/>
        <a:lstStyle/>
        <a:p>
          <a:endParaRPr lang="en-US"/>
        </a:p>
      </dgm:t>
    </dgm:pt>
    <dgm:pt modelId="{BDDF8C7D-3457-4A28-9B33-4A9E44E7A049}">
      <dgm:prSet phldrT="[Text]" custT="1"/>
      <dgm:spPr/>
      <dgm:t>
        <a:bodyPr/>
        <a:lstStyle/>
        <a:p>
          <a:r>
            <a:rPr lang="en-US" sz="1600" b="1" dirty="0"/>
            <a:t>Outreach and Engage-</a:t>
          </a:r>
          <a:r>
            <a:rPr lang="en-US" sz="1600" b="1" dirty="0" err="1"/>
            <a:t>ment</a:t>
          </a:r>
          <a:endParaRPr lang="en-US" sz="1600" b="1" dirty="0"/>
        </a:p>
      </dgm:t>
    </dgm:pt>
    <dgm:pt modelId="{97D68A45-7329-4BD1-A231-87EF4CF464D9}" type="parTrans" cxnId="{4BD96582-F15B-409B-8542-13CC35CD10E6}">
      <dgm:prSet/>
      <dgm:spPr/>
      <dgm:t>
        <a:bodyPr/>
        <a:lstStyle/>
        <a:p>
          <a:endParaRPr lang="en-US"/>
        </a:p>
      </dgm:t>
    </dgm:pt>
    <dgm:pt modelId="{86A84641-C0DE-4F33-ADB3-F2E3DA944187}" type="sibTrans" cxnId="{4BD96582-F15B-409B-8542-13CC35CD10E6}">
      <dgm:prSet/>
      <dgm:spPr/>
      <dgm:t>
        <a:bodyPr/>
        <a:lstStyle/>
        <a:p>
          <a:endParaRPr lang="en-US"/>
        </a:p>
      </dgm:t>
    </dgm:pt>
    <dgm:pt modelId="{09F73359-90F8-41F4-9C85-C6675C68F086}" type="pres">
      <dgm:prSet presAssocID="{C8AA28FD-58AA-4303-8770-53194A1453F2}" presName="composite" presStyleCnt="0">
        <dgm:presLayoutVars>
          <dgm:chMax val="1"/>
          <dgm:dir/>
          <dgm:resizeHandles val="exact"/>
        </dgm:presLayoutVars>
      </dgm:prSet>
      <dgm:spPr/>
    </dgm:pt>
    <dgm:pt modelId="{04D3A5B4-1AD5-4E1F-9D8C-3535498A2DCB}" type="pres">
      <dgm:prSet presAssocID="{C8AA28FD-58AA-4303-8770-53194A1453F2}" presName="radial" presStyleCnt="0">
        <dgm:presLayoutVars>
          <dgm:animLvl val="ctr"/>
        </dgm:presLayoutVars>
      </dgm:prSet>
      <dgm:spPr/>
    </dgm:pt>
    <dgm:pt modelId="{08EEF519-9E44-4232-9477-74360055108B}" type="pres">
      <dgm:prSet presAssocID="{B9203123-E1C0-4C69-9717-8B3222F9DF80}" presName="centerShape" presStyleLbl="vennNode1" presStyleIdx="0" presStyleCnt="5"/>
      <dgm:spPr/>
    </dgm:pt>
    <dgm:pt modelId="{530063F4-BD57-4800-8A3A-BF5188C48580}" type="pres">
      <dgm:prSet presAssocID="{4F9038A1-BECC-4D2D-AE72-8B0BBDBA611A}" presName="node" presStyleLbl="vennNode1" presStyleIdx="1" presStyleCnt="5">
        <dgm:presLayoutVars>
          <dgm:bulletEnabled val="1"/>
        </dgm:presLayoutVars>
      </dgm:prSet>
      <dgm:spPr/>
    </dgm:pt>
    <dgm:pt modelId="{94F07262-7A49-4B9E-BE6A-0FF83BDA21C3}" type="pres">
      <dgm:prSet presAssocID="{BAF6C0B2-AAD4-41E7-8756-6F7F48F68A9C}" presName="node" presStyleLbl="vennNode1" presStyleIdx="2" presStyleCnt="5">
        <dgm:presLayoutVars>
          <dgm:bulletEnabled val="1"/>
        </dgm:presLayoutVars>
      </dgm:prSet>
      <dgm:spPr/>
    </dgm:pt>
    <dgm:pt modelId="{00C8BF54-425B-4A7B-AD71-99B36599CDFB}" type="pres">
      <dgm:prSet presAssocID="{08488C8B-393F-407E-A3E9-06FBDFBC636E}" presName="node" presStyleLbl="vennNode1" presStyleIdx="3" presStyleCnt="5">
        <dgm:presLayoutVars>
          <dgm:bulletEnabled val="1"/>
        </dgm:presLayoutVars>
      </dgm:prSet>
      <dgm:spPr/>
    </dgm:pt>
    <dgm:pt modelId="{BDA08A22-EF96-4341-8803-DC877B5CFC61}" type="pres">
      <dgm:prSet presAssocID="{BDDF8C7D-3457-4A28-9B33-4A9E44E7A049}" presName="node" presStyleLbl="vennNode1" presStyleIdx="4" presStyleCnt="5">
        <dgm:presLayoutVars>
          <dgm:bulletEnabled val="1"/>
        </dgm:presLayoutVars>
      </dgm:prSet>
      <dgm:spPr/>
    </dgm:pt>
  </dgm:ptLst>
  <dgm:cxnLst>
    <dgm:cxn modelId="{72957807-A833-45F0-9D68-6EBB128CFED0}" srcId="{C8AA28FD-58AA-4303-8770-53194A1453F2}" destId="{B9203123-E1C0-4C69-9717-8B3222F9DF80}" srcOrd="0" destOrd="0" parTransId="{5218F012-DA7C-4C18-BBE3-9744D2768793}" sibTransId="{94B21E80-9DAF-4318-A075-8C866D0E6B88}"/>
    <dgm:cxn modelId="{CE14D012-F1AB-4A53-9C94-504225C5CF04}" srcId="{B9203123-E1C0-4C69-9717-8B3222F9DF80}" destId="{4F9038A1-BECC-4D2D-AE72-8B0BBDBA611A}" srcOrd="0" destOrd="0" parTransId="{66CB12D6-F4AA-4C28-8919-456BFDD50A04}" sibTransId="{EA5D3F67-00DF-4A0F-90CE-EAA23311C053}"/>
    <dgm:cxn modelId="{51D21C70-6452-4414-B3BF-65D42A37FAD4}" type="presOf" srcId="{BDDF8C7D-3457-4A28-9B33-4A9E44E7A049}" destId="{BDA08A22-EF96-4341-8803-DC877B5CFC61}" srcOrd="0" destOrd="0" presId="urn:microsoft.com/office/officeart/2005/8/layout/radial3"/>
    <dgm:cxn modelId="{167B6F55-D449-44EF-B0D1-6AB658565ADF}" type="presOf" srcId="{B9203123-E1C0-4C69-9717-8B3222F9DF80}" destId="{08EEF519-9E44-4232-9477-74360055108B}" srcOrd="0" destOrd="0" presId="urn:microsoft.com/office/officeart/2005/8/layout/radial3"/>
    <dgm:cxn modelId="{A8E42C7E-E0AF-44D2-B3E2-BE0DD4CD11B7}" type="presOf" srcId="{08488C8B-393F-407E-A3E9-06FBDFBC636E}" destId="{00C8BF54-425B-4A7B-AD71-99B36599CDFB}" srcOrd="0" destOrd="0" presId="urn:microsoft.com/office/officeart/2005/8/layout/radial3"/>
    <dgm:cxn modelId="{4BD96582-F15B-409B-8542-13CC35CD10E6}" srcId="{B9203123-E1C0-4C69-9717-8B3222F9DF80}" destId="{BDDF8C7D-3457-4A28-9B33-4A9E44E7A049}" srcOrd="3" destOrd="0" parTransId="{97D68A45-7329-4BD1-A231-87EF4CF464D9}" sibTransId="{86A84641-C0DE-4F33-ADB3-F2E3DA944187}"/>
    <dgm:cxn modelId="{4E8CE499-F47E-404F-AD1B-15A8D8DAA279}" type="presOf" srcId="{C8AA28FD-58AA-4303-8770-53194A1453F2}" destId="{09F73359-90F8-41F4-9C85-C6675C68F086}" srcOrd="0" destOrd="0" presId="urn:microsoft.com/office/officeart/2005/8/layout/radial3"/>
    <dgm:cxn modelId="{18D829A8-835C-4899-88AB-BC75EF908063}" srcId="{B9203123-E1C0-4C69-9717-8B3222F9DF80}" destId="{BAF6C0B2-AAD4-41E7-8756-6F7F48F68A9C}" srcOrd="1" destOrd="0" parTransId="{52290E15-6DC5-49CF-AE79-A906E52CF845}" sibTransId="{CAB982A5-B9AD-4824-9660-B2C3B3376701}"/>
    <dgm:cxn modelId="{4C56D8B5-0271-4623-B6C2-9319F3B91120}" srcId="{B9203123-E1C0-4C69-9717-8B3222F9DF80}" destId="{08488C8B-393F-407E-A3E9-06FBDFBC636E}" srcOrd="2" destOrd="0" parTransId="{C582D55C-894F-4583-A459-26F020E784E9}" sibTransId="{6683CC0C-A8BE-49B7-921B-F6B37EBA682C}"/>
    <dgm:cxn modelId="{DC4A53E1-964D-4754-A350-163330D0F463}" type="presOf" srcId="{BAF6C0B2-AAD4-41E7-8756-6F7F48F68A9C}" destId="{94F07262-7A49-4B9E-BE6A-0FF83BDA21C3}" srcOrd="0" destOrd="0" presId="urn:microsoft.com/office/officeart/2005/8/layout/radial3"/>
    <dgm:cxn modelId="{371D1EF5-2BA8-402E-9656-95919FBBBCD2}" type="presOf" srcId="{4F9038A1-BECC-4D2D-AE72-8B0BBDBA611A}" destId="{530063F4-BD57-4800-8A3A-BF5188C48580}" srcOrd="0" destOrd="0" presId="urn:microsoft.com/office/officeart/2005/8/layout/radial3"/>
    <dgm:cxn modelId="{79C1FCF4-0C24-493F-8CB0-A0C5577C6598}" type="presParOf" srcId="{09F73359-90F8-41F4-9C85-C6675C68F086}" destId="{04D3A5B4-1AD5-4E1F-9D8C-3535498A2DCB}" srcOrd="0" destOrd="0" presId="urn:microsoft.com/office/officeart/2005/8/layout/radial3"/>
    <dgm:cxn modelId="{9B4B3855-849F-4E0B-AC8E-F4B404A6ED5D}" type="presParOf" srcId="{04D3A5B4-1AD5-4E1F-9D8C-3535498A2DCB}" destId="{08EEF519-9E44-4232-9477-74360055108B}" srcOrd="0" destOrd="0" presId="urn:microsoft.com/office/officeart/2005/8/layout/radial3"/>
    <dgm:cxn modelId="{9943AA57-6B3F-4A22-BE70-5B98BD5E19F5}" type="presParOf" srcId="{04D3A5B4-1AD5-4E1F-9D8C-3535498A2DCB}" destId="{530063F4-BD57-4800-8A3A-BF5188C48580}" srcOrd="1" destOrd="0" presId="urn:microsoft.com/office/officeart/2005/8/layout/radial3"/>
    <dgm:cxn modelId="{7A624D10-98C3-4BAD-8471-0FD78CA36C86}" type="presParOf" srcId="{04D3A5B4-1AD5-4E1F-9D8C-3535498A2DCB}" destId="{94F07262-7A49-4B9E-BE6A-0FF83BDA21C3}" srcOrd="2" destOrd="0" presId="urn:microsoft.com/office/officeart/2005/8/layout/radial3"/>
    <dgm:cxn modelId="{26F99F61-3A29-43D0-9B1D-477E31BDA63C}" type="presParOf" srcId="{04D3A5B4-1AD5-4E1F-9D8C-3535498A2DCB}" destId="{00C8BF54-425B-4A7B-AD71-99B36599CDFB}" srcOrd="3" destOrd="0" presId="urn:microsoft.com/office/officeart/2005/8/layout/radial3"/>
    <dgm:cxn modelId="{DE0CB542-E895-421F-A9BC-51D295466845}" type="presParOf" srcId="{04D3A5B4-1AD5-4E1F-9D8C-3535498A2DCB}" destId="{BDA08A22-EF96-4341-8803-DC877B5CFC6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A3119-ED3F-489A-BCFE-BC9B64B53F78}"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F8E2AD29-694C-429F-B29F-50E7A092F995}">
      <dgm:prSet phldrT="[Text]"/>
      <dgm:spPr/>
      <dgm:t>
        <a:bodyPr/>
        <a:lstStyle/>
        <a:p>
          <a:pPr>
            <a:buNone/>
          </a:pPr>
          <a:r>
            <a:rPr lang="en-US" dirty="0"/>
            <a:t>Poor Quality of Provider Relationships - Low Therapeutic Alliance</a:t>
          </a:r>
        </a:p>
      </dgm:t>
    </dgm:pt>
    <dgm:pt modelId="{0056C29F-CE19-4062-BEE2-AF47BAEAFC36}" type="parTrans" cxnId="{E89DEFF1-5A39-4A4F-9DB1-4AE78BA5329A}">
      <dgm:prSet/>
      <dgm:spPr/>
      <dgm:t>
        <a:bodyPr/>
        <a:lstStyle/>
        <a:p>
          <a:endParaRPr lang="en-US"/>
        </a:p>
      </dgm:t>
    </dgm:pt>
    <dgm:pt modelId="{314B5121-BCB7-448B-ABD6-D67D5271366C}" type="sibTrans" cxnId="{E89DEFF1-5A39-4A4F-9DB1-4AE78BA5329A}">
      <dgm:prSet/>
      <dgm:spPr/>
      <dgm:t>
        <a:bodyPr/>
        <a:lstStyle/>
        <a:p>
          <a:endParaRPr lang="en-US"/>
        </a:p>
      </dgm:t>
    </dgm:pt>
    <dgm:pt modelId="{CB332B4C-1370-43D6-9526-080C2A7FAEEE}">
      <dgm:prSet phldrT="[Text]"/>
      <dgm:spPr/>
      <dgm:t>
        <a:bodyPr/>
        <a:lstStyle/>
        <a:p>
          <a:pPr>
            <a:buNone/>
          </a:pPr>
          <a:r>
            <a:rPr lang="en-US" dirty="0"/>
            <a:t>Stage of Treatment not Matching Stage of Change</a:t>
          </a:r>
        </a:p>
      </dgm:t>
    </dgm:pt>
    <dgm:pt modelId="{0140F3BC-2455-46B6-9375-0832B8F9704C}" type="parTrans" cxnId="{739921CE-38DA-44E8-8442-43A779B1A549}">
      <dgm:prSet/>
      <dgm:spPr/>
      <dgm:t>
        <a:bodyPr/>
        <a:lstStyle/>
        <a:p>
          <a:endParaRPr lang="en-US"/>
        </a:p>
      </dgm:t>
    </dgm:pt>
    <dgm:pt modelId="{710B6706-535A-4DCF-A569-EC490460CBB5}" type="sibTrans" cxnId="{739921CE-38DA-44E8-8442-43A779B1A549}">
      <dgm:prSet/>
      <dgm:spPr/>
      <dgm:t>
        <a:bodyPr/>
        <a:lstStyle/>
        <a:p>
          <a:endParaRPr lang="en-US"/>
        </a:p>
      </dgm:t>
    </dgm:pt>
    <dgm:pt modelId="{16609935-7C6F-4DA1-A261-589DAFD46563}">
      <dgm:prSet phldrT="[Text]"/>
      <dgm:spPr/>
      <dgm:t>
        <a:bodyPr/>
        <a:lstStyle/>
        <a:p>
          <a:pPr>
            <a:buNone/>
          </a:pPr>
          <a:r>
            <a:rPr lang="en-US" dirty="0"/>
            <a:t>Previous Negative Experiences in MH Services (distrust)</a:t>
          </a:r>
        </a:p>
      </dgm:t>
    </dgm:pt>
    <dgm:pt modelId="{CE752F3D-D457-44B8-BF84-8FC0687F1047}" type="parTrans" cxnId="{DA39C32E-4A87-44E8-B4A0-D1DC9EBA96F8}">
      <dgm:prSet/>
      <dgm:spPr/>
      <dgm:t>
        <a:bodyPr/>
        <a:lstStyle/>
        <a:p>
          <a:endParaRPr lang="en-US"/>
        </a:p>
      </dgm:t>
    </dgm:pt>
    <dgm:pt modelId="{4B65BCD9-8857-4E5D-961A-81250065D77A}" type="sibTrans" cxnId="{DA39C32E-4A87-44E8-B4A0-D1DC9EBA96F8}">
      <dgm:prSet/>
      <dgm:spPr/>
      <dgm:t>
        <a:bodyPr/>
        <a:lstStyle/>
        <a:p>
          <a:endParaRPr lang="en-US"/>
        </a:p>
      </dgm:t>
    </dgm:pt>
    <dgm:pt modelId="{6EA3DE6D-299B-4375-90AD-554D90062F45}">
      <dgm:prSet phldrT="[Text]"/>
      <dgm:spPr/>
      <dgm:t>
        <a:bodyPr/>
        <a:lstStyle/>
        <a:p>
          <a:r>
            <a:rPr lang="en-US" dirty="0"/>
            <a:t>STIGMA</a:t>
          </a:r>
        </a:p>
      </dgm:t>
    </dgm:pt>
    <dgm:pt modelId="{160082ED-CC8D-4997-B0FB-E0504137184A}" type="parTrans" cxnId="{65C23197-DDDE-4EFC-8D21-8209F2C4FA4C}">
      <dgm:prSet/>
      <dgm:spPr/>
      <dgm:t>
        <a:bodyPr/>
        <a:lstStyle/>
        <a:p>
          <a:endParaRPr lang="en-US"/>
        </a:p>
      </dgm:t>
    </dgm:pt>
    <dgm:pt modelId="{C4975457-5067-4813-9AB7-879D54A02F10}" type="sibTrans" cxnId="{65C23197-DDDE-4EFC-8D21-8209F2C4FA4C}">
      <dgm:prSet/>
      <dgm:spPr/>
      <dgm:t>
        <a:bodyPr/>
        <a:lstStyle/>
        <a:p>
          <a:endParaRPr lang="en-US"/>
        </a:p>
      </dgm:t>
    </dgm:pt>
    <dgm:pt modelId="{C4C5E47C-FC41-400C-8640-A13A2222DAA1}">
      <dgm:prSet phldrT="[Text]"/>
      <dgm:spPr/>
      <dgm:t>
        <a:bodyPr/>
        <a:lstStyle/>
        <a:p>
          <a:pPr>
            <a:buNone/>
          </a:pPr>
          <a:r>
            <a:rPr lang="en-US" dirty="0"/>
            <a:t>Logistical Inconveniences: Time, Location, Etc.</a:t>
          </a:r>
        </a:p>
      </dgm:t>
    </dgm:pt>
    <dgm:pt modelId="{8E19C51B-D841-4801-B6E3-1A80268FA185}" type="parTrans" cxnId="{1D2B579A-43A5-441B-AE70-086EB1B4CB57}">
      <dgm:prSet/>
      <dgm:spPr/>
      <dgm:t>
        <a:bodyPr/>
        <a:lstStyle/>
        <a:p>
          <a:endParaRPr lang="en-US"/>
        </a:p>
      </dgm:t>
    </dgm:pt>
    <dgm:pt modelId="{998C11C7-EDF9-49EF-8E7E-97D71D5016E5}" type="sibTrans" cxnId="{1D2B579A-43A5-441B-AE70-086EB1B4CB57}">
      <dgm:prSet/>
      <dgm:spPr/>
      <dgm:t>
        <a:bodyPr/>
        <a:lstStyle/>
        <a:p>
          <a:endParaRPr lang="en-US"/>
        </a:p>
      </dgm:t>
    </dgm:pt>
    <dgm:pt modelId="{E838EA47-ED89-40E2-8EC9-8AF4D649AC2C}">
      <dgm:prSet/>
      <dgm:spPr>
        <a:blipFill rotWithShape="0">
          <a:blip xmlns:r="http://schemas.openxmlformats.org/officeDocument/2006/relationships" r:embed="rId1"/>
          <a:srcRect/>
          <a:stretch>
            <a:fillRect l="-8000" r="-8000"/>
          </a:stretch>
        </a:blipFill>
      </dgm:spPr>
      <dgm:t>
        <a:bodyPr/>
        <a:lstStyle/>
        <a:p>
          <a:endParaRPr lang="en-US"/>
        </a:p>
      </dgm:t>
    </dgm:pt>
    <dgm:pt modelId="{01194F42-7AC6-40DE-B8D1-E0123305D1B1}" type="parTrans" cxnId="{D2423E7C-5F0C-46FA-B24A-14C708BD065B}">
      <dgm:prSet/>
      <dgm:spPr/>
      <dgm:t>
        <a:bodyPr/>
        <a:lstStyle/>
        <a:p>
          <a:endParaRPr lang="en-US"/>
        </a:p>
      </dgm:t>
    </dgm:pt>
    <dgm:pt modelId="{1F4893C1-53A5-4154-B910-FDD0917EC2F7}" type="sibTrans" cxnId="{D2423E7C-5F0C-46FA-B24A-14C708BD065B}">
      <dgm:prSet/>
      <dgm:spPr/>
      <dgm:t>
        <a:bodyPr/>
        <a:lstStyle/>
        <a:p>
          <a:endParaRPr lang="en-US"/>
        </a:p>
      </dgm:t>
    </dgm:pt>
    <dgm:pt modelId="{B07DF3A1-C45C-4F3C-AF06-33E24E06908B}">
      <dgm:prSet/>
      <dgm:spPr/>
      <dgm:t>
        <a:bodyPr/>
        <a:lstStyle/>
        <a:p>
          <a:r>
            <a:rPr lang="en-US" dirty="0"/>
            <a:t>Forgetting / No Reminders Provided / Cognitive Challenges</a:t>
          </a:r>
        </a:p>
      </dgm:t>
    </dgm:pt>
    <dgm:pt modelId="{D9ED1824-3A9E-43E3-BA61-0AE079832B41}" type="parTrans" cxnId="{F0D6057A-C24E-4F54-9BC7-827822FF0A52}">
      <dgm:prSet/>
      <dgm:spPr/>
      <dgm:t>
        <a:bodyPr/>
        <a:lstStyle/>
        <a:p>
          <a:endParaRPr lang="en-US"/>
        </a:p>
      </dgm:t>
    </dgm:pt>
    <dgm:pt modelId="{B445419F-D24A-4DD7-AA66-01887B179C72}" type="sibTrans" cxnId="{F0D6057A-C24E-4F54-9BC7-827822FF0A52}">
      <dgm:prSet/>
      <dgm:spPr/>
      <dgm:t>
        <a:bodyPr/>
        <a:lstStyle/>
        <a:p>
          <a:endParaRPr lang="en-US"/>
        </a:p>
      </dgm:t>
    </dgm:pt>
    <dgm:pt modelId="{15A4E697-648A-4E0C-B6A2-8A908B6EDD2E}">
      <dgm:prSet/>
      <dgm:spPr/>
      <dgm:t>
        <a:bodyPr/>
        <a:lstStyle/>
        <a:p>
          <a:r>
            <a:rPr lang="en-US"/>
            <a:t>Provider not strengths-based but deficit-based</a:t>
          </a:r>
          <a:endParaRPr lang="en-US" dirty="0"/>
        </a:p>
      </dgm:t>
    </dgm:pt>
    <dgm:pt modelId="{8B27B3B2-36FE-47AA-9D39-D009E5D5D5DE}" type="parTrans" cxnId="{15C3B271-E988-4666-B8D1-B7713E2B4283}">
      <dgm:prSet/>
      <dgm:spPr/>
      <dgm:t>
        <a:bodyPr/>
        <a:lstStyle/>
        <a:p>
          <a:endParaRPr lang="en-US"/>
        </a:p>
      </dgm:t>
    </dgm:pt>
    <dgm:pt modelId="{8C1401CB-FD05-4FFB-9679-685E8979696E}" type="sibTrans" cxnId="{15C3B271-E988-4666-B8D1-B7713E2B4283}">
      <dgm:prSet/>
      <dgm:spPr/>
      <dgm:t>
        <a:bodyPr/>
        <a:lstStyle/>
        <a:p>
          <a:endParaRPr lang="en-US"/>
        </a:p>
      </dgm:t>
    </dgm:pt>
    <dgm:pt modelId="{DC9213EB-EC46-422C-8881-9E75B767511C}">
      <dgm:prSet/>
      <dgm:spPr/>
      <dgm:t>
        <a:bodyPr/>
        <a:lstStyle/>
        <a:p>
          <a:r>
            <a:rPr lang="en-US" dirty="0"/>
            <a:t>Not attending to more immediate needs (i.e., hierarchy of needs, such as housing)</a:t>
          </a:r>
        </a:p>
      </dgm:t>
    </dgm:pt>
    <dgm:pt modelId="{FCD8B945-7107-4BB0-B8DF-85229CA78BAF}" type="parTrans" cxnId="{8A1024D9-F72F-4DE9-B1DE-2981266E1C88}">
      <dgm:prSet/>
      <dgm:spPr/>
      <dgm:t>
        <a:bodyPr/>
        <a:lstStyle/>
        <a:p>
          <a:endParaRPr lang="en-US"/>
        </a:p>
      </dgm:t>
    </dgm:pt>
    <dgm:pt modelId="{390933EE-D34A-4A7B-B069-F894BE2DF15C}" type="sibTrans" cxnId="{8A1024D9-F72F-4DE9-B1DE-2981266E1C88}">
      <dgm:prSet/>
      <dgm:spPr/>
      <dgm:t>
        <a:bodyPr/>
        <a:lstStyle/>
        <a:p>
          <a:endParaRPr lang="en-US"/>
        </a:p>
      </dgm:t>
    </dgm:pt>
    <dgm:pt modelId="{35CDD294-E401-48CF-A495-370D82851842}">
      <dgm:prSet/>
      <dgm:spPr/>
      <dgm:t>
        <a:bodyPr/>
        <a:lstStyle/>
        <a:p>
          <a:r>
            <a:rPr lang="en-US"/>
            <a:t>Integral to the Symptoms / Substance Use</a:t>
          </a:r>
          <a:endParaRPr lang="en-US" dirty="0"/>
        </a:p>
      </dgm:t>
    </dgm:pt>
    <dgm:pt modelId="{61941F5F-6A73-432B-BD47-12F0520BE9B5}" type="parTrans" cxnId="{9C43180B-10E7-409D-8BD2-B18B2B19388C}">
      <dgm:prSet/>
      <dgm:spPr/>
      <dgm:t>
        <a:bodyPr/>
        <a:lstStyle/>
        <a:p>
          <a:endParaRPr lang="en-US"/>
        </a:p>
      </dgm:t>
    </dgm:pt>
    <dgm:pt modelId="{9493349C-83A8-4259-93D2-CCB98C908175}" type="sibTrans" cxnId="{9C43180B-10E7-409D-8BD2-B18B2B19388C}">
      <dgm:prSet/>
      <dgm:spPr/>
      <dgm:t>
        <a:bodyPr/>
        <a:lstStyle/>
        <a:p>
          <a:endParaRPr lang="en-US"/>
        </a:p>
      </dgm:t>
    </dgm:pt>
    <dgm:pt modelId="{C395FF3B-F200-4FD2-A265-34B9843FA03D}">
      <dgm:prSet/>
      <dgm:spPr/>
      <dgm:t>
        <a:bodyPr/>
        <a:lstStyle/>
        <a:p>
          <a:r>
            <a:rPr lang="en-US" dirty="0"/>
            <a:t>Lack of representation / connection / cultural insensitivity</a:t>
          </a:r>
        </a:p>
      </dgm:t>
    </dgm:pt>
    <dgm:pt modelId="{CD91A5E6-F713-4411-A1FA-B7AECECC7935}" type="parTrans" cxnId="{DDFE27EA-4452-4776-B5E7-5BFF756C13A2}">
      <dgm:prSet/>
      <dgm:spPr/>
      <dgm:t>
        <a:bodyPr/>
        <a:lstStyle/>
        <a:p>
          <a:endParaRPr lang="en-US"/>
        </a:p>
      </dgm:t>
    </dgm:pt>
    <dgm:pt modelId="{3DD41C1E-174B-45EE-8C91-8380B45B2D3A}" type="sibTrans" cxnId="{DDFE27EA-4452-4776-B5E7-5BFF756C13A2}">
      <dgm:prSet/>
      <dgm:spPr/>
      <dgm:t>
        <a:bodyPr/>
        <a:lstStyle/>
        <a:p>
          <a:endParaRPr lang="en-US"/>
        </a:p>
      </dgm:t>
    </dgm:pt>
    <dgm:pt modelId="{5A345908-A8FA-48B8-B126-929452F7D147}">
      <dgm:prSet/>
      <dgm:spPr/>
      <dgm:t>
        <a:bodyPr/>
        <a:lstStyle/>
        <a:p>
          <a:r>
            <a:rPr lang="en-US"/>
            <a:t>Neurological (Anosognosia – Lack of Insight)</a:t>
          </a:r>
          <a:endParaRPr lang="en-US" dirty="0"/>
        </a:p>
      </dgm:t>
    </dgm:pt>
    <dgm:pt modelId="{533D4A01-60AE-49E7-B40D-4312CD7E3F9D}" type="parTrans" cxnId="{65E61C98-4F6F-4AD7-BEFC-A384968C7554}">
      <dgm:prSet/>
      <dgm:spPr/>
      <dgm:t>
        <a:bodyPr/>
        <a:lstStyle/>
        <a:p>
          <a:endParaRPr lang="en-US"/>
        </a:p>
      </dgm:t>
    </dgm:pt>
    <dgm:pt modelId="{A42A2523-4D34-47BD-8386-701961CE26B9}" type="sibTrans" cxnId="{65E61C98-4F6F-4AD7-BEFC-A384968C7554}">
      <dgm:prSet/>
      <dgm:spPr/>
      <dgm:t>
        <a:bodyPr/>
        <a:lstStyle/>
        <a:p>
          <a:endParaRPr lang="en-US"/>
        </a:p>
      </dgm:t>
    </dgm:pt>
    <dgm:pt modelId="{A1676E8E-E81C-4FBE-82A9-AA56E1D0B16C}" type="pres">
      <dgm:prSet presAssocID="{D40A3119-ED3F-489A-BCFE-BC9B64B53F78}" presName="diagram" presStyleCnt="0">
        <dgm:presLayoutVars>
          <dgm:dir/>
          <dgm:resizeHandles val="exact"/>
        </dgm:presLayoutVars>
      </dgm:prSet>
      <dgm:spPr/>
    </dgm:pt>
    <dgm:pt modelId="{549D00E4-1F55-417D-B5A9-E5B324DCD62F}" type="pres">
      <dgm:prSet presAssocID="{F8E2AD29-694C-429F-B29F-50E7A092F995}" presName="node" presStyleLbl="node1" presStyleIdx="0" presStyleCnt="12">
        <dgm:presLayoutVars>
          <dgm:bulletEnabled val="1"/>
        </dgm:presLayoutVars>
      </dgm:prSet>
      <dgm:spPr/>
    </dgm:pt>
    <dgm:pt modelId="{D3727646-DAEE-472C-9742-5787561B10BF}" type="pres">
      <dgm:prSet presAssocID="{314B5121-BCB7-448B-ABD6-D67D5271366C}" presName="sibTrans" presStyleCnt="0"/>
      <dgm:spPr/>
    </dgm:pt>
    <dgm:pt modelId="{F5D700D0-FFD9-47E6-8C90-391493A70D3A}" type="pres">
      <dgm:prSet presAssocID="{CB332B4C-1370-43D6-9526-080C2A7FAEEE}" presName="node" presStyleLbl="node1" presStyleIdx="1" presStyleCnt="12">
        <dgm:presLayoutVars>
          <dgm:bulletEnabled val="1"/>
        </dgm:presLayoutVars>
      </dgm:prSet>
      <dgm:spPr/>
    </dgm:pt>
    <dgm:pt modelId="{B7D0085E-1FCF-4CA8-90ED-901C148DED1C}" type="pres">
      <dgm:prSet presAssocID="{710B6706-535A-4DCF-A569-EC490460CBB5}" presName="sibTrans" presStyleCnt="0"/>
      <dgm:spPr/>
    </dgm:pt>
    <dgm:pt modelId="{5F530195-6A73-4594-9B0C-5039562766EE}" type="pres">
      <dgm:prSet presAssocID="{16609935-7C6F-4DA1-A261-589DAFD46563}" presName="node" presStyleLbl="node1" presStyleIdx="2" presStyleCnt="12">
        <dgm:presLayoutVars>
          <dgm:bulletEnabled val="1"/>
        </dgm:presLayoutVars>
      </dgm:prSet>
      <dgm:spPr/>
    </dgm:pt>
    <dgm:pt modelId="{0378E8E9-20AF-4770-A390-91340F6CDD79}" type="pres">
      <dgm:prSet presAssocID="{4B65BCD9-8857-4E5D-961A-81250065D77A}" presName="sibTrans" presStyleCnt="0"/>
      <dgm:spPr/>
    </dgm:pt>
    <dgm:pt modelId="{BFBE0140-5BC5-4C9B-A8C1-D026A73645B7}" type="pres">
      <dgm:prSet presAssocID="{6EA3DE6D-299B-4375-90AD-554D90062F45}" presName="node" presStyleLbl="node1" presStyleIdx="3" presStyleCnt="12">
        <dgm:presLayoutVars>
          <dgm:bulletEnabled val="1"/>
        </dgm:presLayoutVars>
      </dgm:prSet>
      <dgm:spPr/>
    </dgm:pt>
    <dgm:pt modelId="{92176BED-B4CC-422D-8F59-F771A1CAC207}" type="pres">
      <dgm:prSet presAssocID="{C4975457-5067-4813-9AB7-879D54A02F10}" presName="sibTrans" presStyleCnt="0"/>
      <dgm:spPr/>
    </dgm:pt>
    <dgm:pt modelId="{3752F7E9-4180-4049-A1DB-28EDAF46FD54}" type="pres">
      <dgm:prSet presAssocID="{C4C5E47C-FC41-400C-8640-A13A2222DAA1}" presName="node" presStyleLbl="node1" presStyleIdx="4" presStyleCnt="12">
        <dgm:presLayoutVars>
          <dgm:bulletEnabled val="1"/>
        </dgm:presLayoutVars>
      </dgm:prSet>
      <dgm:spPr/>
    </dgm:pt>
    <dgm:pt modelId="{EB0492A3-F0BF-4A2A-A0BD-9C9A8FFB7FFF}" type="pres">
      <dgm:prSet presAssocID="{998C11C7-EDF9-49EF-8E7E-97D71D5016E5}" presName="sibTrans" presStyleCnt="0"/>
      <dgm:spPr/>
    </dgm:pt>
    <dgm:pt modelId="{B1341F46-85F7-412D-AB40-836F347A7B3F}" type="pres">
      <dgm:prSet presAssocID="{DC9213EB-EC46-422C-8881-9E75B767511C}" presName="node" presStyleLbl="node1" presStyleIdx="5" presStyleCnt="12">
        <dgm:presLayoutVars>
          <dgm:bulletEnabled val="1"/>
        </dgm:presLayoutVars>
      </dgm:prSet>
      <dgm:spPr/>
    </dgm:pt>
    <dgm:pt modelId="{543E4558-EF40-44FB-B7CC-4E9E1D219AD0}" type="pres">
      <dgm:prSet presAssocID="{390933EE-D34A-4A7B-B069-F894BE2DF15C}" presName="sibTrans" presStyleCnt="0"/>
      <dgm:spPr/>
    </dgm:pt>
    <dgm:pt modelId="{5A2524D5-95CB-49D0-89C3-40C61E8D3234}" type="pres">
      <dgm:prSet presAssocID="{E838EA47-ED89-40E2-8EC9-8AF4D649AC2C}" presName="node" presStyleLbl="node1" presStyleIdx="6" presStyleCnt="12">
        <dgm:presLayoutVars>
          <dgm:bulletEnabled val="1"/>
        </dgm:presLayoutVars>
      </dgm:prSet>
      <dgm:spPr/>
    </dgm:pt>
    <dgm:pt modelId="{E185F5FE-FF20-46B3-9D0F-11CF5B71E151}" type="pres">
      <dgm:prSet presAssocID="{1F4893C1-53A5-4154-B910-FDD0917EC2F7}" presName="sibTrans" presStyleCnt="0"/>
      <dgm:spPr/>
    </dgm:pt>
    <dgm:pt modelId="{EF0F4C54-6CAD-461B-98A2-944C2B830DEB}" type="pres">
      <dgm:prSet presAssocID="{B07DF3A1-C45C-4F3C-AF06-33E24E06908B}" presName="node" presStyleLbl="node1" presStyleIdx="7" presStyleCnt="12">
        <dgm:presLayoutVars>
          <dgm:bulletEnabled val="1"/>
        </dgm:presLayoutVars>
      </dgm:prSet>
      <dgm:spPr/>
    </dgm:pt>
    <dgm:pt modelId="{C9603342-3FD4-441E-A15C-832166C2EAAF}" type="pres">
      <dgm:prSet presAssocID="{B445419F-D24A-4DD7-AA66-01887B179C72}" presName="sibTrans" presStyleCnt="0"/>
      <dgm:spPr/>
    </dgm:pt>
    <dgm:pt modelId="{54521976-BF1F-4BF4-A951-BF90F6407F39}" type="pres">
      <dgm:prSet presAssocID="{5A345908-A8FA-48B8-B126-929452F7D147}" presName="node" presStyleLbl="node1" presStyleIdx="8" presStyleCnt="12">
        <dgm:presLayoutVars>
          <dgm:bulletEnabled val="1"/>
        </dgm:presLayoutVars>
      </dgm:prSet>
      <dgm:spPr/>
    </dgm:pt>
    <dgm:pt modelId="{0BF18267-A75C-469A-9E8B-E3DC07300B93}" type="pres">
      <dgm:prSet presAssocID="{A42A2523-4D34-47BD-8386-701961CE26B9}" presName="sibTrans" presStyleCnt="0"/>
      <dgm:spPr/>
    </dgm:pt>
    <dgm:pt modelId="{06A77148-5791-4A4C-A7D3-5906D3CC40A8}" type="pres">
      <dgm:prSet presAssocID="{35CDD294-E401-48CF-A495-370D82851842}" presName="node" presStyleLbl="node1" presStyleIdx="9" presStyleCnt="12">
        <dgm:presLayoutVars>
          <dgm:bulletEnabled val="1"/>
        </dgm:presLayoutVars>
      </dgm:prSet>
      <dgm:spPr/>
    </dgm:pt>
    <dgm:pt modelId="{D62B5ABF-3C9B-4F92-A8A4-81CD06E98CA4}" type="pres">
      <dgm:prSet presAssocID="{9493349C-83A8-4259-93D2-CCB98C908175}" presName="sibTrans" presStyleCnt="0"/>
      <dgm:spPr/>
    </dgm:pt>
    <dgm:pt modelId="{07DC8BF6-486F-4B57-B3ED-EF0949E6EF4C}" type="pres">
      <dgm:prSet presAssocID="{C395FF3B-F200-4FD2-A265-34B9843FA03D}" presName="node" presStyleLbl="node1" presStyleIdx="10" presStyleCnt="12">
        <dgm:presLayoutVars>
          <dgm:bulletEnabled val="1"/>
        </dgm:presLayoutVars>
      </dgm:prSet>
      <dgm:spPr/>
    </dgm:pt>
    <dgm:pt modelId="{B9CEBB02-EC2B-4CFE-B10D-1AD1816A97C4}" type="pres">
      <dgm:prSet presAssocID="{3DD41C1E-174B-45EE-8C91-8380B45B2D3A}" presName="sibTrans" presStyleCnt="0"/>
      <dgm:spPr/>
    </dgm:pt>
    <dgm:pt modelId="{A1C264BD-982D-4F21-A8E7-087FF51DE069}" type="pres">
      <dgm:prSet presAssocID="{15A4E697-648A-4E0C-B6A2-8A908B6EDD2E}" presName="node" presStyleLbl="node1" presStyleIdx="11" presStyleCnt="12">
        <dgm:presLayoutVars>
          <dgm:bulletEnabled val="1"/>
        </dgm:presLayoutVars>
      </dgm:prSet>
      <dgm:spPr/>
    </dgm:pt>
  </dgm:ptLst>
  <dgm:cxnLst>
    <dgm:cxn modelId="{E5B11E04-C108-4395-B6CA-4C635A5D5A55}" type="presOf" srcId="{C395FF3B-F200-4FD2-A265-34B9843FA03D}" destId="{07DC8BF6-486F-4B57-B3ED-EF0949E6EF4C}" srcOrd="0" destOrd="0" presId="urn:microsoft.com/office/officeart/2005/8/layout/default"/>
    <dgm:cxn modelId="{B4599A09-C5FF-444E-A218-9BEC38E9D2DC}" type="presOf" srcId="{D40A3119-ED3F-489A-BCFE-BC9B64B53F78}" destId="{A1676E8E-E81C-4FBE-82A9-AA56E1D0B16C}" srcOrd="0" destOrd="0" presId="urn:microsoft.com/office/officeart/2005/8/layout/default"/>
    <dgm:cxn modelId="{9C43180B-10E7-409D-8BD2-B18B2B19388C}" srcId="{D40A3119-ED3F-489A-BCFE-BC9B64B53F78}" destId="{35CDD294-E401-48CF-A495-370D82851842}" srcOrd="9" destOrd="0" parTransId="{61941F5F-6A73-432B-BD47-12F0520BE9B5}" sibTransId="{9493349C-83A8-4259-93D2-CCB98C908175}"/>
    <dgm:cxn modelId="{7D22F91A-5D26-4AC1-A1A0-CF9CD2800346}" type="presOf" srcId="{B07DF3A1-C45C-4F3C-AF06-33E24E06908B}" destId="{EF0F4C54-6CAD-461B-98A2-944C2B830DEB}" srcOrd="0" destOrd="0" presId="urn:microsoft.com/office/officeart/2005/8/layout/default"/>
    <dgm:cxn modelId="{DA39C32E-4A87-44E8-B4A0-D1DC9EBA96F8}" srcId="{D40A3119-ED3F-489A-BCFE-BC9B64B53F78}" destId="{16609935-7C6F-4DA1-A261-589DAFD46563}" srcOrd="2" destOrd="0" parTransId="{CE752F3D-D457-44B8-BF84-8FC0687F1047}" sibTransId="{4B65BCD9-8857-4E5D-961A-81250065D77A}"/>
    <dgm:cxn modelId="{56B5AE49-73A6-4C21-9E87-5E8B7155035D}" type="presOf" srcId="{16609935-7C6F-4DA1-A261-589DAFD46563}" destId="{5F530195-6A73-4594-9B0C-5039562766EE}" srcOrd="0" destOrd="0" presId="urn:microsoft.com/office/officeart/2005/8/layout/default"/>
    <dgm:cxn modelId="{1DB1954D-A308-4980-9D38-B6647281BD40}" type="presOf" srcId="{6EA3DE6D-299B-4375-90AD-554D90062F45}" destId="{BFBE0140-5BC5-4C9B-A8C1-D026A73645B7}" srcOrd="0" destOrd="0" presId="urn:microsoft.com/office/officeart/2005/8/layout/default"/>
    <dgm:cxn modelId="{15C3B271-E988-4666-B8D1-B7713E2B4283}" srcId="{D40A3119-ED3F-489A-BCFE-BC9B64B53F78}" destId="{15A4E697-648A-4E0C-B6A2-8A908B6EDD2E}" srcOrd="11" destOrd="0" parTransId="{8B27B3B2-36FE-47AA-9D39-D009E5D5D5DE}" sibTransId="{8C1401CB-FD05-4FFB-9679-685E8979696E}"/>
    <dgm:cxn modelId="{F0D6057A-C24E-4F54-9BC7-827822FF0A52}" srcId="{D40A3119-ED3F-489A-BCFE-BC9B64B53F78}" destId="{B07DF3A1-C45C-4F3C-AF06-33E24E06908B}" srcOrd="7" destOrd="0" parTransId="{D9ED1824-3A9E-43E3-BA61-0AE079832B41}" sibTransId="{B445419F-D24A-4DD7-AA66-01887B179C72}"/>
    <dgm:cxn modelId="{D2423E7C-5F0C-46FA-B24A-14C708BD065B}" srcId="{D40A3119-ED3F-489A-BCFE-BC9B64B53F78}" destId="{E838EA47-ED89-40E2-8EC9-8AF4D649AC2C}" srcOrd="6" destOrd="0" parTransId="{01194F42-7AC6-40DE-B8D1-E0123305D1B1}" sibTransId="{1F4893C1-53A5-4154-B910-FDD0917EC2F7}"/>
    <dgm:cxn modelId="{E0EC1183-4616-4DB9-86FC-2CDB22DB8C03}" type="presOf" srcId="{C4C5E47C-FC41-400C-8640-A13A2222DAA1}" destId="{3752F7E9-4180-4049-A1DB-28EDAF46FD54}" srcOrd="0" destOrd="0" presId="urn:microsoft.com/office/officeart/2005/8/layout/default"/>
    <dgm:cxn modelId="{6829FF94-6ABB-4419-AD85-94F180FCA9E1}" type="presOf" srcId="{E838EA47-ED89-40E2-8EC9-8AF4D649AC2C}" destId="{5A2524D5-95CB-49D0-89C3-40C61E8D3234}" srcOrd="0" destOrd="0" presId="urn:microsoft.com/office/officeart/2005/8/layout/default"/>
    <dgm:cxn modelId="{65C23197-DDDE-4EFC-8D21-8209F2C4FA4C}" srcId="{D40A3119-ED3F-489A-BCFE-BC9B64B53F78}" destId="{6EA3DE6D-299B-4375-90AD-554D90062F45}" srcOrd="3" destOrd="0" parTransId="{160082ED-CC8D-4997-B0FB-E0504137184A}" sibTransId="{C4975457-5067-4813-9AB7-879D54A02F10}"/>
    <dgm:cxn modelId="{65E61C98-4F6F-4AD7-BEFC-A384968C7554}" srcId="{D40A3119-ED3F-489A-BCFE-BC9B64B53F78}" destId="{5A345908-A8FA-48B8-B126-929452F7D147}" srcOrd="8" destOrd="0" parTransId="{533D4A01-60AE-49E7-B40D-4312CD7E3F9D}" sibTransId="{A42A2523-4D34-47BD-8386-701961CE26B9}"/>
    <dgm:cxn modelId="{1D2B579A-43A5-441B-AE70-086EB1B4CB57}" srcId="{D40A3119-ED3F-489A-BCFE-BC9B64B53F78}" destId="{C4C5E47C-FC41-400C-8640-A13A2222DAA1}" srcOrd="4" destOrd="0" parTransId="{8E19C51B-D841-4801-B6E3-1A80268FA185}" sibTransId="{998C11C7-EDF9-49EF-8E7E-97D71D5016E5}"/>
    <dgm:cxn modelId="{3DED84B4-2A87-4CE7-B324-0E939CD626AF}" type="presOf" srcId="{DC9213EB-EC46-422C-8881-9E75B767511C}" destId="{B1341F46-85F7-412D-AB40-836F347A7B3F}" srcOrd="0" destOrd="0" presId="urn:microsoft.com/office/officeart/2005/8/layout/default"/>
    <dgm:cxn modelId="{0C5AADCD-566E-4E7B-97A0-05E5BF38C227}" type="presOf" srcId="{5A345908-A8FA-48B8-B126-929452F7D147}" destId="{54521976-BF1F-4BF4-A951-BF90F6407F39}" srcOrd="0" destOrd="0" presId="urn:microsoft.com/office/officeart/2005/8/layout/default"/>
    <dgm:cxn modelId="{739921CE-38DA-44E8-8442-43A779B1A549}" srcId="{D40A3119-ED3F-489A-BCFE-BC9B64B53F78}" destId="{CB332B4C-1370-43D6-9526-080C2A7FAEEE}" srcOrd="1" destOrd="0" parTransId="{0140F3BC-2455-46B6-9375-0832B8F9704C}" sibTransId="{710B6706-535A-4DCF-A569-EC490460CBB5}"/>
    <dgm:cxn modelId="{8A1024D9-F72F-4DE9-B1DE-2981266E1C88}" srcId="{D40A3119-ED3F-489A-BCFE-BC9B64B53F78}" destId="{DC9213EB-EC46-422C-8881-9E75B767511C}" srcOrd="5" destOrd="0" parTransId="{FCD8B945-7107-4BB0-B8DF-85229CA78BAF}" sibTransId="{390933EE-D34A-4A7B-B069-F894BE2DF15C}"/>
    <dgm:cxn modelId="{C0C24FDD-F0FC-48A1-85AA-5C5205E183BA}" type="presOf" srcId="{15A4E697-648A-4E0C-B6A2-8A908B6EDD2E}" destId="{A1C264BD-982D-4F21-A8E7-087FF51DE069}" srcOrd="0" destOrd="0" presId="urn:microsoft.com/office/officeart/2005/8/layout/default"/>
    <dgm:cxn modelId="{6AE84CE5-6670-47AC-ABC2-99622860FD55}" type="presOf" srcId="{CB332B4C-1370-43D6-9526-080C2A7FAEEE}" destId="{F5D700D0-FFD9-47E6-8C90-391493A70D3A}" srcOrd="0" destOrd="0" presId="urn:microsoft.com/office/officeart/2005/8/layout/default"/>
    <dgm:cxn modelId="{E522D7E9-A299-493A-BF77-AACE8C03FA79}" type="presOf" srcId="{F8E2AD29-694C-429F-B29F-50E7A092F995}" destId="{549D00E4-1F55-417D-B5A9-E5B324DCD62F}" srcOrd="0" destOrd="0" presId="urn:microsoft.com/office/officeart/2005/8/layout/default"/>
    <dgm:cxn modelId="{DDFE27EA-4452-4776-B5E7-5BFF756C13A2}" srcId="{D40A3119-ED3F-489A-BCFE-BC9B64B53F78}" destId="{C395FF3B-F200-4FD2-A265-34B9843FA03D}" srcOrd="10" destOrd="0" parTransId="{CD91A5E6-F713-4411-A1FA-B7AECECC7935}" sibTransId="{3DD41C1E-174B-45EE-8C91-8380B45B2D3A}"/>
    <dgm:cxn modelId="{E89DEFF1-5A39-4A4F-9DB1-4AE78BA5329A}" srcId="{D40A3119-ED3F-489A-BCFE-BC9B64B53F78}" destId="{F8E2AD29-694C-429F-B29F-50E7A092F995}" srcOrd="0" destOrd="0" parTransId="{0056C29F-CE19-4062-BEE2-AF47BAEAFC36}" sibTransId="{314B5121-BCB7-448B-ABD6-D67D5271366C}"/>
    <dgm:cxn modelId="{B3530BF5-1089-4259-9388-05764597960B}" type="presOf" srcId="{35CDD294-E401-48CF-A495-370D82851842}" destId="{06A77148-5791-4A4C-A7D3-5906D3CC40A8}" srcOrd="0" destOrd="0" presId="urn:microsoft.com/office/officeart/2005/8/layout/default"/>
    <dgm:cxn modelId="{DE7D8AE4-596F-4D4E-A25D-2B4D78E33F16}" type="presParOf" srcId="{A1676E8E-E81C-4FBE-82A9-AA56E1D0B16C}" destId="{549D00E4-1F55-417D-B5A9-E5B324DCD62F}" srcOrd="0" destOrd="0" presId="urn:microsoft.com/office/officeart/2005/8/layout/default"/>
    <dgm:cxn modelId="{5E789B2F-4FAF-4F28-AACD-3EDF6393A638}" type="presParOf" srcId="{A1676E8E-E81C-4FBE-82A9-AA56E1D0B16C}" destId="{D3727646-DAEE-472C-9742-5787561B10BF}" srcOrd="1" destOrd="0" presId="urn:microsoft.com/office/officeart/2005/8/layout/default"/>
    <dgm:cxn modelId="{ABF936F3-D33E-40F0-B3A1-DCFC786C6133}" type="presParOf" srcId="{A1676E8E-E81C-4FBE-82A9-AA56E1D0B16C}" destId="{F5D700D0-FFD9-47E6-8C90-391493A70D3A}" srcOrd="2" destOrd="0" presId="urn:microsoft.com/office/officeart/2005/8/layout/default"/>
    <dgm:cxn modelId="{2C606ED8-3437-495B-BE9C-C221EEF29C4A}" type="presParOf" srcId="{A1676E8E-E81C-4FBE-82A9-AA56E1D0B16C}" destId="{B7D0085E-1FCF-4CA8-90ED-901C148DED1C}" srcOrd="3" destOrd="0" presId="urn:microsoft.com/office/officeart/2005/8/layout/default"/>
    <dgm:cxn modelId="{7AD3CE82-9712-4D76-AABA-AF2AFF7C5BF1}" type="presParOf" srcId="{A1676E8E-E81C-4FBE-82A9-AA56E1D0B16C}" destId="{5F530195-6A73-4594-9B0C-5039562766EE}" srcOrd="4" destOrd="0" presId="urn:microsoft.com/office/officeart/2005/8/layout/default"/>
    <dgm:cxn modelId="{7F5F1E86-C393-42AE-B2CE-75EBC3BF6BF7}" type="presParOf" srcId="{A1676E8E-E81C-4FBE-82A9-AA56E1D0B16C}" destId="{0378E8E9-20AF-4770-A390-91340F6CDD79}" srcOrd="5" destOrd="0" presId="urn:microsoft.com/office/officeart/2005/8/layout/default"/>
    <dgm:cxn modelId="{E7D873D0-72BA-4677-9354-27B32C77428A}" type="presParOf" srcId="{A1676E8E-E81C-4FBE-82A9-AA56E1D0B16C}" destId="{BFBE0140-5BC5-4C9B-A8C1-D026A73645B7}" srcOrd="6" destOrd="0" presId="urn:microsoft.com/office/officeart/2005/8/layout/default"/>
    <dgm:cxn modelId="{448C9451-D2A7-4AF2-A0C2-FFCB2D5D50EB}" type="presParOf" srcId="{A1676E8E-E81C-4FBE-82A9-AA56E1D0B16C}" destId="{92176BED-B4CC-422D-8F59-F771A1CAC207}" srcOrd="7" destOrd="0" presId="urn:microsoft.com/office/officeart/2005/8/layout/default"/>
    <dgm:cxn modelId="{6C703D44-DDDE-4666-8FCC-938EE180B51F}" type="presParOf" srcId="{A1676E8E-E81C-4FBE-82A9-AA56E1D0B16C}" destId="{3752F7E9-4180-4049-A1DB-28EDAF46FD54}" srcOrd="8" destOrd="0" presId="urn:microsoft.com/office/officeart/2005/8/layout/default"/>
    <dgm:cxn modelId="{AD36CC7A-C428-477F-B4AA-F5D3366E5249}" type="presParOf" srcId="{A1676E8E-E81C-4FBE-82A9-AA56E1D0B16C}" destId="{EB0492A3-F0BF-4A2A-A0BD-9C9A8FFB7FFF}" srcOrd="9" destOrd="0" presId="urn:microsoft.com/office/officeart/2005/8/layout/default"/>
    <dgm:cxn modelId="{A294C8BB-BC6D-4BC9-B26B-762ED1032738}" type="presParOf" srcId="{A1676E8E-E81C-4FBE-82A9-AA56E1D0B16C}" destId="{B1341F46-85F7-412D-AB40-836F347A7B3F}" srcOrd="10" destOrd="0" presId="urn:microsoft.com/office/officeart/2005/8/layout/default"/>
    <dgm:cxn modelId="{8126545A-494D-4CD1-955A-D76285EB763A}" type="presParOf" srcId="{A1676E8E-E81C-4FBE-82A9-AA56E1D0B16C}" destId="{543E4558-EF40-44FB-B7CC-4E9E1D219AD0}" srcOrd="11" destOrd="0" presId="urn:microsoft.com/office/officeart/2005/8/layout/default"/>
    <dgm:cxn modelId="{7AF3BA03-0F69-45FA-92AD-95E835A5A9EB}" type="presParOf" srcId="{A1676E8E-E81C-4FBE-82A9-AA56E1D0B16C}" destId="{5A2524D5-95CB-49D0-89C3-40C61E8D3234}" srcOrd="12" destOrd="0" presId="urn:microsoft.com/office/officeart/2005/8/layout/default"/>
    <dgm:cxn modelId="{2D2368F4-6918-4F58-8623-6C20FA986A21}" type="presParOf" srcId="{A1676E8E-E81C-4FBE-82A9-AA56E1D0B16C}" destId="{E185F5FE-FF20-46B3-9D0F-11CF5B71E151}" srcOrd="13" destOrd="0" presId="urn:microsoft.com/office/officeart/2005/8/layout/default"/>
    <dgm:cxn modelId="{060FA596-D852-4E6B-B5AE-5BB23D65CCDB}" type="presParOf" srcId="{A1676E8E-E81C-4FBE-82A9-AA56E1D0B16C}" destId="{EF0F4C54-6CAD-461B-98A2-944C2B830DEB}" srcOrd="14" destOrd="0" presId="urn:microsoft.com/office/officeart/2005/8/layout/default"/>
    <dgm:cxn modelId="{77A4284F-5C20-4AB2-88D0-E0452CFD2A4C}" type="presParOf" srcId="{A1676E8E-E81C-4FBE-82A9-AA56E1D0B16C}" destId="{C9603342-3FD4-441E-A15C-832166C2EAAF}" srcOrd="15" destOrd="0" presId="urn:microsoft.com/office/officeart/2005/8/layout/default"/>
    <dgm:cxn modelId="{D5217B1D-8A94-47DC-BD2B-843C3AA1F4DF}" type="presParOf" srcId="{A1676E8E-E81C-4FBE-82A9-AA56E1D0B16C}" destId="{54521976-BF1F-4BF4-A951-BF90F6407F39}" srcOrd="16" destOrd="0" presId="urn:microsoft.com/office/officeart/2005/8/layout/default"/>
    <dgm:cxn modelId="{04C36AA7-6DF4-49AF-8BB7-F5A539697797}" type="presParOf" srcId="{A1676E8E-E81C-4FBE-82A9-AA56E1D0B16C}" destId="{0BF18267-A75C-469A-9E8B-E3DC07300B93}" srcOrd="17" destOrd="0" presId="urn:microsoft.com/office/officeart/2005/8/layout/default"/>
    <dgm:cxn modelId="{1533103B-C8F9-4442-9285-CE4B10EDA940}" type="presParOf" srcId="{A1676E8E-E81C-4FBE-82A9-AA56E1D0B16C}" destId="{06A77148-5791-4A4C-A7D3-5906D3CC40A8}" srcOrd="18" destOrd="0" presId="urn:microsoft.com/office/officeart/2005/8/layout/default"/>
    <dgm:cxn modelId="{23548AEC-D548-4CAD-BB12-92C1658BECD9}" type="presParOf" srcId="{A1676E8E-E81C-4FBE-82A9-AA56E1D0B16C}" destId="{D62B5ABF-3C9B-4F92-A8A4-81CD06E98CA4}" srcOrd="19" destOrd="0" presId="urn:microsoft.com/office/officeart/2005/8/layout/default"/>
    <dgm:cxn modelId="{A1A63634-81BD-40E6-9608-1B347CF8901B}" type="presParOf" srcId="{A1676E8E-E81C-4FBE-82A9-AA56E1D0B16C}" destId="{07DC8BF6-486F-4B57-B3ED-EF0949E6EF4C}" srcOrd="20" destOrd="0" presId="urn:microsoft.com/office/officeart/2005/8/layout/default"/>
    <dgm:cxn modelId="{A95E797C-2D0F-44D8-BF4E-4DE5EFE65F87}" type="presParOf" srcId="{A1676E8E-E81C-4FBE-82A9-AA56E1D0B16C}" destId="{B9CEBB02-EC2B-4CFE-B10D-1AD1816A97C4}" srcOrd="21" destOrd="0" presId="urn:microsoft.com/office/officeart/2005/8/layout/default"/>
    <dgm:cxn modelId="{33BB4E7F-1968-45E2-AFB4-8FAA479E5913}" type="presParOf" srcId="{A1676E8E-E81C-4FBE-82A9-AA56E1D0B16C}" destId="{A1C264BD-982D-4F21-A8E7-087FF51DE06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E4AFE6-68C0-41C2-8164-72D034EF4C5D}"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E59A589E-26C9-4642-B09D-D105F1EB95FA}">
      <dgm:prSet phldrT="[Text]"/>
      <dgm:spPr/>
      <dgm:t>
        <a:bodyPr/>
        <a:lstStyle/>
        <a:p>
          <a:r>
            <a:rPr lang="en-US" dirty="0"/>
            <a:t>Taking out to coffee</a:t>
          </a:r>
        </a:p>
      </dgm:t>
    </dgm:pt>
    <dgm:pt modelId="{1E6654C7-CE79-415B-9BA6-BF1C9F4CFCF2}" type="parTrans" cxnId="{F126EFDB-E125-4D29-A62F-6628AAE9D4C8}">
      <dgm:prSet/>
      <dgm:spPr/>
      <dgm:t>
        <a:bodyPr/>
        <a:lstStyle/>
        <a:p>
          <a:endParaRPr lang="en-US"/>
        </a:p>
      </dgm:t>
    </dgm:pt>
    <dgm:pt modelId="{19E767A5-E55E-414B-8DF5-87D67E4ABA05}" type="sibTrans" cxnId="{F126EFDB-E125-4D29-A62F-6628AAE9D4C8}">
      <dgm:prSet/>
      <dgm:spPr/>
      <dgm:t>
        <a:bodyPr/>
        <a:lstStyle/>
        <a:p>
          <a:endParaRPr lang="en-US"/>
        </a:p>
      </dgm:t>
    </dgm:pt>
    <dgm:pt modelId="{9C65F30B-88CC-4D4C-AD87-BD0FBE6D8E3D}">
      <dgm:prSet phldrT="[Text]"/>
      <dgm:spPr/>
      <dgm:t>
        <a:bodyPr/>
        <a:lstStyle/>
        <a:p>
          <a:r>
            <a:rPr lang="en-US"/>
            <a:t>Don’t mention meds</a:t>
          </a:r>
        </a:p>
      </dgm:t>
    </dgm:pt>
    <dgm:pt modelId="{759AF940-3DF9-4AED-BFE4-1FE80535AC28}" type="parTrans" cxnId="{8E246DE7-56C1-4783-B105-1F8C41E5FE5B}">
      <dgm:prSet/>
      <dgm:spPr/>
      <dgm:t>
        <a:bodyPr/>
        <a:lstStyle/>
        <a:p>
          <a:endParaRPr lang="en-US"/>
        </a:p>
      </dgm:t>
    </dgm:pt>
    <dgm:pt modelId="{93E7C34E-9A46-4B20-8373-0284C142B9D0}" type="sibTrans" cxnId="{8E246DE7-56C1-4783-B105-1F8C41E5FE5B}">
      <dgm:prSet/>
      <dgm:spPr/>
      <dgm:t>
        <a:bodyPr/>
        <a:lstStyle/>
        <a:p>
          <a:endParaRPr lang="en-US"/>
        </a:p>
      </dgm:t>
    </dgm:pt>
    <dgm:pt modelId="{CD06A1F7-ED20-43AF-A9B1-9E45EB43F16A}">
      <dgm:prSet phldrT="[Text]"/>
      <dgm:spPr/>
      <dgm:t>
        <a:bodyPr/>
        <a:lstStyle/>
        <a:p>
          <a:r>
            <a:rPr lang="en-US"/>
            <a:t>Educate self on /  take interest in Kenya</a:t>
          </a:r>
        </a:p>
      </dgm:t>
    </dgm:pt>
    <dgm:pt modelId="{CA988ECF-867D-446A-AFCA-5F8C76498E9C}" type="parTrans" cxnId="{BD93B47D-62CC-4135-BC2C-7C68E8BCD119}">
      <dgm:prSet/>
      <dgm:spPr/>
      <dgm:t>
        <a:bodyPr/>
        <a:lstStyle/>
        <a:p>
          <a:endParaRPr lang="en-US"/>
        </a:p>
      </dgm:t>
    </dgm:pt>
    <dgm:pt modelId="{605A8CFD-8FAE-4ACC-9D97-DDD772351331}" type="sibTrans" cxnId="{BD93B47D-62CC-4135-BC2C-7C68E8BCD119}">
      <dgm:prSet/>
      <dgm:spPr/>
      <dgm:t>
        <a:bodyPr/>
        <a:lstStyle/>
        <a:p>
          <a:endParaRPr lang="en-US"/>
        </a:p>
      </dgm:t>
    </dgm:pt>
    <dgm:pt modelId="{31DA101A-F5AB-492A-A421-430E30D2CCFC}">
      <dgm:prSet phldrT="[Text]"/>
      <dgm:spPr/>
      <dgm:t>
        <a:bodyPr/>
        <a:lstStyle/>
        <a:p>
          <a:r>
            <a:rPr lang="en-US"/>
            <a:t>Drop off Gatorade and brief note</a:t>
          </a:r>
        </a:p>
      </dgm:t>
    </dgm:pt>
    <dgm:pt modelId="{1A0AA42E-71BF-4229-AEDA-BAB66CED4212}" type="parTrans" cxnId="{31180BB5-B6EE-4AD4-9380-181377393DD0}">
      <dgm:prSet/>
      <dgm:spPr/>
      <dgm:t>
        <a:bodyPr/>
        <a:lstStyle/>
        <a:p>
          <a:endParaRPr lang="en-US"/>
        </a:p>
      </dgm:t>
    </dgm:pt>
    <dgm:pt modelId="{7A2E50E1-DAC7-4BFC-8711-6FD12D578EAC}" type="sibTrans" cxnId="{31180BB5-B6EE-4AD4-9380-181377393DD0}">
      <dgm:prSet/>
      <dgm:spPr/>
      <dgm:t>
        <a:bodyPr/>
        <a:lstStyle/>
        <a:p>
          <a:endParaRPr lang="en-US"/>
        </a:p>
      </dgm:t>
    </dgm:pt>
    <dgm:pt modelId="{5CF7B10B-E982-497A-A1DA-126C9B5A30DB}">
      <dgm:prSet phldrT="[Text]"/>
      <dgm:spPr/>
      <dgm:t>
        <a:bodyPr/>
        <a:lstStyle/>
        <a:p>
          <a:r>
            <a:rPr lang="en-US"/>
            <a:t>Show up on time</a:t>
          </a:r>
        </a:p>
      </dgm:t>
    </dgm:pt>
    <dgm:pt modelId="{E9537BF5-D10B-45F7-A4DD-9C26E50D7630}" type="parTrans" cxnId="{B35D5898-FD49-481E-BF90-EBB845E218D1}">
      <dgm:prSet/>
      <dgm:spPr/>
      <dgm:t>
        <a:bodyPr/>
        <a:lstStyle/>
        <a:p>
          <a:endParaRPr lang="en-US"/>
        </a:p>
      </dgm:t>
    </dgm:pt>
    <dgm:pt modelId="{C5D6D84A-2125-4626-990F-0AE0D63DF3D3}" type="sibTrans" cxnId="{B35D5898-FD49-481E-BF90-EBB845E218D1}">
      <dgm:prSet/>
      <dgm:spPr/>
      <dgm:t>
        <a:bodyPr/>
        <a:lstStyle/>
        <a:p>
          <a:endParaRPr lang="en-US"/>
        </a:p>
      </dgm:t>
    </dgm:pt>
    <dgm:pt modelId="{2C694456-72FF-41D3-A791-CF22F7FEA9BF}">
      <dgm:prSet/>
      <dgm:spPr/>
      <dgm:t>
        <a:bodyPr/>
        <a:lstStyle/>
        <a:p>
          <a:r>
            <a:rPr lang="en-US"/>
            <a:t>Strategically use Peer Spec</a:t>
          </a:r>
        </a:p>
      </dgm:t>
    </dgm:pt>
    <dgm:pt modelId="{E648561C-9457-4D9A-93B6-D25878FB8DA0}" type="parTrans" cxnId="{9257A0A8-B55B-4B72-A38C-B91090BAB5E0}">
      <dgm:prSet/>
      <dgm:spPr/>
      <dgm:t>
        <a:bodyPr/>
        <a:lstStyle/>
        <a:p>
          <a:endParaRPr lang="en-US"/>
        </a:p>
      </dgm:t>
    </dgm:pt>
    <dgm:pt modelId="{6B0DD82D-C7BF-4155-9D72-2F98BF84CE43}" type="sibTrans" cxnId="{9257A0A8-B55B-4B72-A38C-B91090BAB5E0}">
      <dgm:prSet/>
      <dgm:spPr/>
      <dgm:t>
        <a:bodyPr/>
        <a:lstStyle/>
        <a:p>
          <a:endParaRPr lang="en-US"/>
        </a:p>
      </dgm:t>
    </dgm:pt>
    <dgm:pt modelId="{B33CD8BF-6908-4CB0-81CD-F30A3539CC8C}">
      <dgm:prSet/>
      <dgm:spPr/>
      <dgm:t>
        <a:bodyPr/>
        <a:lstStyle/>
        <a:p>
          <a:r>
            <a:rPr lang="en-US"/>
            <a:t>Help fight legal charges</a:t>
          </a:r>
        </a:p>
      </dgm:t>
    </dgm:pt>
    <dgm:pt modelId="{72F70B25-90F5-48DE-B2EA-16FE23BE1CB1}" type="parTrans" cxnId="{5732C882-17FE-445A-82E8-70B3C2F02E96}">
      <dgm:prSet/>
      <dgm:spPr/>
      <dgm:t>
        <a:bodyPr/>
        <a:lstStyle/>
        <a:p>
          <a:endParaRPr lang="en-US"/>
        </a:p>
      </dgm:t>
    </dgm:pt>
    <dgm:pt modelId="{063504B7-1BC0-480E-A53C-91D0523510C3}" type="sibTrans" cxnId="{5732C882-17FE-445A-82E8-70B3C2F02E96}">
      <dgm:prSet/>
      <dgm:spPr/>
      <dgm:t>
        <a:bodyPr/>
        <a:lstStyle/>
        <a:p>
          <a:endParaRPr lang="en-US"/>
        </a:p>
      </dgm:t>
    </dgm:pt>
    <dgm:pt modelId="{A0D095EF-9B16-4E55-84B8-9DBD6F8FC9E2}">
      <dgm:prSet/>
      <dgm:spPr/>
      <dgm:t>
        <a:bodyPr/>
        <a:lstStyle/>
        <a:p>
          <a:r>
            <a:rPr lang="en-US"/>
            <a:t>Take them to store. Each. Week.</a:t>
          </a:r>
        </a:p>
      </dgm:t>
    </dgm:pt>
    <dgm:pt modelId="{80FD2253-4E15-422F-AFAB-0E81C05AF718}" type="parTrans" cxnId="{DB78004C-53A2-4695-A141-BF08B0A3289B}">
      <dgm:prSet/>
      <dgm:spPr/>
      <dgm:t>
        <a:bodyPr/>
        <a:lstStyle/>
        <a:p>
          <a:endParaRPr lang="en-US"/>
        </a:p>
      </dgm:t>
    </dgm:pt>
    <dgm:pt modelId="{02C0793E-2E5F-4D0D-ABBB-B38ECDE1273A}" type="sibTrans" cxnId="{DB78004C-53A2-4695-A141-BF08B0A3289B}">
      <dgm:prSet/>
      <dgm:spPr/>
      <dgm:t>
        <a:bodyPr/>
        <a:lstStyle/>
        <a:p>
          <a:endParaRPr lang="en-US"/>
        </a:p>
      </dgm:t>
    </dgm:pt>
    <dgm:pt modelId="{3EEB969F-87C8-4FC3-9901-6AB0841135A3}">
      <dgm:prSet/>
      <dgm:spPr/>
      <dgm:t>
        <a:bodyPr/>
        <a:lstStyle/>
        <a:p>
          <a:r>
            <a:rPr lang="en-US"/>
            <a:t>Help find an apt</a:t>
          </a:r>
        </a:p>
      </dgm:t>
    </dgm:pt>
    <dgm:pt modelId="{CD80991B-2C99-4D57-988A-499904BC1956}" type="parTrans" cxnId="{2D180CEA-66B7-4632-B989-4CF43C8EBD1B}">
      <dgm:prSet/>
      <dgm:spPr/>
      <dgm:t>
        <a:bodyPr/>
        <a:lstStyle/>
        <a:p>
          <a:endParaRPr lang="en-US"/>
        </a:p>
      </dgm:t>
    </dgm:pt>
    <dgm:pt modelId="{C76BBC49-643A-4397-A739-99A47B0266BD}" type="sibTrans" cxnId="{2D180CEA-66B7-4632-B989-4CF43C8EBD1B}">
      <dgm:prSet/>
      <dgm:spPr/>
      <dgm:t>
        <a:bodyPr/>
        <a:lstStyle/>
        <a:p>
          <a:endParaRPr lang="en-US"/>
        </a:p>
      </dgm:t>
    </dgm:pt>
    <dgm:pt modelId="{BCA8A02A-4ADF-4ED6-AA94-3A59F5DC1C8F}">
      <dgm:prSet/>
      <dgm:spPr/>
      <dgm:t>
        <a:bodyPr/>
        <a:lstStyle/>
        <a:p>
          <a:r>
            <a:rPr lang="en-US"/>
            <a:t>Listen more than talk</a:t>
          </a:r>
        </a:p>
      </dgm:t>
    </dgm:pt>
    <dgm:pt modelId="{015B210D-0768-413B-B37F-BFDDC14C69C5}" type="parTrans" cxnId="{66659B02-4EE6-4295-B435-30BCE981B396}">
      <dgm:prSet/>
      <dgm:spPr/>
      <dgm:t>
        <a:bodyPr/>
        <a:lstStyle/>
        <a:p>
          <a:endParaRPr lang="en-US"/>
        </a:p>
      </dgm:t>
    </dgm:pt>
    <dgm:pt modelId="{ACA2C990-11A4-43DD-9559-BCC8D635D8F5}" type="sibTrans" cxnId="{66659B02-4EE6-4295-B435-30BCE981B396}">
      <dgm:prSet/>
      <dgm:spPr/>
      <dgm:t>
        <a:bodyPr/>
        <a:lstStyle/>
        <a:p>
          <a:endParaRPr lang="en-US"/>
        </a:p>
      </dgm:t>
    </dgm:pt>
    <dgm:pt modelId="{274A11D7-F014-437B-BC22-0F9495E4C135}">
      <dgm:prSet/>
      <dgm:spPr/>
      <dgm:t>
        <a:bodyPr/>
        <a:lstStyle/>
        <a:p>
          <a:r>
            <a:rPr lang="en-US"/>
            <a:t>Show humility</a:t>
          </a:r>
        </a:p>
      </dgm:t>
    </dgm:pt>
    <dgm:pt modelId="{224858F5-D17B-42FA-A699-47BB40C9BE2E}" type="parTrans" cxnId="{7B9EDA99-39F8-4C55-BDA5-24FC85AD5ED0}">
      <dgm:prSet/>
      <dgm:spPr/>
      <dgm:t>
        <a:bodyPr/>
        <a:lstStyle/>
        <a:p>
          <a:endParaRPr lang="en-US"/>
        </a:p>
      </dgm:t>
    </dgm:pt>
    <dgm:pt modelId="{6D09DE6F-0139-4087-AB91-66BC5E74D0FF}" type="sibTrans" cxnId="{7B9EDA99-39F8-4C55-BDA5-24FC85AD5ED0}">
      <dgm:prSet/>
      <dgm:spPr/>
      <dgm:t>
        <a:bodyPr/>
        <a:lstStyle/>
        <a:p>
          <a:endParaRPr lang="en-US"/>
        </a:p>
      </dgm:t>
    </dgm:pt>
    <dgm:pt modelId="{7E6D745A-B12F-4BEA-9CB8-236CDD976996}">
      <dgm:prSet/>
      <dgm:spPr/>
      <dgm:t>
        <a:bodyPr/>
        <a:lstStyle/>
        <a:p>
          <a:r>
            <a:rPr lang="en-US"/>
            <a:t>Psych Advance Directive</a:t>
          </a:r>
        </a:p>
      </dgm:t>
    </dgm:pt>
    <dgm:pt modelId="{7238A8EF-0CBE-4AA4-810E-3CF69CBD811A}" type="parTrans" cxnId="{EF777069-A6DD-433D-932D-EAB3B04D02E2}">
      <dgm:prSet/>
      <dgm:spPr/>
      <dgm:t>
        <a:bodyPr/>
        <a:lstStyle/>
        <a:p>
          <a:endParaRPr lang="en-US"/>
        </a:p>
      </dgm:t>
    </dgm:pt>
    <dgm:pt modelId="{2B0FDD6B-8C43-45AB-AA17-0B53BDA15FF1}" type="sibTrans" cxnId="{EF777069-A6DD-433D-932D-EAB3B04D02E2}">
      <dgm:prSet/>
      <dgm:spPr/>
      <dgm:t>
        <a:bodyPr/>
        <a:lstStyle/>
        <a:p>
          <a:endParaRPr lang="en-US"/>
        </a:p>
      </dgm:t>
    </dgm:pt>
    <dgm:pt modelId="{F97BEDE4-DAE8-4776-9F60-DE49DB8CA602}" type="pres">
      <dgm:prSet presAssocID="{6FE4AFE6-68C0-41C2-8164-72D034EF4C5D}" presName="diagram" presStyleCnt="0">
        <dgm:presLayoutVars>
          <dgm:dir/>
          <dgm:resizeHandles val="exact"/>
        </dgm:presLayoutVars>
      </dgm:prSet>
      <dgm:spPr/>
    </dgm:pt>
    <dgm:pt modelId="{7EE2BE4C-DF5D-4FA6-8156-9439B6325279}" type="pres">
      <dgm:prSet presAssocID="{E59A589E-26C9-4642-B09D-D105F1EB95FA}" presName="node" presStyleLbl="node1" presStyleIdx="0" presStyleCnt="12">
        <dgm:presLayoutVars>
          <dgm:bulletEnabled val="1"/>
        </dgm:presLayoutVars>
      </dgm:prSet>
      <dgm:spPr/>
    </dgm:pt>
    <dgm:pt modelId="{476DDAF6-36DB-4859-9855-6051CD4E60FD}" type="pres">
      <dgm:prSet presAssocID="{19E767A5-E55E-414B-8DF5-87D67E4ABA05}" presName="sibTrans" presStyleCnt="0"/>
      <dgm:spPr/>
    </dgm:pt>
    <dgm:pt modelId="{887EF76E-5CA7-4684-97C9-C672654C4776}" type="pres">
      <dgm:prSet presAssocID="{9C65F30B-88CC-4D4C-AD87-BD0FBE6D8E3D}" presName="node" presStyleLbl="node1" presStyleIdx="1" presStyleCnt="12">
        <dgm:presLayoutVars>
          <dgm:bulletEnabled val="1"/>
        </dgm:presLayoutVars>
      </dgm:prSet>
      <dgm:spPr/>
    </dgm:pt>
    <dgm:pt modelId="{93038194-CF33-47FB-A566-A9684A6678DE}" type="pres">
      <dgm:prSet presAssocID="{93E7C34E-9A46-4B20-8373-0284C142B9D0}" presName="sibTrans" presStyleCnt="0"/>
      <dgm:spPr/>
    </dgm:pt>
    <dgm:pt modelId="{ADFEF7EA-B41B-4D1D-85E6-8707EF795968}" type="pres">
      <dgm:prSet presAssocID="{CD06A1F7-ED20-43AF-A9B1-9E45EB43F16A}" presName="node" presStyleLbl="node1" presStyleIdx="2" presStyleCnt="12">
        <dgm:presLayoutVars>
          <dgm:bulletEnabled val="1"/>
        </dgm:presLayoutVars>
      </dgm:prSet>
      <dgm:spPr/>
    </dgm:pt>
    <dgm:pt modelId="{6B1DB92F-8A60-4E48-B6AA-8DEE71BD22FB}" type="pres">
      <dgm:prSet presAssocID="{605A8CFD-8FAE-4ACC-9D97-DDD772351331}" presName="sibTrans" presStyleCnt="0"/>
      <dgm:spPr/>
    </dgm:pt>
    <dgm:pt modelId="{7DC64F52-F4A0-4270-9572-422D56E55028}" type="pres">
      <dgm:prSet presAssocID="{31DA101A-F5AB-492A-A421-430E30D2CCFC}" presName="node" presStyleLbl="node1" presStyleIdx="3" presStyleCnt="12">
        <dgm:presLayoutVars>
          <dgm:bulletEnabled val="1"/>
        </dgm:presLayoutVars>
      </dgm:prSet>
      <dgm:spPr/>
    </dgm:pt>
    <dgm:pt modelId="{0D8FBC0A-B340-44B9-AE3D-63B0CDBD6487}" type="pres">
      <dgm:prSet presAssocID="{7A2E50E1-DAC7-4BFC-8711-6FD12D578EAC}" presName="sibTrans" presStyleCnt="0"/>
      <dgm:spPr/>
    </dgm:pt>
    <dgm:pt modelId="{3632046F-5D60-446A-9574-C46B27D830B2}" type="pres">
      <dgm:prSet presAssocID="{5CF7B10B-E982-497A-A1DA-126C9B5A30DB}" presName="node" presStyleLbl="node1" presStyleIdx="4" presStyleCnt="12">
        <dgm:presLayoutVars>
          <dgm:bulletEnabled val="1"/>
        </dgm:presLayoutVars>
      </dgm:prSet>
      <dgm:spPr/>
    </dgm:pt>
    <dgm:pt modelId="{C21DD5B3-B349-43F1-859E-1508EB71B88D}" type="pres">
      <dgm:prSet presAssocID="{C5D6D84A-2125-4626-990F-0AE0D63DF3D3}" presName="sibTrans" presStyleCnt="0"/>
      <dgm:spPr/>
    </dgm:pt>
    <dgm:pt modelId="{93B1E4B3-1399-4C5B-85E4-0FCBAE7FB5F4}" type="pres">
      <dgm:prSet presAssocID="{2C694456-72FF-41D3-A791-CF22F7FEA9BF}" presName="node" presStyleLbl="node1" presStyleIdx="5" presStyleCnt="12">
        <dgm:presLayoutVars>
          <dgm:bulletEnabled val="1"/>
        </dgm:presLayoutVars>
      </dgm:prSet>
      <dgm:spPr/>
    </dgm:pt>
    <dgm:pt modelId="{43BB0573-F7AC-49F4-8F27-800154896E1C}" type="pres">
      <dgm:prSet presAssocID="{6B0DD82D-C7BF-4155-9D72-2F98BF84CE43}" presName="sibTrans" presStyleCnt="0"/>
      <dgm:spPr/>
    </dgm:pt>
    <dgm:pt modelId="{E902F531-F022-4370-B15D-EDA23C854537}" type="pres">
      <dgm:prSet presAssocID="{B33CD8BF-6908-4CB0-81CD-F30A3539CC8C}" presName="node" presStyleLbl="node1" presStyleIdx="6" presStyleCnt="12">
        <dgm:presLayoutVars>
          <dgm:bulletEnabled val="1"/>
        </dgm:presLayoutVars>
      </dgm:prSet>
      <dgm:spPr/>
    </dgm:pt>
    <dgm:pt modelId="{EAAACDC0-E8FA-4B68-BB24-894F4A86AED7}" type="pres">
      <dgm:prSet presAssocID="{063504B7-1BC0-480E-A53C-91D0523510C3}" presName="sibTrans" presStyleCnt="0"/>
      <dgm:spPr/>
    </dgm:pt>
    <dgm:pt modelId="{C07B0868-8436-4B4D-9A65-E87EC2F0B7EE}" type="pres">
      <dgm:prSet presAssocID="{A0D095EF-9B16-4E55-84B8-9DBD6F8FC9E2}" presName="node" presStyleLbl="node1" presStyleIdx="7" presStyleCnt="12">
        <dgm:presLayoutVars>
          <dgm:bulletEnabled val="1"/>
        </dgm:presLayoutVars>
      </dgm:prSet>
      <dgm:spPr/>
    </dgm:pt>
    <dgm:pt modelId="{D5FD4330-3A68-4F6C-A00C-E1475BE35E52}" type="pres">
      <dgm:prSet presAssocID="{02C0793E-2E5F-4D0D-ABBB-B38ECDE1273A}" presName="sibTrans" presStyleCnt="0"/>
      <dgm:spPr/>
    </dgm:pt>
    <dgm:pt modelId="{C5D9BD6C-283F-44A7-8163-17B0BE9CAD8B}" type="pres">
      <dgm:prSet presAssocID="{3EEB969F-87C8-4FC3-9901-6AB0841135A3}" presName="node" presStyleLbl="node1" presStyleIdx="8" presStyleCnt="12">
        <dgm:presLayoutVars>
          <dgm:bulletEnabled val="1"/>
        </dgm:presLayoutVars>
      </dgm:prSet>
      <dgm:spPr/>
    </dgm:pt>
    <dgm:pt modelId="{EE190B73-7754-46B8-A981-798B7CB0CE75}" type="pres">
      <dgm:prSet presAssocID="{C76BBC49-643A-4397-A739-99A47B0266BD}" presName="sibTrans" presStyleCnt="0"/>
      <dgm:spPr/>
    </dgm:pt>
    <dgm:pt modelId="{06254F66-3D32-46D9-8B7C-E8A4E0893455}" type="pres">
      <dgm:prSet presAssocID="{BCA8A02A-4ADF-4ED6-AA94-3A59F5DC1C8F}" presName="node" presStyleLbl="node1" presStyleIdx="9" presStyleCnt="12">
        <dgm:presLayoutVars>
          <dgm:bulletEnabled val="1"/>
        </dgm:presLayoutVars>
      </dgm:prSet>
      <dgm:spPr/>
    </dgm:pt>
    <dgm:pt modelId="{FDAD0EB8-0F6C-4080-8689-5958A2374324}" type="pres">
      <dgm:prSet presAssocID="{ACA2C990-11A4-43DD-9559-BCC8D635D8F5}" presName="sibTrans" presStyleCnt="0"/>
      <dgm:spPr/>
    </dgm:pt>
    <dgm:pt modelId="{03DF7B7C-83E0-4270-BC1F-CA79D7EE9C6A}" type="pres">
      <dgm:prSet presAssocID="{274A11D7-F014-437B-BC22-0F9495E4C135}" presName="node" presStyleLbl="node1" presStyleIdx="10" presStyleCnt="12">
        <dgm:presLayoutVars>
          <dgm:bulletEnabled val="1"/>
        </dgm:presLayoutVars>
      </dgm:prSet>
      <dgm:spPr/>
    </dgm:pt>
    <dgm:pt modelId="{238CA1B0-89AA-4322-B670-1DEAE923E8B0}" type="pres">
      <dgm:prSet presAssocID="{6D09DE6F-0139-4087-AB91-66BC5E74D0FF}" presName="sibTrans" presStyleCnt="0"/>
      <dgm:spPr/>
    </dgm:pt>
    <dgm:pt modelId="{DDAECB18-0D13-4733-85F6-895443714B60}" type="pres">
      <dgm:prSet presAssocID="{7E6D745A-B12F-4BEA-9CB8-236CDD976996}" presName="node" presStyleLbl="node1" presStyleIdx="11" presStyleCnt="12">
        <dgm:presLayoutVars>
          <dgm:bulletEnabled val="1"/>
        </dgm:presLayoutVars>
      </dgm:prSet>
      <dgm:spPr/>
    </dgm:pt>
  </dgm:ptLst>
  <dgm:cxnLst>
    <dgm:cxn modelId="{66659B02-4EE6-4295-B435-30BCE981B396}" srcId="{6FE4AFE6-68C0-41C2-8164-72D034EF4C5D}" destId="{BCA8A02A-4ADF-4ED6-AA94-3A59F5DC1C8F}" srcOrd="9" destOrd="0" parTransId="{015B210D-0768-413B-B37F-BFDDC14C69C5}" sibTransId="{ACA2C990-11A4-43DD-9559-BCC8D635D8F5}"/>
    <dgm:cxn modelId="{CC6C5006-F7B1-4684-A2F3-6E13B5CEF53A}" type="presOf" srcId="{6FE4AFE6-68C0-41C2-8164-72D034EF4C5D}" destId="{F97BEDE4-DAE8-4776-9F60-DE49DB8CA602}" srcOrd="0" destOrd="0" presId="urn:microsoft.com/office/officeart/2005/8/layout/default"/>
    <dgm:cxn modelId="{31714208-2236-4271-B03F-83BE1B53E603}" type="presOf" srcId="{31DA101A-F5AB-492A-A421-430E30D2CCFC}" destId="{7DC64F52-F4A0-4270-9572-422D56E55028}" srcOrd="0" destOrd="0" presId="urn:microsoft.com/office/officeart/2005/8/layout/default"/>
    <dgm:cxn modelId="{A0090611-C670-4F94-B3FE-118C4AC1B94D}" type="presOf" srcId="{B33CD8BF-6908-4CB0-81CD-F30A3539CC8C}" destId="{E902F531-F022-4370-B15D-EDA23C854537}" srcOrd="0" destOrd="0" presId="urn:microsoft.com/office/officeart/2005/8/layout/default"/>
    <dgm:cxn modelId="{4147AA17-E571-4344-91C9-7B4C699EC94D}" type="presOf" srcId="{7E6D745A-B12F-4BEA-9CB8-236CDD976996}" destId="{DDAECB18-0D13-4733-85F6-895443714B60}" srcOrd="0" destOrd="0" presId="urn:microsoft.com/office/officeart/2005/8/layout/default"/>
    <dgm:cxn modelId="{9A3D4F22-AC98-421E-9C76-227DA5FB075A}" type="presOf" srcId="{E59A589E-26C9-4642-B09D-D105F1EB95FA}" destId="{7EE2BE4C-DF5D-4FA6-8156-9439B6325279}" srcOrd="0" destOrd="0" presId="urn:microsoft.com/office/officeart/2005/8/layout/default"/>
    <dgm:cxn modelId="{B6F30067-711F-4DCE-9D2C-CF5CC49680C7}" type="presOf" srcId="{2C694456-72FF-41D3-A791-CF22F7FEA9BF}" destId="{93B1E4B3-1399-4C5B-85E4-0FCBAE7FB5F4}" srcOrd="0" destOrd="0" presId="urn:microsoft.com/office/officeart/2005/8/layout/default"/>
    <dgm:cxn modelId="{EF777069-A6DD-433D-932D-EAB3B04D02E2}" srcId="{6FE4AFE6-68C0-41C2-8164-72D034EF4C5D}" destId="{7E6D745A-B12F-4BEA-9CB8-236CDD976996}" srcOrd="11" destOrd="0" parTransId="{7238A8EF-0CBE-4AA4-810E-3CF69CBD811A}" sibTransId="{2B0FDD6B-8C43-45AB-AA17-0B53BDA15FF1}"/>
    <dgm:cxn modelId="{DB78004C-53A2-4695-A141-BF08B0A3289B}" srcId="{6FE4AFE6-68C0-41C2-8164-72D034EF4C5D}" destId="{A0D095EF-9B16-4E55-84B8-9DBD6F8FC9E2}" srcOrd="7" destOrd="0" parTransId="{80FD2253-4E15-422F-AFAB-0E81C05AF718}" sibTransId="{02C0793E-2E5F-4D0D-ABBB-B38ECDE1273A}"/>
    <dgm:cxn modelId="{09F0096D-4C69-42A5-A8B1-C65A0A5E31D9}" type="presOf" srcId="{274A11D7-F014-437B-BC22-0F9495E4C135}" destId="{03DF7B7C-83E0-4270-BC1F-CA79D7EE9C6A}" srcOrd="0" destOrd="0" presId="urn:microsoft.com/office/officeart/2005/8/layout/default"/>
    <dgm:cxn modelId="{AD80627A-2F0E-4601-AFB9-A2AEAC72D4AD}" type="presOf" srcId="{3EEB969F-87C8-4FC3-9901-6AB0841135A3}" destId="{C5D9BD6C-283F-44A7-8163-17B0BE9CAD8B}" srcOrd="0" destOrd="0" presId="urn:microsoft.com/office/officeart/2005/8/layout/default"/>
    <dgm:cxn modelId="{BD93B47D-62CC-4135-BC2C-7C68E8BCD119}" srcId="{6FE4AFE6-68C0-41C2-8164-72D034EF4C5D}" destId="{CD06A1F7-ED20-43AF-A9B1-9E45EB43F16A}" srcOrd="2" destOrd="0" parTransId="{CA988ECF-867D-446A-AFCA-5F8C76498E9C}" sibTransId="{605A8CFD-8FAE-4ACC-9D97-DDD772351331}"/>
    <dgm:cxn modelId="{5732C882-17FE-445A-82E8-70B3C2F02E96}" srcId="{6FE4AFE6-68C0-41C2-8164-72D034EF4C5D}" destId="{B33CD8BF-6908-4CB0-81CD-F30A3539CC8C}" srcOrd="6" destOrd="0" parTransId="{72F70B25-90F5-48DE-B2EA-16FE23BE1CB1}" sibTransId="{063504B7-1BC0-480E-A53C-91D0523510C3}"/>
    <dgm:cxn modelId="{FAA88588-EF33-44A6-9883-3C5427256B41}" type="presOf" srcId="{5CF7B10B-E982-497A-A1DA-126C9B5A30DB}" destId="{3632046F-5D60-446A-9574-C46B27D830B2}" srcOrd="0" destOrd="0" presId="urn:microsoft.com/office/officeart/2005/8/layout/default"/>
    <dgm:cxn modelId="{FCCDA988-E551-4045-9844-6B3A2DC63767}" type="presOf" srcId="{CD06A1F7-ED20-43AF-A9B1-9E45EB43F16A}" destId="{ADFEF7EA-B41B-4D1D-85E6-8707EF795968}" srcOrd="0" destOrd="0" presId="urn:microsoft.com/office/officeart/2005/8/layout/default"/>
    <dgm:cxn modelId="{B35D5898-FD49-481E-BF90-EBB845E218D1}" srcId="{6FE4AFE6-68C0-41C2-8164-72D034EF4C5D}" destId="{5CF7B10B-E982-497A-A1DA-126C9B5A30DB}" srcOrd="4" destOrd="0" parTransId="{E9537BF5-D10B-45F7-A4DD-9C26E50D7630}" sibTransId="{C5D6D84A-2125-4626-990F-0AE0D63DF3D3}"/>
    <dgm:cxn modelId="{7B9EDA99-39F8-4C55-BDA5-24FC85AD5ED0}" srcId="{6FE4AFE6-68C0-41C2-8164-72D034EF4C5D}" destId="{274A11D7-F014-437B-BC22-0F9495E4C135}" srcOrd="10" destOrd="0" parTransId="{224858F5-D17B-42FA-A699-47BB40C9BE2E}" sibTransId="{6D09DE6F-0139-4087-AB91-66BC5E74D0FF}"/>
    <dgm:cxn modelId="{31C667A8-9E3B-4636-A7A7-645CA28126E0}" type="presOf" srcId="{9C65F30B-88CC-4D4C-AD87-BD0FBE6D8E3D}" destId="{887EF76E-5CA7-4684-97C9-C672654C4776}" srcOrd="0" destOrd="0" presId="urn:microsoft.com/office/officeart/2005/8/layout/default"/>
    <dgm:cxn modelId="{9257A0A8-B55B-4B72-A38C-B91090BAB5E0}" srcId="{6FE4AFE6-68C0-41C2-8164-72D034EF4C5D}" destId="{2C694456-72FF-41D3-A791-CF22F7FEA9BF}" srcOrd="5" destOrd="0" parTransId="{E648561C-9457-4D9A-93B6-D25878FB8DA0}" sibTransId="{6B0DD82D-C7BF-4155-9D72-2F98BF84CE43}"/>
    <dgm:cxn modelId="{41B84BB1-1061-4971-A0BE-25E55E04DCE0}" type="presOf" srcId="{BCA8A02A-4ADF-4ED6-AA94-3A59F5DC1C8F}" destId="{06254F66-3D32-46D9-8B7C-E8A4E0893455}" srcOrd="0" destOrd="0" presId="urn:microsoft.com/office/officeart/2005/8/layout/default"/>
    <dgm:cxn modelId="{31180BB5-B6EE-4AD4-9380-181377393DD0}" srcId="{6FE4AFE6-68C0-41C2-8164-72D034EF4C5D}" destId="{31DA101A-F5AB-492A-A421-430E30D2CCFC}" srcOrd="3" destOrd="0" parTransId="{1A0AA42E-71BF-4229-AEDA-BAB66CED4212}" sibTransId="{7A2E50E1-DAC7-4BFC-8711-6FD12D578EAC}"/>
    <dgm:cxn modelId="{F126EFDB-E125-4D29-A62F-6628AAE9D4C8}" srcId="{6FE4AFE6-68C0-41C2-8164-72D034EF4C5D}" destId="{E59A589E-26C9-4642-B09D-D105F1EB95FA}" srcOrd="0" destOrd="0" parTransId="{1E6654C7-CE79-415B-9BA6-BF1C9F4CFCF2}" sibTransId="{19E767A5-E55E-414B-8DF5-87D67E4ABA05}"/>
    <dgm:cxn modelId="{8E246DE7-56C1-4783-B105-1F8C41E5FE5B}" srcId="{6FE4AFE6-68C0-41C2-8164-72D034EF4C5D}" destId="{9C65F30B-88CC-4D4C-AD87-BD0FBE6D8E3D}" srcOrd="1" destOrd="0" parTransId="{759AF940-3DF9-4AED-BFE4-1FE80535AC28}" sibTransId="{93E7C34E-9A46-4B20-8373-0284C142B9D0}"/>
    <dgm:cxn modelId="{2FAE21E9-E80D-4EE1-8F6B-A3C1E8510FEF}" type="presOf" srcId="{A0D095EF-9B16-4E55-84B8-9DBD6F8FC9E2}" destId="{C07B0868-8436-4B4D-9A65-E87EC2F0B7EE}" srcOrd="0" destOrd="0" presId="urn:microsoft.com/office/officeart/2005/8/layout/default"/>
    <dgm:cxn modelId="{2D180CEA-66B7-4632-B989-4CF43C8EBD1B}" srcId="{6FE4AFE6-68C0-41C2-8164-72D034EF4C5D}" destId="{3EEB969F-87C8-4FC3-9901-6AB0841135A3}" srcOrd="8" destOrd="0" parTransId="{CD80991B-2C99-4D57-988A-499904BC1956}" sibTransId="{C76BBC49-643A-4397-A739-99A47B0266BD}"/>
    <dgm:cxn modelId="{7AACC619-A33B-407B-B886-9EAE5FD31824}" type="presParOf" srcId="{F97BEDE4-DAE8-4776-9F60-DE49DB8CA602}" destId="{7EE2BE4C-DF5D-4FA6-8156-9439B6325279}" srcOrd="0" destOrd="0" presId="urn:microsoft.com/office/officeart/2005/8/layout/default"/>
    <dgm:cxn modelId="{3A81D8BC-ED15-43B7-8FD1-83EBF6234838}" type="presParOf" srcId="{F97BEDE4-DAE8-4776-9F60-DE49DB8CA602}" destId="{476DDAF6-36DB-4859-9855-6051CD4E60FD}" srcOrd="1" destOrd="0" presId="urn:microsoft.com/office/officeart/2005/8/layout/default"/>
    <dgm:cxn modelId="{9356A079-56C3-4F4F-9F37-C0C4A440688F}" type="presParOf" srcId="{F97BEDE4-DAE8-4776-9F60-DE49DB8CA602}" destId="{887EF76E-5CA7-4684-97C9-C672654C4776}" srcOrd="2" destOrd="0" presId="urn:microsoft.com/office/officeart/2005/8/layout/default"/>
    <dgm:cxn modelId="{600CC447-BBCC-4EE8-B8AF-8029C58207E5}" type="presParOf" srcId="{F97BEDE4-DAE8-4776-9F60-DE49DB8CA602}" destId="{93038194-CF33-47FB-A566-A9684A6678DE}" srcOrd="3" destOrd="0" presId="urn:microsoft.com/office/officeart/2005/8/layout/default"/>
    <dgm:cxn modelId="{89D9672C-5444-44BB-B4E6-C8FA6353253C}" type="presParOf" srcId="{F97BEDE4-DAE8-4776-9F60-DE49DB8CA602}" destId="{ADFEF7EA-B41B-4D1D-85E6-8707EF795968}" srcOrd="4" destOrd="0" presId="urn:microsoft.com/office/officeart/2005/8/layout/default"/>
    <dgm:cxn modelId="{832FAF3E-056D-4CEB-958A-C172109795F8}" type="presParOf" srcId="{F97BEDE4-DAE8-4776-9F60-DE49DB8CA602}" destId="{6B1DB92F-8A60-4E48-B6AA-8DEE71BD22FB}" srcOrd="5" destOrd="0" presId="urn:microsoft.com/office/officeart/2005/8/layout/default"/>
    <dgm:cxn modelId="{9464EB60-32A8-475F-B21A-23C3F4CCCBFD}" type="presParOf" srcId="{F97BEDE4-DAE8-4776-9F60-DE49DB8CA602}" destId="{7DC64F52-F4A0-4270-9572-422D56E55028}" srcOrd="6" destOrd="0" presId="urn:microsoft.com/office/officeart/2005/8/layout/default"/>
    <dgm:cxn modelId="{0502A6BB-8947-4C84-A6AB-956A71184CD0}" type="presParOf" srcId="{F97BEDE4-DAE8-4776-9F60-DE49DB8CA602}" destId="{0D8FBC0A-B340-44B9-AE3D-63B0CDBD6487}" srcOrd="7" destOrd="0" presId="urn:microsoft.com/office/officeart/2005/8/layout/default"/>
    <dgm:cxn modelId="{A4B9F850-DE50-4E97-9DF1-F6A10A5539C7}" type="presParOf" srcId="{F97BEDE4-DAE8-4776-9F60-DE49DB8CA602}" destId="{3632046F-5D60-446A-9574-C46B27D830B2}" srcOrd="8" destOrd="0" presId="urn:microsoft.com/office/officeart/2005/8/layout/default"/>
    <dgm:cxn modelId="{05893A00-B0FB-45D8-B246-91DDDF2233C4}" type="presParOf" srcId="{F97BEDE4-DAE8-4776-9F60-DE49DB8CA602}" destId="{C21DD5B3-B349-43F1-859E-1508EB71B88D}" srcOrd="9" destOrd="0" presId="urn:microsoft.com/office/officeart/2005/8/layout/default"/>
    <dgm:cxn modelId="{E9B0C8C1-7BBB-4F71-959A-3453A99223D5}" type="presParOf" srcId="{F97BEDE4-DAE8-4776-9F60-DE49DB8CA602}" destId="{93B1E4B3-1399-4C5B-85E4-0FCBAE7FB5F4}" srcOrd="10" destOrd="0" presId="urn:microsoft.com/office/officeart/2005/8/layout/default"/>
    <dgm:cxn modelId="{7AC5651B-029B-4B59-9443-BE15A10AEE30}" type="presParOf" srcId="{F97BEDE4-DAE8-4776-9F60-DE49DB8CA602}" destId="{43BB0573-F7AC-49F4-8F27-800154896E1C}" srcOrd="11" destOrd="0" presId="urn:microsoft.com/office/officeart/2005/8/layout/default"/>
    <dgm:cxn modelId="{995B8264-6271-4680-B57A-62DA4298A269}" type="presParOf" srcId="{F97BEDE4-DAE8-4776-9F60-DE49DB8CA602}" destId="{E902F531-F022-4370-B15D-EDA23C854537}" srcOrd="12" destOrd="0" presId="urn:microsoft.com/office/officeart/2005/8/layout/default"/>
    <dgm:cxn modelId="{5F8BB73D-2701-4123-B1D9-13395F5738FD}" type="presParOf" srcId="{F97BEDE4-DAE8-4776-9F60-DE49DB8CA602}" destId="{EAAACDC0-E8FA-4B68-BB24-894F4A86AED7}" srcOrd="13" destOrd="0" presId="urn:microsoft.com/office/officeart/2005/8/layout/default"/>
    <dgm:cxn modelId="{B3207BA2-9FBA-400B-A4B1-F29452A39B29}" type="presParOf" srcId="{F97BEDE4-DAE8-4776-9F60-DE49DB8CA602}" destId="{C07B0868-8436-4B4D-9A65-E87EC2F0B7EE}" srcOrd="14" destOrd="0" presId="urn:microsoft.com/office/officeart/2005/8/layout/default"/>
    <dgm:cxn modelId="{5C397E47-4B33-4255-B0FD-52D453070592}" type="presParOf" srcId="{F97BEDE4-DAE8-4776-9F60-DE49DB8CA602}" destId="{D5FD4330-3A68-4F6C-A00C-E1475BE35E52}" srcOrd="15" destOrd="0" presId="urn:microsoft.com/office/officeart/2005/8/layout/default"/>
    <dgm:cxn modelId="{CBE17351-5EB4-4E12-A677-2886AA8987EB}" type="presParOf" srcId="{F97BEDE4-DAE8-4776-9F60-DE49DB8CA602}" destId="{C5D9BD6C-283F-44A7-8163-17B0BE9CAD8B}" srcOrd="16" destOrd="0" presId="urn:microsoft.com/office/officeart/2005/8/layout/default"/>
    <dgm:cxn modelId="{8F9EA565-F581-4A26-8F0A-2A0134BCBCAA}" type="presParOf" srcId="{F97BEDE4-DAE8-4776-9F60-DE49DB8CA602}" destId="{EE190B73-7754-46B8-A981-798B7CB0CE75}" srcOrd="17" destOrd="0" presId="urn:microsoft.com/office/officeart/2005/8/layout/default"/>
    <dgm:cxn modelId="{0D758326-4933-484E-A742-BE58E1331411}" type="presParOf" srcId="{F97BEDE4-DAE8-4776-9F60-DE49DB8CA602}" destId="{06254F66-3D32-46D9-8B7C-E8A4E0893455}" srcOrd="18" destOrd="0" presId="urn:microsoft.com/office/officeart/2005/8/layout/default"/>
    <dgm:cxn modelId="{1C9829C6-4BE8-4D52-AAC1-294AFF8E71D2}" type="presParOf" srcId="{F97BEDE4-DAE8-4776-9F60-DE49DB8CA602}" destId="{FDAD0EB8-0F6C-4080-8689-5958A2374324}" srcOrd="19" destOrd="0" presId="urn:microsoft.com/office/officeart/2005/8/layout/default"/>
    <dgm:cxn modelId="{6C00B621-5A4B-4CE6-8053-99746A3710C2}" type="presParOf" srcId="{F97BEDE4-DAE8-4776-9F60-DE49DB8CA602}" destId="{03DF7B7C-83E0-4270-BC1F-CA79D7EE9C6A}" srcOrd="20" destOrd="0" presId="urn:microsoft.com/office/officeart/2005/8/layout/default"/>
    <dgm:cxn modelId="{68091243-EC74-4700-A8A0-F58BD8C4CB62}" type="presParOf" srcId="{F97BEDE4-DAE8-4776-9F60-DE49DB8CA602}" destId="{238CA1B0-89AA-4322-B670-1DEAE923E8B0}" srcOrd="21" destOrd="0" presId="urn:microsoft.com/office/officeart/2005/8/layout/default"/>
    <dgm:cxn modelId="{FAE3F8C3-A880-4A10-9A75-4E4B1BCDF719}" type="presParOf" srcId="{F97BEDE4-DAE8-4776-9F60-DE49DB8CA602}" destId="{DDAECB18-0D13-4733-85F6-895443714B6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518F17-479A-4551-B1D5-C2A0AA11911E}" type="doc">
      <dgm:prSet loTypeId="urn:microsoft.com/office/officeart/2005/8/layout/architecture" loCatId="list" qsTypeId="urn:microsoft.com/office/officeart/2005/8/quickstyle/simple1" qsCatId="simple" csTypeId="urn:microsoft.com/office/officeart/2005/8/colors/accent2_1" csCatId="accent2" phldr="1"/>
      <dgm:spPr/>
      <dgm:t>
        <a:bodyPr/>
        <a:lstStyle/>
        <a:p>
          <a:endParaRPr lang="en-US"/>
        </a:p>
      </dgm:t>
    </dgm:pt>
    <dgm:pt modelId="{70DDD3A9-E073-4436-AD0C-387C79DDD302}">
      <dgm:prSet phldrT="[Text]"/>
      <dgm:spPr/>
      <dgm:t>
        <a:bodyPr/>
        <a:lstStyle/>
        <a:p>
          <a:r>
            <a:rPr lang="en-US"/>
            <a:t>What is important to this person?</a:t>
          </a:r>
        </a:p>
      </dgm:t>
    </dgm:pt>
    <dgm:pt modelId="{F6114449-DA63-432F-8D39-FD9F503F3456}" type="parTrans" cxnId="{9F13B8C2-A6A5-4FDC-978F-27DB2C767643}">
      <dgm:prSet/>
      <dgm:spPr/>
      <dgm:t>
        <a:bodyPr/>
        <a:lstStyle/>
        <a:p>
          <a:endParaRPr lang="en-US"/>
        </a:p>
      </dgm:t>
    </dgm:pt>
    <dgm:pt modelId="{47D404F7-D6FA-4299-9BEB-BC6B4A0F5C8B}" type="sibTrans" cxnId="{9F13B8C2-A6A5-4FDC-978F-27DB2C767643}">
      <dgm:prSet/>
      <dgm:spPr/>
      <dgm:t>
        <a:bodyPr/>
        <a:lstStyle/>
        <a:p>
          <a:endParaRPr lang="en-US"/>
        </a:p>
      </dgm:t>
    </dgm:pt>
    <dgm:pt modelId="{626236BB-440F-451D-8A23-8AD1062A4F24}">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a:t>What it is that he or she needs/wants, and offer assistance in meeting those needs/wants.  </a:t>
          </a:r>
        </a:p>
        <a:p>
          <a:pPr defTabSz="2444750">
            <a:lnSpc>
              <a:spcPct val="90000"/>
            </a:lnSpc>
            <a:spcBef>
              <a:spcPct val="0"/>
            </a:spcBef>
            <a:spcAft>
              <a:spcPct val="35000"/>
            </a:spcAft>
          </a:pPr>
          <a:endParaRPr lang="en-US" dirty="0"/>
        </a:p>
      </dgm:t>
    </dgm:pt>
    <dgm:pt modelId="{1A64EB47-20E0-4205-81A0-9E74F4D95E34}" type="parTrans" cxnId="{FC438F98-98D8-4651-9D60-13D2D962714A}">
      <dgm:prSet/>
      <dgm:spPr/>
      <dgm:t>
        <a:bodyPr/>
        <a:lstStyle/>
        <a:p>
          <a:endParaRPr lang="en-US"/>
        </a:p>
      </dgm:t>
    </dgm:pt>
    <dgm:pt modelId="{5D821C12-364E-4005-B989-87085732A24F}" type="sibTrans" cxnId="{FC438F98-98D8-4651-9D60-13D2D962714A}">
      <dgm:prSet/>
      <dgm:spPr/>
      <dgm:t>
        <a:bodyPr/>
        <a:lstStyle/>
        <a:p>
          <a:endParaRPr lang="en-US"/>
        </a:p>
      </dgm:t>
    </dgm:pt>
    <dgm:pt modelId="{EA142BCB-3631-4C57-8867-E883D9A92086}">
      <dgm:prSet phldrT="[Text]" custT="1"/>
      <dgm:spPr/>
      <dgm:t>
        <a:bodyPr/>
        <a:lstStyle/>
        <a:p>
          <a:r>
            <a:rPr lang="en-US" sz="2600" dirty="0"/>
            <a:t>Be creative</a:t>
          </a:r>
        </a:p>
      </dgm:t>
    </dgm:pt>
    <dgm:pt modelId="{72E3C58A-6AF1-4AD2-B390-195B1B900F97}" type="parTrans" cxnId="{BCCBCC52-A1AE-413E-B9F4-F093B3238E3B}">
      <dgm:prSet/>
      <dgm:spPr/>
      <dgm:t>
        <a:bodyPr/>
        <a:lstStyle/>
        <a:p>
          <a:endParaRPr lang="en-US"/>
        </a:p>
      </dgm:t>
    </dgm:pt>
    <dgm:pt modelId="{9793DB18-F774-4A87-8AAE-9011FB7A027B}" type="sibTrans" cxnId="{BCCBCC52-A1AE-413E-B9F4-F093B3238E3B}">
      <dgm:prSet/>
      <dgm:spPr/>
      <dgm:t>
        <a:bodyPr/>
        <a:lstStyle/>
        <a:p>
          <a:endParaRPr lang="en-US"/>
        </a:p>
      </dgm:t>
    </dgm:pt>
    <dgm:pt modelId="{3920DA66-B166-400A-9F9E-0D2E41E602CD}">
      <dgm:prSet phldrT="[Text]" custT="1"/>
      <dgm:spPr/>
      <dgm:t>
        <a:bodyPr/>
        <a:lstStyle/>
        <a:p>
          <a:r>
            <a:rPr lang="en-US" sz="2600" dirty="0"/>
            <a:t>Small gestures matter</a:t>
          </a:r>
        </a:p>
      </dgm:t>
    </dgm:pt>
    <dgm:pt modelId="{8C959C72-CBFA-4621-825E-5407EF575410}" type="parTrans" cxnId="{13871F54-0EA5-4EFF-AEAD-D71B1AD1FB39}">
      <dgm:prSet/>
      <dgm:spPr/>
      <dgm:t>
        <a:bodyPr/>
        <a:lstStyle/>
        <a:p>
          <a:endParaRPr lang="en-US"/>
        </a:p>
      </dgm:t>
    </dgm:pt>
    <dgm:pt modelId="{F8A4EBA1-D43F-4C2C-8AA4-1911CD588C87}" type="sibTrans" cxnId="{13871F54-0EA5-4EFF-AEAD-D71B1AD1FB39}">
      <dgm:prSet/>
      <dgm:spPr/>
      <dgm:t>
        <a:bodyPr/>
        <a:lstStyle/>
        <a:p>
          <a:endParaRPr lang="en-US"/>
        </a:p>
      </dgm:t>
    </dgm:pt>
    <dgm:pt modelId="{C94766B2-4A89-42D8-B88E-FBC3AD3B74FB}">
      <dgm:prSet phldrT="[Text]" custT="1"/>
      <dgm:spPr/>
      <dgm:t>
        <a:bodyPr/>
        <a:lstStyle/>
        <a:p>
          <a:r>
            <a:rPr lang="en-US" sz="2600" dirty="0"/>
            <a:t>Need to get your foot in the door literally and figuratively</a:t>
          </a:r>
        </a:p>
      </dgm:t>
    </dgm:pt>
    <dgm:pt modelId="{4089E5D0-E353-4865-A34E-1B6491438929}" type="parTrans" cxnId="{FEC9943D-5390-4CF3-8655-A113A73999C5}">
      <dgm:prSet/>
      <dgm:spPr/>
      <dgm:t>
        <a:bodyPr/>
        <a:lstStyle/>
        <a:p>
          <a:endParaRPr lang="en-US"/>
        </a:p>
      </dgm:t>
    </dgm:pt>
    <dgm:pt modelId="{03385E59-3279-43B9-9E87-55A180FA0F11}" type="sibTrans" cxnId="{FEC9943D-5390-4CF3-8655-A113A73999C5}">
      <dgm:prSet/>
      <dgm:spPr/>
      <dgm:t>
        <a:bodyPr/>
        <a:lstStyle/>
        <a:p>
          <a:endParaRPr lang="en-US"/>
        </a:p>
      </dgm:t>
    </dgm:pt>
    <dgm:pt modelId="{0639755D-445A-42C7-B146-2E679B9D55DF}">
      <dgm:prSet phldrT="[Text]" custT="1"/>
      <dgm:spPr/>
      <dgm:t>
        <a:bodyPr/>
        <a:lstStyle/>
        <a:p>
          <a:r>
            <a:rPr lang="en-US" sz="2600" dirty="0"/>
            <a:t>Avoid what they </a:t>
          </a:r>
          <a:r>
            <a:rPr lang="en-US" sz="2600" i="1" dirty="0"/>
            <a:t>don’t</a:t>
          </a:r>
          <a:r>
            <a:rPr lang="en-US" sz="2600" dirty="0"/>
            <a:t> want from you</a:t>
          </a:r>
        </a:p>
      </dgm:t>
    </dgm:pt>
    <dgm:pt modelId="{28090236-4625-4880-8563-F424B867258D}" type="parTrans" cxnId="{4EB7097D-FAB7-497F-A432-E20D7763D30F}">
      <dgm:prSet/>
      <dgm:spPr/>
      <dgm:t>
        <a:bodyPr/>
        <a:lstStyle/>
        <a:p>
          <a:endParaRPr lang="en-US"/>
        </a:p>
      </dgm:t>
    </dgm:pt>
    <dgm:pt modelId="{0122B433-24AC-46D4-8CB7-845744F831E9}" type="sibTrans" cxnId="{4EB7097D-FAB7-497F-A432-E20D7763D30F}">
      <dgm:prSet/>
      <dgm:spPr/>
      <dgm:t>
        <a:bodyPr/>
        <a:lstStyle/>
        <a:p>
          <a:endParaRPr lang="en-US"/>
        </a:p>
      </dgm:t>
    </dgm:pt>
    <dgm:pt modelId="{60B328E8-4A19-4D6B-B333-A2621558B729}">
      <dgm:prSet custT="1"/>
      <dgm:spPr/>
      <dgm:t>
        <a:bodyPr/>
        <a:lstStyle/>
        <a:p>
          <a:r>
            <a:rPr lang="en-US" sz="2600" dirty="0"/>
            <a:t>Be aware of how they view you/ previous experiences with mental health services</a:t>
          </a:r>
        </a:p>
      </dgm:t>
    </dgm:pt>
    <dgm:pt modelId="{078E9D3E-D04F-45B3-BCC5-414025593C60}" type="parTrans" cxnId="{08EAF808-6F22-452F-BD14-97A2764B7E60}">
      <dgm:prSet/>
      <dgm:spPr/>
      <dgm:t>
        <a:bodyPr/>
        <a:lstStyle/>
        <a:p>
          <a:endParaRPr lang="en-US"/>
        </a:p>
      </dgm:t>
    </dgm:pt>
    <dgm:pt modelId="{98640745-C9A3-4C09-B2F1-D671C657A411}" type="sibTrans" cxnId="{08EAF808-6F22-452F-BD14-97A2764B7E60}">
      <dgm:prSet/>
      <dgm:spPr/>
      <dgm:t>
        <a:bodyPr/>
        <a:lstStyle/>
        <a:p>
          <a:endParaRPr lang="en-US"/>
        </a:p>
      </dgm:t>
    </dgm:pt>
    <dgm:pt modelId="{D50C9BE6-ED6D-4B8C-945A-1820A069944A}" type="pres">
      <dgm:prSet presAssocID="{A0518F17-479A-4551-B1D5-C2A0AA11911E}" presName="Name0" presStyleCnt="0">
        <dgm:presLayoutVars>
          <dgm:chPref val="1"/>
          <dgm:dir/>
          <dgm:animOne val="branch"/>
          <dgm:animLvl val="lvl"/>
          <dgm:resizeHandles/>
        </dgm:presLayoutVars>
      </dgm:prSet>
      <dgm:spPr/>
    </dgm:pt>
    <dgm:pt modelId="{885EF005-5766-4DF8-98EC-A1F0AFB49086}" type="pres">
      <dgm:prSet presAssocID="{70DDD3A9-E073-4436-AD0C-387C79DDD302}" presName="vertOne" presStyleCnt="0"/>
      <dgm:spPr/>
    </dgm:pt>
    <dgm:pt modelId="{1C0378AD-0759-4782-8488-33848B0CFBC0}" type="pres">
      <dgm:prSet presAssocID="{70DDD3A9-E073-4436-AD0C-387C79DDD302}" presName="txOne" presStyleLbl="node0" presStyleIdx="0" presStyleCnt="1">
        <dgm:presLayoutVars>
          <dgm:chPref val="3"/>
        </dgm:presLayoutVars>
      </dgm:prSet>
      <dgm:spPr/>
    </dgm:pt>
    <dgm:pt modelId="{1C4529CA-EBDE-4C10-8874-7A5BCFBE1B99}" type="pres">
      <dgm:prSet presAssocID="{70DDD3A9-E073-4436-AD0C-387C79DDD302}" presName="parTransOne" presStyleCnt="0"/>
      <dgm:spPr/>
    </dgm:pt>
    <dgm:pt modelId="{2CD5C81C-01E3-4401-882F-29F245C31796}" type="pres">
      <dgm:prSet presAssocID="{70DDD3A9-E073-4436-AD0C-387C79DDD302}" presName="horzOne" presStyleCnt="0"/>
      <dgm:spPr/>
    </dgm:pt>
    <dgm:pt modelId="{2B8ECD97-CA9E-4EB3-82D8-77D83744F5B8}" type="pres">
      <dgm:prSet presAssocID="{626236BB-440F-451D-8A23-8AD1062A4F24}" presName="vertTwo" presStyleCnt="0"/>
      <dgm:spPr/>
    </dgm:pt>
    <dgm:pt modelId="{663F2544-1647-4D99-B64C-B09DE5D31428}" type="pres">
      <dgm:prSet presAssocID="{626236BB-440F-451D-8A23-8AD1062A4F24}" presName="txTwo" presStyleLbl="node2" presStyleIdx="0" presStyleCnt="3">
        <dgm:presLayoutVars>
          <dgm:chPref val="3"/>
        </dgm:presLayoutVars>
      </dgm:prSet>
      <dgm:spPr/>
    </dgm:pt>
    <dgm:pt modelId="{29804BA7-DFC4-4727-81EB-FC0089D90848}" type="pres">
      <dgm:prSet presAssocID="{626236BB-440F-451D-8A23-8AD1062A4F24}" presName="parTransTwo" presStyleCnt="0"/>
      <dgm:spPr/>
    </dgm:pt>
    <dgm:pt modelId="{17E84001-2CB1-4BDA-9B7F-B1B5905500B1}" type="pres">
      <dgm:prSet presAssocID="{626236BB-440F-451D-8A23-8AD1062A4F24}" presName="horzTwo" presStyleCnt="0"/>
      <dgm:spPr/>
    </dgm:pt>
    <dgm:pt modelId="{5235D949-A73B-4004-B3C5-B147550678B4}" type="pres">
      <dgm:prSet presAssocID="{EA142BCB-3631-4C57-8867-E883D9A92086}" presName="vertThree" presStyleCnt="0"/>
      <dgm:spPr/>
    </dgm:pt>
    <dgm:pt modelId="{049A3837-0957-4C7E-866C-0387A84B3A87}" type="pres">
      <dgm:prSet presAssocID="{EA142BCB-3631-4C57-8867-E883D9A92086}" presName="txThree" presStyleLbl="node3" presStyleIdx="0" presStyleCnt="3">
        <dgm:presLayoutVars>
          <dgm:chPref val="3"/>
        </dgm:presLayoutVars>
      </dgm:prSet>
      <dgm:spPr/>
    </dgm:pt>
    <dgm:pt modelId="{E88E3A2E-FB57-4E65-A8DE-8ADE5CCE9D59}" type="pres">
      <dgm:prSet presAssocID="{EA142BCB-3631-4C57-8867-E883D9A92086}" presName="horzThree" presStyleCnt="0"/>
      <dgm:spPr/>
    </dgm:pt>
    <dgm:pt modelId="{ACE5FC27-ECF3-4253-979A-407DAAA3686F}" type="pres">
      <dgm:prSet presAssocID="{9793DB18-F774-4A87-8AAE-9011FB7A027B}" presName="sibSpaceThree" presStyleCnt="0"/>
      <dgm:spPr/>
    </dgm:pt>
    <dgm:pt modelId="{8A63A689-9AFD-4846-83FA-A4E1B4979023}" type="pres">
      <dgm:prSet presAssocID="{3920DA66-B166-400A-9F9E-0D2E41E602CD}" presName="vertThree" presStyleCnt="0"/>
      <dgm:spPr/>
    </dgm:pt>
    <dgm:pt modelId="{EB6E060C-6EF1-42FF-91A3-45F4CE92F188}" type="pres">
      <dgm:prSet presAssocID="{3920DA66-B166-400A-9F9E-0D2E41E602CD}" presName="txThree" presStyleLbl="node3" presStyleIdx="1" presStyleCnt="3">
        <dgm:presLayoutVars>
          <dgm:chPref val="3"/>
        </dgm:presLayoutVars>
      </dgm:prSet>
      <dgm:spPr/>
    </dgm:pt>
    <dgm:pt modelId="{41E3FA0F-DA63-4A14-BE5A-8C92EE8F0F01}" type="pres">
      <dgm:prSet presAssocID="{3920DA66-B166-400A-9F9E-0D2E41E602CD}" presName="horzThree" presStyleCnt="0"/>
      <dgm:spPr/>
    </dgm:pt>
    <dgm:pt modelId="{34D59059-E62C-4E87-9BA9-A2BF7CE7D9ED}" type="pres">
      <dgm:prSet presAssocID="{5D821C12-364E-4005-B989-87085732A24F}" presName="sibSpaceTwo" presStyleCnt="0"/>
      <dgm:spPr/>
    </dgm:pt>
    <dgm:pt modelId="{3BD67B96-D713-4FB8-8BF1-7EFF3CFB8354}" type="pres">
      <dgm:prSet presAssocID="{60B328E8-4A19-4D6B-B333-A2621558B729}" presName="vertTwo" presStyleCnt="0"/>
      <dgm:spPr/>
    </dgm:pt>
    <dgm:pt modelId="{D7972B3D-337C-405C-92E0-52F6431AEE4F}" type="pres">
      <dgm:prSet presAssocID="{60B328E8-4A19-4D6B-B333-A2621558B729}" presName="txTwo" presStyleLbl="node2" presStyleIdx="1" presStyleCnt="3" custScaleY="217332">
        <dgm:presLayoutVars>
          <dgm:chPref val="3"/>
        </dgm:presLayoutVars>
      </dgm:prSet>
      <dgm:spPr/>
    </dgm:pt>
    <dgm:pt modelId="{F78A7A79-EE2D-4C32-B03C-E5A1FC0D35E4}" type="pres">
      <dgm:prSet presAssocID="{60B328E8-4A19-4D6B-B333-A2621558B729}" presName="horzTwo" presStyleCnt="0"/>
      <dgm:spPr/>
    </dgm:pt>
    <dgm:pt modelId="{8F560418-1214-4144-A019-E72FF1532409}" type="pres">
      <dgm:prSet presAssocID="{98640745-C9A3-4C09-B2F1-D671C657A411}" presName="sibSpaceTwo" presStyleCnt="0"/>
      <dgm:spPr/>
    </dgm:pt>
    <dgm:pt modelId="{7F92D476-49DF-453C-B3B7-5E538A6D63D8}" type="pres">
      <dgm:prSet presAssocID="{C94766B2-4A89-42D8-B88E-FBC3AD3B74FB}" presName="vertTwo" presStyleCnt="0"/>
      <dgm:spPr/>
    </dgm:pt>
    <dgm:pt modelId="{F34DE1E1-6BC6-495E-817E-D1BC8D4FFC70}" type="pres">
      <dgm:prSet presAssocID="{C94766B2-4A89-42D8-B88E-FBC3AD3B74FB}" presName="txTwo" presStyleLbl="node2" presStyleIdx="2" presStyleCnt="3">
        <dgm:presLayoutVars>
          <dgm:chPref val="3"/>
        </dgm:presLayoutVars>
      </dgm:prSet>
      <dgm:spPr/>
    </dgm:pt>
    <dgm:pt modelId="{A4B3D98D-DC28-439B-853A-88B3810CA12C}" type="pres">
      <dgm:prSet presAssocID="{C94766B2-4A89-42D8-B88E-FBC3AD3B74FB}" presName="parTransTwo" presStyleCnt="0"/>
      <dgm:spPr/>
    </dgm:pt>
    <dgm:pt modelId="{70364998-5436-4F23-85E7-B3BA8935BA52}" type="pres">
      <dgm:prSet presAssocID="{C94766B2-4A89-42D8-B88E-FBC3AD3B74FB}" presName="horzTwo" presStyleCnt="0"/>
      <dgm:spPr/>
    </dgm:pt>
    <dgm:pt modelId="{2034B63B-8F42-4460-8307-A19E48F02599}" type="pres">
      <dgm:prSet presAssocID="{0639755D-445A-42C7-B146-2E679B9D55DF}" presName="vertThree" presStyleCnt="0"/>
      <dgm:spPr/>
    </dgm:pt>
    <dgm:pt modelId="{10D65D99-C3A5-41A6-BB2B-F36E1575FC7F}" type="pres">
      <dgm:prSet presAssocID="{0639755D-445A-42C7-B146-2E679B9D55DF}" presName="txThree" presStyleLbl="node3" presStyleIdx="2" presStyleCnt="3">
        <dgm:presLayoutVars>
          <dgm:chPref val="3"/>
        </dgm:presLayoutVars>
      </dgm:prSet>
      <dgm:spPr/>
    </dgm:pt>
    <dgm:pt modelId="{293CA3E7-991E-4E21-871D-5D35D057CE30}" type="pres">
      <dgm:prSet presAssocID="{0639755D-445A-42C7-B146-2E679B9D55DF}" presName="horzThree" presStyleCnt="0"/>
      <dgm:spPr/>
    </dgm:pt>
  </dgm:ptLst>
  <dgm:cxnLst>
    <dgm:cxn modelId="{08EAF808-6F22-452F-BD14-97A2764B7E60}" srcId="{70DDD3A9-E073-4436-AD0C-387C79DDD302}" destId="{60B328E8-4A19-4D6B-B333-A2621558B729}" srcOrd="1" destOrd="0" parTransId="{078E9D3E-D04F-45B3-BCC5-414025593C60}" sibTransId="{98640745-C9A3-4C09-B2F1-D671C657A411}"/>
    <dgm:cxn modelId="{FEC9943D-5390-4CF3-8655-A113A73999C5}" srcId="{70DDD3A9-E073-4436-AD0C-387C79DDD302}" destId="{C94766B2-4A89-42D8-B88E-FBC3AD3B74FB}" srcOrd="2" destOrd="0" parTransId="{4089E5D0-E353-4865-A34E-1B6491438929}" sibTransId="{03385E59-3279-43B9-9E87-55A180FA0F11}"/>
    <dgm:cxn modelId="{44F8C240-F06B-4D95-BEA9-9D3D9351DB81}" type="presOf" srcId="{A0518F17-479A-4551-B1D5-C2A0AA11911E}" destId="{D50C9BE6-ED6D-4B8C-945A-1820A069944A}" srcOrd="0" destOrd="0" presId="urn:microsoft.com/office/officeart/2005/8/layout/architecture"/>
    <dgm:cxn modelId="{76633565-9B0D-41D1-9E9B-8BDD2AD0C5BE}" type="presOf" srcId="{60B328E8-4A19-4D6B-B333-A2621558B729}" destId="{D7972B3D-337C-405C-92E0-52F6431AEE4F}" srcOrd="0" destOrd="0" presId="urn:microsoft.com/office/officeart/2005/8/layout/architecture"/>
    <dgm:cxn modelId="{FFE19750-108B-4026-A5B5-F8B2E0CCD1C7}" type="presOf" srcId="{70DDD3A9-E073-4436-AD0C-387C79DDD302}" destId="{1C0378AD-0759-4782-8488-33848B0CFBC0}" srcOrd="0" destOrd="0" presId="urn:microsoft.com/office/officeart/2005/8/layout/architecture"/>
    <dgm:cxn modelId="{BCCBCC52-A1AE-413E-B9F4-F093B3238E3B}" srcId="{626236BB-440F-451D-8A23-8AD1062A4F24}" destId="{EA142BCB-3631-4C57-8867-E883D9A92086}" srcOrd="0" destOrd="0" parTransId="{72E3C58A-6AF1-4AD2-B390-195B1B900F97}" sibTransId="{9793DB18-F774-4A87-8AAE-9011FB7A027B}"/>
    <dgm:cxn modelId="{13871F54-0EA5-4EFF-AEAD-D71B1AD1FB39}" srcId="{626236BB-440F-451D-8A23-8AD1062A4F24}" destId="{3920DA66-B166-400A-9F9E-0D2E41E602CD}" srcOrd="1" destOrd="0" parTransId="{8C959C72-CBFA-4621-825E-5407EF575410}" sibTransId="{F8A4EBA1-D43F-4C2C-8AA4-1911CD588C87}"/>
    <dgm:cxn modelId="{5DD6617B-475F-432E-BCC4-E136A012E3DA}" type="presOf" srcId="{3920DA66-B166-400A-9F9E-0D2E41E602CD}" destId="{EB6E060C-6EF1-42FF-91A3-45F4CE92F188}" srcOrd="0" destOrd="0" presId="urn:microsoft.com/office/officeart/2005/8/layout/architecture"/>
    <dgm:cxn modelId="{4EB7097D-FAB7-497F-A432-E20D7763D30F}" srcId="{C94766B2-4A89-42D8-B88E-FBC3AD3B74FB}" destId="{0639755D-445A-42C7-B146-2E679B9D55DF}" srcOrd="0" destOrd="0" parTransId="{28090236-4625-4880-8563-F424B867258D}" sibTransId="{0122B433-24AC-46D4-8CB7-845744F831E9}"/>
    <dgm:cxn modelId="{FC438F98-98D8-4651-9D60-13D2D962714A}" srcId="{70DDD3A9-E073-4436-AD0C-387C79DDD302}" destId="{626236BB-440F-451D-8A23-8AD1062A4F24}" srcOrd="0" destOrd="0" parTransId="{1A64EB47-20E0-4205-81A0-9E74F4D95E34}" sibTransId="{5D821C12-364E-4005-B989-87085732A24F}"/>
    <dgm:cxn modelId="{90AFA19E-AED8-4628-B895-99DB7D4A9549}" type="presOf" srcId="{626236BB-440F-451D-8A23-8AD1062A4F24}" destId="{663F2544-1647-4D99-B64C-B09DE5D31428}" srcOrd="0" destOrd="0" presId="urn:microsoft.com/office/officeart/2005/8/layout/architecture"/>
    <dgm:cxn modelId="{8408B5BE-0002-4A06-A1A9-E4D4838DDDD1}" type="presOf" srcId="{0639755D-445A-42C7-B146-2E679B9D55DF}" destId="{10D65D99-C3A5-41A6-BB2B-F36E1575FC7F}" srcOrd="0" destOrd="0" presId="urn:microsoft.com/office/officeart/2005/8/layout/architecture"/>
    <dgm:cxn modelId="{9F13B8C2-A6A5-4FDC-978F-27DB2C767643}" srcId="{A0518F17-479A-4551-B1D5-C2A0AA11911E}" destId="{70DDD3A9-E073-4436-AD0C-387C79DDD302}" srcOrd="0" destOrd="0" parTransId="{F6114449-DA63-432F-8D39-FD9F503F3456}" sibTransId="{47D404F7-D6FA-4299-9BEB-BC6B4A0F5C8B}"/>
    <dgm:cxn modelId="{10A7E1D3-010D-4C44-A64D-044757FEF221}" type="presOf" srcId="{C94766B2-4A89-42D8-B88E-FBC3AD3B74FB}" destId="{F34DE1E1-6BC6-495E-817E-D1BC8D4FFC70}" srcOrd="0" destOrd="0" presId="urn:microsoft.com/office/officeart/2005/8/layout/architecture"/>
    <dgm:cxn modelId="{C1CE0FF2-8423-4BBF-B3F8-21B7F7E101B1}" type="presOf" srcId="{EA142BCB-3631-4C57-8867-E883D9A92086}" destId="{049A3837-0957-4C7E-866C-0387A84B3A87}" srcOrd="0" destOrd="0" presId="urn:microsoft.com/office/officeart/2005/8/layout/architecture"/>
    <dgm:cxn modelId="{0BA2D36F-FCD1-4454-AB0F-9F4B789D7020}" type="presParOf" srcId="{D50C9BE6-ED6D-4B8C-945A-1820A069944A}" destId="{885EF005-5766-4DF8-98EC-A1F0AFB49086}" srcOrd="0" destOrd="0" presId="urn:microsoft.com/office/officeart/2005/8/layout/architecture"/>
    <dgm:cxn modelId="{08C2D7E7-AF10-420F-87F7-18F299AE0C62}" type="presParOf" srcId="{885EF005-5766-4DF8-98EC-A1F0AFB49086}" destId="{1C0378AD-0759-4782-8488-33848B0CFBC0}" srcOrd="0" destOrd="0" presId="urn:microsoft.com/office/officeart/2005/8/layout/architecture"/>
    <dgm:cxn modelId="{94FB36CB-DDDE-4772-84D2-B2C4AB241FEB}" type="presParOf" srcId="{885EF005-5766-4DF8-98EC-A1F0AFB49086}" destId="{1C4529CA-EBDE-4C10-8874-7A5BCFBE1B99}" srcOrd="1" destOrd="0" presId="urn:microsoft.com/office/officeart/2005/8/layout/architecture"/>
    <dgm:cxn modelId="{C1CCEF15-2DA5-4119-86AF-6B3CE09D99BF}" type="presParOf" srcId="{885EF005-5766-4DF8-98EC-A1F0AFB49086}" destId="{2CD5C81C-01E3-4401-882F-29F245C31796}" srcOrd="2" destOrd="0" presId="urn:microsoft.com/office/officeart/2005/8/layout/architecture"/>
    <dgm:cxn modelId="{CD7FAE8B-9BC5-4A3D-AAFB-17BBCBF47A5D}" type="presParOf" srcId="{2CD5C81C-01E3-4401-882F-29F245C31796}" destId="{2B8ECD97-CA9E-4EB3-82D8-77D83744F5B8}" srcOrd="0" destOrd="0" presId="urn:microsoft.com/office/officeart/2005/8/layout/architecture"/>
    <dgm:cxn modelId="{6E8A8A40-F2CB-489F-B9E3-579CF622B387}" type="presParOf" srcId="{2B8ECD97-CA9E-4EB3-82D8-77D83744F5B8}" destId="{663F2544-1647-4D99-B64C-B09DE5D31428}" srcOrd="0" destOrd="0" presId="urn:microsoft.com/office/officeart/2005/8/layout/architecture"/>
    <dgm:cxn modelId="{CCA0BC10-8852-48CD-9392-0DF507A4FDF1}" type="presParOf" srcId="{2B8ECD97-CA9E-4EB3-82D8-77D83744F5B8}" destId="{29804BA7-DFC4-4727-81EB-FC0089D90848}" srcOrd="1" destOrd="0" presId="urn:microsoft.com/office/officeart/2005/8/layout/architecture"/>
    <dgm:cxn modelId="{C532B383-E567-4F92-A2FA-5C5D3F447789}" type="presParOf" srcId="{2B8ECD97-CA9E-4EB3-82D8-77D83744F5B8}" destId="{17E84001-2CB1-4BDA-9B7F-B1B5905500B1}" srcOrd="2" destOrd="0" presId="urn:microsoft.com/office/officeart/2005/8/layout/architecture"/>
    <dgm:cxn modelId="{B2906A26-E398-4895-9FCB-3290039533A8}" type="presParOf" srcId="{17E84001-2CB1-4BDA-9B7F-B1B5905500B1}" destId="{5235D949-A73B-4004-B3C5-B147550678B4}" srcOrd="0" destOrd="0" presId="urn:microsoft.com/office/officeart/2005/8/layout/architecture"/>
    <dgm:cxn modelId="{49469BCA-E813-4D48-A86C-A06D5DFC2B43}" type="presParOf" srcId="{5235D949-A73B-4004-B3C5-B147550678B4}" destId="{049A3837-0957-4C7E-866C-0387A84B3A87}" srcOrd="0" destOrd="0" presId="urn:microsoft.com/office/officeart/2005/8/layout/architecture"/>
    <dgm:cxn modelId="{DB16FE30-97F8-45EE-82AA-4A348918DB92}" type="presParOf" srcId="{5235D949-A73B-4004-B3C5-B147550678B4}" destId="{E88E3A2E-FB57-4E65-A8DE-8ADE5CCE9D59}" srcOrd="1" destOrd="0" presId="urn:microsoft.com/office/officeart/2005/8/layout/architecture"/>
    <dgm:cxn modelId="{94D5BEFC-80F9-4E3E-96F7-BA3667B3D8FE}" type="presParOf" srcId="{17E84001-2CB1-4BDA-9B7F-B1B5905500B1}" destId="{ACE5FC27-ECF3-4253-979A-407DAAA3686F}" srcOrd="1" destOrd="0" presId="urn:microsoft.com/office/officeart/2005/8/layout/architecture"/>
    <dgm:cxn modelId="{5537A189-33FD-4BAA-9308-FEC41691A30C}" type="presParOf" srcId="{17E84001-2CB1-4BDA-9B7F-B1B5905500B1}" destId="{8A63A689-9AFD-4846-83FA-A4E1B4979023}" srcOrd="2" destOrd="0" presId="urn:microsoft.com/office/officeart/2005/8/layout/architecture"/>
    <dgm:cxn modelId="{C1A39A4E-C46D-4353-960F-7B4F3ADF2DB4}" type="presParOf" srcId="{8A63A689-9AFD-4846-83FA-A4E1B4979023}" destId="{EB6E060C-6EF1-42FF-91A3-45F4CE92F188}" srcOrd="0" destOrd="0" presId="urn:microsoft.com/office/officeart/2005/8/layout/architecture"/>
    <dgm:cxn modelId="{1D910593-98EB-4BD0-8B8B-C0D516C8BBC3}" type="presParOf" srcId="{8A63A689-9AFD-4846-83FA-A4E1B4979023}" destId="{41E3FA0F-DA63-4A14-BE5A-8C92EE8F0F01}" srcOrd="1" destOrd="0" presId="urn:microsoft.com/office/officeart/2005/8/layout/architecture"/>
    <dgm:cxn modelId="{F86EBE33-B3E1-4A3F-B238-7190C2240A95}" type="presParOf" srcId="{2CD5C81C-01E3-4401-882F-29F245C31796}" destId="{34D59059-E62C-4E87-9BA9-A2BF7CE7D9ED}" srcOrd="1" destOrd="0" presId="urn:microsoft.com/office/officeart/2005/8/layout/architecture"/>
    <dgm:cxn modelId="{A491FFC3-5DC1-422B-99A5-9F8550D215BC}" type="presParOf" srcId="{2CD5C81C-01E3-4401-882F-29F245C31796}" destId="{3BD67B96-D713-4FB8-8BF1-7EFF3CFB8354}" srcOrd="2" destOrd="0" presId="urn:microsoft.com/office/officeart/2005/8/layout/architecture"/>
    <dgm:cxn modelId="{E4FF8AFC-5AFC-4283-B2DB-7F7BD5150DFB}" type="presParOf" srcId="{3BD67B96-D713-4FB8-8BF1-7EFF3CFB8354}" destId="{D7972B3D-337C-405C-92E0-52F6431AEE4F}" srcOrd="0" destOrd="0" presId="urn:microsoft.com/office/officeart/2005/8/layout/architecture"/>
    <dgm:cxn modelId="{9F1FD8E2-0098-44A0-89D1-C91FF926D393}" type="presParOf" srcId="{3BD67B96-D713-4FB8-8BF1-7EFF3CFB8354}" destId="{F78A7A79-EE2D-4C32-B03C-E5A1FC0D35E4}" srcOrd="1" destOrd="0" presId="urn:microsoft.com/office/officeart/2005/8/layout/architecture"/>
    <dgm:cxn modelId="{6F51AC0D-70B4-4DAB-A19B-620D5AB316FD}" type="presParOf" srcId="{2CD5C81C-01E3-4401-882F-29F245C31796}" destId="{8F560418-1214-4144-A019-E72FF1532409}" srcOrd="3" destOrd="0" presId="urn:microsoft.com/office/officeart/2005/8/layout/architecture"/>
    <dgm:cxn modelId="{F509C57A-58F5-4857-8F71-BC4F329B35FD}" type="presParOf" srcId="{2CD5C81C-01E3-4401-882F-29F245C31796}" destId="{7F92D476-49DF-453C-B3B7-5E538A6D63D8}" srcOrd="4" destOrd="0" presId="urn:microsoft.com/office/officeart/2005/8/layout/architecture"/>
    <dgm:cxn modelId="{8892AD52-9DF1-4076-8F20-1C4A56121945}" type="presParOf" srcId="{7F92D476-49DF-453C-B3B7-5E538A6D63D8}" destId="{F34DE1E1-6BC6-495E-817E-D1BC8D4FFC70}" srcOrd="0" destOrd="0" presId="urn:microsoft.com/office/officeart/2005/8/layout/architecture"/>
    <dgm:cxn modelId="{02ADAFE1-20BC-4BF0-AC74-DE98C835C1C4}" type="presParOf" srcId="{7F92D476-49DF-453C-B3B7-5E538A6D63D8}" destId="{A4B3D98D-DC28-439B-853A-88B3810CA12C}" srcOrd="1" destOrd="0" presId="urn:microsoft.com/office/officeart/2005/8/layout/architecture"/>
    <dgm:cxn modelId="{656FD876-1921-4799-A18B-6D584B396FF4}" type="presParOf" srcId="{7F92D476-49DF-453C-B3B7-5E538A6D63D8}" destId="{70364998-5436-4F23-85E7-B3BA8935BA52}" srcOrd="2" destOrd="0" presId="urn:microsoft.com/office/officeart/2005/8/layout/architecture"/>
    <dgm:cxn modelId="{11132A52-FBD3-4A20-9275-EBB9B12C5DCB}" type="presParOf" srcId="{70364998-5436-4F23-85E7-B3BA8935BA52}" destId="{2034B63B-8F42-4460-8307-A19E48F02599}" srcOrd="0" destOrd="0" presId="urn:microsoft.com/office/officeart/2005/8/layout/architecture"/>
    <dgm:cxn modelId="{80E6F9EC-847B-48B2-9C6E-9D763411D2C4}" type="presParOf" srcId="{2034B63B-8F42-4460-8307-A19E48F02599}" destId="{10D65D99-C3A5-41A6-BB2B-F36E1575FC7F}" srcOrd="0" destOrd="0" presId="urn:microsoft.com/office/officeart/2005/8/layout/architecture"/>
    <dgm:cxn modelId="{E6320644-5867-419C-9FF3-2AE078C4C1D6}" type="presParOf" srcId="{2034B63B-8F42-4460-8307-A19E48F02599}" destId="{293CA3E7-991E-4E21-871D-5D35D057CE30}"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594E3-7D7E-4D16-B0D8-C47F00F2A094}" type="doc">
      <dgm:prSet loTypeId="urn:microsoft.com/office/officeart/2005/8/layout/architecture" loCatId="list" qsTypeId="urn:microsoft.com/office/officeart/2005/8/quickstyle/simple1" qsCatId="simple" csTypeId="urn:microsoft.com/office/officeart/2005/8/colors/accent0_1" csCatId="mainScheme" phldr="1"/>
      <dgm:spPr/>
      <dgm:t>
        <a:bodyPr/>
        <a:lstStyle/>
        <a:p>
          <a:endParaRPr lang="en-US"/>
        </a:p>
      </dgm:t>
    </dgm:pt>
    <dgm:pt modelId="{4ED379AA-87CA-419E-8E98-0B5F2342BBE4}">
      <dgm:prSet phldrT="[Text]" custT="1"/>
      <dgm:spPr/>
      <dgm:t>
        <a:bodyPr/>
        <a:lstStyle/>
        <a:p>
          <a:r>
            <a:rPr lang="en-US" sz="2600" dirty="0"/>
            <a:t>This involves using some power and control – only use when lack of treatment is clearly going to result in undesired and more restrictive outcomes</a:t>
          </a:r>
        </a:p>
      </dgm:t>
    </dgm:pt>
    <dgm:pt modelId="{23F7DE6E-0F85-43DD-9EFE-1BD01B03F265}" type="parTrans" cxnId="{014D78C0-E41E-4E75-B6E9-047303A8672C}">
      <dgm:prSet/>
      <dgm:spPr/>
      <dgm:t>
        <a:bodyPr/>
        <a:lstStyle/>
        <a:p>
          <a:endParaRPr lang="en-US"/>
        </a:p>
      </dgm:t>
    </dgm:pt>
    <dgm:pt modelId="{F3C857A6-C9F5-48C7-BE09-D8E2E38C73E4}" type="sibTrans" cxnId="{014D78C0-E41E-4E75-B6E9-047303A8672C}">
      <dgm:prSet/>
      <dgm:spPr/>
      <dgm:t>
        <a:bodyPr/>
        <a:lstStyle/>
        <a:p>
          <a:endParaRPr lang="en-US"/>
        </a:p>
      </dgm:t>
    </dgm:pt>
    <dgm:pt modelId="{C68C3F8D-4072-42B4-AD27-7313ED82BA42}">
      <dgm:prSet phldrT="[Text]" custT="1"/>
      <dgm:spPr/>
      <dgm:t>
        <a:bodyPr/>
        <a:lstStyle/>
        <a:p>
          <a:r>
            <a:rPr lang="en-US" sz="2600" dirty="0"/>
            <a:t>Resort to these strategies when collaborative approaches have failed and risks are increasing</a:t>
          </a:r>
        </a:p>
      </dgm:t>
    </dgm:pt>
    <dgm:pt modelId="{B00F4FDB-BC55-4135-8D27-B60CCC3C6953}" type="parTrans" cxnId="{594B11A5-C17D-4984-9A7A-858698A131C7}">
      <dgm:prSet/>
      <dgm:spPr/>
      <dgm:t>
        <a:bodyPr/>
        <a:lstStyle/>
        <a:p>
          <a:endParaRPr lang="en-US"/>
        </a:p>
      </dgm:t>
    </dgm:pt>
    <dgm:pt modelId="{915DC867-09F3-4B5B-A25A-0A2E1E8BB6E6}" type="sibTrans" cxnId="{594B11A5-C17D-4984-9A7A-858698A131C7}">
      <dgm:prSet/>
      <dgm:spPr/>
      <dgm:t>
        <a:bodyPr/>
        <a:lstStyle/>
        <a:p>
          <a:endParaRPr lang="en-US"/>
        </a:p>
      </dgm:t>
    </dgm:pt>
    <dgm:pt modelId="{35CB40BE-E70F-478E-82E0-2A415EC377D7}">
      <dgm:prSet phldrT="[Text]" custT="1"/>
      <dgm:spPr/>
      <dgm:t>
        <a:bodyPr/>
        <a:lstStyle/>
        <a:p>
          <a:r>
            <a:rPr lang="en-US" sz="2600" dirty="0"/>
            <a:t>Risk of harm to self and/or others (including grave disability / self-neglect)</a:t>
          </a:r>
        </a:p>
      </dgm:t>
    </dgm:pt>
    <dgm:pt modelId="{4389DDA6-1AC1-4416-91A0-19DA88741175}" type="parTrans" cxnId="{C79D471D-27B4-4C7A-AF4F-62D7CE41E885}">
      <dgm:prSet/>
      <dgm:spPr/>
      <dgm:t>
        <a:bodyPr/>
        <a:lstStyle/>
        <a:p>
          <a:endParaRPr lang="en-US"/>
        </a:p>
      </dgm:t>
    </dgm:pt>
    <dgm:pt modelId="{2FBF6EFC-35A4-4931-B92C-592FDCA5394D}" type="sibTrans" cxnId="{C79D471D-27B4-4C7A-AF4F-62D7CE41E885}">
      <dgm:prSet/>
      <dgm:spPr/>
      <dgm:t>
        <a:bodyPr/>
        <a:lstStyle/>
        <a:p>
          <a:endParaRPr lang="en-US"/>
        </a:p>
      </dgm:t>
    </dgm:pt>
    <dgm:pt modelId="{B92E37BA-1EEE-4EF1-9CFB-04965945CFBB}">
      <dgm:prSet phldrT="[Text]" custT="1"/>
      <dgm:spPr/>
      <dgm:t>
        <a:bodyPr/>
        <a:lstStyle/>
        <a:p>
          <a:r>
            <a:rPr lang="en-US" sz="2600" dirty="0"/>
            <a:t>Invoking position of power out of care and concern</a:t>
          </a:r>
        </a:p>
      </dgm:t>
    </dgm:pt>
    <dgm:pt modelId="{1A026777-AF4D-4385-AAB5-DEB234CDB600}" type="parTrans" cxnId="{DD46C4D4-E9B5-4ED1-8B76-0A47C35E82D5}">
      <dgm:prSet/>
      <dgm:spPr/>
      <dgm:t>
        <a:bodyPr/>
        <a:lstStyle/>
        <a:p>
          <a:endParaRPr lang="en-US"/>
        </a:p>
      </dgm:t>
    </dgm:pt>
    <dgm:pt modelId="{993292B4-AD28-44CF-A8C8-B55A70FD85C8}" type="sibTrans" cxnId="{DD46C4D4-E9B5-4ED1-8B76-0A47C35E82D5}">
      <dgm:prSet/>
      <dgm:spPr/>
      <dgm:t>
        <a:bodyPr/>
        <a:lstStyle/>
        <a:p>
          <a:endParaRPr lang="en-US"/>
        </a:p>
      </dgm:t>
    </dgm:pt>
    <dgm:pt modelId="{7E40DCE0-62C3-49DD-B988-FBBF5FDF0EF1}" type="pres">
      <dgm:prSet presAssocID="{C82594E3-7D7E-4D16-B0D8-C47F00F2A094}" presName="Name0" presStyleCnt="0">
        <dgm:presLayoutVars>
          <dgm:chPref val="1"/>
          <dgm:dir/>
          <dgm:animOne val="branch"/>
          <dgm:animLvl val="lvl"/>
          <dgm:resizeHandles/>
        </dgm:presLayoutVars>
      </dgm:prSet>
      <dgm:spPr/>
    </dgm:pt>
    <dgm:pt modelId="{D8CEA37B-5CDC-4C45-B271-0C741366CBE2}" type="pres">
      <dgm:prSet presAssocID="{4ED379AA-87CA-419E-8E98-0B5F2342BBE4}" presName="vertOne" presStyleCnt="0"/>
      <dgm:spPr/>
    </dgm:pt>
    <dgm:pt modelId="{CBAF4C67-3B6E-489E-A822-DC4BEAC3E800}" type="pres">
      <dgm:prSet presAssocID="{4ED379AA-87CA-419E-8E98-0B5F2342BBE4}" presName="txOne" presStyleLbl="node0" presStyleIdx="0" presStyleCnt="1" custScaleX="100176">
        <dgm:presLayoutVars>
          <dgm:chPref val="3"/>
        </dgm:presLayoutVars>
      </dgm:prSet>
      <dgm:spPr/>
    </dgm:pt>
    <dgm:pt modelId="{4337E89F-BB25-4829-B63F-701025424D2F}" type="pres">
      <dgm:prSet presAssocID="{4ED379AA-87CA-419E-8E98-0B5F2342BBE4}" presName="parTransOne" presStyleCnt="0"/>
      <dgm:spPr/>
    </dgm:pt>
    <dgm:pt modelId="{C688433D-C5E1-4F7D-B372-4399198C6B71}" type="pres">
      <dgm:prSet presAssocID="{4ED379AA-87CA-419E-8E98-0B5F2342BBE4}" presName="horzOne" presStyleCnt="0"/>
      <dgm:spPr/>
    </dgm:pt>
    <dgm:pt modelId="{F03B67B8-D1AA-4060-B348-DA145F9B3752}" type="pres">
      <dgm:prSet presAssocID="{C68C3F8D-4072-42B4-AD27-7313ED82BA42}" presName="vertTwo" presStyleCnt="0"/>
      <dgm:spPr/>
    </dgm:pt>
    <dgm:pt modelId="{AD43AE8A-8273-40F4-9249-D412897DEA6D}" type="pres">
      <dgm:prSet presAssocID="{C68C3F8D-4072-42B4-AD27-7313ED82BA42}" presName="txTwo" presStyleLbl="node2" presStyleIdx="0" presStyleCnt="2" custScaleY="210278">
        <dgm:presLayoutVars>
          <dgm:chPref val="3"/>
        </dgm:presLayoutVars>
      </dgm:prSet>
      <dgm:spPr/>
    </dgm:pt>
    <dgm:pt modelId="{65A14EAA-7321-41BE-8253-FAE0DF3C41BA}" type="pres">
      <dgm:prSet presAssocID="{C68C3F8D-4072-42B4-AD27-7313ED82BA42}" presName="horzTwo" presStyleCnt="0"/>
      <dgm:spPr/>
    </dgm:pt>
    <dgm:pt modelId="{099BAD0E-E5D6-4542-B019-CCAD43107720}" type="pres">
      <dgm:prSet presAssocID="{915DC867-09F3-4B5B-A25A-0A2E1E8BB6E6}" presName="sibSpaceTwo" presStyleCnt="0"/>
      <dgm:spPr/>
    </dgm:pt>
    <dgm:pt modelId="{B81BCD7E-E179-4DF7-ABFF-E59E08FADD02}" type="pres">
      <dgm:prSet presAssocID="{35CB40BE-E70F-478E-82E0-2A415EC377D7}" presName="vertTwo" presStyleCnt="0"/>
      <dgm:spPr/>
    </dgm:pt>
    <dgm:pt modelId="{431AE87B-E98C-4B08-84AD-EA234503A43C}" type="pres">
      <dgm:prSet presAssocID="{35CB40BE-E70F-478E-82E0-2A415EC377D7}" presName="txTwo" presStyleLbl="node2" presStyleIdx="1" presStyleCnt="2">
        <dgm:presLayoutVars>
          <dgm:chPref val="3"/>
        </dgm:presLayoutVars>
      </dgm:prSet>
      <dgm:spPr/>
    </dgm:pt>
    <dgm:pt modelId="{BD390633-5B63-4599-9967-A3E341CF9899}" type="pres">
      <dgm:prSet presAssocID="{35CB40BE-E70F-478E-82E0-2A415EC377D7}" presName="parTransTwo" presStyleCnt="0"/>
      <dgm:spPr/>
    </dgm:pt>
    <dgm:pt modelId="{B3AF27E4-073C-451F-8102-B2D39234DB22}" type="pres">
      <dgm:prSet presAssocID="{35CB40BE-E70F-478E-82E0-2A415EC377D7}" presName="horzTwo" presStyleCnt="0"/>
      <dgm:spPr/>
    </dgm:pt>
    <dgm:pt modelId="{6DA66304-3545-4FB6-A9E2-5EB7FFF1073C}" type="pres">
      <dgm:prSet presAssocID="{B92E37BA-1EEE-4EF1-9CFB-04965945CFBB}" presName="vertThree" presStyleCnt="0"/>
      <dgm:spPr/>
    </dgm:pt>
    <dgm:pt modelId="{94AFEDCC-2A09-4A78-882D-830D17ACCFC2}" type="pres">
      <dgm:prSet presAssocID="{B92E37BA-1EEE-4EF1-9CFB-04965945CFBB}" presName="txThree" presStyleLbl="node3" presStyleIdx="0" presStyleCnt="1" custScaleX="185101">
        <dgm:presLayoutVars>
          <dgm:chPref val="3"/>
        </dgm:presLayoutVars>
      </dgm:prSet>
      <dgm:spPr/>
    </dgm:pt>
    <dgm:pt modelId="{725AE21F-DA09-4F7C-A443-B3813FA13010}" type="pres">
      <dgm:prSet presAssocID="{B92E37BA-1EEE-4EF1-9CFB-04965945CFBB}" presName="horzThree" presStyleCnt="0"/>
      <dgm:spPr/>
    </dgm:pt>
  </dgm:ptLst>
  <dgm:cxnLst>
    <dgm:cxn modelId="{C79D471D-27B4-4C7A-AF4F-62D7CE41E885}" srcId="{4ED379AA-87CA-419E-8E98-0B5F2342BBE4}" destId="{35CB40BE-E70F-478E-82E0-2A415EC377D7}" srcOrd="1" destOrd="0" parTransId="{4389DDA6-1AC1-4416-91A0-19DA88741175}" sibTransId="{2FBF6EFC-35A4-4931-B92C-592FDCA5394D}"/>
    <dgm:cxn modelId="{8D377A6B-B9AA-4FB9-B577-02F165E1BD93}" type="presOf" srcId="{35CB40BE-E70F-478E-82E0-2A415EC377D7}" destId="{431AE87B-E98C-4B08-84AD-EA234503A43C}" srcOrd="0" destOrd="0" presId="urn:microsoft.com/office/officeart/2005/8/layout/architecture"/>
    <dgm:cxn modelId="{3AA0CA82-F481-4761-8A83-A144C834E4C7}" type="presOf" srcId="{C82594E3-7D7E-4D16-B0D8-C47F00F2A094}" destId="{7E40DCE0-62C3-49DD-B988-FBBF5FDF0EF1}" srcOrd="0" destOrd="0" presId="urn:microsoft.com/office/officeart/2005/8/layout/architecture"/>
    <dgm:cxn modelId="{C275AA97-629C-4A66-BCCE-6F163EEB48B8}" type="presOf" srcId="{C68C3F8D-4072-42B4-AD27-7313ED82BA42}" destId="{AD43AE8A-8273-40F4-9249-D412897DEA6D}" srcOrd="0" destOrd="0" presId="urn:microsoft.com/office/officeart/2005/8/layout/architecture"/>
    <dgm:cxn modelId="{594B11A5-C17D-4984-9A7A-858698A131C7}" srcId="{4ED379AA-87CA-419E-8E98-0B5F2342BBE4}" destId="{C68C3F8D-4072-42B4-AD27-7313ED82BA42}" srcOrd="0" destOrd="0" parTransId="{B00F4FDB-BC55-4135-8D27-B60CCC3C6953}" sibTransId="{915DC867-09F3-4B5B-A25A-0A2E1E8BB6E6}"/>
    <dgm:cxn modelId="{014D78C0-E41E-4E75-B6E9-047303A8672C}" srcId="{C82594E3-7D7E-4D16-B0D8-C47F00F2A094}" destId="{4ED379AA-87CA-419E-8E98-0B5F2342BBE4}" srcOrd="0" destOrd="0" parTransId="{23F7DE6E-0F85-43DD-9EFE-1BD01B03F265}" sibTransId="{F3C857A6-C9F5-48C7-BE09-D8E2E38C73E4}"/>
    <dgm:cxn modelId="{DD46C4D4-E9B5-4ED1-8B76-0A47C35E82D5}" srcId="{35CB40BE-E70F-478E-82E0-2A415EC377D7}" destId="{B92E37BA-1EEE-4EF1-9CFB-04965945CFBB}" srcOrd="0" destOrd="0" parTransId="{1A026777-AF4D-4385-AAB5-DEB234CDB600}" sibTransId="{993292B4-AD28-44CF-A8C8-B55A70FD85C8}"/>
    <dgm:cxn modelId="{B6D199F4-313E-4F6E-B67B-117D0339CDC0}" type="presOf" srcId="{B92E37BA-1EEE-4EF1-9CFB-04965945CFBB}" destId="{94AFEDCC-2A09-4A78-882D-830D17ACCFC2}" srcOrd="0" destOrd="0" presId="urn:microsoft.com/office/officeart/2005/8/layout/architecture"/>
    <dgm:cxn modelId="{F8BFBCF7-EB3B-4475-AED4-55DAABF6128F}" type="presOf" srcId="{4ED379AA-87CA-419E-8E98-0B5F2342BBE4}" destId="{CBAF4C67-3B6E-489E-A822-DC4BEAC3E800}" srcOrd="0" destOrd="0" presId="urn:microsoft.com/office/officeart/2005/8/layout/architecture"/>
    <dgm:cxn modelId="{FE74BE1F-7A89-45FD-80D6-CEFA472A136A}" type="presParOf" srcId="{7E40DCE0-62C3-49DD-B988-FBBF5FDF0EF1}" destId="{D8CEA37B-5CDC-4C45-B271-0C741366CBE2}" srcOrd="0" destOrd="0" presId="urn:microsoft.com/office/officeart/2005/8/layout/architecture"/>
    <dgm:cxn modelId="{FB01CE44-86D9-42D9-9CF7-E9BD60E4623E}" type="presParOf" srcId="{D8CEA37B-5CDC-4C45-B271-0C741366CBE2}" destId="{CBAF4C67-3B6E-489E-A822-DC4BEAC3E800}" srcOrd="0" destOrd="0" presId="urn:microsoft.com/office/officeart/2005/8/layout/architecture"/>
    <dgm:cxn modelId="{DB33AC2E-9D2C-4A51-BBC3-E0E7741053BB}" type="presParOf" srcId="{D8CEA37B-5CDC-4C45-B271-0C741366CBE2}" destId="{4337E89F-BB25-4829-B63F-701025424D2F}" srcOrd="1" destOrd="0" presId="urn:microsoft.com/office/officeart/2005/8/layout/architecture"/>
    <dgm:cxn modelId="{9FADB047-CE9D-4D1C-B0F0-DF3A033254A0}" type="presParOf" srcId="{D8CEA37B-5CDC-4C45-B271-0C741366CBE2}" destId="{C688433D-C5E1-4F7D-B372-4399198C6B71}" srcOrd="2" destOrd="0" presId="urn:microsoft.com/office/officeart/2005/8/layout/architecture"/>
    <dgm:cxn modelId="{CF5BDC73-2FB1-4FE6-B129-45FD963BB537}" type="presParOf" srcId="{C688433D-C5E1-4F7D-B372-4399198C6B71}" destId="{F03B67B8-D1AA-4060-B348-DA145F9B3752}" srcOrd="0" destOrd="0" presId="urn:microsoft.com/office/officeart/2005/8/layout/architecture"/>
    <dgm:cxn modelId="{F55CD22A-C7C3-46F8-9086-63C977C47987}" type="presParOf" srcId="{F03B67B8-D1AA-4060-B348-DA145F9B3752}" destId="{AD43AE8A-8273-40F4-9249-D412897DEA6D}" srcOrd="0" destOrd="0" presId="urn:microsoft.com/office/officeart/2005/8/layout/architecture"/>
    <dgm:cxn modelId="{9296F1FD-4A14-4EF4-8BFC-9B5968D3CAF3}" type="presParOf" srcId="{F03B67B8-D1AA-4060-B348-DA145F9B3752}" destId="{65A14EAA-7321-41BE-8253-FAE0DF3C41BA}" srcOrd="1" destOrd="0" presId="urn:microsoft.com/office/officeart/2005/8/layout/architecture"/>
    <dgm:cxn modelId="{C2AE4372-10C8-4F3D-BDA1-34EFCA1BAD68}" type="presParOf" srcId="{C688433D-C5E1-4F7D-B372-4399198C6B71}" destId="{099BAD0E-E5D6-4542-B019-CCAD43107720}" srcOrd="1" destOrd="0" presId="urn:microsoft.com/office/officeart/2005/8/layout/architecture"/>
    <dgm:cxn modelId="{CBCE0A0D-0A70-46C2-8C7B-C3714933B9D9}" type="presParOf" srcId="{C688433D-C5E1-4F7D-B372-4399198C6B71}" destId="{B81BCD7E-E179-4DF7-ABFF-E59E08FADD02}" srcOrd="2" destOrd="0" presId="urn:microsoft.com/office/officeart/2005/8/layout/architecture"/>
    <dgm:cxn modelId="{2FCE8880-3975-4904-9BB1-E846865BEE06}" type="presParOf" srcId="{B81BCD7E-E179-4DF7-ABFF-E59E08FADD02}" destId="{431AE87B-E98C-4B08-84AD-EA234503A43C}" srcOrd="0" destOrd="0" presId="urn:microsoft.com/office/officeart/2005/8/layout/architecture"/>
    <dgm:cxn modelId="{3442E05C-732F-4BF2-9068-3DA71E59B593}" type="presParOf" srcId="{B81BCD7E-E179-4DF7-ABFF-E59E08FADD02}" destId="{BD390633-5B63-4599-9967-A3E341CF9899}" srcOrd="1" destOrd="0" presId="urn:microsoft.com/office/officeart/2005/8/layout/architecture"/>
    <dgm:cxn modelId="{C49C6317-C970-4BC2-8FED-902234D98E40}" type="presParOf" srcId="{B81BCD7E-E179-4DF7-ABFF-E59E08FADD02}" destId="{B3AF27E4-073C-451F-8102-B2D39234DB22}" srcOrd="2" destOrd="0" presId="urn:microsoft.com/office/officeart/2005/8/layout/architecture"/>
    <dgm:cxn modelId="{CB5B8F53-BBD6-42CF-929F-96B757DAC5DD}" type="presParOf" srcId="{B3AF27E4-073C-451F-8102-B2D39234DB22}" destId="{6DA66304-3545-4FB6-A9E2-5EB7FFF1073C}" srcOrd="0" destOrd="0" presId="urn:microsoft.com/office/officeart/2005/8/layout/architecture"/>
    <dgm:cxn modelId="{47AC2235-15C8-425C-B574-5736F30B06C2}" type="presParOf" srcId="{6DA66304-3545-4FB6-A9E2-5EB7FFF1073C}" destId="{94AFEDCC-2A09-4A78-882D-830D17ACCFC2}" srcOrd="0" destOrd="0" presId="urn:microsoft.com/office/officeart/2005/8/layout/architecture"/>
    <dgm:cxn modelId="{33398D39-C38A-4A17-8B26-54BC1AF6D590}" type="presParOf" srcId="{6DA66304-3545-4FB6-A9E2-5EB7FFF1073C}" destId="{725AE21F-DA09-4F7C-A443-B3813FA13010}"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86E356-41E6-4462-86E1-78B30BAACD3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3BF233CA-01E6-4D6E-ACFB-5BE11953CB43}">
      <dgm:prSet phldrT="[Text]"/>
      <dgm:spPr/>
      <dgm:t>
        <a:bodyPr/>
        <a:lstStyle/>
        <a:p>
          <a:r>
            <a:rPr lang="en-US" dirty="0"/>
            <a:t>Close Observation Oral Meds/IM</a:t>
          </a:r>
        </a:p>
      </dgm:t>
    </dgm:pt>
    <dgm:pt modelId="{362311D0-F0A6-442F-83DA-8EB60BAF8C87}" type="parTrans" cxnId="{9EFD4384-4AAA-46D9-B589-6BF587145842}">
      <dgm:prSet/>
      <dgm:spPr/>
      <dgm:t>
        <a:bodyPr/>
        <a:lstStyle/>
        <a:p>
          <a:endParaRPr lang="en-US"/>
        </a:p>
      </dgm:t>
    </dgm:pt>
    <dgm:pt modelId="{5F9C53E4-9F48-44F9-B542-01EDF16F9EE9}" type="sibTrans" cxnId="{9EFD4384-4AAA-46D9-B589-6BF587145842}">
      <dgm:prSet/>
      <dgm:spPr/>
      <dgm:t>
        <a:bodyPr/>
        <a:lstStyle/>
        <a:p>
          <a:endParaRPr lang="en-US"/>
        </a:p>
      </dgm:t>
    </dgm:pt>
    <dgm:pt modelId="{B6963F7B-5816-4C07-80AD-3DE60FDA0C28}">
      <dgm:prSet phldrT="[Text]"/>
      <dgm:spPr/>
      <dgm:t>
        <a:bodyPr/>
        <a:lstStyle/>
        <a:p>
          <a:r>
            <a:rPr lang="en-US"/>
            <a:t>Leveraging Family</a:t>
          </a:r>
        </a:p>
      </dgm:t>
    </dgm:pt>
    <dgm:pt modelId="{5B860A54-1A30-499F-8EEF-21D67597724C}" type="parTrans" cxnId="{B3A9BABE-6498-43CB-909A-6CC7A1BEADB3}">
      <dgm:prSet/>
      <dgm:spPr/>
      <dgm:t>
        <a:bodyPr/>
        <a:lstStyle/>
        <a:p>
          <a:endParaRPr lang="en-US"/>
        </a:p>
      </dgm:t>
    </dgm:pt>
    <dgm:pt modelId="{759C38E6-E561-4A14-99E4-ACA2ECB9198A}" type="sibTrans" cxnId="{B3A9BABE-6498-43CB-909A-6CC7A1BEADB3}">
      <dgm:prSet/>
      <dgm:spPr/>
      <dgm:t>
        <a:bodyPr/>
        <a:lstStyle/>
        <a:p>
          <a:endParaRPr lang="en-US"/>
        </a:p>
      </dgm:t>
    </dgm:pt>
    <dgm:pt modelId="{4E3C23F8-699C-4338-AF22-542F0AA90C49}">
      <dgm:prSet phldrT="[Text]"/>
      <dgm:spPr/>
      <dgm:t>
        <a:bodyPr/>
        <a:lstStyle/>
        <a:p>
          <a:r>
            <a:rPr lang="en-US"/>
            <a:t>Housing Contingencies</a:t>
          </a:r>
        </a:p>
      </dgm:t>
    </dgm:pt>
    <dgm:pt modelId="{40AC4D56-42DD-40EC-93DF-1847EA5F5648}" type="parTrans" cxnId="{AC5E3F19-4D49-4BC0-A246-A774645D31F1}">
      <dgm:prSet/>
      <dgm:spPr/>
      <dgm:t>
        <a:bodyPr/>
        <a:lstStyle/>
        <a:p>
          <a:endParaRPr lang="en-US"/>
        </a:p>
      </dgm:t>
    </dgm:pt>
    <dgm:pt modelId="{5D41DA3F-56E0-4616-AAD8-FC0146F7A2CD}" type="sibTrans" cxnId="{AC5E3F19-4D49-4BC0-A246-A774645D31F1}">
      <dgm:prSet/>
      <dgm:spPr/>
      <dgm:t>
        <a:bodyPr/>
        <a:lstStyle/>
        <a:p>
          <a:endParaRPr lang="en-US"/>
        </a:p>
      </dgm:t>
    </dgm:pt>
    <dgm:pt modelId="{A79C7F64-995A-4C55-9E0C-F99D220A2C4C}">
      <dgm:prSet/>
      <dgm:spPr/>
      <dgm:t>
        <a:bodyPr/>
        <a:lstStyle/>
        <a:p>
          <a:r>
            <a:rPr lang="en-US" dirty="0"/>
            <a:t>Petition for/ Revoking Commitment</a:t>
          </a:r>
        </a:p>
      </dgm:t>
    </dgm:pt>
    <dgm:pt modelId="{7F111108-DD3B-4F6D-963A-4E41B9EF36D0}" type="parTrans" cxnId="{0C9E1525-7E28-45C2-A7A6-AB69F89A4651}">
      <dgm:prSet/>
      <dgm:spPr/>
      <dgm:t>
        <a:bodyPr/>
        <a:lstStyle/>
        <a:p>
          <a:endParaRPr lang="en-US"/>
        </a:p>
      </dgm:t>
    </dgm:pt>
    <dgm:pt modelId="{4E7376D8-355A-4D2A-9275-99EC024FA925}" type="sibTrans" cxnId="{0C9E1525-7E28-45C2-A7A6-AB69F89A4651}">
      <dgm:prSet/>
      <dgm:spPr/>
      <dgm:t>
        <a:bodyPr/>
        <a:lstStyle/>
        <a:p>
          <a:endParaRPr lang="en-US"/>
        </a:p>
      </dgm:t>
    </dgm:pt>
    <dgm:pt modelId="{A6245667-1A50-4C0C-AC6D-1165765E5B88}">
      <dgm:prSet/>
      <dgm:spPr/>
      <dgm:t>
        <a:bodyPr/>
        <a:lstStyle/>
        <a:p>
          <a:r>
            <a:rPr lang="en-US"/>
            <a:t>Leveraging DSS or Probation</a:t>
          </a:r>
        </a:p>
      </dgm:t>
    </dgm:pt>
    <dgm:pt modelId="{E0B58D8C-5B25-45A0-9D9A-2C905A0D0F90}" type="parTrans" cxnId="{6C9C40F1-2BE3-4745-9134-08AF4B4B757E}">
      <dgm:prSet/>
      <dgm:spPr/>
      <dgm:t>
        <a:bodyPr/>
        <a:lstStyle/>
        <a:p>
          <a:endParaRPr lang="en-US"/>
        </a:p>
      </dgm:t>
    </dgm:pt>
    <dgm:pt modelId="{E974A7CD-A430-4EC6-BB4E-4523E830A710}" type="sibTrans" cxnId="{6C9C40F1-2BE3-4745-9134-08AF4B4B757E}">
      <dgm:prSet/>
      <dgm:spPr/>
      <dgm:t>
        <a:bodyPr/>
        <a:lstStyle/>
        <a:p>
          <a:endParaRPr lang="en-US"/>
        </a:p>
      </dgm:t>
    </dgm:pt>
    <dgm:pt modelId="{BB7CBCFC-8B23-492B-BDC0-A53267FC255E}">
      <dgm:prSet/>
      <dgm:spPr/>
      <dgm:t>
        <a:bodyPr/>
        <a:lstStyle/>
        <a:p>
          <a:r>
            <a:rPr lang="en-US" dirty="0"/>
            <a:t>Using Inducements to Encourage Treatment</a:t>
          </a:r>
        </a:p>
      </dgm:t>
    </dgm:pt>
    <dgm:pt modelId="{52ECF0D5-78D7-41C1-A70C-38A67363F30A}" type="sibTrans" cxnId="{6B6D63AD-C649-45AE-81CF-54A958479267}">
      <dgm:prSet/>
      <dgm:spPr/>
      <dgm:t>
        <a:bodyPr/>
        <a:lstStyle/>
        <a:p>
          <a:endParaRPr lang="en-US"/>
        </a:p>
      </dgm:t>
    </dgm:pt>
    <dgm:pt modelId="{048A9DA4-20D2-47BF-AFD8-715B29E1E9C5}" type="parTrans" cxnId="{6B6D63AD-C649-45AE-81CF-54A958479267}">
      <dgm:prSet/>
      <dgm:spPr/>
      <dgm:t>
        <a:bodyPr/>
        <a:lstStyle/>
        <a:p>
          <a:endParaRPr lang="en-US"/>
        </a:p>
      </dgm:t>
    </dgm:pt>
    <dgm:pt modelId="{D9B1AF56-F3A3-4F7C-A05B-F7494FE1F799}" type="pres">
      <dgm:prSet presAssocID="{0186E356-41E6-4462-86E1-78B30BAACD32}" presName="diagram" presStyleCnt="0">
        <dgm:presLayoutVars>
          <dgm:dir/>
          <dgm:resizeHandles val="exact"/>
        </dgm:presLayoutVars>
      </dgm:prSet>
      <dgm:spPr/>
    </dgm:pt>
    <dgm:pt modelId="{B75E3F5A-F2EE-40A5-9554-08FF768DBE1B}" type="pres">
      <dgm:prSet presAssocID="{3BF233CA-01E6-4D6E-ACFB-5BE11953CB43}" presName="node" presStyleLbl="node1" presStyleIdx="0" presStyleCnt="6">
        <dgm:presLayoutVars>
          <dgm:bulletEnabled val="1"/>
        </dgm:presLayoutVars>
      </dgm:prSet>
      <dgm:spPr/>
    </dgm:pt>
    <dgm:pt modelId="{D1309A2B-90E9-49A6-BB12-DFD04A45FE1C}" type="pres">
      <dgm:prSet presAssocID="{5F9C53E4-9F48-44F9-B542-01EDF16F9EE9}" presName="sibTrans" presStyleCnt="0"/>
      <dgm:spPr/>
    </dgm:pt>
    <dgm:pt modelId="{713591DE-8E2F-49C3-988D-D31D05198722}" type="pres">
      <dgm:prSet presAssocID="{B6963F7B-5816-4C07-80AD-3DE60FDA0C28}" presName="node" presStyleLbl="node1" presStyleIdx="1" presStyleCnt="6">
        <dgm:presLayoutVars>
          <dgm:bulletEnabled val="1"/>
        </dgm:presLayoutVars>
      </dgm:prSet>
      <dgm:spPr/>
    </dgm:pt>
    <dgm:pt modelId="{3509D807-3EDE-46E2-AB8A-8843F7298258}" type="pres">
      <dgm:prSet presAssocID="{759C38E6-E561-4A14-99E4-ACA2ECB9198A}" presName="sibTrans" presStyleCnt="0"/>
      <dgm:spPr/>
    </dgm:pt>
    <dgm:pt modelId="{5AB1194B-4375-4BEF-8181-57880961AC39}" type="pres">
      <dgm:prSet presAssocID="{4E3C23F8-699C-4338-AF22-542F0AA90C49}" presName="node" presStyleLbl="node1" presStyleIdx="2" presStyleCnt="6">
        <dgm:presLayoutVars>
          <dgm:bulletEnabled val="1"/>
        </dgm:presLayoutVars>
      </dgm:prSet>
      <dgm:spPr/>
    </dgm:pt>
    <dgm:pt modelId="{4DE5FE45-D5E1-4699-8606-498D7541922C}" type="pres">
      <dgm:prSet presAssocID="{5D41DA3F-56E0-4616-AAD8-FC0146F7A2CD}" presName="sibTrans" presStyleCnt="0"/>
      <dgm:spPr/>
    </dgm:pt>
    <dgm:pt modelId="{605DCE3A-2C22-4F04-9396-2847947191F3}" type="pres">
      <dgm:prSet presAssocID="{A6245667-1A50-4C0C-AC6D-1165765E5B88}" presName="node" presStyleLbl="node1" presStyleIdx="3" presStyleCnt="6">
        <dgm:presLayoutVars>
          <dgm:bulletEnabled val="1"/>
        </dgm:presLayoutVars>
      </dgm:prSet>
      <dgm:spPr/>
    </dgm:pt>
    <dgm:pt modelId="{EE3D15BD-206A-4C5B-B3DF-13192DB4672A}" type="pres">
      <dgm:prSet presAssocID="{E974A7CD-A430-4EC6-BB4E-4523E830A710}" presName="sibTrans" presStyleCnt="0"/>
      <dgm:spPr/>
    </dgm:pt>
    <dgm:pt modelId="{40561B70-D72C-4FF5-99C9-D751444B2F70}" type="pres">
      <dgm:prSet presAssocID="{A79C7F64-995A-4C55-9E0C-F99D220A2C4C}" presName="node" presStyleLbl="node1" presStyleIdx="4" presStyleCnt="6">
        <dgm:presLayoutVars>
          <dgm:bulletEnabled val="1"/>
        </dgm:presLayoutVars>
      </dgm:prSet>
      <dgm:spPr/>
    </dgm:pt>
    <dgm:pt modelId="{4C6D8755-CD9F-4967-909B-932C985473EE}" type="pres">
      <dgm:prSet presAssocID="{4E7376D8-355A-4D2A-9275-99EC024FA925}" presName="sibTrans" presStyleCnt="0"/>
      <dgm:spPr/>
    </dgm:pt>
    <dgm:pt modelId="{8227D87A-EAB2-4114-B98C-DFED062ED277}" type="pres">
      <dgm:prSet presAssocID="{BB7CBCFC-8B23-492B-BDC0-A53267FC255E}" presName="node" presStyleLbl="node1" presStyleIdx="5" presStyleCnt="6">
        <dgm:presLayoutVars>
          <dgm:bulletEnabled val="1"/>
        </dgm:presLayoutVars>
      </dgm:prSet>
      <dgm:spPr/>
    </dgm:pt>
  </dgm:ptLst>
  <dgm:cxnLst>
    <dgm:cxn modelId="{AC5E3F19-4D49-4BC0-A246-A774645D31F1}" srcId="{0186E356-41E6-4462-86E1-78B30BAACD32}" destId="{4E3C23F8-699C-4338-AF22-542F0AA90C49}" srcOrd="2" destOrd="0" parTransId="{40AC4D56-42DD-40EC-93DF-1847EA5F5648}" sibTransId="{5D41DA3F-56E0-4616-AAD8-FC0146F7A2CD}"/>
    <dgm:cxn modelId="{0C9E1525-7E28-45C2-A7A6-AB69F89A4651}" srcId="{0186E356-41E6-4462-86E1-78B30BAACD32}" destId="{A79C7F64-995A-4C55-9E0C-F99D220A2C4C}" srcOrd="4" destOrd="0" parTransId="{7F111108-DD3B-4F6D-963A-4E41B9EF36D0}" sibTransId="{4E7376D8-355A-4D2A-9275-99EC024FA925}"/>
    <dgm:cxn modelId="{8CA58131-042D-41C7-916E-116E4594D69A}" type="presOf" srcId="{3BF233CA-01E6-4D6E-ACFB-5BE11953CB43}" destId="{B75E3F5A-F2EE-40A5-9554-08FF768DBE1B}" srcOrd="0" destOrd="0" presId="urn:microsoft.com/office/officeart/2005/8/layout/default"/>
    <dgm:cxn modelId="{08A4C564-FE51-45AA-AB89-932D58135392}" type="presOf" srcId="{A79C7F64-995A-4C55-9E0C-F99D220A2C4C}" destId="{40561B70-D72C-4FF5-99C9-D751444B2F70}" srcOrd="0" destOrd="0" presId="urn:microsoft.com/office/officeart/2005/8/layout/default"/>
    <dgm:cxn modelId="{F0ACED5A-F124-4F9B-BB80-B875C9CB1D49}" type="presOf" srcId="{B6963F7B-5816-4C07-80AD-3DE60FDA0C28}" destId="{713591DE-8E2F-49C3-988D-D31D05198722}" srcOrd="0" destOrd="0" presId="urn:microsoft.com/office/officeart/2005/8/layout/default"/>
    <dgm:cxn modelId="{9EFD4384-4AAA-46D9-B589-6BF587145842}" srcId="{0186E356-41E6-4462-86E1-78B30BAACD32}" destId="{3BF233CA-01E6-4D6E-ACFB-5BE11953CB43}" srcOrd="0" destOrd="0" parTransId="{362311D0-F0A6-442F-83DA-8EB60BAF8C87}" sibTransId="{5F9C53E4-9F48-44F9-B542-01EDF16F9EE9}"/>
    <dgm:cxn modelId="{1D506B84-1ADE-4516-9260-437E7621F5DF}" type="presOf" srcId="{4E3C23F8-699C-4338-AF22-542F0AA90C49}" destId="{5AB1194B-4375-4BEF-8181-57880961AC39}" srcOrd="0" destOrd="0" presId="urn:microsoft.com/office/officeart/2005/8/layout/default"/>
    <dgm:cxn modelId="{1AAB0FA1-0D60-4FBE-BB00-409CC5B298D8}" type="presOf" srcId="{BB7CBCFC-8B23-492B-BDC0-A53267FC255E}" destId="{8227D87A-EAB2-4114-B98C-DFED062ED277}" srcOrd="0" destOrd="0" presId="urn:microsoft.com/office/officeart/2005/8/layout/default"/>
    <dgm:cxn modelId="{6B6D63AD-C649-45AE-81CF-54A958479267}" srcId="{0186E356-41E6-4462-86E1-78B30BAACD32}" destId="{BB7CBCFC-8B23-492B-BDC0-A53267FC255E}" srcOrd="5" destOrd="0" parTransId="{048A9DA4-20D2-47BF-AFD8-715B29E1E9C5}" sibTransId="{52ECF0D5-78D7-41C1-A70C-38A67363F30A}"/>
    <dgm:cxn modelId="{D5EE90B0-DCA4-41DC-A049-D4E28FF804FC}" type="presOf" srcId="{0186E356-41E6-4462-86E1-78B30BAACD32}" destId="{D9B1AF56-F3A3-4F7C-A05B-F7494FE1F799}" srcOrd="0" destOrd="0" presId="urn:microsoft.com/office/officeart/2005/8/layout/default"/>
    <dgm:cxn modelId="{B3A9BABE-6498-43CB-909A-6CC7A1BEADB3}" srcId="{0186E356-41E6-4462-86E1-78B30BAACD32}" destId="{B6963F7B-5816-4C07-80AD-3DE60FDA0C28}" srcOrd="1" destOrd="0" parTransId="{5B860A54-1A30-499F-8EEF-21D67597724C}" sibTransId="{759C38E6-E561-4A14-99E4-ACA2ECB9198A}"/>
    <dgm:cxn modelId="{402EB4D7-215C-49F3-948C-0DD665331727}" type="presOf" srcId="{A6245667-1A50-4C0C-AC6D-1165765E5B88}" destId="{605DCE3A-2C22-4F04-9396-2847947191F3}" srcOrd="0" destOrd="0" presId="urn:microsoft.com/office/officeart/2005/8/layout/default"/>
    <dgm:cxn modelId="{6C9C40F1-2BE3-4745-9134-08AF4B4B757E}" srcId="{0186E356-41E6-4462-86E1-78B30BAACD32}" destId="{A6245667-1A50-4C0C-AC6D-1165765E5B88}" srcOrd="3" destOrd="0" parTransId="{E0B58D8C-5B25-45A0-9D9A-2C905A0D0F90}" sibTransId="{E974A7CD-A430-4EC6-BB4E-4523E830A710}"/>
    <dgm:cxn modelId="{DF71DCD7-AC20-4519-970C-16BDE99BFF73}" type="presParOf" srcId="{D9B1AF56-F3A3-4F7C-A05B-F7494FE1F799}" destId="{B75E3F5A-F2EE-40A5-9554-08FF768DBE1B}" srcOrd="0" destOrd="0" presId="urn:microsoft.com/office/officeart/2005/8/layout/default"/>
    <dgm:cxn modelId="{2C3DCBC4-7B9A-4FB3-A58A-6125D3AED1E3}" type="presParOf" srcId="{D9B1AF56-F3A3-4F7C-A05B-F7494FE1F799}" destId="{D1309A2B-90E9-49A6-BB12-DFD04A45FE1C}" srcOrd="1" destOrd="0" presId="urn:microsoft.com/office/officeart/2005/8/layout/default"/>
    <dgm:cxn modelId="{2A06C777-98B3-46F5-A1C0-C2E419E80E9E}" type="presParOf" srcId="{D9B1AF56-F3A3-4F7C-A05B-F7494FE1F799}" destId="{713591DE-8E2F-49C3-988D-D31D05198722}" srcOrd="2" destOrd="0" presId="urn:microsoft.com/office/officeart/2005/8/layout/default"/>
    <dgm:cxn modelId="{5FA7D811-D6EF-46D2-9366-C9F923409660}" type="presParOf" srcId="{D9B1AF56-F3A3-4F7C-A05B-F7494FE1F799}" destId="{3509D807-3EDE-46E2-AB8A-8843F7298258}" srcOrd="3" destOrd="0" presId="urn:microsoft.com/office/officeart/2005/8/layout/default"/>
    <dgm:cxn modelId="{05843F07-3C7C-4576-8D78-FA2A5F85CD48}" type="presParOf" srcId="{D9B1AF56-F3A3-4F7C-A05B-F7494FE1F799}" destId="{5AB1194B-4375-4BEF-8181-57880961AC39}" srcOrd="4" destOrd="0" presId="urn:microsoft.com/office/officeart/2005/8/layout/default"/>
    <dgm:cxn modelId="{68B5E9B1-D14C-4E1F-8A36-EAC23D3EF757}" type="presParOf" srcId="{D9B1AF56-F3A3-4F7C-A05B-F7494FE1F799}" destId="{4DE5FE45-D5E1-4699-8606-498D7541922C}" srcOrd="5" destOrd="0" presId="urn:microsoft.com/office/officeart/2005/8/layout/default"/>
    <dgm:cxn modelId="{8DCFB2AC-1B07-407F-B3CB-C2844B302A88}" type="presParOf" srcId="{D9B1AF56-F3A3-4F7C-A05B-F7494FE1F799}" destId="{605DCE3A-2C22-4F04-9396-2847947191F3}" srcOrd="6" destOrd="0" presId="urn:microsoft.com/office/officeart/2005/8/layout/default"/>
    <dgm:cxn modelId="{4BEC3601-4D8D-47DB-8F8E-5562284664DF}" type="presParOf" srcId="{D9B1AF56-F3A3-4F7C-A05B-F7494FE1F799}" destId="{EE3D15BD-206A-4C5B-B3DF-13192DB4672A}" srcOrd="7" destOrd="0" presId="urn:microsoft.com/office/officeart/2005/8/layout/default"/>
    <dgm:cxn modelId="{881664C4-8F55-48A0-AACD-1C79DF8CB282}" type="presParOf" srcId="{D9B1AF56-F3A3-4F7C-A05B-F7494FE1F799}" destId="{40561B70-D72C-4FF5-99C9-D751444B2F70}" srcOrd="8" destOrd="0" presId="urn:microsoft.com/office/officeart/2005/8/layout/default"/>
    <dgm:cxn modelId="{6A2C9F0F-DBB9-4A25-B179-DFFBB407FAF7}" type="presParOf" srcId="{D9B1AF56-F3A3-4F7C-A05B-F7494FE1F799}" destId="{4C6D8755-CD9F-4967-909B-932C985473EE}" srcOrd="9" destOrd="0" presId="urn:microsoft.com/office/officeart/2005/8/layout/default"/>
    <dgm:cxn modelId="{0C7DABD2-0E8E-481F-BC6C-526528BA611A}" type="presParOf" srcId="{D9B1AF56-F3A3-4F7C-A05B-F7494FE1F799}" destId="{8227D87A-EAB2-4114-B98C-DFED062ED27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298F92-8C45-4E19-8C9D-C9756140C2C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1DCC6B4-36A8-410F-B0B5-0AE2D07AD6E1}">
      <dgm:prSet phldrT="[Text]"/>
      <dgm:spPr/>
      <dgm:t>
        <a:bodyPr/>
        <a:lstStyle/>
        <a:p>
          <a:r>
            <a:rPr lang="en-US" b="1"/>
            <a:t>7%</a:t>
          </a:r>
        </a:p>
        <a:p>
          <a:r>
            <a:rPr lang="en-US"/>
            <a:t>On average, the percentage of ACT Team Clients are on an involuntary outpatient commitment </a:t>
          </a:r>
        </a:p>
        <a:p>
          <a:r>
            <a:rPr lang="en-US"/>
            <a:t>(n = 170 teams undergoing TMACT fidelity review)</a:t>
          </a:r>
        </a:p>
      </dgm:t>
    </dgm:pt>
    <dgm:pt modelId="{4EA5840F-BA8B-4F70-9C73-5284A6085EC5}" type="parTrans" cxnId="{5E8F6C3B-897E-45C0-A247-C4955FA958FA}">
      <dgm:prSet/>
      <dgm:spPr/>
      <dgm:t>
        <a:bodyPr/>
        <a:lstStyle/>
        <a:p>
          <a:endParaRPr lang="en-US"/>
        </a:p>
      </dgm:t>
    </dgm:pt>
    <dgm:pt modelId="{BF7BFD28-77E3-4418-8B4C-6D03AB21FCF6}" type="sibTrans" cxnId="{5E8F6C3B-897E-45C0-A247-C4955FA958FA}">
      <dgm:prSet/>
      <dgm:spPr/>
      <dgm:t>
        <a:bodyPr/>
        <a:lstStyle/>
        <a:p>
          <a:endParaRPr lang="en-US"/>
        </a:p>
      </dgm:t>
    </dgm:pt>
    <dgm:pt modelId="{02615E8F-86DE-4675-AAE8-600ACB0C59B6}">
      <dgm:prSet phldrT="[Text]"/>
      <dgm:spPr/>
      <dgm:t>
        <a:bodyPr/>
        <a:lstStyle/>
        <a:p>
          <a:r>
            <a:rPr lang="en-US"/>
            <a:t>61% of survey participants reported </a:t>
          </a:r>
          <a:r>
            <a:rPr lang="en-US" b="1"/>
            <a:t>no more than 10% of clients </a:t>
          </a:r>
          <a:r>
            <a:rPr lang="en-US"/>
            <a:t>served by their ACT team were on a civil or criminal commitment order</a:t>
          </a:r>
          <a:br>
            <a:rPr lang="en-US"/>
          </a:br>
          <a:r>
            <a:rPr lang="en-US"/>
            <a:t>ACT Team Leader Survey (n = 306)</a:t>
          </a:r>
        </a:p>
      </dgm:t>
    </dgm:pt>
    <dgm:pt modelId="{E7026E35-72D3-43A2-B893-EDF588613E01}" type="parTrans" cxnId="{DB6BAF6F-F186-4F75-88B2-FA94AFDA22D7}">
      <dgm:prSet/>
      <dgm:spPr/>
      <dgm:t>
        <a:bodyPr/>
        <a:lstStyle/>
        <a:p>
          <a:endParaRPr lang="en-US"/>
        </a:p>
      </dgm:t>
    </dgm:pt>
    <dgm:pt modelId="{108AC06D-A400-45F6-A2A8-70AE4411B050}" type="sibTrans" cxnId="{DB6BAF6F-F186-4F75-88B2-FA94AFDA22D7}">
      <dgm:prSet/>
      <dgm:spPr/>
      <dgm:t>
        <a:bodyPr/>
        <a:lstStyle/>
        <a:p>
          <a:endParaRPr lang="en-US"/>
        </a:p>
      </dgm:t>
    </dgm:pt>
    <dgm:pt modelId="{91E10DCB-0384-4B54-B1EE-2FC127967A90}" type="pres">
      <dgm:prSet presAssocID="{78298F92-8C45-4E19-8C9D-C9756140C2C8}" presName="hierChild1" presStyleCnt="0">
        <dgm:presLayoutVars>
          <dgm:chPref val="1"/>
          <dgm:dir/>
          <dgm:animOne val="branch"/>
          <dgm:animLvl val="lvl"/>
          <dgm:resizeHandles/>
        </dgm:presLayoutVars>
      </dgm:prSet>
      <dgm:spPr/>
    </dgm:pt>
    <dgm:pt modelId="{1A0A7C8B-5C22-4CB0-87A7-3CE76730F1D0}" type="pres">
      <dgm:prSet presAssocID="{21DCC6B4-36A8-410F-B0B5-0AE2D07AD6E1}" presName="hierRoot1" presStyleCnt="0"/>
      <dgm:spPr/>
    </dgm:pt>
    <dgm:pt modelId="{0F0702BD-55B8-4F4C-9970-7CB973F290A0}" type="pres">
      <dgm:prSet presAssocID="{21DCC6B4-36A8-410F-B0B5-0AE2D07AD6E1}" presName="composite" presStyleCnt="0"/>
      <dgm:spPr/>
    </dgm:pt>
    <dgm:pt modelId="{83B086ED-1D5A-4B7E-8253-0AA7E1CC1FF1}" type="pres">
      <dgm:prSet presAssocID="{21DCC6B4-36A8-410F-B0B5-0AE2D07AD6E1}" presName="background" presStyleLbl="node0" presStyleIdx="0" presStyleCnt="2"/>
      <dgm:spPr/>
    </dgm:pt>
    <dgm:pt modelId="{81CCC1FC-D611-4DAA-8542-EA4578BF013C}" type="pres">
      <dgm:prSet presAssocID="{21DCC6B4-36A8-410F-B0B5-0AE2D07AD6E1}" presName="text" presStyleLbl="fgAcc0" presStyleIdx="0" presStyleCnt="2">
        <dgm:presLayoutVars>
          <dgm:chPref val="3"/>
        </dgm:presLayoutVars>
      </dgm:prSet>
      <dgm:spPr/>
    </dgm:pt>
    <dgm:pt modelId="{A79E1996-9F80-4C35-B58A-9E43AF419711}" type="pres">
      <dgm:prSet presAssocID="{21DCC6B4-36A8-410F-B0B5-0AE2D07AD6E1}" presName="hierChild2" presStyleCnt="0"/>
      <dgm:spPr/>
    </dgm:pt>
    <dgm:pt modelId="{8716E2B7-A311-4629-B7DE-BB62FB827408}" type="pres">
      <dgm:prSet presAssocID="{02615E8F-86DE-4675-AAE8-600ACB0C59B6}" presName="hierRoot1" presStyleCnt="0"/>
      <dgm:spPr/>
    </dgm:pt>
    <dgm:pt modelId="{353B6659-1D66-4DC3-B6A3-C4A51189A070}" type="pres">
      <dgm:prSet presAssocID="{02615E8F-86DE-4675-AAE8-600ACB0C59B6}" presName="composite" presStyleCnt="0"/>
      <dgm:spPr/>
    </dgm:pt>
    <dgm:pt modelId="{5317571B-ECAF-4817-B5C5-F57EC1005000}" type="pres">
      <dgm:prSet presAssocID="{02615E8F-86DE-4675-AAE8-600ACB0C59B6}" presName="background" presStyleLbl="node0" presStyleIdx="1" presStyleCnt="2"/>
      <dgm:spPr/>
    </dgm:pt>
    <dgm:pt modelId="{6F5525C7-39E8-4589-8D7D-1924F578816A}" type="pres">
      <dgm:prSet presAssocID="{02615E8F-86DE-4675-AAE8-600ACB0C59B6}" presName="text" presStyleLbl="fgAcc0" presStyleIdx="1" presStyleCnt="2">
        <dgm:presLayoutVars>
          <dgm:chPref val="3"/>
        </dgm:presLayoutVars>
      </dgm:prSet>
      <dgm:spPr/>
    </dgm:pt>
    <dgm:pt modelId="{A5CA2F82-4FFD-4BFD-B50A-7DD602A4C3FF}" type="pres">
      <dgm:prSet presAssocID="{02615E8F-86DE-4675-AAE8-600ACB0C59B6}" presName="hierChild2" presStyleCnt="0"/>
      <dgm:spPr/>
    </dgm:pt>
  </dgm:ptLst>
  <dgm:cxnLst>
    <dgm:cxn modelId="{B205AA19-86A2-421C-B90F-002C1801253F}" type="presOf" srcId="{02615E8F-86DE-4675-AAE8-600ACB0C59B6}" destId="{6F5525C7-39E8-4589-8D7D-1924F578816A}" srcOrd="0" destOrd="0" presId="urn:microsoft.com/office/officeart/2005/8/layout/hierarchy1"/>
    <dgm:cxn modelId="{5E8F6C3B-897E-45C0-A247-C4955FA958FA}" srcId="{78298F92-8C45-4E19-8C9D-C9756140C2C8}" destId="{21DCC6B4-36A8-410F-B0B5-0AE2D07AD6E1}" srcOrd="0" destOrd="0" parTransId="{4EA5840F-BA8B-4F70-9C73-5284A6085EC5}" sibTransId="{BF7BFD28-77E3-4418-8B4C-6D03AB21FCF6}"/>
    <dgm:cxn modelId="{C976E067-04C9-412B-B745-46F3A4BEB20D}" type="presOf" srcId="{21DCC6B4-36A8-410F-B0B5-0AE2D07AD6E1}" destId="{81CCC1FC-D611-4DAA-8542-EA4578BF013C}" srcOrd="0" destOrd="0" presId="urn:microsoft.com/office/officeart/2005/8/layout/hierarchy1"/>
    <dgm:cxn modelId="{DB6BAF6F-F186-4F75-88B2-FA94AFDA22D7}" srcId="{78298F92-8C45-4E19-8C9D-C9756140C2C8}" destId="{02615E8F-86DE-4675-AAE8-600ACB0C59B6}" srcOrd="1" destOrd="0" parTransId="{E7026E35-72D3-43A2-B893-EDF588613E01}" sibTransId="{108AC06D-A400-45F6-A2A8-70AE4411B050}"/>
    <dgm:cxn modelId="{2B3C899D-50EF-4190-A839-7B1EFF175CF7}" type="presOf" srcId="{78298F92-8C45-4E19-8C9D-C9756140C2C8}" destId="{91E10DCB-0384-4B54-B1EE-2FC127967A90}" srcOrd="0" destOrd="0" presId="urn:microsoft.com/office/officeart/2005/8/layout/hierarchy1"/>
    <dgm:cxn modelId="{3CC02E30-E897-4CC7-A173-57FBF55BC646}" type="presParOf" srcId="{91E10DCB-0384-4B54-B1EE-2FC127967A90}" destId="{1A0A7C8B-5C22-4CB0-87A7-3CE76730F1D0}" srcOrd="0" destOrd="0" presId="urn:microsoft.com/office/officeart/2005/8/layout/hierarchy1"/>
    <dgm:cxn modelId="{687BE362-41C3-41E2-ADC1-D8183FC17B3C}" type="presParOf" srcId="{1A0A7C8B-5C22-4CB0-87A7-3CE76730F1D0}" destId="{0F0702BD-55B8-4F4C-9970-7CB973F290A0}" srcOrd="0" destOrd="0" presId="urn:microsoft.com/office/officeart/2005/8/layout/hierarchy1"/>
    <dgm:cxn modelId="{0B0A1F99-3408-4D63-92DC-B56FBB1E40C1}" type="presParOf" srcId="{0F0702BD-55B8-4F4C-9970-7CB973F290A0}" destId="{83B086ED-1D5A-4B7E-8253-0AA7E1CC1FF1}" srcOrd="0" destOrd="0" presId="urn:microsoft.com/office/officeart/2005/8/layout/hierarchy1"/>
    <dgm:cxn modelId="{DADBD755-8CE2-42C5-A1E1-DC118831A69E}" type="presParOf" srcId="{0F0702BD-55B8-4F4C-9970-7CB973F290A0}" destId="{81CCC1FC-D611-4DAA-8542-EA4578BF013C}" srcOrd="1" destOrd="0" presId="urn:microsoft.com/office/officeart/2005/8/layout/hierarchy1"/>
    <dgm:cxn modelId="{A708C230-2C42-4029-8B81-E495E2E93E3C}" type="presParOf" srcId="{1A0A7C8B-5C22-4CB0-87A7-3CE76730F1D0}" destId="{A79E1996-9F80-4C35-B58A-9E43AF419711}" srcOrd="1" destOrd="0" presId="urn:microsoft.com/office/officeart/2005/8/layout/hierarchy1"/>
    <dgm:cxn modelId="{E9BDEB2E-07BF-4B4B-B568-8245200FD9DB}" type="presParOf" srcId="{91E10DCB-0384-4B54-B1EE-2FC127967A90}" destId="{8716E2B7-A311-4629-B7DE-BB62FB827408}" srcOrd="1" destOrd="0" presId="urn:microsoft.com/office/officeart/2005/8/layout/hierarchy1"/>
    <dgm:cxn modelId="{EF6D6A29-85DA-455A-857D-2638967344AD}" type="presParOf" srcId="{8716E2B7-A311-4629-B7DE-BB62FB827408}" destId="{353B6659-1D66-4DC3-B6A3-C4A51189A070}" srcOrd="0" destOrd="0" presId="urn:microsoft.com/office/officeart/2005/8/layout/hierarchy1"/>
    <dgm:cxn modelId="{BB268D1A-AEBA-4451-996E-4D67977F6FFD}" type="presParOf" srcId="{353B6659-1D66-4DC3-B6A3-C4A51189A070}" destId="{5317571B-ECAF-4817-B5C5-F57EC1005000}" srcOrd="0" destOrd="0" presId="urn:microsoft.com/office/officeart/2005/8/layout/hierarchy1"/>
    <dgm:cxn modelId="{7816CACE-8DF5-48E6-9A9E-7865F2C32B98}" type="presParOf" srcId="{353B6659-1D66-4DC3-B6A3-C4A51189A070}" destId="{6F5525C7-39E8-4589-8D7D-1924F578816A}" srcOrd="1" destOrd="0" presId="urn:microsoft.com/office/officeart/2005/8/layout/hierarchy1"/>
    <dgm:cxn modelId="{EF956EEE-9D21-427E-BCC2-893FA6D88CA0}" type="presParOf" srcId="{8716E2B7-A311-4629-B7DE-BB62FB827408}" destId="{A5CA2F82-4FFD-4BFD-B50A-7DD602A4C3F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6A37A-5A18-4DF8-9C85-A23065AD214D}">
      <dsp:nvSpPr>
        <dsp:cNvPr id="0" name=""/>
        <dsp:cNvSpPr/>
      </dsp:nvSpPr>
      <dsp:spPr>
        <a:xfrm rot="21300000">
          <a:off x="25664" y="2451175"/>
          <a:ext cx="8311955" cy="951844"/>
        </a:xfrm>
        <a:prstGeom prst="mathMinus">
          <a:avLst/>
        </a:prstGeom>
        <a:solidFill>
          <a:schemeClr val="accent4">
            <a:lumMod val="75000"/>
          </a:schemeClr>
        </a:solidFill>
        <a:ln w="12700" cap="flat" cmpd="sng" algn="ctr">
          <a:noFill/>
          <a:prstDash val="solid"/>
          <a:miter lim="800000"/>
        </a:ln>
        <a:effectLst>
          <a:innerShdw blurRad="63500" dist="50800" dir="54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F08AC75-C427-4278-9479-B50A1963641D}">
      <dsp:nvSpPr>
        <dsp:cNvPr id="0" name=""/>
        <dsp:cNvSpPr/>
      </dsp:nvSpPr>
      <dsp:spPr>
        <a:xfrm>
          <a:off x="1003594" y="292709"/>
          <a:ext cx="2508985" cy="2341678"/>
        </a:xfrm>
        <a:prstGeom prst="downArrow">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4F3328C-2035-420C-B588-98586B6A877C}">
      <dsp:nvSpPr>
        <dsp:cNvPr id="0" name=""/>
        <dsp:cNvSpPr/>
      </dsp:nvSpPr>
      <dsp:spPr>
        <a:xfrm>
          <a:off x="3829688" y="361843"/>
          <a:ext cx="4406608" cy="142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Reducing Safety Concerns within Least Restrictive Environments</a:t>
          </a:r>
        </a:p>
      </dsp:txBody>
      <dsp:txXfrm>
        <a:off x="3829688" y="361843"/>
        <a:ext cx="4406608" cy="1428860"/>
      </dsp:txXfrm>
    </dsp:sp>
    <dsp:sp modelId="{72365F33-C869-4B02-9FD0-8B06040CEEA4}">
      <dsp:nvSpPr>
        <dsp:cNvPr id="0" name=""/>
        <dsp:cNvSpPr/>
      </dsp:nvSpPr>
      <dsp:spPr>
        <a:xfrm>
          <a:off x="4850705" y="3219807"/>
          <a:ext cx="2508985" cy="2341678"/>
        </a:xfrm>
        <a:prstGeom prst="upArrow">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9B0D745F-D149-41EF-8679-01CF78B182F9}">
      <dsp:nvSpPr>
        <dsp:cNvPr id="0" name=""/>
        <dsp:cNvSpPr/>
      </dsp:nvSpPr>
      <dsp:spPr>
        <a:xfrm>
          <a:off x="2225195" y="3918535"/>
          <a:ext cx="2676251" cy="103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Promoting Autonomy</a:t>
          </a:r>
        </a:p>
      </dsp:txBody>
      <dsp:txXfrm>
        <a:off x="2225195" y="3918535"/>
        <a:ext cx="2676251" cy="1037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A05F4-4C7B-4C67-A621-C65DC7B8F9B0}">
      <dsp:nvSpPr>
        <dsp:cNvPr id="0" name=""/>
        <dsp:cNvSpPr/>
      </dsp:nvSpPr>
      <dsp:spPr>
        <a:xfrm>
          <a:off x="1340" y="1396"/>
          <a:ext cx="11677977"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ACT has been criticized for being coercive and paternalistic for good reason!</a:t>
          </a:r>
        </a:p>
      </dsp:txBody>
      <dsp:txXfrm>
        <a:off x="50844" y="50900"/>
        <a:ext cx="11578969" cy="1591197"/>
      </dsp:txXfrm>
    </dsp:sp>
    <dsp:sp modelId="{B490BEB2-70A3-43B2-A512-C3D4DC3A1DD1}">
      <dsp:nvSpPr>
        <dsp:cNvPr id="0" name=""/>
        <dsp:cNvSpPr/>
      </dsp:nvSpPr>
      <dsp:spPr>
        <a:xfrm>
          <a:off x="1340" y="1893458"/>
          <a:ext cx="7628416"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Create a system to identify those *not* engaged and clearly needing ACT services</a:t>
          </a:r>
        </a:p>
      </dsp:txBody>
      <dsp:txXfrm>
        <a:off x="50844" y="1942962"/>
        <a:ext cx="7529408" cy="1591197"/>
      </dsp:txXfrm>
    </dsp:sp>
    <dsp:sp modelId="{831F7FC1-B20A-4B5B-8014-1679FDC33018}">
      <dsp:nvSpPr>
        <dsp:cNvPr id="0" name=""/>
        <dsp:cNvSpPr/>
      </dsp:nvSpPr>
      <dsp:spPr>
        <a:xfrm>
          <a:off x="1340" y="3785520"/>
          <a:ext cx="3735757"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Eye towards reducing use of regulatory interventions that can be experienced as coercive</a:t>
          </a:r>
        </a:p>
      </dsp:txBody>
      <dsp:txXfrm>
        <a:off x="50844" y="3835024"/>
        <a:ext cx="3636749" cy="1591197"/>
      </dsp:txXfrm>
    </dsp:sp>
    <dsp:sp modelId="{F2AE90CC-B61B-46DD-95A7-3624D4E0A9F2}">
      <dsp:nvSpPr>
        <dsp:cNvPr id="0" name=""/>
        <dsp:cNvSpPr/>
      </dsp:nvSpPr>
      <dsp:spPr>
        <a:xfrm>
          <a:off x="3893999" y="3785520"/>
          <a:ext cx="3735757"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Use Daily Team Meeting to Assess, Plan, Track</a:t>
          </a:r>
        </a:p>
      </dsp:txBody>
      <dsp:txXfrm>
        <a:off x="3943503" y="3835024"/>
        <a:ext cx="3636749" cy="1591197"/>
      </dsp:txXfrm>
    </dsp:sp>
    <dsp:sp modelId="{2F195B7C-461D-49AF-83DD-44D2A9B59A44}">
      <dsp:nvSpPr>
        <dsp:cNvPr id="0" name=""/>
        <dsp:cNvSpPr/>
      </dsp:nvSpPr>
      <dsp:spPr>
        <a:xfrm>
          <a:off x="7943560" y="1893458"/>
          <a:ext cx="3735757"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Track approaches being used – effective or not?</a:t>
          </a:r>
        </a:p>
      </dsp:txBody>
      <dsp:txXfrm>
        <a:off x="7993064" y="1942962"/>
        <a:ext cx="3636749" cy="1591197"/>
      </dsp:txXfrm>
    </dsp:sp>
    <dsp:sp modelId="{5D1CE100-F6DA-4B5D-979A-6E469CF21A26}">
      <dsp:nvSpPr>
        <dsp:cNvPr id="0" name=""/>
        <dsp:cNvSpPr/>
      </dsp:nvSpPr>
      <dsp:spPr>
        <a:xfrm>
          <a:off x="7943560" y="3785520"/>
          <a:ext cx="3735757" cy="169020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Periodic Clinical Reviews and use of ITTs</a:t>
          </a:r>
        </a:p>
      </dsp:txBody>
      <dsp:txXfrm>
        <a:off x="7993064" y="3835024"/>
        <a:ext cx="3636749" cy="1591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7F8DE-6B63-416D-95AB-EC24AEF09963}">
      <dsp:nvSpPr>
        <dsp:cNvPr id="0" name=""/>
        <dsp:cNvSpPr/>
      </dsp:nvSpPr>
      <dsp:spPr>
        <a:xfrm>
          <a:off x="-109084" y="23098"/>
          <a:ext cx="8957910" cy="1107871"/>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Does the person really need ACT?  </a:t>
          </a:r>
        </a:p>
      </dsp:txBody>
      <dsp:txXfrm>
        <a:off x="-76636" y="55546"/>
        <a:ext cx="7617768" cy="1042975"/>
      </dsp:txXfrm>
    </dsp:sp>
    <dsp:sp modelId="{6C55DDBF-3A3B-4FF2-8A1A-E3B854F9B22E}">
      <dsp:nvSpPr>
        <dsp:cNvPr id="0" name=""/>
        <dsp:cNvSpPr/>
      </dsp:nvSpPr>
      <dsp:spPr>
        <a:xfrm>
          <a:off x="242736" y="1363899"/>
          <a:ext cx="9754716" cy="1154068"/>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Is their refusal appear to be due to symptoms of the illness itself?  e.g., paranoia, severe depression, significant impairments in insight.  Is it representing informed decision?</a:t>
          </a:r>
        </a:p>
      </dsp:txBody>
      <dsp:txXfrm>
        <a:off x="276537" y="1397700"/>
        <a:ext cx="8053286" cy="1086466"/>
      </dsp:txXfrm>
    </dsp:sp>
    <dsp:sp modelId="{4CFD98C4-1F07-4B3B-900E-9C19C524845A}">
      <dsp:nvSpPr>
        <dsp:cNvPr id="0" name=""/>
        <dsp:cNvSpPr/>
      </dsp:nvSpPr>
      <dsp:spPr>
        <a:xfrm>
          <a:off x="1380167" y="2727799"/>
          <a:ext cx="8957910" cy="1154068"/>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What are the consequences of not receiving services from ACT/or no services at all?  Historical information is critical here.  How bad does bad get and how quickly?</a:t>
          </a:r>
        </a:p>
      </dsp:txBody>
      <dsp:txXfrm>
        <a:off x="1413968" y="2761600"/>
        <a:ext cx="7401135" cy="1086466"/>
      </dsp:txXfrm>
    </dsp:sp>
    <dsp:sp modelId="{9228E4BE-7B9F-4DE7-ABC6-F4494B9FFF52}">
      <dsp:nvSpPr>
        <dsp:cNvPr id="0" name=""/>
        <dsp:cNvSpPr/>
      </dsp:nvSpPr>
      <dsp:spPr>
        <a:xfrm>
          <a:off x="1912222" y="4091699"/>
          <a:ext cx="9394250" cy="1154068"/>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What are the consequences of us using assertive engagement tactics?</a:t>
          </a:r>
        </a:p>
        <a:p>
          <a:pPr marL="0" lvl="0" indent="0" algn="l" defTabSz="889000">
            <a:lnSpc>
              <a:spcPct val="90000"/>
            </a:lnSpc>
            <a:spcBef>
              <a:spcPct val="0"/>
            </a:spcBef>
            <a:spcAft>
              <a:spcPct val="35000"/>
            </a:spcAft>
            <a:buNone/>
          </a:pPr>
          <a:r>
            <a:rPr lang="en-US" sz="2000" kern="1200" dirty="0"/>
            <a:t>Potential for total service drop-out (lose opportunity to refer to another provider)?  Potential harm to staff?</a:t>
          </a:r>
        </a:p>
      </dsp:txBody>
      <dsp:txXfrm>
        <a:off x="1946023" y="4125500"/>
        <a:ext cx="7753195" cy="1086466"/>
      </dsp:txXfrm>
    </dsp:sp>
    <dsp:sp modelId="{2222A324-E385-4EF0-A3B2-080BC3896E20}">
      <dsp:nvSpPr>
        <dsp:cNvPr id="0" name=""/>
        <dsp:cNvSpPr/>
      </dsp:nvSpPr>
      <dsp:spPr>
        <a:xfrm>
          <a:off x="8098680" y="883911"/>
          <a:ext cx="750144" cy="750144"/>
        </a:xfrm>
        <a:prstGeom prst="downArrow">
          <a:avLst>
            <a:gd name="adj1" fmla="val 55000"/>
            <a:gd name="adj2" fmla="val 45000"/>
          </a:avLst>
        </a:prstGeom>
        <a:solidFill>
          <a:srgbClr val="FFC000">
            <a:alpha val="90000"/>
          </a:srgbClr>
        </a:solidFill>
        <a:ln w="1905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267462" y="883911"/>
        <a:ext cx="412580" cy="564483"/>
      </dsp:txXfrm>
    </dsp:sp>
    <dsp:sp modelId="{C62044D4-13B8-47BE-8BF5-604FD79AC7F2}">
      <dsp:nvSpPr>
        <dsp:cNvPr id="0" name=""/>
        <dsp:cNvSpPr/>
      </dsp:nvSpPr>
      <dsp:spPr>
        <a:xfrm>
          <a:off x="8848905" y="2247811"/>
          <a:ext cx="750144" cy="750144"/>
        </a:xfrm>
        <a:prstGeom prst="downArrow">
          <a:avLst>
            <a:gd name="adj1" fmla="val 55000"/>
            <a:gd name="adj2" fmla="val 45000"/>
          </a:avLst>
        </a:prstGeom>
        <a:solidFill>
          <a:srgbClr val="FFC000">
            <a:alpha val="90000"/>
          </a:srgbClr>
        </a:solidFill>
        <a:ln w="1905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017687" y="2247811"/>
        <a:ext cx="412580" cy="564483"/>
      </dsp:txXfrm>
    </dsp:sp>
    <dsp:sp modelId="{D8E08844-52BB-4149-A9EF-54B1A74DD864}">
      <dsp:nvSpPr>
        <dsp:cNvPr id="0" name=""/>
        <dsp:cNvSpPr/>
      </dsp:nvSpPr>
      <dsp:spPr>
        <a:xfrm>
          <a:off x="9587933" y="3611711"/>
          <a:ext cx="750144" cy="750144"/>
        </a:xfrm>
        <a:prstGeom prst="downArrow">
          <a:avLst>
            <a:gd name="adj1" fmla="val 55000"/>
            <a:gd name="adj2" fmla="val 45000"/>
          </a:avLst>
        </a:prstGeom>
        <a:solidFill>
          <a:srgbClr val="FFC000">
            <a:alpha val="90000"/>
          </a:srgbClr>
        </a:solidFill>
        <a:ln w="1905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756715" y="3611711"/>
        <a:ext cx="412580" cy="564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EF519-9E44-4232-9477-74360055108B}">
      <dsp:nvSpPr>
        <dsp:cNvPr id="0" name=""/>
        <dsp:cNvSpPr/>
      </dsp:nvSpPr>
      <dsp:spPr>
        <a:xfrm>
          <a:off x="2857322" y="1009840"/>
          <a:ext cx="2515743" cy="251574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ACT</a:t>
          </a:r>
        </a:p>
      </dsp:txBody>
      <dsp:txXfrm>
        <a:off x="3225744" y="1378262"/>
        <a:ext cx="1778899" cy="1778899"/>
      </dsp:txXfrm>
    </dsp:sp>
    <dsp:sp modelId="{530063F4-BD57-4800-8A3A-BF5188C48580}">
      <dsp:nvSpPr>
        <dsp:cNvPr id="0" name=""/>
        <dsp:cNvSpPr/>
      </dsp:nvSpPr>
      <dsp:spPr>
        <a:xfrm>
          <a:off x="3486258" y="449"/>
          <a:ext cx="1257871" cy="125787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Treat-</a:t>
          </a:r>
          <a:r>
            <a:rPr lang="en-US" sz="1700" b="1" kern="1200" dirty="0" err="1"/>
            <a:t>ment</a:t>
          </a:r>
          <a:endParaRPr lang="en-US" sz="1700" b="1" kern="1200" dirty="0"/>
        </a:p>
      </dsp:txBody>
      <dsp:txXfrm>
        <a:off x="3670469" y="184660"/>
        <a:ext cx="889449" cy="889449"/>
      </dsp:txXfrm>
    </dsp:sp>
    <dsp:sp modelId="{94F07262-7A49-4B9E-BE6A-0FF83BDA21C3}">
      <dsp:nvSpPr>
        <dsp:cNvPr id="0" name=""/>
        <dsp:cNvSpPr/>
      </dsp:nvSpPr>
      <dsp:spPr>
        <a:xfrm>
          <a:off x="5124585" y="1638776"/>
          <a:ext cx="1257871" cy="125787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Support</a:t>
          </a:r>
        </a:p>
      </dsp:txBody>
      <dsp:txXfrm>
        <a:off x="5308796" y="1822987"/>
        <a:ext cx="889449" cy="889449"/>
      </dsp:txXfrm>
    </dsp:sp>
    <dsp:sp modelId="{00C8BF54-425B-4A7B-AD71-99B36599CDFB}">
      <dsp:nvSpPr>
        <dsp:cNvPr id="0" name=""/>
        <dsp:cNvSpPr/>
      </dsp:nvSpPr>
      <dsp:spPr>
        <a:xfrm>
          <a:off x="3486258" y="3277103"/>
          <a:ext cx="1257871" cy="125787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Rehabilit-ation</a:t>
          </a:r>
          <a:endParaRPr lang="en-US" sz="1600" b="1" kern="1200" dirty="0"/>
        </a:p>
      </dsp:txBody>
      <dsp:txXfrm>
        <a:off x="3670469" y="3461314"/>
        <a:ext cx="889449" cy="889449"/>
      </dsp:txXfrm>
    </dsp:sp>
    <dsp:sp modelId="{BDA08A22-EF96-4341-8803-DC877B5CFC61}">
      <dsp:nvSpPr>
        <dsp:cNvPr id="0" name=""/>
        <dsp:cNvSpPr/>
      </dsp:nvSpPr>
      <dsp:spPr>
        <a:xfrm>
          <a:off x="1847931" y="1638776"/>
          <a:ext cx="1257871" cy="125787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Outreach and Engage-</a:t>
          </a:r>
          <a:r>
            <a:rPr lang="en-US" sz="1600" b="1" kern="1200" dirty="0" err="1"/>
            <a:t>ment</a:t>
          </a:r>
          <a:endParaRPr lang="en-US" sz="1600" b="1" kern="1200" dirty="0"/>
        </a:p>
      </dsp:txBody>
      <dsp:txXfrm>
        <a:off x="2032142" y="1822987"/>
        <a:ext cx="889449" cy="889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00E4-1F55-417D-B5A9-E5B324DCD62F}">
      <dsp:nvSpPr>
        <dsp:cNvPr id="0" name=""/>
        <dsp:cNvSpPr/>
      </dsp:nvSpPr>
      <dsp:spPr>
        <a:xfrm>
          <a:off x="3080" y="361097"/>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Poor Quality of Provider Relationships - Low Therapeutic Alliance</a:t>
          </a:r>
        </a:p>
      </dsp:txBody>
      <dsp:txXfrm>
        <a:off x="3080" y="361097"/>
        <a:ext cx="2444055" cy="1466433"/>
      </dsp:txXfrm>
    </dsp:sp>
    <dsp:sp modelId="{F5D700D0-FFD9-47E6-8C90-391493A70D3A}">
      <dsp:nvSpPr>
        <dsp:cNvPr id="0" name=""/>
        <dsp:cNvSpPr/>
      </dsp:nvSpPr>
      <dsp:spPr>
        <a:xfrm>
          <a:off x="2691541" y="361097"/>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Stage of Treatment not Matching Stage of Change</a:t>
          </a:r>
        </a:p>
      </dsp:txBody>
      <dsp:txXfrm>
        <a:off x="2691541" y="361097"/>
        <a:ext cx="2444055" cy="1466433"/>
      </dsp:txXfrm>
    </dsp:sp>
    <dsp:sp modelId="{5F530195-6A73-4594-9B0C-5039562766EE}">
      <dsp:nvSpPr>
        <dsp:cNvPr id="0" name=""/>
        <dsp:cNvSpPr/>
      </dsp:nvSpPr>
      <dsp:spPr>
        <a:xfrm>
          <a:off x="5380002" y="361097"/>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Previous Negative Experiences in MH Services (distrust)</a:t>
          </a:r>
        </a:p>
      </dsp:txBody>
      <dsp:txXfrm>
        <a:off x="5380002" y="361097"/>
        <a:ext cx="2444055" cy="1466433"/>
      </dsp:txXfrm>
    </dsp:sp>
    <dsp:sp modelId="{BFBE0140-5BC5-4C9B-A8C1-D026A73645B7}">
      <dsp:nvSpPr>
        <dsp:cNvPr id="0" name=""/>
        <dsp:cNvSpPr/>
      </dsp:nvSpPr>
      <dsp:spPr>
        <a:xfrm>
          <a:off x="8068463" y="361097"/>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STIGMA</a:t>
          </a:r>
        </a:p>
      </dsp:txBody>
      <dsp:txXfrm>
        <a:off x="8068463" y="361097"/>
        <a:ext cx="2444055" cy="1466433"/>
      </dsp:txXfrm>
    </dsp:sp>
    <dsp:sp modelId="{3752F7E9-4180-4049-A1DB-28EDAF46FD54}">
      <dsp:nvSpPr>
        <dsp:cNvPr id="0" name=""/>
        <dsp:cNvSpPr/>
      </dsp:nvSpPr>
      <dsp:spPr>
        <a:xfrm>
          <a:off x="3080" y="2071935"/>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Logistical Inconveniences: Time, Location, Etc.</a:t>
          </a:r>
        </a:p>
      </dsp:txBody>
      <dsp:txXfrm>
        <a:off x="3080" y="2071935"/>
        <a:ext cx="2444055" cy="1466433"/>
      </dsp:txXfrm>
    </dsp:sp>
    <dsp:sp modelId="{B1341F46-85F7-412D-AB40-836F347A7B3F}">
      <dsp:nvSpPr>
        <dsp:cNvPr id="0" name=""/>
        <dsp:cNvSpPr/>
      </dsp:nvSpPr>
      <dsp:spPr>
        <a:xfrm>
          <a:off x="2691541" y="2071935"/>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Not attending to more immediate needs (i.e., hierarchy of needs, such as housing)</a:t>
          </a:r>
        </a:p>
      </dsp:txBody>
      <dsp:txXfrm>
        <a:off x="2691541" y="2071935"/>
        <a:ext cx="2444055" cy="1466433"/>
      </dsp:txXfrm>
    </dsp:sp>
    <dsp:sp modelId="{5A2524D5-95CB-49D0-89C3-40C61E8D3234}">
      <dsp:nvSpPr>
        <dsp:cNvPr id="0" name=""/>
        <dsp:cNvSpPr/>
      </dsp:nvSpPr>
      <dsp:spPr>
        <a:xfrm>
          <a:off x="5380002" y="2071935"/>
          <a:ext cx="2444055" cy="1466433"/>
        </a:xfrm>
        <a:prstGeom prst="rect">
          <a:avLst/>
        </a:prstGeom>
        <a:blipFill rotWithShape="0">
          <a:blip xmlns:r="http://schemas.openxmlformats.org/officeDocument/2006/relationships" r:embed="rId1"/>
          <a:srcRect/>
          <a:stretch>
            <a:fillRect l="-8000" r="-8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80002" y="2071935"/>
        <a:ext cx="2444055" cy="1466433"/>
      </dsp:txXfrm>
    </dsp:sp>
    <dsp:sp modelId="{EF0F4C54-6CAD-461B-98A2-944C2B830DEB}">
      <dsp:nvSpPr>
        <dsp:cNvPr id="0" name=""/>
        <dsp:cNvSpPr/>
      </dsp:nvSpPr>
      <dsp:spPr>
        <a:xfrm>
          <a:off x="8068463" y="2071935"/>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Forgetting / No Reminders Provided / Cognitive Challenges</a:t>
          </a:r>
        </a:p>
      </dsp:txBody>
      <dsp:txXfrm>
        <a:off x="8068463" y="2071935"/>
        <a:ext cx="2444055" cy="1466433"/>
      </dsp:txXfrm>
    </dsp:sp>
    <dsp:sp modelId="{54521976-BF1F-4BF4-A951-BF90F6407F39}">
      <dsp:nvSpPr>
        <dsp:cNvPr id="0" name=""/>
        <dsp:cNvSpPr/>
      </dsp:nvSpPr>
      <dsp:spPr>
        <a:xfrm>
          <a:off x="3080" y="3782774"/>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Neurological (Anosognosia – Lack of Insight)</a:t>
          </a:r>
          <a:endParaRPr lang="en-US" sz="1900" kern="1200" dirty="0"/>
        </a:p>
      </dsp:txBody>
      <dsp:txXfrm>
        <a:off x="3080" y="3782774"/>
        <a:ext cx="2444055" cy="1466433"/>
      </dsp:txXfrm>
    </dsp:sp>
    <dsp:sp modelId="{06A77148-5791-4A4C-A7D3-5906D3CC40A8}">
      <dsp:nvSpPr>
        <dsp:cNvPr id="0" name=""/>
        <dsp:cNvSpPr/>
      </dsp:nvSpPr>
      <dsp:spPr>
        <a:xfrm>
          <a:off x="2691541" y="3782774"/>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Integral to the Symptoms / Substance Use</a:t>
          </a:r>
          <a:endParaRPr lang="en-US" sz="1900" kern="1200" dirty="0"/>
        </a:p>
      </dsp:txBody>
      <dsp:txXfrm>
        <a:off x="2691541" y="3782774"/>
        <a:ext cx="2444055" cy="1466433"/>
      </dsp:txXfrm>
    </dsp:sp>
    <dsp:sp modelId="{07DC8BF6-486F-4B57-B3ED-EF0949E6EF4C}">
      <dsp:nvSpPr>
        <dsp:cNvPr id="0" name=""/>
        <dsp:cNvSpPr/>
      </dsp:nvSpPr>
      <dsp:spPr>
        <a:xfrm>
          <a:off x="5380002" y="3782774"/>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Lack of representation / connection / cultural insensitivity</a:t>
          </a:r>
        </a:p>
      </dsp:txBody>
      <dsp:txXfrm>
        <a:off x="5380002" y="3782774"/>
        <a:ext cx="2444055" cy="1466433"/>
      </dsp:txXfrm>
    </dsp:sp>
    <dsp:sp modelId="{A1C264BD-982D-4F21-A8E7-087FF51DE069}">
      <dsp:nvSpPr>
        <dsp:cNvPr id="0" name=""/>
        <dsp:cNvSpPr/>
      </dsp:nvSpPr>
      <dsp:spPr>
        <a:xfrm>
          <a:off x="8068463" y="3782774"/>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Provider not strengths-based but deficit-based</a:t>
          </a:r>
          <a:endParaRPr lang="en-US" sz="1900" kern="1200" dirty="0"/>
        </a:p>
      </dsp:txBody>
      <dsp:txXfrm>
        <a:off x="8068463" y="3782774"/>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2BE4C-DF5D-4FA6-8156-9439B6325279}">
      <dsp:nvSpPr>
        <dsp:cNvPr id="0" name=""/>
        <dsp:cNvSpPr/>
      </dsp:nvSpPr>
      <dsp:spPr>
        <a:xfrm>
          <a:off x="3272" y="139175"/>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Taking out to coffee</a:t>
          </a:r>
        </a:p>
      </dsp:txBody>
      <dsp:txXfrm>
        <a:off x="3272" y="139175"/>
        <a:ext cx="2595860" cy="1557516"/>
      </dsp:txXfrm>
    </dsp:sp>
    <dsp:sp modelId="{887EF76E-5CA7-4684-97C9-C672654C4776}">
      <dsp:nvSpPr>
        <dsp:cNvPr id="0" name=""/>
        <dsp:cNvSpPr/>
      </dsp:nvSpPr>
      <dsp:spPr>
        <a:xfrm>
          <a:off x="2858718" y="139175"/>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Don’t mention meds</a:t>
          </a:r>
        </a:p>
      </dsp:txBody>
      <dsp:txXfrm>
        <a:off x="2858718" y="139175"/>
        <a:ext cx="2595860" cy="1557516"/>
      </dsp:txXfrm>
    </dsp:sp>
    <dsp:sp modelId="{ADFEF7EA-B41B-4D1D-85E6-8707EF795968}">
      <dsp:nvSpPr>
        <dsp:cNvPr id="0" name=""/>
        <dsp:cNvSpPr/>
      </dsp:nvSpPr>
      <dsp:spPr>
        <a:xfrm>
          <a:off x="5714164" y="139175"/>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Educate self on /  take interest in Kenya</a:t>
          </a:r>
        </a:p>
      </dsp:txBody>
      <dsp:txXfrm>
        <a:off x="5714164" y="139175"/>
        <a:ext cx="2595860" cy="1557516"/>
      </dsp:txXfrm>
    </dsp:sp>
    <dsp:sp modelId="{7DC64F52-F4A0-4270-9572-422D56E55028}">
      <dsp:nvSpPr>
        <dsp:cNvPr id="0" name=""/>
        <dsp:cNvSpPr/>
      </dsp:nvSpPr>
      <dsp:spPr>
        <a:xfrm>
          <a:off x="8569610" y="139175"/>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Drop off Gatorade and brief note</a:t>
          </a:r>
        </a:p>
      </dsp:txBody>
      <dsp:txXfrm>
        <a:off x="8569610" y="139175"/>
        <a:ext cx="2595860" cy="1557516"/>
      </dsp:txXfrm>
    </dsp:sp>
    <dsp:sp modelId="{3632046F-5D60-446A-9574-C46B27D830B2}">
      <dsp:nvSpPr>
        <dsp:cNvPr id="0" name=""/>
        <dsp:cNvSpPr/>
      </dsp:nvSpPr>
      <dsp:spPr>
        <a:xfrm>
          <a:off x="3272" y="1956277"/>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Show up on time</a:t>
          </a:r>
        </a:p>
      </dsp:txBody>
      <dsp:txXfrm>
        <a:off x="3272" y="1956277"/>
        <a:ext cx="2595860" cy="1557516"/>
      </dsp:txXfrm>
    </dsp:sp>
    <dsp:sp modelId="{93B1E4B3-1399-4C5B-85E4-0FCBAE7FB5F4}">
      <dsp:nvSpPr>
        <dsp:cNvPr id="0" name=""/>
        <dsp:cNvSpPr/>
      </dsp:nvSpPr>
      <dsp:spPr>
        <a:xfrm>
          <a:off x="2858718" y="1956277"/>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Strategically use Peer Spec</a:t>
          </a:r>
        </a:p>
      </dsp:txBody>
      <dsp:txXfrm>
        <a:off x="2858718" y="1956277"/>
        <a:ext cx="2595860" cy="1557516"/>
      </dsp:txXfrm>
    </dsp:sp>
    <dsp:sp modelId="{E902F531-F022-4370-B15D-EDA23C854537}">
      <dsp:nvSpPr>
        <dsp:cNvPr id="0" name=""/>
        <dsp:cNvSpPr/>
      </dsp:nvSpPr>
      <dsp:spPr>
        <a:xfrm>
          <a:off x="5714164" y="1956277"/>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Help fight legal charges</a:t>
          </a:r>
        </a:p>
      </dsp:txBody>
      <dsp:txXfrm>
        <a:off x="5714164" y="1956277"/>
        <a:ext cx="2595860" cy="1557516"/>
      </dsp:txXfrm>
    </dsp:sp>
    <dsp:sp modelId="{C07B0868-8436-4B4D-9A65-E87EC2F0B7EE}">
      <dsp:nvSpPr>
        <dsp:cNvPr id="0" name=""/>
        <dsp:cNvSpPr/>
      </dsp:nvSpPr>
      <dsp:spPr>
        <a:xfrm>
          <a:off x="8569610" y="1956277"/>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Take them to store. Each. Week.</a:t>
          </a:r>
        </a:p>
      </dsp:txBody>
      <dsp:txXfrm>
        <a:off x="8569610" y="1956277"/>
        <a:ext cx="2595860" cy="1557516"/>
      </dsp:txXfrm>
    </dsp:sp>
    <dsp:sp modelId="{C5D9BD6C-283F-44A7-8163-17B0BE9CAD8B}">
      <dsp:nvSpPr>
        <dsp:cNvPr id="0" name=""/>
        <dsp:cNvSpPr/>
      </dsp:nvSpPr>
      <dsp:spPr>
        <a:xfrm>
          <a:off x="3272" y="3773379"/>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Help find an apt</a:t>
          </a:r>
        </a:p>
      </dsp:txBody>
      <dsp:txXfrm>
        <a:off x="3272" y="3773379"/>
        <a:ext cx="2595860" cy="1557516"/>
      </dsp:txXfrm>
    </dsp:sp>
    <dsp:sp modelId="{06254F66-3D32-46D9-8B7C-E8A4E0893455}">
      <dsp:nvSpPr>
        <dsp:cNvPr id="0" name=""/>
        <dsp:cNvSpPr/>
      </dsp:nvSpPr>
      <dsp:spPr>
        <a:xfrm>
          <a:off x="2858718" y="3773379"/>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Listen more than talk</a:t>
          </a:r>
        </a:p>
      </dsp:txBody>
      <dsp:txXfrm>
        <a:off x="2858718" y="3773379"/>
        <a:ext cx="2595860" cy="1557516"/>
      </dsp:txXfrm>
    </dsp:sp>
    <dsp:sp modelId="{03DF7B7C-83E0-4270-BC1F-CA79D7EE9C6A}">
      <dsp:nvSpPr>
        <dsp:cNvPr id="0" name=""/>
        <dsp:cNvSpPr/>
      </dsp:nvSpPr>
      <dsp:spPr>
        <a:xfrm>
          <a:off x="5714164" y="3773379"/>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Show humility</a:t>
          </a:r>
        </a:p>
      </dsp:txBody>
      <dsp:txXfrm>
        <a:off x="5714164" y="3773379"/>
        <a:ext cx="2595860" cy="1557516"/>
      </dsp:txXfrm>
    </dsp:sp>
    <dsp:sp modelId="{DDAECB18-0D13-4733-85F6-895443714B60}">
      <dsp:nvSpPr>
        <dsp:cNvPr id="0" name=""/>
        <dsp:cNvSpPr/>
      </dsp:nvSpPr>
      <dsp:spPr>
        <a:xfrm>
          <a:off x="8569610" y="3773379"/>
          <a:ext cx="2595860" cy="15575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Psych Advance Directive</a:t>
          </a:r>
        </a:p>
      </dsp:txBody>
      <dsp:txXfrm>
        <a:off x="8569610" y="3773379"/>
        <a:ext cx="2595860" cy="1557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378AD-0759-4782-8488-33848B0CFBC0}">
      <dsp:nvSpPr>
        <dsp:cNvPr id="0" name=""/>
        <dsp:cNvSpPr/>
      </dsp:nvSpPr>
      <dsp:spPr>
        <a:xfrm>
          <a:off x="5463" y="3702116"/>
          <a:ext cx="11523346"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a:t>What is important to this person?</a:t>
          </a:r>
        </a:p>
      </dsp:txBody>
      <dsp:txXfrm>
        <a:off x="52682" y="3749335"/>
        <a:ext cx="11428908" cy="1517731"/>
      </dsp:txXfrm>
    </dsp:sp>
    <dsp:sp modelId="{663F2544-1647-4D99-B64C-B09DE5D31428}">
      <dsp:nvSpPr>
        <dsp:cNvPr id="0" name=""/>
        <dsp:cNvSpPr/>
      </dsp:nvSpPr>
      <dsp:spPr>
        <a:xfrm>
          <a:off x="16710" y="1894089"/>
          <a:ext cx="5578322"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a:t>What it is that he or she needs/wants, and offer assistance in meeting those needs/wants.  </a:t>
          </a:r>
        </a:p>
        <a:p>
          <a:pPr algn="ctr" defTabSz="2444750">
            <a:lnSpc>
              <a:spcPct val="90000"/>
            </a:lnSpc>
            <a:spcBef>
              <a:spcPct val="0"/>
            </a:spcBef>
            <a:spcAft>
              <a:spcPct val="35000"/>
            </a:spcAft>
            <a:buNone/>
          </a:pPr>
          <a:endParaRPr lang="en-US" kern="1200" dirty="0"/>
        </a:p>
      </dsp:txBody>
      <dsp:txXfrm>
        <a:off x="63929" y="1941308"/>
        <a:ext cx="5483884" cy="1517731"/>
      </dsp:txXfrm>
    </dsp:sp>
    <dsp:sp modelId="{049A3837-0957-4C7E-866C-0387A84B3A87}">
      <dsp:nvSpPr>
        <dsp:cNvPr id="0" name=""/>
        <dsp:cNvSpPr/>
      </dsp:nvSpPr>
      <dsp:spPr>
        <a:xfrm>
          <a:off x="16710" y="86062"/>
          <a:ext cx="2731793"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Be creative</a:t>
          </a:r>
        </a:p>
      </dsp:txBody>
      <dsp:txXfrm>
        <a:off x="63929" y="133281"/>
        <a:ext cx="2637355" cy="1517731"/>
      </dsp:txXfrm>
    </dsp:sp>
    <dsp:sp modelId="{EB6E060C-6EF1-42FF-91A3-45F4CE92F188}">
      <dsp:nvSpPr>
        <dsp:cNvPr id="0" name=""/>
        <dsp:cNvSpPr/>
      </dsp:nvSpPr>
      <dsp:spPr>
        <a:xfrm>
          <a:off x="2863239" y="86062"/>
          <a:ext cx="2731793"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Small gestures matter</a:t>
          </a:r>
        </a:p>
      </dsp:txBody>
      <dsp:txXfrm>
        <a:off x="2910458" y="133281"/>
        <a:ext cx="2637355" cy="1517731"/>
      </dsp:txXfrm>
    </dsp:sp>
    <dsp:sp modelId="{D7972B3D-337C-405C-92E0-52F6431AEE4F}">
      <dsp:nvSpPr>
        <dsp:cNvPr id="0" name=""/>
        <dsp:cNvSpPr/>
      </dsp:nvSpPr>
      <dsp:spPr>
        <a:xfrm>
          <a:off x="5824504" y="2498"/>
          <a:ext cx="2731793" cy="350376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Be aware of how they view you/ previous experiences with mental health services</a:t>
          </a:r>
        </a:p>
      </dsp:txBody>
      <dsp:txXfrm>
        <a:off x="5904515" y="82509"/>
        <a:ext cx="2571771" cy="3343738"/>
      </dsp:txXfrm>
    </dsp:sp>
    <dsp:sp modelId="{F34DE1E1-6BC6-495E-817E-D1BC8D4FFC70}">
      <dsp:nvSpPr>
        <dsp:cNvPr id="0" name=""/>
        <dsp:cNvSpPr/>
      </dsp:nvSpPr>
      <dsp:spPr>
        <a:xfrm>
          <a:off x="8785768" y="1894089"/>
          <a:ext cx="2731793"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Need to get your foot in the door literally and figuratively</a:t>
          </a:r>
        </a:p>
      </dsp:txBody>
      <dsp:txXfrm>
        <a:off x="8832987" y="1941308"/>
        <a:ext cx="2637355" cy="1517731"/>
      </dsp:txXfrm>
    </dsp:sp>
    <dsp:sp modelId="{10D65D99-C3A5-41A6-BB2B-F36E1575FC7F}">
      <dsp:nvSpPr>
        <dsp:cNvPr id="0" name=""/>
        <dsp:cNvSpPr/>
      </dsp:nvSpPr>
      <dsp:spPr>
        <a:xfrm>
          <a:off x="8785768" y="86062"/>
          <a:ext cx="2731793" cy="161216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Avoid what they </a:t>
          </a:r>
          <a:r>
            <a:rPr lang="en-US" sz="2600" i="1" kern="1200" dirty="0"/>
            <a:t>don’t</a:t>
          </a:r>
          <a:r>
            <a:rPr lang="en-US" sz="2600" kern="1200" dirty="0"/>
            <a:t> want from you</a:t>
          </a:r>
        </a:p>
      </dsp:txBody>
      <dsp:txXfrm>
        <a:off x="8832987" y="133281"/>
        <a:ext cx="2637355" cy="1517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4C67-3B6E-489E-A822-DC4BEAC3E800}">
      <dsp:nvSpPr>
        <dsp:cNvPr id="0" name=""/>
        <dsp:cNvSpPr/>
      </dsp:nvSpPr>
      <dsp:spPr>
        <a:xfrm>
          <a:off x="4502" y="3294619"/>
          <a:ext cx="11252551" cy="145395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This involves using some power and control – only use when lack of treatment is clearly going to result in undesired and more restrictive outcomes</a:t>
          </a:r>
        </a:p>
      </dsp:txBody>
      <dsp:txXfrm>
        <a:off x="47087" y="3337204"/>
        <a:ext cx="11167381" cy="1368788"/>
      </dsp:txXfrm>
    </dsp:sp>
    <dsp:sp modelId="{AD43AE8A-8273-40F4-9249-D412897DEA6D}">
      <dsp:nvSpPr>
        <dsp:cNvPr id="0" name=""/>
        <dsp:cNvSpPr/>
      </dsp:nvSpPr>
      <dsp:spPr>
        <a:xfrm>
          <a:off x="25351" y="44191"/>
          <a:ext cx="3819698" cy="3057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Resort to these strategies when collaborative approaches have failed and risks are increasing</a:t>
          </a:r>
        </a:p>
      </dsp:txBody>
      <dsp:txXfrm>
        <a:off x="114898" y="133738"/>
        <a:ext cx="3640604" cy="2878260"/>
      </dsp:txXfrm>
    </dsp:sp>
    <dsp:sp modelId="{431AE87B-E98C-4B08-84AD-EA234503A43C}">
      <dsp:nvSpPr>
        <dsp:cNvPr id="0" name=""/>
        <dsp:cNvSpPr/>
      </dsp:nvSpPr>
      <dsp:spPr>
        <a:xfrm>
          <a:off x="4165905" y="1647587"/>
          <a:ext cx="7070300" cy="145395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Risk of harm to self and/or others (including grave disability / self-neglect)</a:t>
          </a:r>
        </a:p>
      </dsp:txBody>
      <dsp:txXfrm>
        <a:off x="4208490" y="1690172"/>
        <a:ext cx="6985130" cy="1368788"/>
      </dsp:txXfrm>
    </dsp:sp>
    <dsp:sp modelId="{94AFEDCC-2A09-4A78-882D-830D17ACCFC2}">
      <dsp:nvSpPr>
        <dsp:cNvPr id="0" name=""/>
        <dsp:cNvSpPr/>
      </dsp:nvSpPr>
      <dsp:spPr>
        <a:xfrm>
          <a:off x="4165905" y="555"/>
          <a:ext cx="7070300" cy="145395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Invoking position of power out of care and concern</a:t>
          </a:r>
        </a:p>
      </dsp:txBody>
      <dsp:txXfrm>
        <a:off x="4208490" y="43140"/>
        <a:ext cx="6985130" cy="1368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E3F5A-F2EE-40A5-9554-08FF768DBE1B}">
      <dsp:nvSpPr>
        <dsp:cNvPr id="0" name=""/>
        <dsp:cNvSpPr/>
      </dsp:nvSpPr>
      <dsp:spPr>
        <a:xfrm>
          <a:off x="0" y="598903"/>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Close Observation Oral Meds/IM</a:t>
          </a:r>
        </a:p>
      </dsp:txBody>
      <dsp:txXfrm>
        <a:off x="0" y="598903"/>
        <a:ext cx="3450647" cy="2070388"/>
      </dsp:txXfrm>
    </dsp:sp>
    <dsp:sp modelId="{713591DE-8E2F-49C3-988D-D31D05198722}">
      <dsp:nvSpPr>
        <dsp:cNvPr id="0" name=""/>
        <dsp:cNvSpPr/>
      </dsp:nvSpPr>
      <dsp:spPr>
        <a:xfrm>
          <a:off x="3795712" y="598903"/>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Leveraging Family</a:t>
          </a:r>
        </a:p>
      </dsp:txBody>
      <dsp:txXfrm>
        <a:off x="3795712" y="598903"/>
        <a:ext cx="3450647" cy="2070388"/>
      </dsp:txXfrm>
    </dsp:sp>
    <dsp:sp modelId="{5AB1194B-4375-4BEF-8181-57880961AC39}">
      <dsp:nvSpPr>
        <dsp:cNvPr id="0" name=""/>
        <dsp:cNvSpPr/>
      </dsp:nvSpPr>
      <dsp:spPr>
        <a:xfrm>
          <a:off x="7591425" y="598903"/>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Housing Contingencies</a:t>
          </a:r>
        </a:p>
      </dsp:txBody>
      <dsp:txXfrm>
        <a:off x="7591425" y="598903"/>
        <a:ext cx="3450647" cy="2070388"/>
      </dsp:txXfrm>
    </dsp:sp>
    <dsp:sp modelId="{605DCE3A-2C22-4F04-9396-2847947191F3}">
      <dsp:nvSpPr>
        <dsp:cNvPr id="0" name=""/>
        <dsp:cNvSpPr/>
      </dsp:nvSpPr>
      <dsp:spPr>
        <a:xfrm>
          <a:off x="0" y="3014356"/>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Leveraging DSS or Probation</a:t>
          </a:r>
        </a:p>
      </dsp:txBody>
      <dsp:txXfrm>
        <a:off x="0" y="3014356"/>
        <a:ext cx="3450647" cy="2070388"/>
      </dsp:txXfrm>
    </dsp:sp>
    <dsp:sp modelId="{40561B70-D72C-4FF5-99C9-D751444B2F70}">
      <dsp:nvSpPr>
        <dsp:cNvPr id="0" name=""/>
        <dsp:cNvSpPr/>
      </dsp:nvSpPr>
      <dsp:spPr>
        <a:xfrm>
          <a:off x="3795712" y="3014356"/>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Petition for/ Revoking Commitment</a:t>
          </a:r>
        </a:p>
      </dsp:txBody>
      <dsp:txXfrm>
        <a:off x="3795712" y="3014356"/>
        <a:ext cx="3450647" cy="2070388"/>
      </dsp:txXfrm>
    </dsp:sp>
    <dsp:sp modelId="{8227D87A-EAB2-4114-B98C-DFED062ED277}">
      <dsp:nvSpPr>
        <dsp:cNvPr id="0" name=""/>
        <dsp:cNvSpPr/>
      </dsp:nvSpPr>
      <dsp:spPr>
        <a:xfrm>
          <a:off x="7591425" y="3014356"/>
          <a:ext cx="3450647" cy="20703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Using Inducements to Encourage Treatment</a:t>
          </a:r>
        </a:p>
      </dsp:txBody>
      <dsp:txXfrm>
        <a:off x="7591425" y="3014356"/>
        <a:ext cx="3450647" cy="2070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086ED-1D5A-4B7E-8253-0AA7E1CC1FF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CC1FC-D611-4DAA-8542-EA4578BF013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7%</a:t>
          </a:r>
        </a:p>
        <a:p>
          <a:pPr marL="0" lvl="0" indent="0" algn="ctr" defTabSz="977900">
            <a:lnSpc>
              <a:spcPct val="90000"/>
            </a:lnSpc>
            <a:spcBef>
              <a:spcPct val="0"/>
            </a:spcBef>
            <a:spcAft>
              <a:spcPct val="35000"/>
            </a:spcAft>
            <a:buNone/>
          </a:pPr>
          <a:r>
            <a:rPr lang="en-US" sz="2200" kern="1200"/>
            <a:t>On average, the percentage of ACT Team Clients are on an involuntary outpatient commitment </a:t>
          </a:r>
        </a:p>
        <a:p>
          <a:pPr marL="0" lvl="0" indent="0" algn="ctr" defTabSz="977900">
            <a:lnSpc>
              <a:spcPct val="90000"/>
            </a:lnSpc>
            <a:spcBef>
              <a:spcPct val="0"/>
            </a:spcBef>
            <a:spcAft>
              <a:spcPct val="35000"/>
            </a:spcAft>
            <a:buNone/>
          </a:pPr>
          <a:r>
            <a:rPr lang="en-US" sz="2200" kern="1200"/>
            <a:t>(n = 170 teams undergoing TMACT fidelity review)</a:t>
          </a:r>
        </a:p>
      </dsp:txBody>
      <dsp:txXfrm>
        <a:off x="696297" y="538547"/>
        <a:ext cx="4171627" cy="2590157"/>
      </dsp:txXfrm>
    </dsp:sp>
    <dsp:sp modelId="{5317571B-ECAF-4817-B5C5-F57EC100500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525C7-39E8-4589-8D7D-1924F578816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61% of survey participants reported </a:t>
          </a:r>
          <a:r>
            <a:rPr lang="en-US" sz="2200" b="1" kern="1200"/>
            <a:t>no more than 10% of clients </a:t>
          </a:r>
          <a:r>
            <a:rPr lang="en-US" sz="2200" kern="1200"/>
            <a:t>served by their ACT team were on a civil or criminal commitment order</a:t>
          </a:r>
          <a:br>
            <a:rPr lang="en-US" sz="2200" kern="1200"/>
          </a:br>
          <a:r>
            <a:rPr lang="en-US" sz="2200" kern="1200"/>
            <a:t>ACT Team Leader Survey (n = 306)</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DCDE23-2F5B-5542-8F7D-1452ABE2F30C}"/>
              </a:ext>
            </a:extLst>
          </p:cNvPr>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D8DF0ED-7DB9-B74D-9FDD-38C3E493473B}"/>
              </a:ext>
            </a:extLst>
          </p:cNvPr>
          <p:cNvSpPr>
            <a:spLocks noGrp="1"/>
          </p:cNvSpPr>
          <p:nvPr>
            <p:ph type="dt" sz="quarter" idx="1"/>
          </p:nvPr>
        </p:nvSpPr>
        <p:spPr>
          <a:xfrm>
            <a:off x="3884613" y="0"/>
            <a:ext cx="2971800" cy="446124"/>
          </a:xfrm>
          <a:prstGeom prst="rect">
            <a:avLst/>
          </a:prstGeom>
        </p:spPr>
        <p:txBody>
          <a:bodyPr vert="horz" lIns="91440" tIns="45720" rIns="91440" bIns="45720" rtlCol="0"/>
          <a:lstStyle>
            <a:lvl1pPr algn="r">
              <a:defRPr sz="1200"/>
            </a:lvl1pPr>
          </a:lstStyle>
          <a:p>
            <a:fld id="{57972343-2919-4E44-B871-9FF1184001B8}" type="datetimeFigureOut">
              <a:rPr lang="en-US" smtClean="0"/>
              <a:t>2/2/2024</a:t>
            </a:fld>
            <a:endParaRPr lang="en-US"/>
          </a:p>
        </p:txBody>
      </p:sp>
      <p:sp>
        <p:nvSpPr>
          <p:cNvPr id="4" name="Footer Placeholder 3">
            <a:extLst>
              <a:ext uri="{FF2B5EF4-FFF2-40B4-BE49-F238E27FC236}">
                <a16:creationId xmlns:a16="http://schemas.microsoft.com/office/drawing/2014/main" id="{C8FD6598-85B2-7C45-8B45-BEA87C6C07D6}"/>
              </a:ext>
            </a:extLst>
          </p:cNvPr>
          <p:cNvSpPr>
            <a:spLocks noGrp="1"/>
          </p:cNvSpPr>
          <p:nvPr>
            <p:ph type="ftr" sz="quarter" idx="2"/>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8AE449-7C12-F44B-967F-4F9D954AED40}"/>
              </a:ext>
            </a:extLst>
          </p:cNvPr>
          <p:cNvSpPr>
            <a:spLocks noGrp="1"/>
          </p:cNvSpPr>
          <p:nvPr>
            <p:ph type="sldNum" sz="quarter" idx="3"/>
          </p:nvPr>
        </p:nvSpPr>
        <p:spPr>
          <a:xfrm>
            <a:off x="3884613" y="8445466"/>
            <a:ext cx="2971800" cy="446123"/>
          </a:xfrm>
          <a:prstGeom prst="rect">
            <a:avLst/>
          </a:prstGeom>
        </p:spPr>
        <p:txBody>
          <a:bodyPr vert="horz" lIns="91440" tIns="45720" rIns="91440" bIns="45720" rtlCol="0" anchor="b"/>
          <a:lstStyle>
            <a:lvl1pPr algn="r">
              <a:defRPr sz="1200"/>
            </a:lvl1pPr>
          </a:lstStyle>
          <a:p>
            <a:fld id="{BC671F30-0171-794D-A822-EB7536BA8C00}" type="slidenum">
              <a:rPr lang="en-US" smtClean="0"/>
              <a:t>‹#›</a:t>
            </a:fld>
            <a:endParaRPr lang="en-US"/>
          </a:p>
        </p:txBody>
      </p:sp>
    </p:spTree>
    <p:extLst>
      <p:ext uri="{BB962C8B-B14F-4D97-AF65-F5344CB8AC3E}">
        <p14:creationId xmlns:p14="http://schemas.microsoft.com/office/powerpoint/2010/main" val="4010418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46124"/>
          </a:xfrm>
          <a:prstGeom prst="rect">
            <a:avLst/>
          </a:prstGeom>
        </p:spPr>
        <p:txBody>
          <a:bodyPr vert="horz" lIns="91440" tIns="45720" rIns="91440" bIns="45720" rtlCol="0"/>
          <a:lstStyle>
            <a:lvl1pPr algn="r">
              <a:defRPr sz="1200"/>
            </a:lvl1pPr>
          </a:lstStyle>
          <a:p>
            <a:fld id="{882677E7-D505-1846-B220-FF354B6DD440}" type="datetimeFigureOut">
              <a:rPr lang="en-US" smtClean="0"/>
              <a:t>2/2/2024</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279076"/>
            <a:ext cx="5486400" cy="35010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47276DB2-2E54-0141-B1A7-F6E9B8C69C53}" type="slidenum">
              <a:rPr lang="en-US" smtClean="0"/>
              <a:t>‹#›</a:t>
            </a:fld>
            <a:endParaRPr lang="en-US"/>
          </a:p>
        </p:txBody>
      </p:sp>
    </p:spTree>
    <p:extLst>
      <p:ext uri="{BB962C8B-B14F-4D97-AF65-F5344CB8AC3E}">
        <p14:creationId xmlns:p14="http://schemas.microsoft.com/office/powerpoint/2010/main" val="291020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2B7795-8E71-4937-99E9-4F40CFCF6323}" type="slidenum">
              <a:rPr lang="en-US" smtClean="0"/>
              <a:pPr>
                <a:defRPr/>
              </a:pPr>
              <a:t>1</a:t>
            </a:fld>
            <a:endParaRPr lang="en-US" dirty="0"/>
          </a:p>
        </p:txBody>
      </p:sp>
    </p:spTree>
    <p:extLst>
      <p:ext uri="{BB962C8B-B14F-4D97-AF65-F5344CB8AC3E}">
        <p14:creationId xmlns:p14="http://schemas.microsoft.com/office/powerpoint/2010/main" val="249112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11</a:t>
            </a:fld>
            <a:endParaRPr lang="en-US"/>
          </a:p>
        </p:txBody>
      </p:sp>
    </p:spTree>
    <p:extLst>
      <p:ext uri="{BB962C8B-B14F-4D97-AF65-F5344CB8AC3E}">
        <p14:creationId xmlns:p14="http://schemas.microsoft.com/office/powerpoint/2010/main" val="155610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12</a:t>
            </a:fld>
            <a:endParaRPr lang="en-US"/>
          </a:p>
        </p:txBody>
      </p:sp>
    </p:spTree>
    <p:extLst>
      <p:ext uri="{BB962C8B-B14F-4D97-AF65-F5344CB8AC3E}">
        <p14:creationId xmlns:p14="http://schemas.microsoft.com/office/powerpoint/2010/main" val="74195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13</a:t>
            </a:fld>
            <a:endParaRPr lang="en-US"/>
          </a:p>
        </p:txBody>
      </p:sp>
    </p:spTree>
    <p:extLst>
      <p:ext uri="{BB962C8B-B14F-4D97-AF65-F5344CB8AC3E}">
        <p14:creationId xmlns:p14="http://schemas.microsoft.com/office/powerpoint/2010/main" val="93095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14</a:t>
            </a:fld>
            <a:endParaRPr lang="en-US"/>
          </a:p>
        </p:txBody>
      </p:sp>
    </p:spTree>
    <p:extLst>
      <p:ext uri="{BB962C8B-B14F-4D97-AF65-F5344CB8AC3E}">
        <p14:creationId xmlns:p14="http://schemas.microsoft.com/office/powerpoint/2010/main" val="129714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are some reasons for why people who are enrolled in ACT to be minimally engaged/ disengaged?
https://www.polleverywhere.com/free_text_polls/owlc9vwPqIlT8JttEewAI</a:t>
            </a:r>
          </a:p>
        </p:txBody>
      </p:sp>
      <p:sp>
        <p:nvSpPr>
          <p:cNvPr id="4" name="Slide Number Placeholder 3"/>
          <p:cNvSpPr>
            <a:spLocks noGrp="1"/>
          </p:cNvSpPr>
          <p:nvPr>
            <p:ph type="sldNum" sz="quarter" idx="5"/>
          </p:nvPr>
        </p:nvSpPr>
        <p:spPr/>
        <p:txBody>
          <a:bodyPr/>
          <a:lstStyle/>
          <a:p>
            <a:fld id="{47276DB2-2E54-0141-B1A7-F6E9B8C69C53}" type="slidenum">
              <a:rPr lang="en-US" smtClean="0"/>
              <a:t>15</a:t>
            </a:fld>
            <a:endParaRPr lang="en-US"/>
          </a:p>
        </p:txBody>
      </p:sp>
      <p:sp>
        <p:nvSpPr>
          <p:cNvPr id="5" name="TextBox 4">
            <a:extLst>
              <a:ext uri="{FF2B5EF4-FFF2-40B4-BE49-F238E27FC236}">
                <a16:creationId xmlns:a16="http://schemas.microsoft.com/office/drawing/2014/main" id="{B8A5E210-CF82-4B88-E731-67D14443409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00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16</a:t>
            </a:fld>
            <a:endParaRPr lang="en-US"/>
          </a:p>
        </p:txBody>
      </p:sp>
    </p:spTree>
    <p:extLst>
      <p:ext uri="{BB962C8B-B14F-4D97-AF65-F5344CB8AC3E}">
        <p14:creationId xmlns:p14="http://schemas.microsoft.com/office/powerpoint/2010/main" val="252941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17</a:t>
            </a:fld>
            <a:endParaRPr lang="en-US"/>
          </a:p>
        </p:txBody>
      </p:sp>
    </p:spTree>
    <p:extLst>
      <p:ext uri="{BB962C8B-B14F-4D97-AF65-F5344CB8AC3E}">
        <p14:creationId xmlns:p14="http://schemas.microsoft.com/office/powerpoint/2010/main" val="223077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Hand out “Engagement Strategies Evidenced-based” handout</a:t>
            </a:r>
          </a:p>
        </p:txBody>
      </p:sp>
      <p:sp>
        <p:nvSpPr>
          <p:cNvPr id="4" name="Slide Number Placeholder 3"/>
          <p:cNvSpPr>
            <a:spLocks noGrp="1"/>
          </p:cNvSpPr>
          <p:nvPr>
            <p:ph type="sldNum" sz="quarter" idx="10"/>
          </p:nvPr>
        </p:nvSpPr>
        <p:spPr/>
        <p:txBody>
          <a:bodyPr/>
          <a:lstStyle/>
          <a:p>
            <a:pPr>
              <a:defRPr/>
            </a:pPr>
            <a:fld id="{57006502-18BC-4944-9EFF-68402DB0DB92}" type="slidenum">
              <a:rPr lang="en-US" smtClean="0"/>
              <a:pPr>
                <a:defRPr/>
              </a:pPr>
              <a:t>18</a:t>
            </a:fld>
            <a:endParaRPr lang="en-US" dirty="0"/>
          </a:p>
        </p:txBody>
      </p:sp>
    </p:spTree>
    <p:extLst>
      <p:ext uri="{BB962C8B-B14F-4D97-AF65-F5344CB8AC3E}">
        <p14:creationId xmlns:p14="http://schemas.microsoft.com/office/powerpoint/2010/main" val="384105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SR- What have YOU done to engage your clients?</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High Fidelity ACT 101 Training Presented by NC ACT Coalition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F42012-A347-4952-BD73-792DBB127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61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57006502-18BC-4944-9EFF-68402DB0DB92}" type="slidenum">
              <a:rPr lang="en-US">
                <a:solidFill>
                  <a:prstClr val="black"/>
                </a:solidFill>
                <a:latin typeface="Calibri"/>
              </a:rPr>
              <a:pPr defTabSz="483306">
                <a:defRPr/>
              </a:pPr>
              <a:t>20</a:t>
            </a:fld>
            <a:endParaRPr lang="en-US" dirty="0">
              <a:solidFill>
                <a:prstClr val="black"/>
              </a:solidFill>
              <a:latin typeface="Calibri"/>
            </a:endParaRPr>
          </a:p>
        </p:txBody>
      </p:sp>
    </p:spTree>
    <p:extLst>
      <p:ext uri="{BB962C8B-B14F-4D97-AF65-F5344CB8AC3E}">
        <p14:creationId xmlns:p14="http://schemas.microsoft.com/office/powerpoint/2010/main" val="340659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2</a:t>
            </a:fld>
            <a:endParaRPr lang="en-US"/>
          </a:p>
        </p:txBody>
      </p:sp>
    </p:spTree>
    <p:extLst>
      <p:ext uri="{BB962C8B-B14F-4D97-AF65-F5344CB8AC3E}">
        <p14:creationId xmlns:p14="http://schemas.microsoft.com/office/powerpoint/2010/main" val="201008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679F97-A821-4589-8957-5E100C5DC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51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Examples of creative and effective engagement strategies -- where you built up intrinsic motivation to engage with team?
https://www.polleverywhere.com/free_text_polls/DIubJsJ5sB99g0WtZovyg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DA2DD-6D30-44B9-A0C0-BCB3DD29CD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80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100"/>
              <a:t>SR- what about this makes you uncomfortable?</a:t>
            </a:r>
          </a:p>
          <a:p>
            <a:pPr>
              <a:lnSpc>
                <a:spcPct val="90000"/>
              </a:lnSpc>
            </a:pPr>
            <a:endParaRPr lang="en-US" sz="2100"/>
          </a:p>
          <a:p>
            <a:pPr>
              <a:lnSpc>
                <a:spcPct val="90000"/>
              </a:lnSpc>
            </a:pPr>
            <a:r>
              <a:rPr lang="en-US" sz="2100"/>
              <a:t>Threat or Use of Force</a:t>
            </a:r>
          </a:p>
          <a:p>
            <a:pPr marL="669925" lvl="1" indent="-325438"/>
            <a:r>
              <a:rPr lang="en-US">
                <a:effectLst/>
              </a:rPr>
              <a:t>Involuntary commitment to treatment</a:t>
            </a:r>
          </a:p>
          <a:p>
            <a:pPr marL="669925" lvl="1" indent="-325438"/>
            <a:r>
              <a:rPr lang="en-US">
                <a:effectLst/>
              </a:rPr>
              <a:t>Violation of parole or probation</a:t>
            </a:r>
          </a:p>
          <a:p>
            <a:pPr marL="669925" lvl="1" indent="-325438"/>
            <a:r>
              <a:rPr lang="en-US"/>
              <a:t>Contact DSS</a:t>
            </a:r>
            <a:endParaRPr lang="en-US">
              <a:effectLst/>
            </a:endParaRPr>
          </a:p>
          <a:p>
            <a:pPr>
              <a:lnSpc>
                <a:spcPct val="90000"/>
              </a:lnSpc>
            </a:pPr>
            <a:r>
              <a:rPr lang="en-US" sz="2100"/>
              <a:t>Control of Resources</a:t>
            </a:r>
          </a:p>
          <a:p>
            <a:pPr marL="669925" lvl="1" indent="-325438"/>
            <a:r>
              <a:rPr lang="en-US">
                <a:effectLst/>
              </a:rPr>
              <a:t>Access to housing contingent on treatment participation or adherence</a:t>
            </a:r>
          </a:p>
          <a:p>
            <a:pPr marL="669925" lvl="1" indent="-325438"/>
            <a:r>
              <a:rPr lang="en-US">
                <a:effectLst/>
              </a:rPr>
              <a:t>Money used as leverage</a:t>
            </a:r>
          </a:p>
          <a:p>
            <a:pPr marL="1022350" lvl="2" indent="-350838"/>
            <a:r>
              <a:rPr lang="en-US" sz="1800"/>
              <a:t>to increase adaptive behaviors (e.g., taking medications, going to group)</a:t>
            </a:r>
          </a:p>
          <a:p>
            <a:pPr marL="1022350" lvl="2" indent="-350838"/>
            <a:r>
              <a:rPr lang="en-US" sz="1800"/>
              <a:t>decrease maladaptive behaviors (e.g., substance use, poor hygiene)</a:t>
            </a:r>
          </a:p>
          <a:p>
            <a:pPr>
              <a:lnSpc>
                <a:spcPct val="90000"/>
              </a:lnSpc>
            </a:pPr>
            <a:r>
              <a:rPr lang="en-US" sz="2100"/>
              <a:t>Interpersonal pressures</a:t>
            </a:r>
          </a:p>
          <a:p>
            <a:pPr marL="669925" lvl="1" indent="-325438"/>
            <a:r>
              <a:rPr lang="en-US">
                <a:effectLst/>
              </a:rPr>
              <a:t>Close observation of medication receipt</a:t>
            </a:r>
          </a:p>
          <a:p>
            <a:pPr marL="669925" lvl="1" indent="-325438"/>
            <a:r>
              <a:rPr lang="en-US">
                <a:effectLst/>
              </a:rPr>
              <a:t>Nonverbal and verbal behaviors associated with medication drops (e.g., not leaving apartment until meds swallowed) </a:t>
            </a:r>
          </a:p>
          <a:p>
            <a:pPr marL="669925" lvl="1" indent="-325438"/>
            <a:r>
              <a:rPr lang="en-US"/>
              <a:t>Accessing family to employ their own interpersonal pressures</a:t>
            </a:r>
            <a:endParaRPr lang="en-US">
              <a:effectLst/>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679F97-A821-4589-8957-5E100C5DC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118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D0DAF8-CFC7-4A10-B00A-7A18653792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665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25</a:t>
            </a:fld>
            <a:endParaRPr lang="en-US"/>
          </a:p>
        </p:txBody>
      </p:sp>
    </p:spTree>
    <p:extLst>
      <p:ext uri="{BB962C8B-B14F-4D97-AF65-F5344CB8AC3E}">
        <p14:creationId xmlns:p14="http://schemas.microsoft.com/office/powerpoint/2010/main" val="4018699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679F97-A821-4589-8957-5E100C5DC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940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679F97-A821-4589-8957-5E100C5DC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789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28</a:t>
            </a:fld>
            <a:endParaRPr lang="en-US"/>
          </a:p>
        </p:txBody>
      </p:sp>
    </p:spTree>
    <p:extLst>
      <p:ext uri="{BB962C8B-B14F-4D97-AF65-F5344CB8AC3E}">
        <p14:creationId xmlns:p14="http://schemas.microsoft.com/office/powerpoint/2010/main" val="324346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ISNs!!!!!!!!!!!!!!!!!!!!!!!!!!!!!</a:t>
            </a:r>
          </a:p>
        </p:txBody>
      </p:sp>
      <p:sp>
        <p:nvSpPr>
          <p:cNvPr id="4" name="Slide Number Placeholder 3"/>
          <p:cNvSpPr>
            <a:spLocks noGrp="1"/>
          </p:cNvSpPr>
          <p:nvPr>
            <p:ph type="sldNum" sz="quarter" idx="5"/>
          </p:nvPr>
        </p:nvSpPr>
        <p:spPr/>
        <p:txBody>
          <a:bodyPr/>
          <a:lstStyle/>
          <a:p>
            <a:fld id="{47276DB2-2E54-0141-B1A7-F6E9B8C69C53}" type="slidenum">
              <a:rPr lang="en-US" smtClean="0"/>
              <a:t>29</a:t>
            </a:fld>
            <a:endParaRPr lang="en-US"/>
          </a:p>
        </p:txBody>
      </p:sp>
    </p:spTree>
    <p:extLst>
      <p:ext uri="{BB962C8B-B14F-4D97-AF65-F5344CB8AC3E}">
        <p14:creationId xmlns:p14="http://schemas.microsoft.com/office/powerpoint/2010/main" val="3752312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Blaise Pascal mathematician, physicist, inventor</a:t>
            </a:r>
          </a:p>
        </p:txBody>
      </p:sp>
      <p:sp>
        <p:nvSpPr>
          <p:cNvPr id="4" name="Slide Number Placeholder 3"/>
          <p:cNvSpPr>
            <a:spLocks noGrp="1"/>
          </p:cNvSpPr>
          <p:nvPr>
            <p:ph type="sldNum" sz="quarter" idx="5"/>
          </p:nvPr>
        </p:nvSpPr>
        <p:spPr/>
        <p:txBody>
          <a:bodyPr/>
          <a:lstStyle/>
          <a:p>
            <a:fld id="{47276DB2-2E54-0141-B1A7-F6E9B8C69C53}" type="slidenum">
              <a:rPr lang="en-US" smtClean="0"/>
              <a:t>30</a:t>
            </a:fld>
            <a:endParaRPr lang="en-US"/>
          </a:p>
        </p:txBody>
      </p:sp>
    </p:spTree>
    <p:extLst>
      <p:ext uri="{BB962C8B-B14F-4D97-AF65-F5344CB8AC3E}">
        <p14:creationId xmlns:p14="http://schemas.microsoft.com/office/powerpoint/2010/main" val="26638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ACT has been criticized as being inherently coercive. Why? What are some reasons for these claims?
https://www.polleverywhere.com/free_text_polls/RwrQo5vTuBe1Rk1hE7J7x</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DA2DD-6D30-44B9-A0C0-BCB3DD29CD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276DB2-2E54-0141-B1A7-F6E9B8C69C53}" type="slidenum">
              <a:rPr lang="en-US" smtClean="0"/>
              <a:t>32</a:t>
            </a:fld>
            <a:endParaRPr lang="en-US"/>
          </a:p>
        </p:txBody>
      </p:sp>
    </p:spTree>
    <p:extLst>
      <p:ext uri="{BB962C8B-B14F-4D97-AF65-F5344CB8AC3E}">
        <p14:creationId xmlns:p14="http://schemas.microsoft.com/office/powerpoint/2010/main" val="2529272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57006502-18BC-4944-9EFF-68402DB0DB92}" type="slidenum">
              <a:rPr lang="en-US" smtClean="0"/>
              <a:pPr>
                <a:defRPr/>
              </a:pPr>
              <a:t>33</a:t>
            </a:fld>
            <a:endParaRPr lang="en-US" dirty="0"/>
          </a:p>
        </p:txBody>
      </p:sp>
    </p:spTree>
    <p:extLst>
      <p:ext uri="{BB962C8B-B14F-4D97-AF65-F5344CB8AC3E}">
        <p14:creationId xmlns:p14="http://schemas.microsoft.com/office/powerpoint/2010/main" val="361358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4F5077-15C4-064C-8FBA-A83326314CCC}" type="slidenum">
              <a:rPr lang="en-US" sz="1200"/>
              <a:pPr/>
              <a:t>4</a:t>
            </a:fld>
            <a:endParaRPr lang="en-US" sz="1200" dirty="0"/>
          </a:p>
        </p:txBody>
      </p:sp>
      <p:sp>
        <p:nvSpPr>
          <p:cNvPr id="301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solidFill>
            <a:srgbClr val="FFFFFF"/>
          </a:solidFill>
          <a:ln>
            <a:solidFill>
              <a:srgbClr val="000000"/>
            </a:solidFill>
            <a:miter lim="800000"/>
            <a:headEnd/>
            <a:tailEnd/>
          </a:ln>
        </p:spPr>
        <p:txBody>
          <a:bodyPr lIns="91796" tIns="45899" rIns="91796" bIns="45899"/>
          <a:lstStyle/>
          <a:p>
            <a:pPr eaLnBrk="1" hangingPunct="1"/>
            <a:r>
              <a:rPr lang="en-US" dirty="0"/>
              <a:t>Stigma. </a:t>
            </a:r>
            <a:br>
              <a:rPr lang="en-US" dirty="0"/>
            </a:br>
            <a:r>
              <a:rPr lang="en-US" dirty="0"/>
              <a:t>What are some common terms you hear about mental illness?  Why would people show up…</a:t>
            </a:r>
          </a:p>
        </p:txBody>
      </p:sp>
    </p:spTree>
    <p:extLst>
      <p:ext uri="{BB962C8B-B14F-4D97-AF65-F5344CB8AC3E}">
        <p14:creationId xmlns:p14="http://schemas.microsoft.com/office/powerpoint/2010/main" val="290866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might this young woman feel about mental health care after this experience?
https://www.polleverywhere.com/free_text_polls/ls8asArnR03OYJgnKqwJ9</a:t>
            </a:r>
          </a:p>
        </p:txBody>
      </p:sp>
      <p:sp>
        <p:nvSpPr>
          <p:cNvPr id="4" name="Slide Number Placeholder 3"/>
          <p:cNvSpPr>
            <a:spLocks noGrp="1"/>
          </p:cNvSpPr>
          <p:nvPr>
            <p:ph type="sldNum" sz="quarter" idx="5"/>
          </p:nvPr>
        </p:nvSpPr>
        <p:spPr/>
        <p:txBody>
          <a:bodyPr/>
          <a:lstStyle/>
          <a:p>
            <a:fld id="{47276DB2-2E54-0141-B1A7-F6E9B8C69C53}" type="slidenum">
              <a:rPr lang="en-US" smtClean="0"/>
              <a:t>5</a:t>
            </a:fld>
            <a:endParaRPr lang="en-US"/>
          </a:p>
        </p:txBody>
      </p:sp>
      <p:sp>
        <p:nvSpPr>
          <p:cNvPr id="5" name="TextBox 4">
            <a:extLst>
              <a:ext uri="{FF2B5EF4-FFF2-40B4-BE49-F238E27FC236}">
                <a16:creationId xmlns:a16="http://schemas.microsoft.com/office/drawing/2014/main" id="{26AC66EE-0760-2A1D-B90E-3B48F9219A1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7454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DA2DD-6D30-44B9-A0C0-BCB3DD29CD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36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is an expensive service to fund – when doing so to fidelity. To be cost-effective, ACT should be</a:t>
            </a:r>
          </a:p>
        </p:txBody>
      </p:sp>
      <p:sp>
        <p:nvSpPr>
          <p:cNvPr id="4" name="Slide Number Placeholder 3"/>
          <p:cNvSpPr>
            <a:spLocks noGrp="1"/>
          </p:cNvSpPr>
          <p:nvPr>
            <p:ph type="sldNum" sz="quarter" idx="5"/>
          </p:nvPr>
        </p:nvSpPr>
        <p:spPr/>
        <p:txBody>
          <a:bodyPr/>
          <a:lstStyle/>
          <a:p>
            <a:fld id="{47276DB2-2E54-0141-B1A7-F6E9B8C69C53}" type="slidenum">
              <a:rPr lang="en-US" smtClean="0"/>
              <a:t>7</a:t>
            </a:fld>
            <a:endParaRPr lang="en-US"/>
          </a:p>
        </p:txBody>
      </p:sp>
    </p:spTree>
    <p:extLst>
      <p:ext uri="{BB962C8B-B14F-4D97-AF65-F5344CB8AC3E}">
        <p14:creationId xmlns:p14="http://schemas.microsoft.com/office/powerpoint/2010/main" val="11308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550A2E7-4F41-4033-AF36-714C33F81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D4C1C6A-D70B-45D5-8E03-3AAD29BBE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Important to remember that ACT is designed to be the fixed point of responsibility – we must do right by offering a full range of services to meet needs and do so in a coordinated manner using the team approach</a:t>
            </a:r>
          </a:p>
        </p:txBody>
      </p:sp>
      <p:sp>
        <p:nvSpPr>
          <p:cNvPr id="41988" name="Slide Number Placeholder 3">
            <a:extLst>
              <a:ext uri="{FF2B5EF4-FFF2-40B4-BE49-F238E27FC236}">
                <a16:creationId xmlns:a16="http://schemas.microsoft.com/office/drawing/2014/main" id="{71DA57D7-330B-4BCE-B9A5-FBA0A493B5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6D134B-B67C-4873-9DE2-DEC0954EE7D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I as a one stop treatment shop, so to speak, ACT is to provide a rather full array of treatment and support. Often overlooked is the emphasis on providing more rehab services in ACT.  Many individuals enrolling in ACT, or even those who have been getting ACT for years, vacillate in how motivated and interested they are in receiving services at all – outreach and engagement are also important skillset of ACT.</a:t>
            </a:r>
          </a:p>
          <a:p>
            <a:endParaRPr lang="en-US" dirty="0"/>
          </a:p>
          <a:p>
            <a:r>
              <a:rPr lang="en-US" dirty="0"/>
              <a:t>Sometimes this engagement is key to helping people stay out of more restrictive settings, as we take a look at next.  Where ACT is situated within a broader system.</a:t>
            </a:r>
          </a:p>
          <a:p>
            <a:endParaRPr lang="en-US" dirty="0"/>
          </a:p>
          <a:p>
            <a:r>
              <a:rPr lang="en-US" dirty="0"/>
              <a:t>Org platform that undergoes periodic updates to reflect best practices – Windows 11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EA330-0205-45CE-BFEC-4ADB1F3380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21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499F-6573-BEA4-BD11-7BB53DDDB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C42DE8-2A1F-4E17-51F4-3CFCAF44A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D8D0C7-F0AA-1CCF-44BB-B1DC490F679F}"/>
              </a:ext>
            </a:extLst>
          </p:cNvPr>
          <p:cNvSpPr>
            <a:spLocks noGrp="1"/>
          </p:cNvSpPr>
          <p:nvPr>
            <p:ph type="dt" sz="half" idx="10"/>
          </p:nvPr>
        </p:nvSpPr>
        <p:spPr/>
        <p:txBody>
          <a:bodyPr/>
          <a:lstStyle/>
          <a:p>
            <a:fld id="{EED01EF3-4E79-45CA-AC62-A262B32F72F0}" type="datetime1">
              <a:rPr lang="en-US" smtClean="0"/>
              <a:t>2/2/2024</a:t>
            </a:fld>
            <a:endParaRPr lang="en-US"/>
          </a:p>
        </p:txBody>
      </p:sp>
      <p:sp>
        <p:nvSpPr>
          <p:cNvPr id="5" name="Footer Placeholder 4">
            <a:extLst>
              <a:ext uri="{FF2B5EF4-FFF2-40B4-BE49-F238E27FC236}">
                <a16:creationId xmlns:a16="http://schemas.microsoft.com/office/drawing/2014/main" id="{C40049C0-654C-3A2D-A7E7-AB0EB43D5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7B43B-3A0F-EAC9-DD31-831857B75253}"/>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29447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255B-71C1-587C-94BE-77B85BD75C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C97F0-04FC-0CD5-D371-9F4637602B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9AB78-A659-9241-7CEF-BFD6318394BF}"/>
              </a:ext>
            </a:extLst>
          </p:cNvPr>
          <p:cNvSpPr>
            <a:spLocks noGrp="1"/>
          </p:cNvSpPr>
          <p:nvPr>
            <p:ph type="dt" sz="half" idx="10"/>
          </p:nvPr>
        </p:nvSpPr>
        <p:spPr/>
        <p:txBody>
          <a:bodyPr/>
          <a:lstStyle/>
          <a:p>
            <a:fld id="{28ACAB8C-431F-4B63-BA91-503CB41FEDB1}" type="datetime1">
              <a:rPr lang="en-US" smtClean="0"/>
              <a:t>2/2/2024</a:t>
            </a:fld>
            <a:endParaRPr lang="en-US"/>
          </a:p>
        </p:txBody>
      </p:sp>
      <p:sp>
        <p:nvSpPr>
          <p:cNvPr id="5" name="Footer Placeholder 4">
            <a:extLst>
              <a:ext uri="{FF2B5EF4-FFF2-40B4-BE49-F238E27FC236}">
                <a16:creationId xmlns:a16="http://schemas.microsoft.com/office/drawing/2014/main" id="{E5EAE4DC-191D-7B15-9CB9-DAAA30289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B8BA9-E269-D85C-C22D-168E28CF4E5C}"/>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09761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DB26-6F9F-EC1F-D17F-D09CAF400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AF6E04-A67B-5038-C1E1-D41232DE7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45137-497B-03DC-405E-E51577102D55}"/>
              </a:ext>
            </a:extLst>
          </p:cNvPr>
          <p:cNvSpPr>
            <a:spLocks noGrp="1"/>
          </p:cNvSpPr>
          <p:nvPr>
            <p:ph type="dt" sz="half" idx="10"/>
          </p:nvPr>
        </p:nvSpPr>
        <p:spPr/>
        <p:txBody>
          <a:bodyPr/>
          <a:lstStyle/>
          <a:p>
            <a:fld id="{92765888-7ECC-4CE8-B3F8-F2E82E7C0986}" type="datetime1">
              <a:rPr lang="en-US" smtClean="0"/>
              <a:t>2/2/2024</a:t>
            </a:fld>
            <a:endParaRPr lang="en-US"/>
          </a:p>
        </p:txBody>
      </p:sp>
      <p:sp>
        <p:nvSpPr>
          <p:cNvPr id="5" name="Footer Placeholder 4">
            <a:extLst>
              <a:ext uri="{FF2B5EF4-FFF2-40B4-BE49-F238E27FC236}">
                <a16:creationId xmlns:a16="http://schemas.microsoft.com/office/drawing/2014/main" id="{02FA6030-1F4A-6906-B2E6-ABBCC4FA0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B8A14-C02C-2488-D46B-71CB4466520B}"/>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25194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136E-DB80-3EAD-A5E1-FED9897BC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77674-E976-DCF1-1D07-54DE80BF5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69CA7C-7333-EF1C-2D85-1916364979B7}"/>
              </a:ext>
            </a:extLst>
          </p:cNvPr>
          <p:cNvSpPr>
            <a:spLocks noGrp="1"/>
          </p:cNvSpPr>
          <p:nvPr>
            <p:ph type="dt" sz="half" idx="10"/>
          </p:nvPr>
        </p:nvSpPr>
        <p:spPr/>
        <p:txBody>
          <a:bodyPr/>
          <a:lstStyle/>
          <a:p>
            <a:fld id="{D3BA1810-64D2-4F70-802E-06987AB90ED8}" type="datetime1">
              <a:rPr lang="en-US" smtClean="0"/>
              <a:t>2/2/2024</a:t>
            </a:fld>
            <a:endParaRPr lang="en-US"/>
          </a:p>
        </p:txBody>
      </p:sp>
      <p:sp>
        <p:nvSpPr>
          <p:cNvPr id="5" name="Footer Placeholder 4">
            <a:extLst>
              <a:ext uri="{FF2B5EF4-FFF2-40B4-BE49-F238E27FC236}">
                <a16:creationId xmlns:a16="http://schemas.microsoft.com/office/drawing/2014/main" id="{5A702F5B-8F2F-B69B-B804-E66DEBEFD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949AA-FB29-AEE6-2FFE-01774529145E}"/>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3504445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A96A-E584-260A-79EE-F6DC4CFA8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4E6C5-AE91-599C-1A7C-CDD34E91C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24457-2788-4D01-B27D-CEA6B014A550}"/>
              </a:ext>
            </a:extLst>
          </p:cNvPr>
          <p:cNvSpPr>
            <a:spLocks noGrp="1"/>
          </p:cNvSpPr>
          <p:nvPr>
            <p:ph type="dt" sz="half" idx="10"/>
          </p:nvPr>
        </p:nvSpPr>
        <p:spPr/>
        <p:txBody>
          <a:bodyPr/>
          <a:lstStyle/>
          <a:p>
            <a:fld id="{34D305FF-289B-4CAA-9BF7-9AAA689625F3}" type="datetime1">
              <a:rPr lang="en-US" smtClean="0"/>
              <a:t>2/2/2024</a:t>
            </a:fld>
            <a:endParaRPr lang="en-US"/>
          </a:p>
        </p:txBody>
      </p:sp>
      <p:sp>
        <p:nvSpPr>
          <p:cNvPr id="5" name="Footer Placeholder 4">
            <a:extLst>
              <a:ext uri="{FF2B5EF4-FFF2-40B4-BE49-F238E27FC236}">
                <a16:creationId xmlns:a16="http://schemas.microsoft.com/office/drawing/2014/main" id="{2498AF49-8966-8592-09DB-E1FCF5E3F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368A-2FDA-A68D-89CD-5B49AA46A2E5}"/>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44447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9D5F-48EF-D71E-1E5A-FA7E7997B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96C404-CAF0-5E51-B981-3CD4D8C4C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4C053-8A60-69E9-DA13-D6BD3204A390}"/>
              </a:ext>
            </a:extLst>
          </p:cNvPr>
          <p:cNvSpPr>
            <a:spLocks noGrp="1"/>
          </p:cNvSpPr>
          <p:nvPr>
            <p:ph type="dt" sz="half" idx="10"/>
          </p:nvPr>
        </p:nvSpPr>
        <p:spPr/>
        <p:txBody>
          <a:bodyPr/>
          <a:lstStyle/>
          <a:p>
            <a:fld id="{BFEB8D4A-BF09-404E-A0A0-293F79C6357D}" type="datetime1">
              <a:rPr lang="en-US" smtClean="0"/>
              <a:t>2/2/2024</a:t>
            </a:fld>
            <a:endParaRPr lang="en-US"/>
          </a:p>
        </p:txBody>
      </p:sp>
      <p:sp>
        <p:nvSpPr>
          <p:cNvPr id="5" name="Footer Placeholder 4">
            <a:extLst>
              <a:ext uri="{FF2B5EF4-FFF2-40B4-BE49-F238E27FC236}">
                <a16:creationId xmlns:a16="http://schemas.microsoft.com/office/drawing/2014/main" id="{72A7CA45-10D1-A2B5-4F94-4F2334FAA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9680-3077-A290-8A95-850DAAE1E9A5}"/>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289554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D89A-B0B3-2454-2F98-F0E2415C8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DA86F-347C-30D9-FA19-97763F462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E8584-50E7-37BE-858F-E0B7AFA7A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E990B-7141-0EEA-EBE9-6B1A18B5392D}"/>
              </a:ext>
            </a:extLst>
          </p:cNvPr>
          <p:cNvSpPr>
            <a:spLocks noGrp="1"/>
          </p:cNvSpPr>
          <p:nvPr>
            <p:ph type="dt" sz="half" idx="10"/>
          </p:nvPr>
        </p:nvSpPr>
        <p:spPr/>
        <p:txBody>
          <a:bodyPr/>
          <a:lstStyle/>
          <a:p>
            <a:fld id="{B9D1C004-DEAF-4E7F-9E22-5A21C87CDA31}" type="datetime1">
              <a:rPr lang="en-US" smtClean="0"/>
              <a:t>2/2/2024</a:t>
            </a:fld>
            <a:endParaRPr lang="en-US"/>
          </a:p>
        </p:txBody>
      </p:sp>
      <p:sp>
        <p:nvSpPr>
          <p:cNvPr id="6" name="Footer Placeholder 5">
            <a:extLst>
              <a:ext uri="{FF2B5EF4-FFF2-40B4-BE49-F238E27FC236}">
                <a16:creationId xmlns:a16="http://schemas.microsoft.com/office/drawing/2014/main" id="{0E5FAC38-5395-9BE0-E6B3-F7B2E6C90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8D56F8-4989-76A6-287F-5200240A8591}"/>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424261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E0F8-9EBF-386D-DF93-96122315FF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06A7D6-FEB6-2F25-D2E6-C54A8A97A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89CFC-3E90-D4AB-CD0B-813F40FFE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1BB476-DE00-57F1-7E4A-227AEA6F0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20B33-6CE9-0C23-9695-89FDB708D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66286D-D795-1829-1687-19569647F6AC}"/>
              </a:ext>
            </a:extLst>
          </p:cNvPr>
          <p:cNvSpPr>
            <a:spLocks noGrp="1"/>
          </p:cNvSpPr>
          <p:nvPr>
            <p:ph type="dt" sz="half" idx="10"/>
          </p:nvPr>
        </p:nvSpPr>
        <p:spPr/>
        <p:txBody>
          <a:bodyPr/>
          <a:lstStyle/>
          <a:p>
            <a:fld id="{0DF1BBAA-A9FB-44A1-9FD8-55E33E17B344}" type="datetime1">
              <a:rPr lang="en-US" smtClean="0"/>
              <a:t>2/2/2024</a:t>
            </a:fld>
            <a:endParaRPr lang="en-US"/>
          </a:p>
        </p:txBody>
      </p:sp>
      <p:sp>
        <p:nvSpPr>
          <p:cNvPr id="8" name="Footer Placeholder 7">
            <a:extLst>
              <a:ext uri="{FF2B5EF4-FFF2-40B4-BE49-F238E27FC236}">
                <a16:creationId xmlns:a16="http://schemas.microsoft.com/office/drawing/2014/main" id="{7B4E6A9C-AE70-A6BD-2A3F-1EB056D21C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FAC40F-773C-D829-CEB2-F29EEF777E64}"/>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152976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8CA6-B9FC-164B-D506-716F162372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244FA-B1FD-0096-DFFF-A2F7C210BD6E}"/>
              </a:ext>
            </a:extLst>
          </p:cNvPr>
          <p:cNvSpPr>
            <a:spLocks noGrp="1"/>
          </p:cNvSpPr>
          <p:nvPr>
            <p:ph type="dt" sz="half" idx="10"/>
          </p:nvPr>
        </p:nvSpPr>
        <p:spPr/>
        <p:txBody>
          <a:bodyPr/>
          <a:lstStyle/>
          <a:p>
            <a:fld id="{047C6C00-0868-42DB-B3E0-AF8E53E67A13}" type="datetime1">
              <a:rPr lang="en-US" smtClean="0"/>
              <a:t>2/2/2024</a:t>
            </a:fld>
            <a:endParaRPr lang="en-US"/>
          </a:p>
        </p:txBody>
      </p:sp>
      <p:sp>
        <p:nvSpPr>
          <p:cNvPr id="4" name="Footer Placeholder 3">
            <a:extLst>
              <a:ext uri="{FF2B5EF4-FFF2-40B4-BE49-F238E27FC236}">
                <a16:creationId xmlns:a16="http://schemas.microsoft.com/office/drawing/2014/main" id="{3889991A-4AEF-2E1B-63FD-E0CE4BA74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486A6-3509-4D33-FCBC-D783601E7E5B}"/>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363930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C4D78-CFBE-4AC3-C646-12AF02F9D1E1}"/>
              </a:ext>
            </a:extLst>
          </p:cNvPr>
          <p:cNvSpPr>
            <a:spLocks noGrp="1"/>
          </p:cNvSpPr>
          <p:nvPr>
            <p:ph type="dt" sz="half" idx="10"/>
          </p:nvPr>
        </p:nvSpPr>
        <p:spPr/>
        <p:txBody>
          <a:bodyPr/>
          <a:lstStyle/>
          <a:p>
            <a:fld id="{E09C0A08-B6B0-4EC3-BF97-C87E37F45910}" type="datetime1">
              <a:rPr lang="en-US" smtClean="0"/>
              <a:t>2/2/2024</a:t>
            </a:fld>
            <a:endParaRPr lang="en-US"/>
          </a:p>
        </p:txBody>
      </p:sp>
      <p:sp>
        <p:nvSpPr>
          <p:cNvPr id="3" name="Footer Placeholder 2">
            <a:extLst>
              <a:ext uri="{FF2B5EF4-FFF2-40B4-BE49-F238E27FC236}">
                <a16:creationId xmlns:a16="http://schemas.microsoft.com/office/drawing/2014/main" id="{BFF417CC-A64D-5F0D-F1AD-8738E81093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244079-FD4F-14AF-B228-AD34D1FCD553}"/>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1478359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ECE7-1756-9E12-1F98-1FC2C371A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BEDF2-AA9E-F6E5-399E-AD912572F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37D52-0B2F-0829-4DC5-1683E1E60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97F7C-610A-0232-A74C-6D0C3B8565AA}"/>
              </a:ext>
            </a:extLst>
          </p:cNvPr>
          <p:cNvSpPr>
            <a:spLocks noGrp="1"/>
          </p:cNvSpPr>
          <p:nvPr>
            <p:ph type="dt" sz="half" idx="10"/>
          </p:nvPr>
        </p:nvSpPr>
        <p:spPr/>
        <p:txBody>
          <a:bodyPr/>
          <a:lstStyle/>
          <a:p>
            <a:fld id="{0DFEC2CB-E866-4E54-9750-B09189511C3D}" type="datetime1">
              <a:rPr lang="en-US" smtClean="0"/>
              <a:t>2/2/2024</a:t>
            </a:fld>
            <a:endParaRPr lang="en-US"/>
          </a:p>
        </p:txBody>
      </p:sp>
      <p:sp>
        <p:nvSpPr>
          <p:cNvPr id="6" name="Footer Placeholder 5">
            <a:extLst>
              <a:ext uri="{FF2B5EF4-FFF2-40B4-BE49-F238E27FC236}">
                <a16:creationId xmlns:a16="http://schemas.microsoft.com/office/drawing/2014/main" id="{3E7319B1-B5DF-9229-9BF3-4957A08A8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09CD0-21D8-CF58-272D-065A46EABDA4}"/>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156898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903B-BB6F-9660-19D5-B0C77C7855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60437-EB9F-17E1-FD41-E4D8F02CC0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7C758-1527-8219-AFEE-7DA6A6508C08}"/>
              </a:ext>
            </a:extLst>
          </p:cNvPr>
          <p:cNvSpPr>
            <a:spLocks noGrp="1"/>
          </p:cNvSpPr>
          <p:nvPr>
            <p:ph type="dt" sz="half" idx="10"/>
          </p:nvPr>
        </p:nvSpPr>
        <p:spPr/>
        <p:txBody>
          <a:bodyPr/>
          <a:lstStyle/>
          <a:p>
            <a:fld id="{415BF300-805F-421B-9158-9EB0C2AAE3AE}" type="datetime1">
              <a:rPr lang="en-US" smtClean="0"/>
              <a:t>2/2/2024</a:t>
            </a:fld>
            <a:endParaRPr lang="en-US"/>
          </a:p>
        </p:txBody>
      </p:sp>
      <p:sp>
        <p:nvSpPr>
          <p:cNvPr id="5" name="Footer Placeholder 4">
            <a:extLst>
              <a:ext uri="{FF2B5EF4-FFF2-40B4-BE49-F238E27FC236}">
                <a16:creationId xmlns:a16="http://schemas.microsoft.com/office/drawing/2014/main" id="{C7F65A97-1EE2-9F5D-9B13-E770DA5DF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CD7A7-873D-6298-D87E-6D7CD3BC2B79}"/>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310593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3F9F-C545-BF35-A116-6B6353FD6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19664-8D06-7067-5D44-8B4668528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F6F20-158F-D87D-4B68-3E5F57E72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CD63E-25C8-0DE3-664E-7647CE3CAEDD}"/>
              </a:ext>
            </a:extLst>
          </p:cNvPr>
          <p:cNvSpPr>
            <a:spLocks noGrp="1"/>
          </p:cNvSpPr>
          <p:nvPr>
            <p:ph type="dt" sz="half" idx="10"/>
          </p:nvPr>
        </p:nvSpPr>
        <p:spPr/>
        <p:txBody>
          <a:bodyPr/>
          <a:lstStyle/>
          <a:p>
            <a:fld id="{B1F61126-B2C2-4849-9E3C-36E1601477C0}" type="datetime1">
              <a:rPr lang="en-US" smtClean="0"/>
              <a:t>2/2/2024</a:t>
            </a:fld>
            <a:endParaRPr lang="en-US"/>
          </a:p>
        </p:txBody>
      </p:sp>
      <p:sp>
        <p:nvSpPr>
          <p:cNvPr id="6" name="Footer Placeholder 5">
            <a:extLst>
              <a:ext uri="{FF2B5EF4-FFF2-40B4-BE49-F238E27FC236}">
                <a16:creationId xmlns:a16="http://schemas.microsoft.com/office/drawing/2014/main" id="{49A2DE5E-C1F9-7802-296B-6B054EE5F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8EF47-5BD8-1E70-05DC-14E9D5DB5BD4}"/>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28968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617C-1885-EF18-9FD6-D43213C56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E25501-164A-4941-CD7B-BB1AB93C4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C8EE-D54B-EECB-8ECA-64BAAB881B6B}"/>
              </a:ext>
            </a:extLst>
          </p:cNvPr>
          <p:cNvSpPr>
            <a:spLocks noGrp="1"/>
          </p:cNvSpPr>
          <p:nvPr>
            <p:ph type="dt" sz="half" idx="10"/>
          </p:nvPr>
        </p:nvSpPr>
        <p:spPr/>
        <p:txBody>
          <a:bodyPr/>
          <a:lstStyle/>
          <a:p>
            <a:fld id="{2465849B-9A0B-479A-98A8-A0253F8E2799}" type="datetime1">
              <a:rPr lang="en-US" smtClean="0"/>
              <a:t>2/2/2024</a:t>
            </a:fld>
            <a:endParaRPr lang="en-US"/>
          </a:p>
        </p:txBody>
      </p:sp>
      <p:sp>
        <p:nvSpPr>
          <p:cNvPr id="5" name="Footer Placeholder 4">
            <a:extLst>
              <a:ext uri="{FF2B5EF4-FFF2-40B4-BE49-F238E27FC236}">
                <a16:creationId xmlns:a16="http://schemas.microsoft.com/office/drawing/2014/main" id="{296C213D-6EEB-9985-1E4F-82EE0B669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6407B-AC85-9A25-B5A2-A8F88C1BEF9A}"/>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178022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BD78F-6F27-544D-D3A7-A3A4EEE298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36230-85BF-B970-1994-53353DA89D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BFF78-96EF-4848-B028-DA12E908AFF1}"/>
              </a:ext>
            </a:extLst>
          </p:cNvPr>
          <p:cNvSpPr>
            <a:spLocks noGrp="1"/>
          </p:cNvSpPr>
          <p:nvPr>
            <p:ph type="dt" sz="half" idx="10"/>
          </p:nvPr>
        </p:nvSpPr>
        <p:spPr/>
        <p:txBody>
          <a:bodyPr/>
          <a:lstStyle/>
          <a:p>
            <a:fld id="{1C3D103C-1FA6-4B40-B82E-83FD095F858E}" type="datetime1">
              <a:rPr lang="en-US" smtClean="0"/>
              <a:t>2/2/2024</a:t>
            </a:fld>
            <a:endParaRPr lang="en-US"/>
          </a:p>
        </p:txBody>
      </p:sp>
      <p:sp>
        <p:nvSpPr>
          <p:cNvPr id="5" name="Footer Placeholder 4">
            <a:extLst>
              <a:ext uri="{FF2B5EF4-FFF2-40B4-BE49-F238E27FC236}">
                <a16:creationId xmlns:a16="http://schemas.microsoft.com/office/drawing/2014/main" id="{F0C10043-9560-E8D4-1F97-54DCEB438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E2049-B9C9-0EB8-F9C6-6519305210EF}"/>
              </a:ext>
            </a:extLst>
          </p:cNvPr>
          <p:cNvSpPr>
            <a:spLocks noGrp="1"/>
          </p:cNvSpPr>
          <p:nvPr>
            <p:ph type="sldNum" sz="quarter" idx="12"/>
          </p:nvPr>
        </p:nvSpPr>
        <p:spPr/>
        <p:txBody>
          <a:bodyPr/>
          <a:lstStyle/>
          <a:p>
            <a:fld id="{490DADAE-4BF8-487D-89B4-FB32046A1884}" type="slidenum">
              <a:rPr lang="en-US" smtClean="0"/>
              <a:t>‹#›</a:t>
            </a:fld>
            <a:endParaRPr lang="en-US"/>
          </a:p>
        </p:txBody>
      </p:sp>
    </p:spTree>
    <p:extLst>
      <p:ext uri="{BB962C8B-B14F-4D97-AF65-F5344CB8AC3E}">
        <p14:creationId xmlns:p14="http://schemas.microsoft.com/office/powerpoint/2010/main" val="296654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CB11-C7C8-B26A-3148-25CA23680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1F43E5-6B71-315D-7701-EEA890DCF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7628E-DC30-4D7D-4237-C78B4C09F055}"/>
              </a:ext>
            </a:extLst>
          </p:cNvPr>
          <p:cNvSpPr>
            <a:spLocks noGrp="1"/>
          </p:cNvSpPr>
          <p:nvPr>
            <p:ph type="dt" sz="half" idx="10"/>
          </p:nvPr>
        </p:nvSpPr>
        <p:spPr/>
        <p:txBody>
          <a:bodyPr/>
          <a:lstStyle/>
          <a:p>
            <a:fld id="{3CE899D6-3356-4139-B2EA-AFE5156FCE02}" type="datetime1">
              <a:rPr lang="en-US" smtClean="0"/>
              <a:t>2/2/2024</a:t>
            </a:fld>
            <a:endParaRPr lang="en-US"/>
          </a:p>
        </p:txBody>
      </p:sp>
      <p:sp>
        <p:nvSpPr>
          <p:cNvPr id="5" name="Footer Placeholder 4">
            <a:extLst>
              <a:ext uri="{FF2B5EF4-FFF2-40B4-BE49-F238E27FC236}">
                <a16:creationId xmlns:a16="http://schemas.microsoft.com/office/drawing/2014/main" id="{4789D486-7DF2-11CB-32F1-2F948E354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85891-5E89-34DD-4029-868DB6DF4F0E}"/>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283702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155C-3A67-9901-3E43-8D2AB6BDA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2859F-9DC8-07F6-B0A3-DCAA4B0E9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452B2-3D4A-6E3D-9C17-5543502704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36DE50-2458-AB74-B3D8-44EA74105391}"/>
              </a:ext>
            </a:extLst>
          </p:cNvPr>
          <p:cNvSpPr>
            <a:spLocks noGrp="1"/>
          </p:cNvSpPr>
          <p:nvPr>
            <p:ph type="dt" sz="half" idx="10"/>
          </p:nvPr>
        </p:nvSpPr>
        <p:spPr/>
        <p:txBody>
          <a:bodyPr/>
          <a:lstStyle/>
          <a:p>
            <a:fld id="{80D502EB-981F-469F-899D-9621910CA909}" type="datetime1">
              <a:rPr lang="en-US" smtClean="0"/>
              <a:t>2/2/2024</a:t>
            </a:fld>
            <a:endParaRPr lang="en-US"/>
          </a:p>
        </p:txBody>
      </p:sp>
      <p:sp>
        <p:nvSpPr>
          <p:cNvPr id="6" name="Footer Placeholder 5">
            <a:extLst>
              <a:ext uri="{FF2B5EF4-FFF2-40B4-BE49-F238E27FC236}">
                <a16:creationId xmlns:a16="http://schemas.microsoft.com/office/drawing/2014/main" id="{68AFCD05-C7AE-DFFF-F49D-BAF22D005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0931C-79E9-9BB1-7FC6-9E9686C981A8}"/>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29922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29C9-75B6-D188-D8E0-A6BC1B9516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44F03-8CE4-0F22-B379-2841ECB9C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FF62C-F2D0-A4F6-0818-CB1E12A70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2BC610-E181-B3F7-73CF-E7166AF89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41C0F8-E51B-3C21-968E-F850A704B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103B58-5187-EC4A-7020-55D8792F7587}"/>
              </a:ext>
            </a:extLst>
          </p:cNvPr>
          <p:cNvSpPr>
            <a:spLocks noGrp="1"/>
          </p:cNvSpPr>
          <p:nvPr>
            <p:ph type="dt" sz="half" idx="10"/>
          </p:nvPr>
        </p:nvSpPr>
        <p:spPr/>
        <p:txBody>
          <a:bodyPr/>
          <a:lstStyle/>
          <a:p>
            <a:fld id="{E73F3EF0-6FA0-442E-8678-60F70DCC4076}" type="datetime1">
              <a:rPr lang="en-US" smtClean="0"/>
              <a:t>2/2/2024</a:t>
            </a:fld>
            <a:endParaRPr lang="en-US"/>
          </a:p>
        </p:txBody>
      </p:sp>
      <p:sp>
        <p:nvSpPr>
          <p:cNvPr id="8" name="Footer Placeholder 7">
            <a:extLst>
              <a:ext uri="{FF2B5EF4-FFF2-40B4-BE49-F238E27FC236}">
                <a16:creationId xmlns:a16="http://schemas.microsoft.com/office/drawing/2014/main" id="{A4832B4B-0DAF-B6C8-256A-03A701225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8C6C9E-9E7B-BA0A-FBBD-E54C73F1B7D1}"/>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29655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2FF-84B4-436D-A403-D61DE250DD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FB10CD-8308-AF35-E019-31B6D014B4EC}"/>
              </a:ext>
            </a:extLst>
          </p:cNvPr>
          <p:cNvSpPr>
            <a:spLocks noGrp="1"/>
          </p:cNvSpPr>
          <p:nvPr>
            <p:ph type="dt" sz="half" idx="10"/>
          </p:nvPr>
        </p:nvSpPr>
        <p:spPr/>
        <p:txBody>
          <a:bodyPr/>
          <a:lstStyle/>
          <a:p>
            <a:fld id="{9C5A3C6E-1BD8-4E2F-B3C2-74BE6E7B062E}" type="datetime1">
              <a:rPr lang="en-US" smtClean="0"/>
              <a:t>2/2/2024</a:t>
            </a:fld>
            <a:endParaRPr lang="en-US"/>
          </a:p>
        </p:txBody>
      </p:sp>
      <p:sp>
        <p:nvSpPr>
          <p:cNvPr id="4" name="Footer Placeholder 3">
            <a:extLst>
              <a:ext uri="{FF2B5EF4-FFF2-40B4-BE49-F238E27FC236}">
                <a16:creationId xmlns:a16="http://schemas.microsoft.com/office/drawing/2014/main" id="{0BC853A1-E37B-C8F6-6B0A-02A1C9907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ABEF03-6E1A-030B-D301-00654E25271A}"/>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223750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C485F-A20E-9403-FE36-08AC6164B04C}"/>
              </a:ext>
            </a:extLst>
          </p:cNvPr>
          <p:cNvSpPr>
            <a:spLocks noGrp="1"/>
          </p:cNvSpPr>
          <p:nvPr>
            <p:ph type="dt" sz="half" idx="10"/>
          </p:nvPr>
        </p:nvSpPr>
        <p:spPr/>
        <p:txBody>
          <a:bodyPr/>
          <a:lstStyle/>
          <a:p>
            <a:fld id="{6C0B56DB-B7AE-4CEA-B847-F6946082DD64}" type="datetime1">
              <a:rPr lang="en-US" smtClean="0"/>
              <a:t>2/2/2024</a:t>
            </a:fld>
            <a:endParaRPr lang="en-US"/>
          </a:p>
        </p:txBody>
      </p:sp>
      <p:sp>
        <p:nvSpPr>
          <p:cNvPr id="3" name="Footer Placeholder 2">
            <a:extLst>
              <a:ext uri="{FF2B5EF4-FFF2-40B4-BE49-F238E27FC236}">
                <a16:creationId xmlns:a16="http://schemas.microsoft.com/office/drawing/2014/main" id="{A6C96C71-2FD9-286B-85DE-DF7EE50F6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FC7FF5-ACF8-726A-5F47-F4E176FD00EC}"/>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755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0F71-B42B-D0FB-9486-8639D8A59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8DC94-7FC7-7EF6-2652-F7589E2C3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CA787-02CF-F961-B313-011310B82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31671-FDD7-4A09-4DFC-BB49CD407CAD}"/>
              </a:ext>
            </a:extLst>
          </p:cNvPr>
          <p:cNvSpPr>
            <a:spLocks noGrp="1"/>
          </p:cNvSpPr>
          <p:nvPr>
            <p:ph type="dt" sz="half" idx="10"/>
          </p:nvPr>
        </p:nvSpPr>
        <p:spPr/>
        <p:txBody>
          <a:bodyPr/>
          <a:lstStyle/>
          <a:p>
            <a:fld id="{5575A9DF-23BB-48D7-BF9D-5FC1B3D4BF11}" type="datetime1">
              <a:rPr lang="en-US" smtClean="0"/>
              <a:t>2/2/2024</a:t>
            </a:fld>
            <a:endParaRPr lang="en-US"/>
          </a:p>
        </p:txBody>
      </p:sp>
      <p:sp>
        <p:nvSpPr>
          <p:cNvPr id="6" name="Footer Placeholder 5">
            <a:extLst>
              <a:ext uri="{FF2B5EF4-FFF2-40B4-BE49-F238E27FC236}">
                <a16:creationId xmlns:a16="http://schemas.microsoft.com/office/drawing/2014/main" id="{64F81D51-684D-D2DA-4C79-43BAF83AE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F4F0E-5126-A521-81E6-7336B04780B9}"/>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227795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18B6-2244-B8CD-FA0B-F6F329F14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2DEACF-1528-9719-8A61-65517972B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111B5E-84E5-CAE5-12EE-6C59C3101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0019E-4D25-ED52-4929-C2E7E80DE8A1}"/>
              </a:ext>
            </a:extLst>
          </p:cNvPr>
          <p:cNvSpPr>
            <a:spLocks noGrp="1"/>
          </p:cNvSpPr>
          <p:nvPr>
            <p:ph type="dt" sz="half" idx="10"/>
          </p:nvPr>
        </p:nvSpPr>
        <p:spPr/>
        <p:txBody>
          <a:bodyPr/>
          <a:lstStyle/>
          <a:p>
            <a:fld id="{BAA507F2-A089-4E64-AD99-88A610C554B9}" type="datetime1">
              <a:rPr lang="en-US" smtClean="0"/>
              <a:t>2/2/2024</a:t>
            </a:fld>
            <a:endParaRPr lang="en-US"/>
          </a:p>
        </p:txBody>
      </p:sp>
      <p:sp>
        <p:nvSpPr>
          <p:cNvPr id="6" name="Footer Placeholder 5">
            <a:extLst>
              <a:ext uri="{FF2B5EF4-FFF2-40B4-BE49-F238E27FC236}">
                <a16:creationId xmlns:a16="http://schemas.microsoft.com/office/drawing/2014/main" id="{355D6173-0918-5FE5-4E21-7BFF5BDE8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62783-A359-FCEB-E95B-AF7507154468}"/>
              </a:ext>
            </a:extLst>
          </p:cNvPr>
          <p:cNvSpPr>
            <a:spLocks noGrp="1"/>
          </p:cNvSpPr>
          <p:nvPr>
            <p:ph type="sldNum" sz="quarter" idx="12"/>
          </p:nvPr>
        </p:nvSpPr>
        <p:spPr/>
        <p:txBody>
          <a:bodyPr/>
          <a:lstStyle/>
          <a:p>
            <a:fld id="{465B4805-B0A1-A742-B965-F76E0BB34504}" type="slidenum">
              <a:rPr lang="en-US" smtClean="0"/>
              <a:t>‹#›</a:t>
            </a:fld>
            <a:endParaRPr lang="en-US"/>
          </a:p>
        </p:txBody>
      </p:sp>
    </p:spTree>
    <p:extLst>
      <p:ext uri="{BB962C8B-B14F-4D97-AF65-F5344CB8AC3E}">
        <p14:creationId xmlns:p14="http://schemas.microsoft.com/office/powerpoint/2010/main" val="17052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AB9AD-DE8E-AE27-6651-F07A9581C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69593B-FD88-D8F3-8D73-6F3F9193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E9062-20BD-CA7A-BD99-22D876998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0A175-093D-4F18-A0F2-6028CED351A4}" type="datetime1">
              <a:rPr lang="en-US" smtClean="0"/>
              <a:t>2/2/2024</a:t>
            </a:fld>
            <a:endParaRPr lang="en-US"/>
          </a:p>
        </p:txBody>
      </p:sp>
      <p:sp>
        <p:nvSpPr>
          <p:cNvPr id="5" name="Footer Placeholder 4">
            <a:extLst>
              <a:ext uri="{FF2B5EF4-FFF2-40B4-BE49-F238E27FC236}">
                <a16:creationId xmlns:a16="http://schemas.microsoft.com/office/drawing/2014/main" id="{2CBD79AB-1C2B-5E5D-F739-B9F991909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6E5E0-3B12-E59A-9A0B-C8DA7829B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B4805-B0A1-A742-B965-F76E0BB34504}" type="slidenum">
              <a:rPr lang="en-US" smtClean="0"/>
              <a:t>‹#›</a:t>
            </a:fld>
            <a:endParaRPr lang="en-US"/>
          </a:p>
        </p:txBody>
      </p:sp>
    </p:spTree>
    <p:extLst>
      <p:ext uri="{BB962C8B-B14F-4D97-AF65-F5344CB8AC3E}">
        <p14:creationId xmlns:p14="http://schemas.microsoft.com/office/powerpoint/2010/main" val="1754115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1F46A-F968-315B-8D60-0B84557CE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9A6FE-3BE8-89C7-A868-006667001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1C4A3-D83E-8F83-9633-C77F48F46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6DD8A-18DA-4844-B05D-448C9B6614BE}" type="datetime1">
              <a:rPr lang="en-US" smtClean="0"/>
              <a:t>2/2/2024</a:t>
            </a:fld>
            <a:endParaRPr lang="en-US"/>
          </a:p>
        </p:txBody>
      </p:sp>
      <p:sp>
        <p:nvSpPr>
          <p:cNvPr id="5" name="Footer Placeholder 4">
            <a:extLst>
              <a:ext uri="{FF2B5EF4-FFF2-40B4-BE49-F238E27FC236}">
                <a16:creationId xmlns:a16="http://schemas.microsoft.com/office/drawing/2014/main" id="{ADE93F71-3CA2-5A7A-7265-05FFF96B3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C81138-6D2B-0793-7D4B-0C64F55CC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DADAE-4BF8-487D-89B4-FB32046A1884}" type="slidenum">
              <a:rPr lang="en-US" smtClean="0"/>
              <a:t>‹#›</a:t>
            </a:fld>
            <a:endParaRPr lang="en-US"/>
          </a:p>
        </p:txBody>
      </p:sp>
    </p:spTree>
    <p:extLst>
      <p:ext uri="{BB962C8B-B14F-4D97-AF65-F5344CB8AC3E}">
        <p14:creationId xmlns:p14="http://schemas.microsoft.com/office/powerpoint/2010/main" val="1371775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adinamerica.com/2019/11/reflections-decade-assertive-community-treat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comments" Target="../comments/commen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328" name="Rectangle 1332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32" name="Group 13331">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3322" name="Group 1332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3326" name="Freeform: Shape 1332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327" name="Freeform: Shape 1332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334" name="Group 13333">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3324" name="Freeform: Shape 1332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336" name="Freeform: Shape 13335">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3329" name="Group 1332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25" y="1119591"/>
            <a:ext cx="4965868" cy="4598497"/>
            <a:chOff x="579725" y="1119591"/>
            <a:chExt cx="4965868" cy="4598497"/>
          </a:xfrm>
        </p:grpSpPr>
        <p:sp>
          <p:nvSpPr>
            <p:cNvPr id="13330" name="Rectangle 1332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1" name="Rectangle 1333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33" name="Rectangle 1333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Rectangle 2"/>
          <p:cNvSpPr>
            <a:spLocks noGrp="1" noChangeArrowheads="1"/>
          </p:cNvSpPr>
          <p:nvPr>
            <p:ph type="ctrTitle"/>
          </p:nvPr>
        </p:nvSpPr>
        <p:spPr>
          <a:xfrm>
            <a:off x="838200" y="1254952"/>
            <a:ext cx="4324642" cy="2939655"/>
          </a:xfrm>
        </p:spPr>
        <p:txBody>
          <a:bodyPr>
            <a:normAutofit/>
          </a:bodyPr>
          <a:lstStyle/>
          <a:p>
            <a:pPr>
              <a:defRPr/>
            </a:pPr>
            <a:r>
              <a:rPr lang="en-US" sz="3400" b="1">
                <a:solidFill>
                  <a:schemeClr val="bg1"/>
                </a:solidFill>
                <a:cs typeface="Calibri" panose="020F0502020204030204" pitchFamily="34" charset="0"/>
              </a:rPr>
              <a:t>Being Assertive or Not Assertive Enough:</a:t>
            </a:r>
            <a:br>
              <a:rPr lang="en-US" sz="3400" b="1">
                <a:solidFill>
                  <a:schemeClr val="bg1"/>
                </a:solidFill>
                <a:cs typeface="Calibri" panose="020F0502020204030204" pitchFamily="34" charset="0"/>
              </a:rPr>
            </a:br>
            <a:r>
              <a:rPr lang="en-US" sz="3400" b="1">
                <a:solidFill>
                  <a:schemeClr val="bg1"/>
                </a:solidFill>
                <a:cs typeface="Calibri" panose="020F0502020204030204" pitchFamily="34" charset="0"/>
              </a:rPr>
              <a:t>Navigating an Important but Challenging Space Within ACT</a:t>
            </a:r>
            <a:br>
              <a:rPr lang="en-US" sz="3400" b="1">
                <a:solidFill>
                  <a:schemeClr val="bg1"/>
                </a:solidFill>
                <a:cs typeface="Calibri" panose="020F0502020204030204" pitchFamily="34" charset="0"/>
              </a:rPr>
            </a:br>
            <a:endParaRPr lang="en-US" sz="3400" b="1">
              <a:solidFill>
                <a:schemeClr val="bg1"/>
              </a:solidFill>
              <a:cs typeface="Calibri" panose="020F0502020204030204" pitchFamily="34" charset="0"/>
            </a:endParaRPr>
          </a:p>
        </p:txBody>
      </p:sp>
      <p:sp>
        <p:nvSpPr>
          <p:cNvPr id="13314" name="Rectangle 3"/>
          <p:cNvSpPr>
            <a:spLocks noGrp="1" noChangeArrowheads="1"/>
          </p:cNvSpPr>
          <p:nvPr>
            <p:ph type="subTitle" idx="1"/>
          </p:nvPr>
        </p:nvSpPr>
        <p:spPr>
          <a:xfrm>
            <a:off x="838200" y="4286683"/>
            <a:ext cx="4324642" cy="1199392"/>
          </a:xfrm>
        </p:spPr>
        <p:txBody>
          <a:bodyPr>
            <a:normAutofit/>
          </a:bodyPr>
          <a:lstStyle/>
          <a:p>
            <a:r>
              <a:rPr lang="en-US" altLang="en-US" sz="2000">
                <a:solidFill>
                  <a:schemeClr val="bg1"/>
                </a:solidFill>
              </a:rPr>
              <a:t>Lorna Moser, Ph.D.</a:t>
            </a:r>
          </a:p>
          <a:p>
            <a:r>
              <a:rPr lang="en-US" altLang="en-US" sz="2000">
                <a:solidFill>
                  <a:schemeClr val="bg1"/>
                </a:solidFill>
              </a:rPr>
              <a:t>Christine Powers, LICSW, MLADC</a:t>
            </a:r>
          </a:p>
        </p:txBody>
      </p:sp>
      <p:pic>
        <p:nvPicPr>
          <p:cNvPr id="7" name="Content Placeholder 4" descr="A person's face peeking through blind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r="14213" b="2"/>
          <a:stretch/>
        </p:blipFill>
        <p:spPr>
          <a:xfrm>
            <a:off x="6094114" y="1321031"/>
            <a:ext cx="5428611" cy="4210940"/>
          </a:xfrm>
          <a:prstGeom prst="rect">
            <a:avLst/>
          </a:prstGeom>
          <a:ln w="28575">
            <a:noFill/>
          </a:ln>
        </p:spPr>
      </p:pic>
      <p:sp>
        <p:nvSpPr>
          <p:cNvPr id="13335" name="Freeform: Shape 1333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37" name="Freeform: Shape 1333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39" name="Oval 1333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41" name="Oval 1334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34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13344" name="Freeform: Shape 1334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45" name="Freeform: Shape 1334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46" name="Freeform: Shape 1334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47" name="Freeform: Shape 1334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48" name="Freeform: Shape 1334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1335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13351" name="Freeform: Shape 1335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52" name="Freeform: Shape 1335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53" name="Freeform: Shape 1335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54" name="Freeform: Shape 1335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355" name="Freeform: Shape 1335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3260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cue buoy floating at sea">
            <a:extLst>
              <a:ext uri="{FF2B5EF4-FFF2-40B4-BE49-F238E27FC236}">
                <a16:creationId xmlns:a16="http://schemas.microsoft.com/office/drawing/2014/main" id="{39D7E61D-5E2F-42C9-DD32-F27A7080AE08}"/>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51DA23-C28E-1F9A-24AD-DA8C797AE076}"/>
              </a:ext>
            </a:extLst>
          </p:cNvPr>
          <p:cNvSpPr>
            <a:spLocks noGrp="1"/>
          </p:cNvSpPr>
          <p:nvPr>
            <p:ph type="title"/>
          </p:nvPr>
        </p:nvSpPr>
        <p:spPr>
          <a:xfrm>
            <a:off x="7531610" y="365125"/>
            <a:ext cx="3822189" cy="1899912"/>
          </a:xfrm>
        </p:spPr>
        <p:txBody>
          <a:bodyPr>
            <a:normAutofit/>
          </a:bodyPr>
          <a:lstStyle/>
          <a:p>
            <a:r>
              <a:rPr lang="en-US" sz="4000" b="1" dirty="0"/>
              <a:t>Service Retention is Important -</a:t>
            </a:r>
          </a:p>
        </p:txBody>
      </p:sp>
      <p:sp>
        <p:nvSpPr>
          <p:cNvPr id="3" name="Content Placeholder 2">
            <a:extLst>
              <a:ext uri="{FF2B5EF4-FFF2-40B4-BE49-F238E27FC236}">
                <a16:creationId xmlns:a16="http://schemas.microsoft.com/office/drawing/2014/main" id="{CDF17A9E-72FE-1884-71C9-29C2DD2D9325}"/>
              </a:ext>
            </a:extLst>
          </p:cNvPr>
          <p:cNvSpPr>
            <a:spLocks noGrp="1"/>
          </p:cNvSpPr>
          <p:nvPr>
            <p:ph idx="1"/>
          </p:nvPr>
        </p:nvSpPr>
        <p:spPr>
          <a:xfrm>
            <a:off x="7531610" y="2434201"/>
            <a:ext cx="4393690" cy="3742762"/>
          </a:xfrm>
        </p:spPr>
        <p:txBody>
          <a:bodyPr>
            <a:normAutofit/>
          </a:bodyPr>
          <a:lstStyle/>
          <a:p>
            <a:pPr marL="0" indent="0">
              <a:buNone/>
            </a:pPr>
            <a:r>
              <a:rPr lang="en-US" dirty="0"/>
              <a:t>We can’t help people move into (and keep) an apartment, get a job, girlfriend, cat, recreational hobby, address legal charges, etc. if they drop out of services (prematurely). </a:t>
            </a:r>
          </a:p>
        </p:txBody>
      </p:sp>
    </p:spTree>
    <p:extLst>
      <p:ext uri="{BB962C8B-B14F-4D97-AF65-F5344CB8AC3E}">
        <p14:creationId xmlns:p14="http://schemas.microsoft.com/office/powerpoint/2010/main" val="126976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5B187-CFE7-1378-75C6-222E79114C28}"/>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b="1" kern="1200">
                <a:solidFill>
                  <a:schemeClr val="tx1"/>
                </a:solidFill>
                <a:latin typeface="+mj-lt"/>
                <a:ea typeface="+mj-ea"/>
                <a:cs typeface="+mj-cs"/>
              </a:rPr>
              <a:t>Percent of ACT Team’s Clients who were Discharged Due to:</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05F43E0-273C-4B74-545A-DC3796204A23}"/>
              </a:ext>
            </a:extLst>
          </p:cNvPr>
          <p:cNvSpPr>
            <a:spLocks/>
          </p:cNvSpPr>
          <p:nvPr/>
        </p:nvSpPr>
        <p:spPr>
          <a:xfrm>
            <a:off x="1211907" y="2433801"/>
            <a:ext cx="4234791" cy="2486106"/>
          </a:xfrm>
          <a:prstGeom prst="rect">
            <a:avLst/>
          </a:prstGeom>
        </p:spPr>
        <p:txBody>
          <a:bodyPr/>
          <a:lstStyle/>
          <a:p>
            <a:pPr defTabSz="576072">
              <a:spcAft>
                <a:spcPts val="600"/>
              </a:spcAft>
            </a:pPr>
            <a:r>
              <a:rPr lang="en-US" sz="2400" b="1" kern="1200" dirty="0">
                <a:solidFill>
                  <a:schemeClr val="tx1"/>
                </a:solidFill>
                <a:latin typeface="+mn-lt"/>
                <a:ea typeface="+mn-ea"/>
                <a:cs typeface="+mn-cs"/>
              </a:rPr>
              <a:t> Unable to locate</a:t>
            </a:r>
          </a:p>
          <a:p>
            <a:pPr defTabSz="576072">
              <a:spcAft>
                <a:spcPts val="600"/>
              </a:spcAft>
            </a:pPr>
            <a:r>
              <a:rPr lang="en-US" sz="1400" b="1" kern="1200" dirty="0">
                <a:solidFill>
                  <a:schemeClr val="tx1"/>
                </a:solidFill>
                <a:latin typeface="+mn-lt"/>
                <a:ea typeface="+mn-ea"/>
                <a:cs typeface="+mn-cs"/>
              </a:rPr>
              <a:t>(Mean (Standard Deviation))</a:t>
            </a:r>
          </a:p>
          <a:p>
            <a:pPr defTabSz="576072">
              <a:spcAft>
                <a:spcPts val="600"/>
              </a:spcAft>
            </a:pPr>
            <a:r>
              <a:rPr lang="en-US" sz="2000" kern="1200" dirty="0">
                <a:solidFill>
                  <a:schemeClr val="tx1"/>
                </a:solidFill>
                <a:latin typeface="+mn-lt"/>
                <a:ea typeface="+mn-ea"/>
                <a:cs typeface="+mn-cs"/>
              </a:rPr>
              <a:t>Lower Fidelity Teams: 2.45% (3.32)</a:t>
            </a:r>
          </a:p>
          <a:p>
            <a:pPr defTabSz="576072">
              <a:spcAft>
                <a:spcPts val="600"/>
              </a:spcAft>
            </a:pPr>
            <a:r>
              <a:rPr lang="en-US" sz="2000" kern="1200" dirty="0">
                <a:solidFill>
                  <a:schemeClr val="tx1"/>
                </a:solidFill>
                <a:latin typeface="+mn-lt"/>
                <a:ea typeface="+mn-ea"/>
                <a:cs typeface="+mn-cs"/>
              </a:rPr>
              <a:t>Higher Fidelity Teams: 0.95% (1.33)</a:t>
            </a:r>
            <a:endParaRPr lang="en-US" sz="2000" dirty="0"/>
          </a:p>
        </p:txBody>
      </p:sp>
      <p:sp>
        <p:nvSpPr>
          <p:cNvPr id="5" name="Content Placeholder 4">
            <a:extLst>
              <a:ext uri="{FF2B5EF4-FFF2-40B4-BE49-F238E27FC236}">
                <a16:creationId xmlns:a16="http://schemas.microsoft.com/office/drawing/2014/main" id="{3E8AE088-C6B0-79ED-D5A4-7A6D08601578}"/>
              </a:ext>
            </a:extLst>
          </p:cNvPr>
          <p:cNvSpPr>
            <a:spLocks/>
          </p:cNvSpPr>
          <p:nvPr/>
        </p:nvSpPr>
        <p:spPr>
          <a:xfrm>
            <a:off x="6095999" y="3289710"/>
            <a:ext cx="5446699" cy="2747144"/>
          </a:xfrm>
          <a:prstGeom prst="rect">
            <a:avLst/>
          </a:prstGeom>
        </p:spPr>
        <p:txBody>
          <a:bodyPr>
            <a:normAutofit/>
          </a:bodyPr>
          <a:lstStyle/>
          <a:p>
            <a:pPr defTabSz="576072">
              <a:spcAft>
                <a:spcPts val="600"/>
              </a:spcAft>
            </a:pPr>
            <a:r>
              <a:rPr lang="en-US" sz="2400" b="1" kern="1200" dirty="0">
                <a:solidFill>
                  <a:schemeClr val="tx1"/>
                </a:solidFill>
                <a:latin typeface="+mn-lt"/>
                <a:ea typeface="+mn-ea"/>
                <a:cs typeface="+mn-cs"/>
              </a:rPr>
              <a:t>Refused treatment/ requested discharge </a:t>
            </a:r>
          </a:p>
          <a:p>
            <a:pPr defTabSz="576072">
              <a:spcAft>
                <a:spcPts val="600"/>
              </a:spcAft>
            </a:pPr>
            <a:r>
              <a:rPr lang="en-US" sz="1400" b="1" kern="1200" dirty="0">
                <a:solidFill>
                  <a:schemeClr val="tx1"/>
                </a:solidFill>
                <a:latin typeface="+mn-lt"/>
                <a:ea typeface="+mn-ea"/>
                <a:cs typeface="+mn-cs"/>
              </a:rPr>
              <a:t>(Mean (Standard Deviation))</a:t>
            </a:r>
          </a:p>
          <a:p>
            <a:pPr defTabSz="576072">
              <a:spcAft>
                <a:spcPts val="600"/>
              </a:spcAft>
            </a:pPr>
            <a:r>
              <a:rPr lang="en-US" sz="2000" kern="1200" dirty="0">
                <a:solidFill>
                  <a:schemeClr val="tx1"/>
                </a:solidFill>
                <a:latin typeface="+mn-lt"/>
                <a:ea typeface="+mn-ea"/>
                <a:cs typeface="+mn-cs"/>
              </a:rPr>
              <a:t>Lower Fidelity Teams: 3.99% (3.30)</a:t>
            </a:r>
          </a:p>
          <a:p>
            <a:pPr defTabSz="576072">
              <a:spcAft>
                <a:spcPts val="600"/>
              </a:spcAft>
            </a:pPr>
            <a:r>
              <a:rPr lang="en-US" sz="2000" kern="1200" dirty="0">
                <a:solidFill>
                  <a:schemeClr val="tx1"/>
                </a:solidFill>
                <a:latin typeface="+mn-lt"/>
                <a:ea typeface="+mn-ea"/>
                <a:cs typeface="+mn-cs"/>
              </a:rPr>
              <a:t>Higher Fidelity Teams: 2.51% (2.77)</a:t>
            </a:r>
          </a:p>
          <a:p>
            <a:pPr marL="0" indent="0">
              <a:spcAft>
                <a:spcPts val="600"/>
              </a:spcAft>
              <a:buNone/>
            </a:pPr>
            <a:endParaRPr lang="en-US" sz="3200" b="1" dirty="0"/>
          </a:p>
        </p:txBody>
      </p:sp>
      <p:sp>
        <p:nvSpPr>
          <p:cNvPr id="6" name="Rectangle 5">
            <a:extLst>
              <a:ext uri="{FF2B5EF4-FFF2-40B4-BE49-F238E27FC236}">
                <a16:creationId xmlns:a16="http://schemas.microsoft.com/office/drawing/2014/main" id="{17888A96-70BA-FED4-57D9-9032D197968C}"/>
              </a:ext>
            </a:extLst>
          </p:cNvPr>
          <p:cNvSpPr/>
          <p:nvPr/>
        </p:nvSpPr>
        <p:spPr>
          <a:xfrm>
            <a:off x="2100779" y="4413373"/>
            <a:ext cx="3186583" cy="163608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6072">
              <a:spcAft>
                <a:spcPts val="600"/>
              </a:spcAft>
            </a:pPr>
            <a:r>
              <a:rPr lang="en-US" sz="1400" b="1" kern="1200" dirty="0">
                <a:solidFill>
                  <a:srgbClr val="555555"/>
                </a:solidFill>
                <a:latin typeface="+mn-lt"/>
                <a:ea typeface="+mn-ea"/>
                <a:cs typeface="+mn-cs"/>
              </a:rPr>
              <a:t>Source: National ACT Study</a:t>
            </a:r>
          </a:p>
          <a:p>
            <a:pPr algn="ctr" defTabSz="576072">
              <a:spcAft>
                <a:spcPts val="600"/>
              </a:spcAft>
            </a:pPr>
            <a:r>
              <a:rPr lang="en-US" sz="1400" kern="1200" dirty="0">
                <a:solidFill>
                  <a:srgbClr val="555555"/>
                </a:solidFill>
                <a:latin typeface="+mn-lt"/>
                <a:ea typeface="+mn-ea"/>
                <a:cs typeface="+mn-cs"/>
              </a:rPr>
              <a:t>Lower Fidelity teams (n = 42) </a:t>
            </a:r>
          </a:p>
          <a:p>
            <a:pPr algn="ctr" defTabSz="576072">
              <a:spcAft>
                <a:spcPts val="600"/>
              </a:spcAft>
            </a:pPr>
            <a:r>
              <a:rPr lang="en-US" sz="1400" kern="1200" dirty="0">
                <a:solidFill>
                  <a:srgbClr val="555555"/>
                </a:solidFill>
                <a:latin typeface="+mn-lt"/>
                <a:ea typeface="+mn-ea"/>
                <a:cs typeface="+mn-cs"/>
              </a:rPr>
              <a:t>rated a 3.51 or lower on TMACT </a:t>
            </a:r>
          </a:p>
          <a:p>
            <a:pPr algn="ctr" defTabSz="576072">
              <a:spcAft>
                <a:spcPts val="600"/>
              </a:spcAft>
            </a:pPr>
            <a:r>
              <a:rPr lang="en-US" sz="1400" kern="1200" dirty="0">
                <a:solidFill>
                  <a:srgbClr val="555555"/>
                </a:solidFill>
                <a:latin typeface="+mn-lt"/>
                <a:ea typeface="+mn-ea"/>
                <a:cs typeface="+mn-cs"/>
              </a:rPr>
              <a:t>Higher Fidelity teams (n = 51 ) </a:t>
            </a:r>
          </a:p>
          <a:p>
            <a:pPr algn="ctr" defTabSz="576072">
              <a:spcAft>
                <a:spcPts val="600"/>
              </a:spcAft>
            </a:pPr>
            <a:r>
              <a:rPr lang="en-US" sz="1400" kern="1200" dirty="0">
                <a:solidFill>
                  <a:srgbClr val="555555"/>
                </a:solidFill>
                <a:latin typeface="+mn-lt"/>
                <a:ea typeface="+mn-ea"/>
                <a:cs typeface="+mn-cs"/>
              </a:rPr>
              <a:t>rated a 3.98 or higher on TMACT</a:t>
            </a:r>
            <a:endParaRPr lang="en-US" sz="1400" dirty="0"/>
          </a:p>
        </p:txBody>
      </p:sp>
    </p:spTree>
    <p:extLst>
      <p:ext uri="{BB962C8B-B14F-4D97-AF65-F5344CB8AC3E}">
        <p14:creationId xmlns:p14="http://schemas.microsoft.com/office/powerpoint/2010/main" val="350558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EA5C73-8486-4D20-EC15-3B967AB9C5D3}"/>
              </a:ext>
            </a:extLst>
          </p:cNvPr>
          <p:cNvSpPr>
            <a:spLocks noGrp="1"/>
          </p:cNvSpPr>
          <p:nvPr>
            <p:ph type="title"/>
          </p:nvPr>
        </p:nvSpPr>
        <p:spPr>
          <a:xfrm>
            <a:off x="838200" y="1412488"/>
            <a:ext cx="2899189" cy="4363844"/>
          </a:xfrm>
        </p:spPr>
        <p:txBody>
          <a:bodyPr anchor="t">
            <a:normAutofit/>
          </a:bodyPr>
          <a:lstStyle/>
          <a:p>
            <a:r>
              <a:rPr lang="en-US" altLang="en-US" sz="4000" b="1">
                <a:solidFill>
                  <a:srgbClr val="FFFFFF"/>
                </a:solidFill>
                <a:latin typeface="Calibri" panose="020F0502020204030204" pitchFamily="34" charset="0"/>
              </a:rPr>
              <a:t>Why do we persist?</a:t>
            </a:r>
            <a:endParaRPr lang="en-US" sz="4000">
              <a:solidFill>
                <a:srgbClr val="FFFFFF"/>
              </a:solidFill>
            </a:endParaRPr>
          </a:p>
        </p:txBody>
      </p:sp>
      <p:sp>
        <p:nvSpPr>
          <p:cNvPr id="3" name="Content Placeholder 2">
            <a:extLst>
              <a:ext uri="{FF2B5EF4-FFF2-40B4-BE49-F238E27FC236}">
                <a16:creationId xmlns:a16="http://schemas.microsoft.com/office/drawing/2014/main" id="{8E526A44-F7B8-A314-37E7-5DF23021D9AE}"/>
              </a:ext>
            </a:extLst>
          </p:cNvPr>
          <p:cNvSpPr>
            <a:spLocks noGrp="1"/>
          </p:cNvSpPr>
          <p:nvPr>
            <p:ph sz="half" idx="1"/>
          </p:nvPr>
        </p:nvSpPr>
        <p:spPr>
          <a:xfrm>
            <a:off x="4380855" y="1412488"/>
            <a:ext cx="3427283" cy="4645411"/>
          </a:xfrm>
        </p:spPr>
        <p:txBody>
          <a:bodyPr>
            <a:normAutofit/>
          </a:bodyPr>
          <a:lstStyle/>
          <a:p>
            <a:pPr marL="0" indent="0">
              <a:buNone/>
            </a:pPr>
            <a:r>
              <a:rPr lang="en-US" altLang="en-US" sz="2000" dirty="0">
                <a:latin typeface="Cooper Black" panose="0208090404030B020404" pitchFamily="18" charset="0"/>
              </a:rPr>
              <a:t>Because people can and do recover!</a:t>
            </a:r>
          </a:p>
          <a:p>
            <a:pPr marL="0" indent="0">
              <a:buNone/>
            </a:pPr>
            <a:endParaRPr lang="en-US" sz="1700" i="0" dirty="0">
              <a:effectLst/>
              <a:latin typeface="Cooper Black" panose="0208090404030B020404" pitchFamily="18" charset="0"/>
            </a:endParaRPr>
          </a:p>
          <a:p>
            <a:pPr marL="0" indent="0">
              <a:buFont typeface="Arial" panose="020B0604020202020204" pitchFamily="34" charset="0"/>
              <a:buNone/>
              <a:defRPr/>
            </a:pPr>
            <a:r>
              <a:rPr lang="en-US" sz="1700" dirty="0">
                <a:latin typeface="+mj-lt"/>
                <a:cs typeface="Arial"/>
              </a:rPr>
              <a:t>“</a:t>
            </a:r>
            <a:r>
              <a:rPr lang="en-US" sz="1700" i="1" dirty="0">
                <a:latin typeface="+mj-lt"/>
                <a:cs typeface="Arial"/>
              </a:rPr>
              <a:t>Our job </a:t>
            </a:r>
            <a:r>
              <a:rPr lang="en-US" sz="1700" i="1" u="sng" dirty="0">
                <a:latin typeface="+mj-lt"/>
                <a:cs typeface="Arial"/>
              </a:rPr>
              <a:t>is not to judge </a:t>
            </a:r>
            <a:r>
              <a:rPr lang="en-US" sz="1700" i="1" dirty="0">
                <a:latin typeface="+mj-lt"/>
                <a:cs typeface="Arial"/>
              </a:rPr>
              <a:t>who will and who will not recover. Our job is to establish strong, supportive relationships in order to </a:t>
            </a:r>
            <a:r>
              <a:rPr lang="en-US" sz="1700" b="1" i="1" dirty="0">
                <a:latin typeface="+mj-lt"/>
                <a:cs typeface="Arial"/>
              </a:rPr>
              <a:t>maximize </a:t>
            </a:r>
            <a:r>
              <a:rPr lang="en-US" sz="1700" i="1" dirty="0">
                <a:latin typeface="+mj-lt"/>
                <a:cs typeface="Arial"/>
              </a:rPr>
              <a:t>chance of recovery.</a:t>
            </a:r>
            <a:r>
              <a:rPr lang="ja-JP" altLang="en-US" sz="1700" dirty="0">
                <a:latin typeface="+mj-lt"/>
                <a:cs typeface="Arial"/>
              </a:rPr>
              <a:t>”</a:t>
            </a:r>
            <a:endParaRPr lang="en-US" sz="1700" dirty="0">
              <a:latin typeface="+mj-lt"/>
              <a:cs typeface="Arial"/>
            </a:endParaRPr>
          </a:p>
          <a:p>
            <a:pPr marL="0" indent="0">
              <a:buFont typeface="Arial" panose="020B0604020202020204" pitchFamily="34" charset="0"/>
              <a:buNone/>
              <a:defRPr/>
            </a:pPr>
            <a:endParaRPr lang="en-US" sz="1700" dirty="0">
              <a:latin typeface="+mj-lt"/>
              <a:cs typeface="Arial"/>
            </a:endParaRPr>
          </a:p>
          <a:p>
            <a:pPr marL="0" indent="0">
              <a:buFont typeface="Arial" panose="020B0604020202020204" pitchFamily="34" charset="0"/>
              <a:buNone/>
              <a:defRPr/>
            </a:pPr>
            <a:r>
              <a:rPr lang="en-US" sz="1700" i="1" dirty="0">
                <a:latin typeface="+mj-lt"/>
                <a:cs typeface="Arial"/>
              </a:rPr>
              <a:t>“People need to have the </a:t>
            </a:r>
            <a:r>
              <a:rPr lang="en-US" sz="1700" b="1" i="1" dirty="0">
                <a:latin typeface="+mj-lt"/>
                <a:cs typeface="Arial"/>
              </a:rPr>
              <a:t>dignity of risk </a:t>
            </a:r>
            <a:r>
              <a:rPr lang="en-US" sz="1700" i="1" dirty="0">
                <a:latin typeface="+mj-lt"/>
                <a:cs typeface="Arial"/>
              </a:rPr>
              <a:t>and the </a:t>
            </a:r>
            <a:r>
              <a:rPr lang="en-US" sz="1700" b="1" i="1" dirty="0">
                <a:latin typeface="+mj-lt"/>
                <a:cs typeface="Arial"/>
              </a:rPr>
              <a:t>right to fail</a:t>
            </a:r>
            <a:r>
              <a:rPr lang="en-US" sz="1700" i="1" dirty="0">
                <a:latin typeface="+mj-lt"/>
                <a:cs typeface="Arial"/>
              </a:rPr>
              <a:t>.</a:t>
            </a:r>
            <a:r>
              <a:rPr lang="ja-JP" altLang="en-US" sz="1700" i="1" dirty="0">
                <a:latin typeface="+mj-lt"/>
                <a:cs typeface="Arial"/>
              </a:rPr>
              <a:t>”</a:t>
            </a:r>
            <a:r>
              <a:rPr lang="en-US" sz="1700" i="1" dirty="0">
                <a:latin typeface="+mj-lt"/>
                <a:cs typeface="Arial"/>
              </a:rPr>
              <a:t> </a:t>
            </a:r>
          </a:p>
          <a:p>
            <a:pPr marL="0" indent="0">
              <a:buFont typeface="Arial" panose="020B0604020202020204" pitchFamily="34" charset="0"/>
              <a:buNone/>
              <a:defRPr/>
            </a:pPr>
            <a:endParaRPr lang="en-US" sz="1700" dirty="0">
              <a:latin typeface="+mj-lt"/>
              <a:cs typeface="Arial"/>
            </a:endParaRPr>
          </a:p>
          <a:p>
            <a:pPr marL="860425" lvl="3" indent="0">
              <a:buFont typeface="Arial" panose="020B0604020202020204" pitchFamily="34" charset="0"/>
              <a:buNone/>
              <a:defRPr/>
            </a:pPr>
            <a:r>
              <a:rPr lang="en-US" sz="1700" dirty="0">
                <a:latin typeface="+mj-lt"/>
                <a:cs typeface="Arial"/>
              </a:rPr>
              <a:t>							- Patricia Deegan</a:t>
            </a:r>
          </a:p>
          <a:p>
            <a:pPr marL="0" indent="0">
              <a:buNone/>
            </a:pPr>
            <a:endParaRPr lang="en-US" sz="17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33BFE6B-A527-36FA-78C6-820AAB160997}"/>
              </a:ext>
            </a:extLst>
          </p:cNvPr>
          <p:cNvSpPr>
            <a:spLocks noGrp="1"/>
          </p:cNvSpPr>
          <p:nvPr>
            <p:ph sz="half" idx="2"/>
          </p:nvPr>
        </p:nvSpPr>
        <p:spPr>
          <a:xfrm>
            <a:off x="8451604" y="1412488"/>
            <a:ext cx="3197701" cy="3934833"/>
          </a:xfrm>
        </p:spPr>
        <p:txBody>
          <a:bodyPr>
            <a:normAutofit/>
          </a:bodyPr>
          <a:lstStyle/>
          <a:p>
            <a:pPr marL="0" indent="0">
              <a:buNone/>
            </a:pPr>
            <a:r>
              <a:rPr lang="en-US" altLang="en-US" sz="2000" dirty="0">
                <a:latin typeface="Cooper Black" panose="0208090404030B020404" pitchFamily="18" charset="0"/>
              </a:rPr>
              <a:t>Because people are at higher r</a:t>
            </a:r>
            <a:r>
              <a:rPr lang="en-US" sz="2000" i="0" dirty="0">
                <a:effectLst/>
                <a:latin typeface="Cooper Black" panose="0208090404030B020404" pitchFamily="18" charset="0"/>
              </a:rPr>
              <a:t>isk when they disengage. </a:t>
            </a:r>
          </a:p>
          <a:p>
            <a:pPr marL="0" indent="0">
              <a:buNone/>
            </a:pPr>
            <a:endParaRPr lang="en-US" sz="2000" dirty="0">
              <a:latin typeface="Cooper Black" panose="0208090404030B020404" pitchFamily="18" charset="0"/>
            </a:endParaRPr>
          </a:p>
          <a:p>
            <a:pPr marL="0" indent="0">
              <a:buNone/>
            </a:pPr>
            <a:r>
              <a:rPr lang="en-US" sz="2000" i="0" dirty="0">
                <a:effectLst/>
                <a:latin typeface="+mj-lt"/>
              </a:rPr>
              <a:t>“</a:t>
            </a:r>
            <a:r>
              <a:rPr lang="en-US" sz="2000" i="1" dirty="0">
                <a:effectLst/>
                <a:latin typeface="+mj-lt"/>
              </a:rPr>
              <a:t>Risk of further deterioration, relapse, and hospital readmission</a:t>
            </a:r>
            <a:r>
              <a:rPr lang="en-US" sz="2000" i="0" dirty="0">
                <a:effectLst/>
                <a:latin typeface="+mj-lt"/>
              </a:rPr>
              <a:t>” </a:t>
            </a:r>
          </a:p>
          <a:p>
            <a:pPr marL="0" indent="0">
              <a:buNone/>
            </a:pPr>
            <a:endParaRPr lang="en-US" sz="2000" i="0" dirty="0">
              <a:effectLst/>
              <a:latin typeface="+mj-lt"/>
            </a:endParaRPr>
          </a:p>
          <a:p>
            <a:pPr marL="0" indent="0">
              <a:buNone/>
            </a:pPr>
            <a:r>
              <a:rPr lang="en-US" sz="2000" i="0" dirty="0">
                <a:effectLst/>
                <a:latin typeface="+mj-lt"/>
              </a:rPr>
              <a:t>(Mitchell &amp; </a:t>
            </a:r>
            <a:r>
              <a:rPr lang="en-US" sz="2000" i="0" dirty="0" err="1">
                <a:effectLst/>
                <a:latin typeface="+mj-lt"/>
              </a:rPr>
              <a:t>Selmes</a:t>
            </a:r>
            <a:r>
              <a:rPr lang="en-US" sz="2000" i="0" dirty="0">
                <a:effectLst/>
                <a:latin typeface="+mj-lt"/>
              </a:rPr>
              <a:t>, 2018).</a:t>
            </a:r>
            <a:endParaRPr lang="en-US" altLang="en-US" sz="2000" dirty="0">
              <a:latin typeface="+mj-lt"/>
            </a:endParaRPr>
          </a:p>
          <a:p>
            <a:pPr marL="0" indent="0">
              <a:buNone/>
            </a:pPr>
            <a:endParaRPr lang="en-US" sz="2000" i="0" dirty="0">
              <a:effectLst/>
              <a:latin typeface="Cooper Black" panose="0208090404030B020404" pitchFamily="18" charset="0"/>
            </a:endParaRPr>
          </a:p>
          <a:p>
            <a:pPr marL="0" indent="0">
              <a:buNone/>
            </a:pPr>
            <a:endParaRPr lang="en-US" sz="2000" dirty="0"/>
          </a:p>
        </p:txBody>
      </p:sp>
    </p:spTree>
    <p:extLst>
      <p:ext uri="{BB962C8B-B14F-4D97-AF65-F5344CB8AC3E}">
        <p14:creationId xmlns:p14="http://schemas.microsoft.com/office/powerpoint/2010/main" val="150394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0624F4E-2E9F-26D4-345E-90805CF168A9}"/>
              </a:ext>
            </a:extLst>
          </p:cNvPr>
          <p:cNvSpPr>
            <a:spLocks noGrp="1"/>
          </p:cNvSpPr>
          <p:nvPr>
            <p:ph type="title"/>
          </p:nvPr>
        </p:nvSpPr>
        <p:spPr>
          <a:xfrm>
            <a:off x="838200" y="1412488"/>
            <a:ext cx="2899189" cy="4363844"/>
          </a:xfrm>
        </p:spPr>
        <p:txBody>
          <a:bodyPr anchor="t">
            <a:normAutofit/>
          </a:bodyPr>
          <a:lstStyle/>
          <a:p>
            <a:r>
              <a:rPr lang="en-US" sz="3400" b="1" dirty="0">
                <a:solidFill>
                  <a:srgbClr val="FFFFFF"/>
                </a:solidFill>
              </a:rPr>
              <a:t>Assertive </a:t>
            </a:r>
            <a:r>
              <a:rPr lang="en-US" sz="3400" b="1" dirty="0">
                <a:solidFill>
                  <a:srgbClr val="00B0F0"/>
                </a:solidFill>
              </a:rPr>
              <a:t>Engagement</a:t>
            </a:r>
            <a:br>
              <a:rPr lang="en-US" sz="3400" dirty="0">
                <a:solidFill>
                  <a:srgbClr val="FFFFFF"/>
                </a:solidFill>
              </a:rPr>
            </a:br>
            <a:br>
              <a:rPr lang="en-US" sz="3400" dirty="0">
                <a:solidFill>
                  <a:srgbClr val="FFFFFF"/>
                </a:solidFill>
              </a:rPr>
            </a:br>
            <a:r>
              <a:rPr lang="en-US" sz="3400" dirty="0">
                <a:solidFill>
                  <a:srgbClr val="FFFFFF"/>
                </a:solidFill>
              </a:rPr>
              <a:t>What does “Engagement” even mean?</a:t>
            </a:r>
          </a:p>
        </p:txBody>
      </p:sp>
      <p:sp>
        <p:nvSpPr>
          <p:cNvPr id="4" name="Content Placeholder 3">
            <a:extLst>
              <a:ext uri="{FF2B5EF4-FFF2-40B4-BE49-F238E27FC236}">
                <a16:creationId xmlns:a16="http://schemas.microsoft.com/office/drawing/2014/main" id="{89DE5711-DF72-5E2A-8B65-223BFA0AD124}"/>
              </a:ext>
            </a:extLst>
          </p:cNvPr>
          <p:cNvSpPr>
            <a:spLocks noGrp="1"/>
          </p:cNvSpPr>
          <p:nvPr>
            <p:ph sz="half" idx="1"/>
          </p:nvPr>
        </p:nvSpPr>
        <p:spPr>
          <a:xfrm>
            <a:off x="4380855" y="1412489"/>
            <a:ext cx="3427283" cy="4363844"/>
          </a:xfrm>
        </p:spPr>
        <p:txBody>
          <a:bodyPr>
            <a:normAutofit lnSpcReduction="10000"/>
          </a:bodyPr>
          <a:lstStyle/>
          <a:p>
            <a:pPr marL="111125" lvl="1" indent="0">
              <a:buNone/>
            </a:pPr>
            <a:r>
              <a:rPr lang="en-US" b="1" dirty="0"/>
              <a:t>Showing up / being present for planned appointments?</a:t>
            </a:r>
          </a:p>
          <a:p>
            <a:pPr marL="454025" lvl="1" indent="-342900"/>
            <a:r>
              <a:rPr lang="en-US" dirty="0"/>
              <a:t>Arguably a necessary condition for “engagement,” but not sufficient</a:t>
            </a:r>
          </a:p>
          <a:p>
            <a:pPr marL="911225" lvl="2" indent="-342900"/>
            <a:r>
              <a:rPr lang="en-US" sz="2400" dirty="0"/>
              <a:t>Have you ever been with a person who was physically present, but not really receiving anything you were offering?</a:t>
            </a:r>
          </a:p>
          <a:p>
            <a:pPr marL="111125" lvl="1" indent="0">
              <a:buNone/>
            </a:pPr>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8E2C1F9-9E51-1D15-9420-407B5E089AD2}"/>
              </a:ext>
            </a:extLst>
          </p:cNvPr>
          <p:cNvSpPr>
            <a:spLocks noGrp="1"/>
          </p:cNvSpPr>
          <p:nvPr>
            <p:ph sz="half" idx="2"/>
          </p:nvPr>
        </p:nvSpPr>
        <p:spPr>
          <a:xfrm>
            <a:off x="8451605" y="1856989"/>
            <a:ext cx="3524495" cy="4363844"/>
          </a:xfrm>
        </p:spPr>
        <p:txBody>
          <a:bodyPr>
            <a:normAutofit lnSpcReduction="10000"/>
          </a:bodyPr>
          <a:lstStyle/>
          <a:p>
            <a:pPr marL="0" indent="0">
              <a:buNone/>
            </a:pPr>
            <a:r>
              <a:rPr lang="en-US" sz="2400" b="1" dirty="0"/>
              <a:t>Being willing to receive support and/or treatment?</a:t>
            </a:r>
          </a:p>
          <a:p>
            <a:r>
              <a:rPr lang="en-US" sz="2400" dirty="0"/>
              <a:t>Yes, but this will be tailored to what support/treatment they are interested in</a:t>
            </a:r>
          </a:p>
          <a:p>
            <a:pPr lvl="1"/>
            <a:r>
              <a:rPr lang="en-US" dirty="0"/>
              <a:t>They accepted ACT as a service. They did </a:t>
            </a:r>
            <a:r>
              <a:rPr lang="en-US" u="sng" dirty="0"/>
              <a:t>not</a:t>
            </a:r>
            <a:r>
              <a:rPr lang="en-US" dirty="0"/>
              <a:t> accept all things that ACT has to offer. </a:t>
            </a:r>
          </a:p>
          <a:p>
            <a:pPr marL="457200" lvl="1" indent="0">
              <a:buNone/>
            </a:pPr>
            <a:endParaRPr lang="en-US" sz="2000" dirty="0"/>
          </a:p>
          <a:p>
            <a:pPr lvl="2"/>
            <a:endParaRPr lang="en-US" dirty="0"/>
          </a:p>
          <a:p>
            <a:pPr lvl="2"/>
            <a:endParaRPr lang="en-US" dirty="0"/>
          </a:p>
          <a:p>
            <a:endParaRPr lang="en-US" sz="2000" dirty="0"/>
          </a:p>
        </p:txBody>
      </p:sp>
    </p:spTree>
    <p:extLst>
      <p:ext uri="{BB962C8B-B14F-4D97-AF65-F5344CB8AC3E}">
        <p14:creationId xmlns:p14="http://schemas.microsoft.com/office/powerpoint/2010/main" val="4777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anim calcmode="lin" valueType="num">
                                      <p:cBhvr>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B9ACAC-DAEB-CBF7-7B07-CB29B2BBF423}"/>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4000" dirty="0">
                <a:solidFill>
                  <a:schemeClr val="bg1"/>
                </a:solidFill>
              </a:rPr>
              <a:t>ACT is a Marathon, Not a Sprint</a:t>
            </a:r>
          </a:p>
        </p:txBody>
      </p:sp>
      <p:pic>
        <p:nvPicPr>
          <p:cNvPr id="9" name="Content Placeholder 8" descr="Person running on road">
            <a:extLst>
              <a:ext uri="{FF2B5EF4-FFF2-40B4-BE49-F238E27FC236}">
                <a16:creationId xmlns:a16="http://schemas.microsoft.com/office/drawing/2014/main" id="{F41BFD6B-D07C-07C2-FAA5-456C3F654DB9}"/>
              </a:ext>
            </a:extLst>
          </p:cNvPr>
          <p:cNvPicPr>
            <a:picLocks noGrp="1" noChangeAspect="1"/>
          </p:cNvPicPr>
          <p:nvPr>
            <p:ph sz="half" idx="1"/>
          </p:nvPr>
        </p:nvPicPr>
        <p:blipFill rotWithShape="1">
          <a:blip r:embed="rId3"/>
          <a:srcRect r="39780"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6" name="Group 1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7" name="Freeform: Shape 1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6">
            <a:extLst>
              <a:ext uri="{FF2B5EF4-FFF2-40B4-BE49-F238E27FC236}">
                <a16:creationId xmlns:a16="http://schemas.microsoft.com/office/drawing/2014/main" id="{965BBA21-6F4B-DBAB-AD67-0705E7439AF3}"/>
              </a:ext>
            </a:extLst>
          </p:cNvPr>
          <p:cNvSpPr>
            <a:spLocks noGrp="1"/>
          </p:cNvSpPr>
          <p:nvPr>
            <p:ph sz="half" idx="2"/>
          </p:nvPr>
        </p:nvSpPr>
        <p:spPr>
          <a:xfrm>
            <a:off x="6981826" y="3146400"/>
            <a:ext cx="4391024" cy="2682000"/>
          </a:xfrm>
        </p:spPr>
        <p:txBody>
          <a:bodyPr vert="horz" lIns="91440" tIns="45720" rIns="91440" bIns="45720" rtlCol="0">
            <a:normAutofit/>
          </a:bodyPr>
          <a:lstStyle/>
          <a:p>
            <a:pPr marL="0" indent="0">
              <a:buNone/>
            </a:pPr>
            <a:r>
              <a:rPr lang="en-US" sz="2400" dirty="0">
                <a:solidFill>
                  <a:schemeClr val="bg1">
                    <a:alpha val="80000"/>
                  </a:schemeClr>
                </a:solidFill>
              </a:rPr>
              <a:t>Take your time with engagement when you have the time to engage.</a:t>
            </a:r>
          </a:p>
          <a:p>
            <a:pPr lvl="1"/>
            <a:r>
              <a:rPr lang="en-US" sz="2000" dirty="0">
                <a:solidFill>
                  <a:schemeClr val="bg1">
                    <a:alpha val="80000"/>
                  </a:schemeClr>
                </a:solidFill>
              </a:rPr>
              <a:t>Having time to engage depends on knowing individuals, their histories, margin for risk, etc.</a:t>
            </a:r>
          </a:p>
        </p:txBody>
      </p:sp>
    </p:spTree>
    <p:extLst>
      <p:ext uri="{BB962C8B-B14F-4D97-AF65-F5344CB8AC3E}">
        <p14:creationId xmlns:p14="http://schemas.microsoft.com/office/powerpoint/2010/main" val="160423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1B3BA-2AC9-7D73-4E0A-52B5D8E887D4}"/>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89247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1233-6B0B-B614-F290-BAF10D06FB16}"/>
              </a:ext>
            </a:extLst>
          </p:cNvPr>
          <p:cNvSpPr>
            <a:spLocks noGrp="1"/>
          </p:cNvSpPr>
          <p:nvPr>
            <p:ph type="title"/>
          </p:nvPr>
        </p:nvSpPr>
        <p:spPr>
          <a:xfrm>
            <a:off x="398362" y="237804"/>
            <a:ext cx="10805932" cy="665022"/>
          </a:xfrm>
        </p:spPr>
        <p:txBody>
          <a:bodyPr>
            <a:normAutofit fontScale="90000"/>
          </a:bodyPr>
          <a:lstStyle/>
          <a:p>
            <a:r>
              <a:rPr lang="en-US" sz="4400" b="1" dirty="0">
                <a:effectLst/>
                <a:cs typeface="Calibri" panose="020F0502020204030204" pitchFamily="34" charset="0"/>
              </a:rPr>
              <a:t>Reasons for </a:t>
            </a:r>
            <a:r>
              <a:rPr lang="en-US" sz="4400" b="1" dirty="0">
                <a:cs typeface="Calibri" panose="020F0502020204030204" pitchFamily="34" charset="0"/>
              </a:rPr>
              <a:t>D</a:t>
            </a:r>
            <a:r>
              <a:rPr lang="en-US" sz="4400" b="1" dirty="0">
                <a:effectLst/>
                <a:cs typeface="Calibri" panose="020F0502020204030204" pitchFamily="34" charset="0"/>
              </a:rPr>
              <a:t>isengagement / Treatment Refusal</a:t>
            </a:r>
            <a:endParaRPr lang="en-US" dirty="0"/>
          </a:p>
        </p:txBody>
      </p:sp>
      <p:graphicFrame>
        <p:nvGraphicFramePr>
          <p:cNvPr id="5" name="Content Placeholder 4">
            <a:extLst>
              <a:ext uri="{FF2B5EF4-FFF2-40B4-BE49-F238E27FC236}">
                <a16:creationId xmlns:a16="http://schemas.microsoft.com/office/drawing/2014/main" id="{56D1DC00-72BE-4D4E-A3EC-DB80464B7533}"/>
              </a:ext>
            </a:extLst>
          </p:cNvPr>
          <p:cNvGraphicFramePr>
            <a:graphicFrameLocks noGrp="1"/>
          </p:cNvGraphicFramePr>
          <p:nvPr>
            <p:ph idx="1"/>
            <p:extLst>
              <p:ext uri="{D42A27DB-BD31-4B8C-83A1-F6EECF244321}">
                <p14:modId xmlns:p14="http://schemas.microsoft.com/office/powerpoint/2010/main" val="2636741117"/>
              </p:ext>
            </p:extLst>
          </p:nvPr>
        </p:nvGraphicFramePr>
        <p:xfrm>
          <a:off x="838200" y="1111170"/>
          <a:ext cx="10515600" cy="5610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78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strings being woven togehter">
            <a:extLst>
              <a:ext uri="{FF2B5EF4-FFF2-40B4-BE49-F238E27FC236}">
                <a16:creationId xmlns:a16="http://schemas.microsoft.com/office/drawing/2014/main" id="{190CE879-100A-1F11-89D2-CDDAA33F1530}"/>
              </a:ext>
            </a:extLst>
          </p:cNvPr>
          <p:cNvPicPr>
            <a:picLocks noChangeAspect="1"/>
          </p:cNvPicPr>
          <p:nvPr/>
        </p:nvPicPr>
        <p:blipFill rotWithShape="1">
          <a:blip r:embed="rId3"/>
          <a:srcRect l="6854" t="4338" r="12433"/>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52808E-2992-B5EE-4F8F-81B2F9943CB6}"/>
              </a:ext>
            </a:extLst>
          </p:cNvPr>
          <p:cNvSpPr>
            <a:spLocks noGrp="1"/>
          </p:cNvSpPr>
          <p:nvPr>
            <p:ph type="title"/>
          </p:nvPr>
        </p:nvSpPr>
        <p:spPr>
          <a:xfrm>
            <a:off x="371094" y="1161288"/>
            <a:ext cx="3438144" cy="1124712"/>
          </a:xfrm>
        </p:spPr>
        <p:txBody>
          <a:bodyPr anchor="b">
            <a:normAutofit/>
          </a:bodyPr>
          <a:lstStyle/>
          <a:p>
            <a:r>
              <a:rPr lang="en-US" sz="2800"/>
              <a:t>Take Time to Understand</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DACE50-E5E1-668D-D40E-8B09C46CC14F}"/>
              </a:ext>
            </a:extLst>
          </p:cNvPr>
          <p:cNvSpPr>
            <a:spLocks noGrp="1"/>
          </p:cNvSpPr>
          <p:nvPr>
            <p:ph idx="1"/>
          </p:nvPr>
        </p:nvSpPr>
        <p:spPr>
          <a:xfrm>
            <a:off x="371094" y="2718054"/>
            <a:ext cx="3438906" cy="3207258"/>
          </a:xfrm>
        </p:spPr>
        <p:txBody>
          <a:bodyPr anchor="t">
            <a:normAutofit/>
          </a:bodyPr>
          <a:lstStyle/>
          <a:p>
            <a:pPr marL="0" indent="0">
              <a:buNone/>
            </a:pPr>
            <a:r>
              <a:rPr lang="en-US" sz="1700"/>
              <a:t>Understanding Reasons for Disengagement is Key to Developing the Team’s Approach to Engagement!</a:t>
            </a:r>
          </a:p>
        </p:txBody>
      </p:sp>
    </p:spTree>
    <p:extLst>
      <p:ext uri="{BB962C8B-B14F-4D97-AF65-F5344CB8AC3E}">
        <p14:creationId xmlns:p14="http://schemas.microsoft.com/office/powerpoint/2010/main" val="40654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8295" name="Rectangle 26829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90" name="Rectangle 2"/>
          <p:cNvSpPr>
            <a:spLocks noGrp="1" noRot="1" noChangeArrowheads="1"/>
          </p:cNvSpPr>
          <p:nvPr>
            <p:ph type="title"/>
          </p:nvPr>
        </p:nvSpPr>
        <p:spPr>
          <a:xfrm>
            <a:off x="630936" y="640080"/>
            <a:ext cx="4818888" cy="1481328"/>
          </a:xfrm>
        </p:spPr>
        <p:txBody>
          <a:bodyPr vert="horz" lIns="91440" tIns="45720" rIns="91440" bIns="45720" rtlCol="0" anchor="b">
            <a:normAutofit/>
          </a:bodyPr>
          <a:lstStyle/>
          <a:p>
            <a:pPr>
              <a:defRPr/>
            </a:pPr>
            <a:r>
              <a:rPr lang="en-US" sz="4200" b="1" kern="1200">
                <a:solidFill>
                  <a:schemeClr val="tx1"/>
                </a:solidFill>
                <a:latin typeface="+mj-lt"/>
                <a:ea typeface="+mj-ea"/>
                <a:cs typeface="+mj-cs"/>
              </a:rPr>
              <a:t>Types of Engagement &amp; Outreach </a:t>
            </a:r>
          </a:p>
        </p:txBody>
      </p:sp>
      <p:sp>
        <p:nvSpPr>
          <p:cNvPr id="26829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96AB33-C20C-BF4C-817E-34EE4C3F519B}"/>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457200" lvl="0" indent="-228600">
              <a:lnSpc>
                <a:spcPct val="90000"/>
              </a:lnSpc>
              <a:spcAft>
                <a:spcPts val="600"/>
              </a:spcAft>
              <a:buFont typeface="Arial" panose="020B0604020202020204" pitchFamily="34" charset="0"/>
              <a:buChar char="•"/>
            </a:pPr>
            <a:r>
              <a:rPr lang="en-US" sz="1700"/>
              <a:t>Individualized care components</a:t>
            </a:r>
          </a:p>
          <a:p>
            <a:pPr marL="457200" lvl="0" indent="-228600">
              <a:lnSpc>
                <a:spcPct val="90000"/>
              </a:lnSpc>
              <a:spcAft>
                <a:spcPts val="600"/>
              </a:spcAft>
              <a:buFont typeface="Arial" panose="020B0604020202020204" pitchFamily="34" charset="0"/>
              <a:buChar char="•"/>
            </a:pPr>
            <a:r>
              <a:rPr lang="en-US" sz="1700"/>
              <a:t>Tending to practical needs</a:t>
            </a:r>
          </a:p>
          <a:p>
            <a:pPr marL="457200" lvl="0" indent="-228600">
              <a:lnSpc>
                <a:spcPct val="90000"/>
              </a:lnSpc>
              <a:spcAft>
                <a:spcPts val="600"/>
              </a:spcAft>
              <a:buFont typeface="Arial" panose="020B0604020202020204" pitchFamily="34" charset="0"/>
              <a:buChar char="•"/>
            </a:pPr>
            <a:r>
              <a:rPr lang="en-US" sz="1700"/>
              <a:t>Logistical approaches</a:t>
            </a:r>
          </a:p>
          <a:p>
            <a:pPr marL="457200" lvl="0" indent="-228600">
              <a:lnSpc>
                <a:spcPct val="90000"/>
              </a:lnSpc>
              <a:spcAft>
                <a:spcPts val="600"/>
              </a:spcAft>
              <a:buFont typeface="Arial" panose="020B0604020202020204" pitchFamily="34" charset="0"/>
              <a:buChar char="•"/>
            </a:pPr>
            <a:r>
              <a:rPr lang="en-US" sz="1700"/>
              <a:t>Team-based strategies</a:t>
            </a:r>
          </a:p>
          <a:p>
            <a:pPr marL="457200" lvl="0" indent="-228600">
              <a:lnSpc>
                <a:spcPct val="90000"/>
              </a:lnSpc>
              <a:spcAft>
                <a:spcPts val="600"/>
              </a:spcAft>
              <a:buFont typeface="Arial" panose="020B0604020202020204" pitchFamily="34" charset="0"/>
              <a:buChar char="•"/>
            </a:pPr>
            <a:r>
              <a:rPr lang="en-US" sz="1700"/>
              <a:t>Using outside resources</a:t>
            </a:r>
          </a:p>
          <a:p>
            <a:pPr marL="457200" lvl="0" indent="-228600">
              <a:lnSpc>
                <a:spcPct val="90000"/>
              </a:lnSpc>
              <a:spcAft>
                <a:spcPts val="600"/>
              </a:spcAft>
              <a:buFont typeface="Arial" panose="020B0604020202020204" pitchFamily="34" charset="0"/>
              <a:buChar char="•"/>
            </a:pPr>
            <a:r>
              <a:rPr lang="en-US" sz="1700"/>
              <a:t>Consider evidence-based practice strategies</a:t>
            </a:r>
          </a:p>
          <a:p>
            <a:pPr marL="457200" indent="-228600">
              <a:lnSpc>
                <a:spcPct val="90000"/>
              </a:lnSpc>
              <a:spcAft>
                <a:spcPts val="600"/>
              </a:spcAft>
              <a:buFont typeface="Arial" panose="020B0604020202020204" pitchFamily="34" charset="0"/>
              <a:buChar char="•"/>
            </a:pPr>
            <a:r>
              <a:rPr lang="en-US" sz="1700"/>
              <a:t>Legal mechanisms</a:t>
            </a:r>
          </a:p>
          <a:p>
            <a:pPr marL="457200" indent="-228600">
              <a:lnSpc>
                <a:spcPct val="90000"/>
              </a:lnSpc>
              <a:spcAft>
                <a:spcPts val="600"/>
              </a:spcAft>
              <a:buFont typeface="Arial" panose="020B0604020202020204" pitchFamily="34" charset="0"/>
              <a:buChar char="•"/>
            </a:pPr>
            <a:r>
              <a:rPr lang="en-US" sz="1700"/>
              <a:t>Review clients who need outreach on a regular basis during ACT meetings</a:t>
            </a:r>
          </a:p>
          <a:p>
            <a:pPr marL="457200" indent="-228600">
              <a:lnSpc>
                <a:spcPct val="90000"/>
              </a:lnSpc>
              <a:spcAft>
                <a:spcPts val="600"/>
              </a:spcAft>
              <a:buFont typeface="Arial" panose="020B0604020202020204" pitchFamily="34" charset="0"/>
              <a:buChar char="•"/>
            </a:pPr>
            <a:r>
              <a:rPr lang="en-US" sz="1700"/>
              <a:t>ACT clients should not be removed from services due to dis-engagement </a:t>
            </a:r>
          </a:p>
          <a:p>
            <a:pPr marL="457200" indent="-228600">
              <a:lnSpc>
                <a:spcPct val="90000"/>
              </a:lnSpc>
              <a:spcAft>
                <a:spcPts val="600"/>
              </a:spcAft>
              <a:buFont typeface="Arial" panose="020B0604020202020204" pitchFamily="34" charset="0"/>
              <a:buChar char="•"/>
            </a:pPr>
            <a:endParaRPr lang="en-US" sz="1700"/>
          </a:p>
          <a:p>
            <a:pPr marL="457200" lvl="0" indent="-228600">
              <a:lnSpc>
                <a:spcPct val="90000"/>
              </a:lnSpc>
              <a:spcAft>
                <a:spcPts val="600"/>
              </a:spcAft>
              <a:buFont typeface="Arial" panose="020B0604020202020204" pitchFamily="34" charset="0"/>
              <a:buChar char="•"/>
            </a:pPr>
            <a:endParaRPr lang="en-US" sz="1700"/>
          </a:p>
          <a:p>
            <a:pPr marL="457200" lvl="0"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p:txBody>
      </p:sp>
      <p:pic>
        <p:nvPicPr>
          <p:cNvPr id="3" name="Picture 2" descr="A person helping another person climb the stairs&#10;&#10;Description automatically generated">
            <a:extLst>
              <a:ext uri="{FF2B5EF4-FFF2-40B4-BE49-F238E27FC236}">
                <a16:creationId xmlns:a16="http://schemas.microsoft.com/office/drawing/2014/main" id="{BB234D54-F453-7A42-8C86-A00D83AFD6A5}"/>
              </a:ext>
            </a:extLst>
          </p:cNvPr>
          <p:cNvPicPr>
            <a:picLocks noChangeAspect="1"/>
          </p:cNvPicPr>
          <p:nvPr/>
        </p:nvPicPr>
        <p:blipFill>
          <a:blip r:embed="rId3"/>
          <a:stretch>
            <a:fillRect/>
          </a:stretch>
        </p:blipFill>
        <p:spPr>
          <a:xfrm>
            <a:off x="6099048" y="1384522"/>
            <a:ext cx="5458968" cy="4088956"/>
          </a:xfrm>
          <a:prstGeom prst="rect">
            <a:avLst/>
          </a:prstGeom>
        </p:spPr>
      </p:pic>
    </p:spTree>
    <p:extLst>
      <p:ext uri="{BB962C8B-B14F-4D97-AF65-F5344CB8AC3E}">
        <p14:creationId xmlns:p14="http://schemas.microsoft.com/office/powerpoint/2010/main" val="25275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8843" y="506186"/>
          <a:ext cx="11168743" cy="5470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39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pen doors">
            <a:extLst>
              <a:ext uri="{FF2B5EF4-FFF2-40B4-BE49-F238E27FC236}">
                <a16:creationId xmlns:a16="http://schemas.microsoft.com/office/drawing/2014/main" id="{09279DB7-9971-4685-EC14-DE09D001BAC7}"/>
              </a:ext>
            </a:extLst>
          </p:cNvPr>
          <p:cNvPicPr>
            <a:picLocks noChangeAspect="1"/>
          </p:cNvPicPr>
          <p:nvPr/>
        </p:nvPicPr>
        <p:blipFill rotWithShape="1">
          <a:blip r:embed="rId3"/>
          <a:srcRect l="34032" r="6634"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38C9161-C5C1-5C78-7197-FDD5AB292D14}"/>
              </a:ext>
            </a:extLst>
          </p:cNvPr>
          <p:cNvSpPr>
            <a:spLocks noGrp="1"/>
          </p:cNvSpPr>
          <p:nvPr>
            <p:ph idx="1"/>
          </p:nvPr>
        </p:nvSpPr>
        <p:spPr>
          <a:xfrm>
            <a:off x="6489700" y="939800"/>
            <a:ext cx="5473700" cy="5041508"/>
          </a:xfrm>
        </p:spPr>
        <p:txBody>
          <a:bodyPr anchor="t">
            <a:normAutofit/>
          </a:bodyPr>
          <a:lstStyle/>
          <a:p>
            <a:pPr marL="0" indent="0">
              <a:buNone/>
            </a:pPr>
            <a:r>
              <a:rPr lang="en-US" sz="2000" dirty="0"/>
              <a:t>“</a:t>
            </a:r>
            <a:r>
              <a:rPr lang="en-US" sz="2000" b="0" i="0" dirty="0">
                <a:effectLst/>
              </a:rPr>
              <a:t>In some respects, ACT is a worse fate than being in hospital, where there is solidarity and patients help each other. When you’re inside, you only have one problem: How to get out. When you’re out, you have to deal with ACT, which leads to a host of other problems. ACT members tend to be intrusive and authoritarian. It’s chilling to know that anything I do or say will be judged and duly noted in my chart. There is little incentive to tell the truth, as the very real possibility of a mental-health “apprehension” is always present.” </a:t>
            </a:r>
          </a:p>
          <a:p>
            <a:pPr marL="0" indent="0">
              <a:buNone/>
            </a:pPr>
            <a:r>
              <a:rPr lang="en-US" sz="1600" dirty="0">
                <a:hlinkClick r:id="rId4"/>
              </a:rPr>
              <a:t>Reflections on a Decade of Assertive Community Treatment - Mad In America</a:t>
            </a:r>
            <a:endParaRPr lang="en-US" sz="1600" dirty="0"/>
          </a:p>
        </p:txBody>
      </p:sp>
    </p:spTree>
    <p:extLst>
      <p:ext uri="{BB962C8B-B14F-4D97-AF65-F5344CB8AC3E}">
        <p14:creationId xmlns:p14="http://schemas.microsoft.com/office/powerpoint/2010/main" val="307611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4713" name="Rectangle 584712">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9553" name="Picture 2" descr="P5290037"/>
          <p:cNvPicPr>
            <a:picLocks noChangeAspect="1" noChangeArrowheads="1"/>
          </p:cNvPicPr>
          <p:nvPr/>
        </p:nvPicPr>
        <p:blipFill rotWithShape="1">
          <a:blip r:embed="rId3">
            <a:extLst>
              <a:ext uri="{28A0092B-C50C-407E-A947-70E740481C1C}">
                <a14:useLocalDpi xmlns:a14="http://schemas.microsoft.com/office/drawing/2010/main" val="0"/>
              </a:ext>
            </a:extLst>
          </a:blip>
          <a:srcRect l="14334" r="18005"/>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84715" name="Group 584714">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584716" name="Freeform: Shape 584715">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4717" name="Freeform: Shape 584716">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84708" name="Rectangle 4"/>
          <p:cNvSpPr>
            <a:spLocks noGrp="1" noRot="1" noChangeArrowheads="1"/>
          </p:cNvSpPr>
          <p:nvPr>
            <p:ph idx="1"/>
          </p:nvPr>
        </p:nvSpPr>
        <p:spPr>
          <a:xfrm>
            <a:off x="7035529" y="2767577"/>
            <a:ext cx="4391024" cy="2682000"/>
          </a:xfrm>
        </p:spPr>
        <p:txBody>
          <a:bodyPr>
            <a:normAutofit fontScale="92500" lnSpcReduction="20000"/>
          </a:bodyPr>
          <a:lstStyle/>
          <a:p>
            <a:pPr eaLnBrk="1" hangingPunct="1">
              <a:buFont typeface="Wingdings" charset="0"/>
              <a:buNone/>
              <a:defRPr/>
            </a:pPr>
            <a:r>
              <a:rPr lang="ja-JP" altLang="en-US" sz="3500" i="1" dirty="0">
                <a:solidFill>
                  <a:schemeClr val="bg1">
                    <a:alpha val="80000"/>
                  </a:schemeClr>
                </a:solidFill>
                <a:latin typeface="+mj-lt"/>
              </a:rPr>
              <a:t>“</a:t>
            </a:r>
            <a:r>
              <a:rPr lang="en-US" sz="3500" i="1" dirty="0">
                <a:solidFill>
                  <a:schemeClr val="bg1">
                    <a:alpha val="80000"/>
                  </a:schemeClr>
                </a:solidFill>
                <a:latin typeface="+mj-lt"/>
              </a:rPr>
              <a:t>If people are treated as capable, they often surprise everyone and live up to expectations.</a:t>
            </a:r>
            <a:r>
              <a:rPr lang="ja-JP" altLang="en-US" sz="3500" i="1" dirty="0">
                <a:solidFill>
                  <a:schemeClr val="bg1">
                    <a:alpha val="80000"/>
                  </a:schemeClr>
                </a:solidFill>
                <a:latin typeface="+mj-lt"/>
              </a:rPr>
              <a:t>”</a:t>
            </a:r>
            <a:endParaRPr lang="en-US" sz="3500" i="1" dirty="0">
              <a:solidFill>
                <a:schemeClr val="bg1">
                  <a:alpha val="80000"/>
                </a:schemeClr>
              </a:solidFill>
              <a:latin typeface="+mj-lt"/>
            </a:endParaRPr>
          </a:p>
          <a:p>
            <a:pPr marL="914400" lvl="2" indent="0">
              <a:buNone/>
              <a:defRPr/>
            </a:pPr>
            <a:endParaRPr lang="en-US" sz="1500" dirty="0">
              <a:solidFill>
                <a:schemeClr val="bg1">
                  <a:alpha val="80000"/>
                </a:schemeClr>
              </a:solidFill>
            </a:endParaRPr>
          </a:p>
          <a:p>
            <a:pPr marL="914400" lvl="2" indent="0">
              <a:buNone/>
              <a:defRPr/>
            </a:pPr>
            <a:r>
              <a:rPr lang="en-US" sz="1500" dirty="0">
                <a:solidFill>
                  <a:schemeClr val="bg1">
                    <a:alpha val="80000"/>
                  </a:schemeClr>
                </a:solidFill>
              </a:rPr>
              <a:t>								</a:t>
            </a:r>
            <a:r>
              <a:rPr lang="en-US" sz="1900" dirty="0">
                <a:solidFill>
                  <a:schemeClr val="bg1">
                    <a:alpha val="80000"/>
                  </a:schemeClr>
                </a:solidFill>
              </a:rPr>
              <a:t>	</a:t>
            </a:r>
          </a:p>
          <a:p>
            <a:pPr marL="173038" lvl="2" indent="0">
              <a:buNone/>
              <a:defRPr/>
            </a:pPr>
            <a:r>
              <a:rPr lang="en-US" sz="1900" b="1" dirty="0">
                <a:solidFill>
                  <a:schemeClr val="bg1">
                    <a:alpha val="80000"/>
                  </a:schemeClr>
                </a:solidFill>
              </a:rPr>
              <a:t>- Ken Steele,  </a:t>
            </a:r>
            <a:r>
              <a:rPr lang="en-US" sz="1900" b="1" i="1" dirty="0">
                <a:solidFill>
                  <a:schemeClr val="bg1">
                    <a:alpha val="80000"/>
                  </a:schemeClr>
                </a:solidFill>
              </a:rPr>
              <a:t>The Day the Voices Stopped</a:t>
            </a:r>
            <a:endParaRPr lang="en-US" sz="1900" b="1" dirty="0">
              <a:solidFill>
                <a:schemeClr val="bg1">
                  <a:alpha val="80000"/>
                </a:schemeClr>
              </a:solidFill>
            </a:endParaRPr>
          </a:p>
          <a:p>
            <a:pPr marL="0" indent="0">
              <a:buNone/>
              <a:defRPr/>
            </a:pPr>
            <a:endParaRPr lang="en-US" sz="1500" dirty="0">
              <a:solidFill>
                <a:schemeClr val="bg1">
                  <a:alpha val="80000"/>
                </a:schemeClr>
              </a:solidFill>
              <a:cs typeface="+mn-cs"/>
            </a:endParaRPr>
          </a:p>
        </p:txBody>
      </p:sp>
    </p:spTree>
    <p:extLst>
      <p:ext uri="{BB962C8B-B14F-4D97-AF65-F5344CB8AC3E}">
        <p14:creationId xmlns:p14="http://schemas.microsoft.com/office/powerpoint/2010/main" val="41536455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04" y="211052"/>
            <a:ext cx="10221686" cy="609600"/>
          </a:xfrm>
        </p:spPr>
        <p:txBody>
          <a:bodyPr>
            <a:noAutofit/>
          </a:bodyPr>
          <a:lstStyle/>
          <a:p>
            <a:pPr algn="ctr"/>
            <a:r>
              <a:rPr lang="en-US" sz="4400" b="1" dirty="0"/>
              <a:t>Creating Value in Services Offered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2518131"/>
              </p:ext>
            </p:extLst>
          </p:nvPr>
        </p:nvGraphicFramePr>
        <p:xfrm>
          <a:off x="385011" y="1143000"/>
          <a:ext cx="11534273" cy="531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22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4C528-A759-7A8C-ADB9-AE0D85B00C3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11887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711" y="326528"/>
            <a:ext cx="8534400" cy="930772"/>
          </a:xfrm>
        </p:spPr>
        <p:txBody>
          <a:bodyPr>
            <a:noAutofit/>
          </a:bodyPr>
          <a:lstStyle/>
          <a:p>
            <a:pPr algn="ctr"/>
            <a:r>
              <a:rPr lang="en-US" sz="4000" b="1" dirty="0"/>
              <a:t>Building on Extrinsic Motivation </a:t>
            </a:r>
            <a:br>
              <a:rPr lang="en-US" sz="4000" b="1" dirty="0"/>
            </a:br>
            <a:r>
              <a:rPr lang="en-US" sz="2400" dirty="0"/>
              <a:t>(Use very thoughtfully and limited capacity!)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445661"/>
              </p:ext>
            </p:extLst>
          </p:nvPr>
        </p:nvGraphicFramePr>
        <p:xfrm>
          <a:off x="385011" y="1587499"/>
          <a:ext cx="11261557" cy="474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21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0048940"/>
              </p:ext>
            </p:extLst>
          </p:nvPr>
        </p:nvGraphicFramePr>
        <p:xfrm>
          <a:off x="574963" y="484908"/>
          <a:ext cx="11042073" cy="5683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43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53637-CD85-E099-41EA-25E1BC8E2743}"/>
              </a:ext>
            </a:extLst>
          </p:cNvPr>
          <p:cNvSpPr>
            <a:spLocks noGrp="1"/>
          </p:cNvSpPr>
          <p:nvPr>
            <p:ph type="title"/>
          </p:nvPr>
        </p:nvSpPr>
        <p:spPr>
          <a:xfrm>
            <a:off x="1043631" y="809898"/>
            <a:ext cx="10173010" cy="1554480"/>
          </a:xfrm>
        </p:spPr>
        <p:txBody>
          <a:bodyPr anchor="ctr">
            <a:normAutofit/>
          </a:bodyPr>
          <a:lstStyle/>
          <a:p>
            <a:r>
              <a:rPr lang="en-US" sz="4800"/>
              <a:t>National ACT Study – Individuals on Outpatient Commitment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F3F5C6C5-C9B8-8166-9DCA-1536E02C3B51}"/>
              </a:ext>
            </a:extLst>
          </p:cNvPr>
          <p:cNvGraphicFramePr>
            <a:graphicFrameLocks noGrp="1"/>
          </p:cNvGraphicFramePr>
          <p:nvPr>
            <p:ph idx="1"/>
            <p:extLst>
              <p:ext uri="{D42A27DB-BD31-4B8C-83A1-F6EECF244321}">
                <p14:modId xmlns:p14="http://schemas.microsoft.com/office/powerpoint/2010/main" val="72130047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8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44" y="245444"/>
            <a:ext cx="11731457" cy="786063"/>
          </a:xfrm>
        </p:spPr>
        <p:txBody>
          <a:bodyPr>
            <a:noAutofit/>
          </a:bodyPr>
          <a:lstStyle/>
          <a:p>
            <a:pPr algn="ctr"/>
            <a:r>
              <a:rPr lang="en-US" sz="3600" b="1" dirty="0"/>
              <a:t>Be Very Thoughtful About the Use of Assertive Engagement!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6555440"/>
              </p:ext>
            </p:extLst>
          </p:nvPr>
        </p:nvGraphicFramePr>
        <p:xfrm>
          <a:off x="320843" y="1347788"/>
          <a:ext cx="11680658" cy="547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20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7" y="228600"/>
            <a:ext cx="11197388" cy="1066800"/>
          </a:xfrm>
        </p:spPr>
        <p:txBody>
          <a:bodyPr>
            <a:normAutofit/>
          </a:bodyPr>
          <a:lstStyle/>
          <a:p>
            <a:pPr algn="ctr"/>
            <a:r>
              <a:rPr lang="en-US" b="1" dirty="0"/>
              <a:t>Questions to Consider</a:t>
            </a:r>
            <a:r>
              <a:rPr lang="en-US" sz="3300" b="1" dirty="0"/>
              <a:t> </a:t>
            </a:r>
            <a:r>
              <a:rPr lang="en-US" sz="3300" dirty="0"/>
              <a:t>(This is not an exhaustive list!)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1584682"/>
              </p:ext>
            </p:extLst>
          </p:nvPr>
        </p:nvGraphicFramePr>
        <p:xfrm>
          <a:off x="272717" y="1459832"/>
          <a:ext cx="11197388" cy="52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10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2" y="1437460"/>
            <a:ext cx="11564214" cy="4316025"/>
          </a:xfrm>
        </p:spPr>
        <p:txBody>
          <a:bodyPr>
            <a:normAutofit/>
          </a:bodyPr>
          <a:lstStyle/>
          <a:p>
            <a:pPr marL="0" indent="0" algn="ctr">
              <a:spcAft>
                <a:spcPts val="600"/>
              </a:spcAft>
              <a:buNone/>
            </a:pPr>
            <a:r>
              <a:rPr lang="en-US" sz="2400" dirty="0"/>
              <a:t>Develop a </a:t>
            </a:r>
            <a:r>
              <a:rPr lang="en-US" sz="2400" u="sng" dirty="0"/>
              <a:t>written</a:t>
            </a:r>
            <a:r>
              <a:rPr lang="en-US" sz="2400" dirty="0"/>
              <a:t> list of outreach &amp; engagement strategies.</a:t>
            </a:r>
          </a:p>
        </p:txBody>
      </p:sp>
      <p:sp>
        <p:nvSpPr>
          <p:cNvPr id="7" name="Rectangle 2">
            <a:extLst>
              <a:ext uri="{FF2B5EF4-FFF2-40B4-BE49-F238E27FC236}">
                <a16:creationId xmlns:a16="http://schemas.microsoft.com/office/drawing/2014/main" id="{83CB4E18-2859-1A2F-EDCB-2CBDEC257B90}"/>
              </a:ext>
            </a:extLst>
          </p:cNvPr>
          <p:cNvSpPr txBox="1">
            <a:spLocks noRot="1" noChangeArrowheads="1"/>
          </p:cNvSpPr>
          <p:nvPr/>
        </p:nvSpPr>
        <p:spPr>
          <a:xfrm>
            <a:off x="83819" y="239234"/>
            <a:ext cx="12024360" cy="1182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kern="1200" baseline="0">
                <a:solidFill>
                  <a:schemeClr val="tx1"/>
                </a:solidFill>
                <a:latin typeface="+mj-lt"/>
                <a:ea typeface="+mj-ea"/>
                <a:cs typeface="+mj-cs"/>
              </a:defRPr>
            </a:lvl1pPr>
          </a:lstStyle>
          <a:p>
            <a:pPr algn="ctr">
              <a:defRPr/>
            </a:pPr>
            <a:r>
              <a:rPr lang="en-US" sz="4400" b="1" dirty="0">
                <a:cs typeface="Aharoni" panose="02010803020104030203" pitchFamily="2" charset="-79"/>
              </a:rPr>
              <a:t>Your toolbox should be tangible! </a:t>
            </a:r>
          </a:p>
        </p:txBody>
      </p:sp>
      <p:pic>
        <p:nvPicPr>
          <p:cNvPr id="4098" name="Picture 2">
            <a:extLst>
              <a:ext uri="{FF2B5EF4-FFF2-40B4-BE49-F238E27FC236}">
                <a16:creationId xmlns:a16="http://schemas.microsoft.com/office/drawing/2014/main" id="{E2A34512-729D-DF58-E41E-5CDE5BABE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958" y="2486723"/>
            <a:ext cx="6940040" cy="372392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1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02" y="95053"/>
            <a:ext cx="11488995" cy="6667894"/>
          </a:xfrm>
          <a:prstGeom prst="rect">
            <a:avLst/>
          </a:prstGeom>
          <a:ln w="31750">
            <a:solidFill>
              <a:schemeClr val="tx1"/>
            </a:solidFill>
          </a:ln>
        </p:spPr>
      </p:pic>
      <p:sp>
        <p:nvSpPr>
          <p:cNvPr id="6" name="Arrow: Right 5">
            <a:extLst>
              <a:ext uri="{FF2B5EF4-FFF2-40B4-BE49-F238E27FC236}">
                <a16:creationId xmlns:a16="http://schemas.microsoft.com/office/drawing/2014/main" id="{134F8F69-58E1-45B9-0E3F-C6A0ADE73B42}"/>
              </a:ext>
            </a:extLst>
          </p:cNvPr>
          <p:cNvSpPr/>
          <p:nvPr/>
        </p:nvSpPr>
        <p:spPr>
          <a:xfrm flipH="1">
            <a:off x="5109029" y="2500884"/>
            <a:ext cx="1436914"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0A814-CF08-000B-9496-0DAA16EDF15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25125" y="217772"/>
            <a:ext cx="11684000" cy="6350000"/>
          </a:xfrm>
          <a:prstGeom prst="rect">
            <a:avLst/>
          </a:prstGeom>
        </p:spPr>
      </p:pic>
    </p:spTree>
    <p:extLst>
      <p:ext uri="{BB962C8B-B14F-4D97-AF65-F5344CB8AC3E}">
        <p14:creationId xmlns:p14="http://schemas.microsoft.com/office/powerpoint/2010/main" val="3529839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BA77D9E-8686-47D0-B6C1-1680D300F03E}"/>
              </a:ext>
            </a:extLst>
          </p:cNvPr>
          <p:cNvSpPr>
            <a:spLocks noGrp="1" noRot="1" noChangeArrowheads="1"/>
          </p:cNvSpPr>
          <p:nvPr>
            <p:ph type="title"/>
          </p:nvPr>
        </p:nvSpPr>
        <p:spPr>
          <a:xfrm>
            <a:off x="838200" y="365125"/>
            <a:ext cx="10515600" cy="1325563"/>
          </a:xfrm>
        </p:spPr>
        <p:txBody>
          <a:bodyPr>
            <a:normAutofit/>
          </a:bodyPr>
          <a:lstStyle/>
          <a:p>
            <a:pPr eaLnBrk="1" hangingPunct="1">
              <a:defRPr/>
            </a:pPr>
            <a:r>
              <a:rPr lang="en-US" sz="4200" b="1">
                <a:latin typeface="Calibri" panose="020F0502020204030204" pitchFamily="34" charset="0"/>
                <a:cs typeface="Aharoni" panose="02010803020104030203" pitchFamily="2" charset="-79"/>
              </a:rPr>
              <a:t>What’s the Secret to Recovery-Based Assertive Engagement?</a:t>
            </a:r>
          </a:p>
        </p:txBody>
      </p:sp>
      <p:sp>
        <p:nvSpPr>
          <p:cNvPr id="717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09408" y="4173632"/>
            <a:ext cx="7173183" cy="2241255"/>
          </a:xfrm>
          <a:prstGeom prst="rect">
            <a:avLst/>
          </a:prstGeom>
        </p:spPr>
        <p:txBody>
          <a:bodyPr wrap="square">
            <a:spAutoFit/>
          </a:bodyPr>
          <a:lstStyle/>
          <a:p>
            <a:pPr defTabSz="694944">
              <a:spcAft>
                <a:spcPts val="600"/>
              </a:spcAft>
            </a:pPr>
            <a:endParaRPr lang="en-US" sz="2432" kern="1200">
              <a:solidFill>
                <a:srgbClr val="000000"/>
              </a:solidFill>
              <a:latin typeface="Calibri" panose="020F0502020204030204" pitchFamily="34" charset="0"/>
              <a:ea typeface="+mn-ea"/>
              <a:cs typeface="+mn-cs"/>
            </a:endParaRPr>
          </a:p>
          <a:p>
            <a:pPr algn="ctr" defTabSz="694944">
              <a:spcAft>
                <a:spcPts val="600"/>
              </a:spcAft>
            </a:pPr>
            <a:r>
              <a:rPr lang="en-US" sz="2280" b="1" i="1" kern="1200">
                <a:solidFill>
                  <a:schemeClr val="tx1"/>
                </a:solidFill>
                <a:latin typeface="+mj-lt"/>
                <a:ea typeface="+mn-ea"/>
                <a:cs typeface="+mn-cs"/>
              </a:rPr>
              <a:t>“People are generally better persuaded by the reasons which they have themselves discovered than by those which have come into the mind of others.” </a:t>
            </a:r>
          </a:p>
          <a:p>
            <a:pPr defTabSz="694944">
              <a:spcAft>
                <a:spcPts val="600"/>
              </a:spcAft>
            </a:pPr>
            <a:endParaRPr lang="en-US" sz="912" kern="1200">
              <a:solidFill>
                <a:schemeClr val="tx1"/>
              </a:solidFill>
              <a:latin typeface="Calibri" panose="020F0502020204030204" pitchFamily="34" charset="0"/>
              <a:ea typeface="+mn-ea"/>
              <a:cs typeface="+mn-cs"/>
            </a:endParaRPr>
          </a:p>
          <a:p>
            <a:pPr defTabSz="694944">
              <a:spcAft>
                <a:spcPts val="600"/>
              </a:spcAft>
            </a:pPr>
            <a:r>
              <a:rPr lang="en-US" sz="2280" kern="1200">
                <a:solidFill>
                  <a:schemeClr val="tx1"/>
                </a:solidFill>
                <a:latin typeface="Calibri" panose="020F0502020204030204" pitchFamily="34" charset="0"/>
                <a:ea typeface="+mn-ea"/>
                <a:cs typeface="+mn-cs"/>
              </a:rPr>
              <a:t>						—Blaise Pascal </a:t>
            </a:r>
            <a:endParaRPr lang="en-US" sz="3000"/>
          </a:p>
        </p:txBody>
      </p:sp>
      <p:pic>
        <p:nvPicPr>
          <p:cNvPr id="7170" name="Picture 2">
            <a:extLst>
              <a:ext uri="{FF2B5EF4-FFF2-40B4-BE49-F238E27FC236}">
                <a16:creationId xmlns:a16="http://schemas.microsoft.com/office/drawing/2014/main" id="{2E4F0D53-B9AD-8C34-600E-C40FE2FA6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1" y="2228087"/>
            <a:ext cx="4601444" cy="216237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56" y="148996"/>
            <a:ext cx="9875520" cy="689811"/>
          </a:xfrm>
        </p:spPr>
        <p:txBody>
          <a:bodyPr>
            <a:normAutofit fontScale="90000"/>
          </a:bodyPr>
          <a:lstStyle/>
          <a:p>
            <a:pPr algn="ctr"/>
            <a:r>
              <a:rPr lang="en-US" b="1" dirty="0"/>
              <a:t>Critical Resource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9434" y="838807"/>
            <a:ext cx="10470995" cy="5445141"/>
          </a:xfrm>
          <a:ln w="31750">
            <a:solidFill>
              <a:schemeClr val="tx1"/>
            </a:solidFill>
          </a:ln>
        </p:spPr>
      </p:pic>
      <p:sp>
        <p:nvSpPr>
          <p:cNvPr id="6" name="Rectangle 5"/>
          <p:cNvSpPr/>
          <p:nvPr/>
        </p:nvSpPr>
        <p:spPr>
          <a:xfrm>
            <a:off x="3991163" y="6377353"/>
            <a:ext cx="432650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https://www.commongroundprogram.com/</a:t>
            </a:r>
          </a:p>
        </p:txBody>
      </p:sp>
    </p:spTree>
    <p:extLst>
      <p:ext uri="{BB962C8B-B14F-4D97-AF65-F5344CB8AC3E}">
        <p14:creationId xmlns:p14="http://schemas.microsoft.com/office/powerpoint/2010/main" val="2932506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25C27-8C86-1E76-6A74-A027E7B7CAD6}"/>
              </a:ext>
            </a:extLst>
          </p:cNvPr>
          <p:cNvSpPr>
            <a:spLocks noGrp="1"/>
          </p:cNvSpPr>
          <p:nvPr>
            <p:ph type="title"/>
          </p:nvPr>
        </p:nvSpPr>
        <p:spPr>
          <a:xfrm>
            <a:off x="841248" y="256032"/>
            <a:ext cx="10506456" cy="1014984"/>
          </a:xfrm>
        </p:spPr>
        <p:txBody>
          <a:bodyPr anchor="b">
            <a:normAutofit/>
          </a:bodyPr>
          <a:lstStyle/>
          <a:p>
            <a:r>
              <a:rPr lang="en-US" sz="3100" b="1"/>
              <a:t>Engagement toolbox should have a range of strategies and tools</a:t>
            </a:r>
            <a:endParaRPr lang="en-US" sz="3100"/>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Toolbox">
            <a:extLst>
              <a:ext uri="{FF2B5EF4-FFF2-40B4-BE49-F238E27FC236}">
                <a16:creationId xmlns:a16="http://schemas.microsoft.com/office/drawing/2014/main" id="{7AF3AA02-F224-6182-A1F0-ABACA14B748F}"/>
              </a:ext>
            </a:extLst>
          </p:cNvPr>
          <p:cNvPicPr>
            <a:picLocks noChangeAspect="1"/>
          </p:cNvPicPr>
          <p:nvPr/>
        </p:nvPicPr>
        <p:blipFill>
          <a:blip r:embed="rId3"/>
          <a:stretch>
            <a:fillRect/>
          </a:stretch>
        </p:blipFill>
        <p:spPr>
          <a:xfrm>
            <a:off x="5643265" y="1926266"/>
            <a:ext cx="5464257" cy="4357524"/>
          </a:xfrm>
          <a:prstGeom prst="rect">
            <a:avLst/>
          </a:prstGeom>
        </p:spPr>
      </p:pic>
      <p:sp>
        <p:nvSpPr>
          <p:cNvPr id="9" name="Rectangle 8">
            <a:extLst>
              <a:ext uri="{FF2B5EF4-FFF2-40B4-BE49-F238E27FC236}">
                <a16:creationId xmlns:a16="http://schemas.microsoft.com/office/drawing/2014/main" id="{09D7317C-BC79-1CE4-1404-03754A7844CE}"/>
              </a:ext>
            </a:extLst>
          </p:cNvPr>
          <p:cNvSpPr/>
          <p:nvPr/>
        </p:nvSpPr>
        <p:spPr>
          <a:xfrm>
            <a:off x="1084478" y="2126865"/>
            <a:ext cx="3558744" cy="149841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800" kern="1200">
                <a:solidFill>
                  <a:schemeClr val="tx1"/>
                </a:solidFill>
                <a:latin typeface="+mn-lt"/>
                <a:ea typeface="+mn-ea"/>
                <a:cs typeface="+mn-cs"/>
              </a:rPr>
              <a:t>When not willing to use strategies leveraging extrinsic motivation – </a:t>
            </a:r>
            <a:r>
              <a:rPr lang="en-US" sz="1800" b="1" kern="1200">
                <a:solidFill>
                  <a:schemeClr val="tx1"/>
                </a:solidFill>
                <a:latin typeface="+mn-lt"/>
                <a:ea typeface="+mn-ea"/>
                <a:cs typeface="+mn-cs"/>
              </a:rPr>
              <a:t>potential for clinical negligence</a:t>
            </a:r>
          </a:p>
          <a:p>
            <a:pPr algn="ctr">
              <a:spcAft>
                <a:spcPts val="600"/>
              </a:spcAft>
            </a:pPr>
            <a:endParaRPr lang="en-US"/>
          </a:p>
        </p:txBody>
      </p:sp>
      <p:sp>
        <p:nvSpPr>
          <p:cNvPr id="10" name="Rectangle 9">
            <a:extLst>
              <a:ext uri="{FF2B5EF4-FFF2-40B4-BE49-F238E27FC236}">
                <a16:creationId xmlns:a16="http://schemas.microsoft.com/office/drawing/2014/main" id="{B71BB40E-8A47-2979-4BC3-A1294E40CF54}"/>
              </a:ext>
            </a:extLst>
          </p:cNvPr>
          <p:cNvSpPr/>
          <p:nvPr/>
        </p:nvSpPr>
        <p:spPr>
          <a:xfrm>
            <a:off x="1084479" y="4277374"/>
            <a:ext cx="3558743" cy="149841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800" kern="1200">
                <a:solidFill>
                  <a:schemeClr val="tx1"/>
                </a:solidFill>
                <a:latin typeface="+mn-lt"/>
                <a:ea typeface="+mn-ea"/>
                <a:cs typeface="+mn-cs"/>
              </a:rPr>
              <a:t>When there is limited  motivational/ collaborative approach) – </a:t>
            </a:r>
            <a:r>
              <a:rPr lang="en-US" sz="1800" b="1" kern="1200">
                <a:solidFill>
                  <a:schemeClr val="tx1"/>
                </a:solidFill>
                <a:latin typeface="+mn-lt"/>
                <a:ea typeface="+mn-ea"/>
                <a:cs typeface="+mn-cs"/>
              </a:rPr>
              <a:t>potential for paternalism and coercion. </a:t>
            </a:r>
          </a:p>
          <a:p>
            <a:pPr algn="ctr">
              <a:spcAft>
                <a:spcPts val="600"/>
              </a:spcAft>
            </a:pPr>
            <a:endParaRPr lang="en-US"/>
          </a:p>
        </p:txBody>
      </p:sp>
    </p:spTree>
    <p:extLst>
      <p:ext uri="{BB962C8B-B14F-4D97-AF65-F5344CB8AC3E}">
        <p14:creationId xmlns:p14="http://schemas.microsoft.com/office/powerpoint/2010/main" val="109426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8295" name="Rectangle 26829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97" name="Oval 26829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90" name="Rectangle 2"/>
          <p:cNvSpPr>
            <a:spLocks noGrp="1" noRot="1" noChangeArrowheads="1"/>
          </p:cNvSpPr>
          <p:nvPr>
            <p:ph type="title"/>
          </p:nvPr>
        </p:nvSpPr>
        <p:spPr>
          <a:xfrm>
            <a:off x="1171074" y="1396686"/>
            <a:ext cx="3240506" cy="4064628"/>
          </a:xfrm>
        </p:spPr>
        <p:txBody>
          <a:bodyPr vert="horz" lIns="91440" tIns="45720" rIns="91440" bIns="45720" rtlCol="0" anchor="ctr">
            <a:normAutofit/>
          </a:bodyPr>
          <a:lstStyle/>
          <a:p>
            <a:pPr>
              <a:defRPr/>
            </a:pPr>
            <a:r>
              <a:rPr lang="en-US" sz="4000" b="1" kern="1200" dirty="0">
                <a:solidFill>
                  <a:srgbClr val="FFFFFF"/>
                </a:solidFill>
                <a:latin typeface="+mj-lt"/>
                <a:ea typeface="+mj-ea"/>
                <a:cs typeface="+mj-cs"/>
              </a:rPr>
              <a:t>A message from a person with lived experience…</a:t>
            </a:r>
          </a:p>
        </p:txBody>
      </p:sp>
      <p:sp>
        <p:nvSpPr>
          <p:cNvPr id="268299" name="Arc 26829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8301" name="Oval 26830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77218A4-C081-D142-21DF-AA4BC4EA8110}"/>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r>
              <a:rPr lang="en-US" sz="2400" i="1" dirty="0"/>
              <a:t>“Don’t generalize about people based on their symptoms and mental health issues. Figure out what their goals are and what they want to do in life. Then… cheer them on and tell them that it is possible. Listen to their whole story and cheer them on.”</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								- Maggie </a:t>
            </a:r>
          </a:p>
        </p:txBody>
      </p:sp>
    </p:spTree>
    <p:extLst>
      <p:ext uri="{BB962C8B-B14F-4D97-AF65-F5344CB8AC3E}">
        <p14:creationId xmlns:p14="http://schemas.microsoft.com/office/powerpoint/2010/main" val="411473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0039" name="Rectangle 30003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041" name="Group 30004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300042" name="Group 30004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00050" name="Freeform: Shape 30004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0051" name="Freeform: Shape 30005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00043" name="Group 30004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00044" name="Group 30004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00048" name="Freeform: Shape 30004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0049" name="Freeform: Shape 30004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0045" name="Group 30004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300046" name="Freeform: Shape 30004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0047" name="Freeform: Shape 30004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00034" name="Rectangle 2"/>
          <p:cNvSpPr>
            <a:spLocks noGrp="1" noRot="1" noChangeArrowheads="1"/>
          </p:cNvSpPr>
          <p:nvPr>
            <p:ph type="title"/>
          </p:nvPr>
        </p:nvSpPr>
        <p:spPr>
          <a:xfrm>
            <a:off x="520700" y="1641752"/>
            <a:ext cx="2962275" cy="3213277"/>
          </a:xfrm>
        </p:spPr>
        <p:txBody>
          <a:bodyPr anchor="t">
            <a:normAutofit fontScale="90000"/>
          </a:bodyPr>
          <a:lstStyle/>
          <a:p>
            <a:pPr>
              <a:defRPr/>
            </a:pPr>
            <a:r>
              <a:rPr lang="en-US" sz="4000" b="1" dirty="0">
                <a:solidFill>
                  <a:srgbClr val="00B0F0">
                    <a:alpha val="80000"/>
                  </a:srgbClr>
                </a:solidFill>
              </a:rPr>
              <a:t>How might this young woman feel about mental health care after this experience?</a:t>
            </a:r>
            <a:br>
              <a:rPr lang="en-US" sz="4000" b="1" dirty="0">
                <a:solidFill>
                  <a:srgbClr val="00B0F0">
                    <a:alpha val="80000"/>
                  </a:srgbClr>
                </a:solidFill>
              </a:rPr>
            </a:br>
            <a:endParaRPr lang="en-US" sz="4000" b="1" dirty="0">
              <a:effectLst/>
              <a:cs typeface="Calibri" panose="020F0502020204030204" pitchFamily="34" charset="0"/>
            </a:endParaRPr>
          </a:p>
        </p:txBody>
      </p:sp>
      <p:sp>
        <p:nvSpPr>
          <p:cNvPr id="5" name="Content Placeholder 4">
            <a:extLst>
              <a:ext uri="{FF2B5EF4-FFF2-40B4-BE49-F238E27FC236}">
                <a16:creationId xmlns:a16="http://schemas.microsoft.com/office/drawing/2014/main" id="{7D168C04-3A15-E12F-7E85-7E6557272F10}"/>
              </a:ext>
            </a:extLst>
          </p:cNvPr>
          <p:cNvSpPr>
            <a:spLocks noGrp="1"/>
          </p:cNvSpPr>
          <p:nvPr>
            <p:ph idx="1"/>
          </p:nvPr>
        </p:nvSpPr>
        <p:spPr>
          <a:xfrm>
            <a:off x="4786308" y="1174819"/>
            <a:ext cx="6586543" cy="5133384"/>
          </a:xfrm>
        </p:spPr>
        <p:txBody>
          <a:bodyPr>
            <a:normAutofit lnSpcReduction="10000"/>
          </a:bodyPr>
          <a:lstStyle/>
          <a:p>
            <a:pPr marL="0" indent="0">
              <a:buNone/>
            </a:pPr>
            <a:r>
              <a:rPr lang="en-US" dirty="0">
                <a:solidFill>
                  <a:schemeClr val="tx1">
                    <a:alpha val="80000"/>
                  </a:schemeClr>
                </a:solidFill>
              </a:rPr>
              <a:t>“</a:t>
            </a:r>
            <a:r>
              <a:rPr lang="en-US" i="1" dirty="0">
                <a:solidFill>
                  <a:schemeClr val="tx1">
                    <a:alpha val="80000"/>
                  </a:schemeClr>
                </a:solidFill>
              </a:rPr>
              <a:t>One participant described how, in her first experience with involuntary hospitalization, her personal items were taken away. They took away her clothes, schoolbooks and notes. She was essentially stripped of everything and anything familiar, of anything that would keep her calm. The hospital focused on rigid rules and procedures rather than on her needs and what she was experiencing as a terrified young woman. There was no attempt to engage her in care</a:t>
            </a:r>
            <a:r>
              <a:rPr lang="en-US" dirty="0">
                <a:solidFill>
                  <a:schemeClr val="tx1">
                    <a:alpha val="80000"/>
                  </a:schemeClr>
                </a:solidFill>
              </a:rPr>
              <a:t>” </a:t>
            </a:r>
          </a:p>
          <a:p>
            <a:pPr marL="0" indent="0">
              <a:buNone/>
            </a:pPr>
            <a:r>
              <a:rPr lang="en-US" sz="2400" dirty="0">
                <a:solidFill>
                  <a:schemeClr val="tx1">
                    <a:alpha val="80000"/>
                  </a:schemeClr>
                </a:solidFill>
              </a:rPr>
              <a:t>(Source: NAMI).</a:t>
            </a:r>
          </a:p>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p:txBody>
      </p:sp>
    </p:spTree>
    <p:extLst>
      <p:ext uri="{BB962C8B-B14F-4D97-AF65-F5344CB8AC3E}">
        <p14:creationId xmlns:p14="http://schemas.microsoft.com/office/powerpoint/2010/main" val="33821020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10F59-9B20-38F2-A4B8-A276DC1E7E8A}"/>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98135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388" y="1044340"/>
            <a:ext cx="2382253" cy="3922295"/>
          </a:xfrm>
        </p:spPr>
        <p:txBody>
          <a:bodyPr>
            <a:normAutofit/>
          </a:bodyPr>
          <a:lstStyle/>
          <a:p>
            <a:r>
              <a:rPr lang="en-US" sz="4400" b="1" dirty="0"/>
              <a:t>How Assertive Do you Get?</a:t>
            </a:r>
          </a:p>
        </p:txBody>
      </p:sp>
      <p:sp>
        <p:nvSpPr>
          <p:cNvPr id="3" name="Content Placeholder 2"/>
          <p:cNvSpPr>
            <a:spLocks noGrp="1"/>
          </p:cNvSpPr>
          <p:nvPr>
            <p:ph idx="1"/>
          </p:nvPr>
        </p:nvSpPr>
        <p:spPr>
          <a:xfrm>
            <a:off x="1981200" y="1752600"/>
            <a:ext cx="8229600" cy="4821936"/>
          </a:xfrm>
        </p:spPr>
        <p:txBody>
          <a:bodyPr>
            <a:normAutofit/>
          </a:bodyPr>
          <a:lstStyle/>
          <a:p>
            <a:pPr lvl="1"/>
            <a:endParaRPr lang="en-US" dirty="0"/>
          </a:p>
          <a:p>
            <a:endParaRPr lang="en-US" dirty="0"/>
          </a:p>
        </p:txBody>
      </p:sp>
      <p:graphicFrame>
        <p:nvGraphicFramePr>
          <p:cNvPr id="5" name="Diagram 4"/>
          <p:cNvGraphicFramePr/>
          <p:nvPr>
            <p:extLst>
              <p:ext uri="{D42A27DB-BD31-4B8C-83A1-F6EECF244321}">
                <p14:modId xmlns:p14="http://schemas.microsoft.com/office/powerpoint/2010/main" val="3826746770"/>
              </p:ext>
            </p:extLst>
          </p:nvPr>
        </p:nvGraphicFramePr>
        <p:xfrm>
          <a:off x="3299325" y="529390"/>
          <a:ext cx="8363285" cy="585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91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7CE323-59C3-0F8F-02A9-CA2F2B98A446}"/>
              </a:ext>
            </a:extLst>
          </p:cNvPr>
          <p:cNvSpPr>
            <a:spLocks noGrp="1"/>
          </p:cNvSpPr>
          <p:nvPr>
            <p:ph type="title"/>
          </p:nvPr>
        </p:nvSpPr>
        <p:spPr>
          <a:xfrm>
            <a:off x="1331088" y="565739"/>
            <a:ext cx="9745883" cy="1124949"/>
          </a:xfrm>
        </p:spPr>
        <p:txBody>
          <a:bodyPr>
            <a:normAutofit/>
          </a:bodyPr>
          <a:lstStyle/>
          <a:p>
            <a:r>
              <a:rPr lang="en-US" sz="3700" dirty="0">
                <a:solidFill>
                  <a:schemeClr val="bg1"/>
                </a:solidFill>
              </a:rPr>
              <a:t>Who ACT Serves - “Clients in greatest need”</a:t>
            </a:r>
            <a:br>
              <a:rPr lang="en-US" sz="3700" dirty="0">
                <a:solidFill>
                  <a:schemeClr val="bg1"/>
                </a:solidFill>
              </a:rPr>
            </a:br>
            <a:endParaRPr lang="en-US" sz="3700" dirty="0">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B58C5A-671A-527D-579F-1133519DBA11}"/>
              </a:ext>
            </a:extLst>
          </p:cNvPr>
          <p:cNvSpPr>
            <a:spLocks/>
          </p:cNvSpPr>
          <p:nvPr/>
        </p:nvSpPr>
        <p:spPr>
          <a:xfrm>
            <a:off x="1170294" y="2425604"/>
            <a:ext cx="6526501" cy="3476431"/>
          </a:xfrm>
          <a:prstGeom prst="rect">
            <a:avLst/>
          </a:prstGeom>
        </p:spPr>
        <p:txBody>
          <a:bodyPr>
            <a:normAutofit fontScale="92500" lnSpcReduction="20000"/>
          </a:bodyPr>
          <a:lstStyle/>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Significant and persistent challenges with symptoms</a:t>
            </a:r>
          </a:p>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Schizophrenia-Spectrum Disorders and Bipolar I – Priority Clinical Population</a:t>
            </a:r>
          </a:p>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Severe impairments in day-to-day living/ adulting</a:t>
            </a:r>
          </a:p>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Higher rates of using crisis and inpatient service</a:t>
            </a:r>
          </a:p>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Common occurring challenging with substance use, being unhoused, justice involvement </a:t>
            </a:r>
          </a:p>
          <a:p>
            <a:pPr marL="342900" indent="-342900" defTabSz="603504">
              <a:spcAft>
                <a:spcPts val="600"/>
              </a:spcAft>
              <a:buFont typeface="Arial" panose="020B0604020202020204" pitchFamily="34" charset="0"/>
              <a:buChar char="•"/>
            </a:pPr>
            <a:r>
              <a:rPr lang="en-US" sz="2400" kern="1200" dirty="0">
                <a:solidFill>
                  <a:schemeClr val="tx1"/>
                </a:solidFill>
                <a:latin typeface="+mn-lt"/>
                <a:ea typeface="+mn-ea"/>
                <a:cs typeface="+mn-cs"/>
              </a:rPr>
              <a:t>Higher risks to experiencing negative consequences when not receiving any treatment or inadequate treatment</a:t>
            </a:r>
          </a:p>
          <a:p>
            <a:pPr defTabSz="603504">
              <a:spcAft>
                <a:spcPts val="600"/>
              </a:spcAft>
            </a:pPr>
            <a:endParaRPr lang="en-US" sz="1188" kern="1200" dirty="0">
              <a:solidFill>
                <a:schemeClr val="tx1"/>
              </a:solidFill>
              <a:latin typeface="+mn-lt"/>
              <a:ea typeface="+mn-ea"/>
              <a:cs typeface="+mn-cs"/>
            </a:endParaRPr>
          </a:p>
          <a:p>
            <a:pPr lvl="1">
              <a:spcAft>
                <a:spcPts val="600"/>
              </a:spcAft>
            </a:pPr>
            <a:endParaRPr lang="en-US" dirty="0"/>
          </a:p>
        </p:txBody>
      </p:sp>
      <p:sp>
        <p:nvSpPr>
          <p:cNvPr id="4" name="Slide Number Placeholder 3">
            <a:extLst>
              <a:ext uri="{FF2B5EF4-FFF2-40B4-BE49-F238E27FC236}">
                <a16:creationId xmlns:a16="http://schemas.microsoft.com/office/drawing/2014/main" id="{43D35F62-85D8-4878-7820-2AA7559E18CF}"/>
              </a:ext>
            </a:extLst>
          </p:cNvPr>
          <p:cNvSpPr>
            <a:spLocks/>
          </p:cNvSpPr>
          <p:nvPr/>
        </p:nvSpPr>
        <p:spPr>
          <a:xfrm>
            <a:off x="7848466" y="5554923"/>
            <a:ext cx="1820054" cy="242253"/>
          </a:xfrm>
          <a:prstGeom prst="rect">
            <a:avLst/>
          </a:prstGeom>
        </p:spPr>
        <p:txBody>
          <a:bodyPr/>
          <a:lstStyle/>
          <a:p>
            <a:pPr defTabSz="603504">
              <a:spcAft>
                <a:spcPts val="600"/>
              </a:spcAft>
            </a:pPr>
            <a:fld id="{465B4805-B0A1-A742-B965-F76E0BB34504}" type="slidenum">
              <a:rPr lang="en-US" sz="1188" kern="1200">
                <a:solidFill>
                  <a:schemeClr val="tx1"/>
                </a:solidFill>
                <a:latin typeface="+mn-lt"/>
                <a:ea typeface="+mn-ea"/>
                <a:cs typeface="+mn-cs"/>
              </a:rPr>
              <a:pPr defTabSz="603504">
                <a:spcAft>
                  <a:spcPts val="600"/>
                </a:spcAft>
              </a:pPr>
              <a:t>7</a:t>
            </a:fld>
            <a:endParaRPr lang="en-US"/>
          </a:p>
        </p:txBody>
      </p:sp>
      <p:sp>
        <p:nvSpPr>
          <p:cNvPr id="5" name="Arrow: Left 4">
            <a:extLst>
              <a:ext uri="{FF2B5EF4-FFF2-40B4-BE49-F238E27FC236}">
                <a16:creationId xmlns:a16="http://schemas.microsoft.com/office/drawing/2014/main" id="{BF37FA48-73D3-9C7B-BBC7-5B7EDB3A3805}"/>
              </a:ext>
            </a:extLst>
          </p:cNvPr>
          <p:cNvSpPr/>
          <p:nvPr/>
        </p:nvSpPr>
        <p:spPr>
          <a:xfrm>
            <a:off x="7448605" y="2532608"/>
            <a:ext cx="3628366" cy="238414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03504">
              <a:spcAft>
                <a:spcPts val="600"/>
              </a:spcAft>
            </a:pPr>
            <a:r>
              <a:rPr lang="en-US" sz="1500" kern="1200" dirty="0">
                <a:solidFill>
                  <a:schemeClr val="tx1"/>
                </a:solidFill>
                <a:latin typeface="+mn-lt"/>
                <a:ea typeface="+mn-ea"/>
                <a:cs typeface="+mn-cs"/>
              </a:rPr>
              <a:t>For some, “clients in greatest need” are in part due to lack of consistent treatment, including medications</a:t>
            </a:r>
            <a:endParaRPr lang="en-US" sz="1500" dirty="0">
              <a:solidFill>
                <a:schemeClr val="tx1"/>
              </a:solidFill>
            </a:endParaRPr>
          </a:p>
        </p:txBody>
      </p:sp>
      <p:sp>
        <p:nvSpPr>
          <p:cNvPr id="6" name="Arrow: Left 5">
            <a:extLst>
              <a:ext uri="{FF2B5EF4-FFF2-40B4-BE49-F238E27FC236}">
                <a16:creationId xmlns:a16="http://schemas.microsoft.com/office/drawing/2014/main" id="{CD34C3E1-B8E8-57B7-3039-A58D3C302646}"/>
              </a:ext>
            </a:extLst>
          </p:cNvPr>
          <p:cNvSpPr/>
          <p:nvPr/>
        </p:nvSpPr>
        <p:spPr>
          <a:xfrm>
            <a:off x="8533560" y="4516582"/>
            <a:ext cx="2923333" cy="201872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03504">
              <a:spcAft>
                <a:spcPts val="600"/>
              </a:spcAft>
            </a:pPr>
            <a:r>
              <a:rPr lang="en-US" sz="1500" kern="1200" dirty="0">
                <a:solidFill>
                  <a:schemeClr val="tx1"/>
                </a:solidFill>
                <a:latin typeface="+mn-lt"/>
                <a:ea typeface="+mn-ea"/>
                <a:cs typeface="+mn-cs"/>
              </a:rPr>
              <a:t>Some due to not seeing themselves as needing or wanting of treatment, including medications</a:t>
            </a:r>
            <a:endParaRPr lang="en-US" sz="1500" dirty="0">
              <a:solidFill>
                <a:schemeClr val="tx1"/>
              </a:solidFill>
            </a:endParaRPr>
          </a:p>
        </p:txBody>
      </p:sp>
    </p:spTree>
    <p:extLst>
      <p:ext uri="{BB962C8B-B14F-4D97-AF65-F5344CB8AC3E}">
        <p14:creationId xmlns:p14="http://schemas.microsoft.com/office/powerpoint/2010/main" val="15960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7" name="Rectangle 4096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969" name="Freeform: Shape 40968">
            <a:extLst>
              <a:ext uri="{FF2B5EF4-FFF2-40B4-BE49-F238E27FC236}">
                <a16:creationId xmlns:a16="http://schemas.microsoft.com/office/drawing/2014/main" id="{3CCA69EF-E8B5-4598-BEAD-258F15765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971" name="Freeform: Shape 40970">
            <a:extLst>
              <a:ext uri="{FF2B5EF4-FFF2-40B4-BE49-F238E27FC236}">
                <a16:creationId xmlns:a16="http://schemas.microsoft.com/office/drawing/2014/main" id="{685D65ED-8248-4E7D-AF41-C2685CAE7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73" name="Graphic 212">
            <a:extLst>
              <a:ext uri="{FF2B5EF4-FFF2-40B4-BE49-F238E27FC236}">
                <a16:creationId xmlns:a16="http://schemas.microsoft.com/office/drawing/2014/main" id="{76A8F9C6-ED35-4E0A-AC66-5241CA206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6189" y="412979"/>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75" name="Graphic 212">
            <a:extLst>
              <a:ext uri="{FF2B5EF4-FFF2-40B4-BE49-F238E27FC236}">
                <a16:creationId xmlns:a16="http://schemas.microsoft.com/office/drawing/2014/main" id="{4F71A736-42D6-4F11-8A7B-633C40624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6189" y="412979"/>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62" name="Title 3">
            <a:extLst>
              <a:ext uri="{FF2B5EF4-FFF2-40B4-BE49-F238E27FC236}">
                <a16:creationId xmlns:a16="http://schemas.microsoft.com/office/drawing/2014/main" id="{2055284A-F741-4AED-BCCC-CA2E29D6CACA}"/>
              </a:ext>
            </a:extLst>
          </p:cNvPr>
          <p:cNvSpPr>
            <a:spLocks noGrp="1"/>
          </p:cNvSpPr>
          <p:nvPr>
            <p:ph type="title"/>
          </p:nvPr>
        </p:nvSpPr>
        <p:spPr>
          <a:xfrm>
            <a:off x="638222" y="1444693"/>
            <a:ext cx="3386706" cy="4019251"/>
          </a:xfrm>
        </p:spPr>
        <p:txBody>
          <a:bodyPr vert="horz" lIns="91440" tIns="45720" rIns="91440" bIns="45720" rtlCol="0" anchor="ctr">
            <a:normAutofit/>
          </a:bodyPr>
          <a:lstStyle/>
          <a:p>
            <a:r>
              <a:rPr lang="en-US" altLang="en-US" sz="4500" b="1" kern="1200" dirty="0">
                <a:solidFill>
                  <a:schemeClr val="bg1"/>
                </a:solidFill>
                <a:latin typeface="+mj-lt"/>
                <a:ea typeface="+mj-ea"/>
                <a:cs typeface="+mj-cs"/>
              </a:rPr>
              <a:t>Fixed Point of Responsibility</a:t>
            </a:r>
          </a:p>
        </p:txBody>
      </p:sp>
      <p:grpSp>
        <p:nvGrpSpPr>
          <p:cNvPr id="40977" name="Group 40976">
            <a:extLst>
              <a:ext uri="{FF2B5EF4-FFF2-40B4-BE49-F238E27FC236}">
                <a16:creationId xmlns:a16="http://schemas.microsoft.com/office/drawing/2014/main" id="{CB73D287-48F0-41E2-8B0B-DE4C7D175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1903" y="5364542"/>
            <a:ext cx="1562428" cy="1493465"/>
            <a:chOff x="3121343" y="4864099"/>
            <a:chExt cx="2085971" cy="1993901"/>
          </a:xfrm>
          <a:solidFill>
            <a:schemeClr val="bg1"/>
          </a:solidFill>
        </p:grpSpPr>
        <p:sp>
          <p:nvSpPr>
            <p:cNvPr id="40978" name="Freeform: Shape 40977">
              <a:extLst>
                <a:ext uri="{FF2B5EF4-FFF2-40B4-BE49-F238E27FC236}">
                  <a16:creationId xmlns:a16="http://schemas.microsoft.com/office/drawing/2014/main" id="{FBC3C2F6-A83E-46F7-89F9-C282A9234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79" name="Freeform: Shape 40978">
              <a:extLst>
                <a:ext uri="{FF2B5EF4-FFF2-40B4-BE49-F238E27FC236}">
                  <a16:creationId xmlns:a16="http://schemas.microsoft.com/office/drawing/2014/main" id="{8D78D60A-D765-47AF-BF8C-DD38B674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0" name="Freeform: Shape 40979">
              <a:extLst>
                <a:ext uri="{FF2B5EF4-FFF2-40B4-BE49-F238E27FC236}">
                  <a16:creationId xmlns:a16="http://schemas.microsoft.com/office/drawing/2014/main" id="{1B61CBF5-5283-4C6A-9049-AA88E175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1" name="Freeform: Shape 40980">
              <a:extLst>
                <a:ext uri="{FF2B5EF4-FFF2-40B4-BE49-F238E27FC236}">
                  <a16:creationId xmlns:a16="http://schemas.microsoft.com/office/drawing/2014/main" id="{97A00BB8-8401-4CFA-A40C-8A60D39A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2" name="Freeform: Shape 40981">
              <a:extLst>
                <a:ext uri="{FF2B5EF4-FFF2-40B4-BE49-F238E27FC236}">
                  <a16:creationId xmlns:a16="http://schemas.microsoft.com/office/drawing/2014/main" id="{42F6FC59-F5F7-4ED5-8DCD-CF1060899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983" name="Freeform: Shape 40982">
              <a:extLst>
                <a:ext uri="{FF2B5EF4-FFF2-40B4-BE49-F238E27FC236}">
                  <a16:creationId xmlns:a16="http://schemas.microsoft.com/office/drawing/2014/main" id="{C124749C-25FB-43F3-97CC-16D3738B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4" name="Freeform: Shape 40983">
              <a:extLst>
                <a:ext uri="{FF2B5EF4-FFF2-40B4-BE49-F238E27FC236}">
                  <a16:creationId xmlns:a16="http://schemas.microsoft.com/office/drawing/2014/main" id="{43CAAC4D-89A7-40FC-A14D-14E7137A5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5" name="Freeform: Shape 40984">
              <a:extLst>
                <a:ext uri="{FF2B5EF4-FFF2-40B4-BE49-F238E27FC236}">
                  <a16:creationId xmlns:a16="http://schemas.microsoft.com/office/drawing/2014/main" id="{09F8FFC8-0941-4853-894E-6FBB72564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6" name="Freeform: Shape 40985">
              <a:extLst>
                <a:ext uri="{FF2B5EF4-FFF2-40B4-BE49-F238E27FC236}">
                  <a16:creationId xmlns:a16="http://schemas.microsoft.com/office/drawing/2014/main" id="{784F021A-2C9B-422B-8408-BB819B314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7" name="Freeform: Shape 40986">
              <a:extLst>
                <a:ext uri="{FF2B5EF4-FFF2-40B4-BE49-F238E27FC236}">
                  <a16:creationId xmlns:a16="http://schemas.microsoft.com/office/drawing/2014/main" id="{353138C4-3227-4945-9CE8-AF90A759D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8" name="Freeform: Shape 40987">
              <a:extLst>
                <a:ext uri="{FF2B5EF4-FFF2-40B4-BE49-F238E27FC236}">
                  <a16:creationId xmlns:a16="http://schemas.microsoft.com/office/drawing/2014/main" id="{EC9C4482-176D-49FB-BFC0-2DCD9283E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9" name="Freeform: Shape 40988">
              <a:extLst>
                <a:ext uri="{FF2B5EF4-FFF2-40B4-BE49-F238E27FC236}">
                  <a16:creationId xmlns:a16="http://schemas.microsoft.com/office/drawing/2014/main" id="{737D9F02-FC5F-4AA6-83BD-AE4EC012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90" name="Freeform: Shape 40989">
              <a:extLst>
                <a:ext uri="{FF2B5EF4-FFF2-40B4-BE49-F238E27FC236}">
                  <a16:creationId xmlns:a16="http://schemas.microsoft.com/office/drawing/2014/main" id="{323DF942-E0FC-4481-99E4-5EDE1F76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992" name="Rectangle 40991">
            <a:extLst>
              <a:ext uri="{FF2B5EF4-FFF2-40B4-BE49-F238E27FC236}">
                <a16:creationId xmlns:a16="http://schemas.microsoft.com/office/drawing/2014/main" id="{82571B16-D62A-4B37-A469-E72C79D69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8223" y="444870"/>
            <a:ext cx="6924769" cy="566580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94" name="Rectangle 40993">
            <a:extLst>
              <a:ext uri="{FF2B5EF4-FFF2-40B4-BE49-F238E27FC236}">
                <a16:creationId xmlns:a16="http://schemas.microsoft.com/office/drawing/2014/main" id="{49E0A0BC-3EE4-4453-9522-08FF2DE3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8246" y="436482"/>
            <a:ext cx="6934746" cy="566580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96" name="Rectangle 40995">
            <a:extLst>
              <a:ext uri="{FF2B5EF4-FFF2-40B4-BE49-F238E27FC236}">
                <a16:creationId xmlns:a16="http://schemas.microsoft.com/office/drawing/2014/main" id="{9FBE36BD-9903-4FB5-BBE7-1023D7F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7522" y="305936"/>
            <a:ext cx="6943810" cy="568529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ontent Placeholder 1">
            <a:extLst>
              <a:ext uri="{FF2B5EF4-FFF2-40B4-BE49-F238E27FC236}">
                <a16:creationId xmlns:a16="http://schemas.microsoft.com/office/drawing/2014/main" id="{E551859C-083E-45DE-9148-B5B94068B63C}"/>
              </a:ext>
            </a:extLst>
          </p:cNvPr>
          <p:cNvGraphicFramePr>
            <a:graphicFrameLocks/>
          </p:cNvGraphicFramePr>
          <p:nvPr/>
        </p:nvGraphicFramePr>
        <p:xfrm>
          <a:off x="4690549" y="444863"/>
          <a:ext cx="7000760" cy="5339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8C1C449A-C653-4F7D-B4AF-9BF9B831F9E9}"/>
              </a:ext>
            </a:extLst>
          </p:cNvPr>
          <p:cNvSpPr/>
          <p:nvPr/>
        </p:nvSpPr>
        <p:spPr>
          <a:xfrm>
            <a:off x="8733600" y="993703"/>
            <a:ext cx="1463351" cy="1261876"/>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srgbClr val="555555"/>
                </a:solidFill>
                <a:effectLst/>
                <a:uLnTx/>
                <a:uFillTx/>
                <a:latin typeface="Calibri" panose="020F0502020204030204"/>
                <a:ea typeface="+mn-ea"/>
                <a:cs typeface="+mn-cs"/>
              </a:rPr>
              <a:t>COD Specialist</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F2660F5-2829-47FB-A46E-E32B6C73C107}"/>
              </a:ext>
            </a:extLst>
          </p:cNvPr>
          <p:cNvSpPr/>
          <p:nvPr/>
        </p:nvSpPr>
        <p:spPr>
          <a:xfrm>
            <a:off x="5822804" y="2153515"/>
            <a:ext cx="1662176" cy="1263201"/>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dirty="0">
                <a:ln>
                  <a:noFill/>
                </a:ln>
                <a:solidFill>
                  <a:prstClr val="black"/>
                </a:solidFill>
                <a:effectLst/>
                <a:uLnTx/>
                <a:uFillTx/>
                <a:latin typeface="Calibri" panose="020F0502020204030204"/>
                <a:ea typeface="+mn-ea"/>
                <a:cs typeface="+mn-cs"/>
              </a:rPr>
              <a:t>Employment Specialist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03FC7F42-3259-43DC-B37F-7B602C93569E}"/>
              </a:ext>
            </a:extLst>
          </p:cNvPr>
          <p:cNvSpPr/>
          <p:nvPr/>
        </p:nvSpPr>
        <p:spPr>
          <a:xfrm>
            <a:off x="9038466" y="3655306"/>
            <a:ext cx="1662176" cy="1261876"/>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srgbClr val="555555"/>
                </a:solidFill>
                <a:effectLst/>
                <a:uLnTx/>
                <a:uFillTx/>
                <a:latin typeface="Calibri" panose="020F0502020204030204"/>
                <a:ea typeface="+mn-ea"/>
                <a:cs typeface="+mn-cs"/>
              </a:rPr>
              <a:t>Therapist</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F7DA80F-1DFC-4877-9993-40DE0A29D878}"/>
              </a:ext>
            </a:extLst>
          </p:cNvPr>
          <p:cNvSpPr/>
          <p:nvPr/>
        </p:nvSpPr>
        <p:spPr>
          <a:xfrm>
            <a:off x="6790419" y="4258408"/>
            <a:ext cx="1662176" cy="1261876"/>
          </a:xfrm>
          <a:prstGeom prst="ellipse">
            <a:avLst/>
          </a:prstGeom>
        </p:spPr>
        <p:style>
          <a:lnRef idx="3">
            <a:schemeClr val="lt1"/>
          </a:lnRef>
          <a:fillRef idx="1">
            <a:schemeClr val="dk1"/>
          </a:fillRef>
          <a:effectRef idx="1">
            <a:schemeClr val="dk1"/>
          </a:effectRef>
          <a:fontRef idx="minor">
            <a:schemeClr val="lt1"/>
          </a:fontRef>
        </p:style>
        <p:txBody>
          <a:bodyPr anchor="ctr"/>
          <a:lstStyle/>
          <a:p>
            <a:pPr marL="0" marR="0" lvl="0" indent="0" algn="ctr"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dirty="0">
                <a:ln>
                  <a:noFill/>
                </a:ln>
                <a:solidFill>
                  <a:prstClr val="white"/>
                </a:solidFill>
                <a:effectLst/>
                <a:uLnTx/>
                <a:uFillTx/>
                <a:latin typeface="Calibri" panose="020F0502020204030204"/>
                <a:ea typeface="+mn-ea"/>
                <a:cs typeface="+mn-cs"/>
              </a:rPr>
              <a:t>Psychiatrist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1992BF29-ED5D-4D80-8C1C-9465841883D1}"/>
              </a:ext>
            </a:extLst>
          </p:cNvPr>
          <p:cNvSpPr/>
          <p:nvPr/>
        </p:nvSpPr>
        <p:spPr>
          <a:xfrm>
            <a:off x="7892096" y="2776906"/>
            <a:ext cx="1300315" cy="7634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Care Coordination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D9A3D7A-F757-4AA1-A2AF-1411578B9A4E}"/>
              </a:ext>
            </a:extLst>
          </p:cNvPr>
          <p:cNvCxnSpPr/>
          <p:nvPr/>
        </p:nvCxnSpPr>
        <p:spPr>
          <a:xfrm>
            <a:off x="7002499" y="3620844"/>
            <a:ext cx="257147" cy="49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9E474D-A13B-44FF-9C77-51626973CF28}"/>
              </a:ext>
            </a:extLst>
          </p:cNvPr>
          <p:cNvCxnSpPr/>
          <p:nvPr/>
        </p:nvCxnSpPr>
        <p:spPr>
          <a:xfrm flipH="1">
            <a:off x="7812378" y="1913600"/>
            <a:ext cx="592499" cy="375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3C849B-BEC6-4051-BD87-A8A863174E5A}"/>
              </a:ext>
            </a:extLst>
          </p:cNvPr>
          <p:cNvCxnSpPr/>
          <p:nvPr/>
        </p:nvCxnSpPr>
        <p:spPr>
          <a:xfrm>
            <a:off x="9759537" y="2541887"/>
            <a:ext cx="50369" cy="68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26EC53-9DA1-4814-8566-0735F1D0270A}"/>
              </a:ext>
            </a:extLst>
          </p:cNvPr>
          <p:cNvCxnSpPr/>
          <p:nvPr/>
        </p:nvCxnSpPr>
        <p:spPr>
          <a:xfrm flipV="1">
            <a:off x="8603701" y="4489045"/>
            <a:ext cx="290284" cy="111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1C7DB3-87C2-4E00-8D92-0C0037BFE254}"/>
              </a:ext>
            </a:extLst>
          </p:cNvPr>
          <p:cNvCxnSpPr/>
          <p:nvPr/>
        </p:nvCxnSpPr>
        <p:spPr>
          <a:xfrm flipH="1">
            <a:off x="7702362" y="3766648"/>
            <a:ext cx="218707" cy="339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7704D5-43F1-45A5-8982-4E7AFA2B1451}"/>
              </a:ext>
            </a:extLst>
          </p:cNvPr>
          <p:cNvCxnSpPr/>
          <p:nvPr/>
        </p:nvCxnSpPr>
        <p:spPr>
          <a:xfrm>
            <a:off x="7567161" y="2785778"/>
            <a:ext cx="303539" cy="83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9DE22A-FAA1-4ACF-A824-E25042388564}"/>
              </a:ext>
            </a:extLst>
          </p:cNvPr>
          <p:cNvCxnSpPr/>
          <p:nvPr/>
        </p:nvCxnSpPr>
        <p:spPr>
          <a:xfrm flipH="1">
            <a:off x="8732275" y="2323179"/>
            <a:ext cx="161711" cy="326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614462-2480-4BC6-9895-BEA6BE4CA8BA}"/>
              </a:ext>
            </a:extLst>
          </p:cNvPr>
          <p:cNvCxnSpPr/>
          <p:nvPr/>
        </p:nvCxnSpPr>
        <p:spPr>
          <a:xfrm>
            <a:off x="9315495" y="3305375"/>
            <a:ext cx="230637" cy="220033"/>
          </a:xfrm>
          <a:prstGeom prst="line">
            <a:avLst/>
          </a:prstGeom>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97303045-73B4-E69C-4A36-5825096E0B22}"/>
              </a:ext>
            </a:extLst>
          </p:cNvPr>
          <p:cNvSpPr/>
          <p:nvPr/>
        </p:nvSpPr>
        <p:spPr>
          <a:xfrm rot="20554058">
            <a:off x="2766455" y="768573"/>
            <a:ext cx="3241023" cy="1384384"/>
          </a:xfrm>
          <a:prstGeom prst="wedgeRoundRect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 Teams Meet 4 to 5 Days Per Week (In Person)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Daily Team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solidFill>
                  <a:schemeClr val="tx1"/>
                </a:solidFill>
                <a:latin typeface="+mj-lt"/>
                <a:ea typeface="+mj-ea"/>
                <a:cs typeface="+mj-cs"/>
              </a:rPr>
              <a:t>ACT is a way of organizing best practices</a:t>
            </a:r>
          </a:p>
        </p:txBody>
      </p:sp>
      <p:sp>
        <p:nvSpPr>
          <p:cNvPr id="33" name="Rectangle 3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10"/>
          <p:cNvGraphicFramePr>
            <a:graphicFrameLocks/>
          </p:cNvGraphicFramePr>
          <p:nvPr>
            <p:extLst>
              <p:ext uri="{D42A27DB-BD31-4B8C-83A1-F6EECF244321}">
                <p14:modId xmlns:p14="http://schemas.microsoft.com/office/powerpoint/2010/main" val="1146995288"/>
              </p:ext>
            </p:extLst>
          </p:nvPr>
        </p:nvGraphicFramePr>
        <p:xfrm>
          <a:off x="1336805" y="1737360"/>
          <a:ext cx="8230389"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63128" y="2092524"/>
            <a:ext cx="3460082" cy="1242904"/>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Medications</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Psychotherapy</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Physical health interventions</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Integrated substance use treatment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618900" y="4848992"/>
            <a:ext cx="3049389" cy="1596847"/>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Supported employment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Skill-building</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Wellness management and recovery</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Supportive Housing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7999772" y="4005072"/>
            <a:ext cx="3134844" cy="2133661"/>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Case management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Crisis services</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Transportation</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Coordination with hospitals and criminal justice system</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t>Family education and support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1048240" y="2207604"/>
            <a:ext cx="3778367" cy="936025"/>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dirty="0">
                <a:ln>
                  <a:noFill/>
                </a:ln>
                <a:solidFill>
                  <a:prstClr val="black"/>
                </a:solidFill>
                <a:effectLst/>
                <a:uLnTx/>
                <a:uFillTx/>
                <a:latin typeface="Calibri" panose="020F0502020204030204"/>
                <a:ea typeface="+mn-ea"/>
                <a:cs typeface="+mn-cs"/>
              </a:rPr>
              <a:t>Motivational Interviewing</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1" i="0" u="none" strike="noStrike" kern="1200" cap="none" spc="0" normalizeH="0" baseline="0" noProof="0" dirty="0">
                <a:ln>
                  <a:noFill/>
                </a:ln>
                <a:solidFill>
                  <a:prstClr val="black"/>
                </a:solidFill>
                <a:effectLst/>
                <a:uLnTx/>
                <a:uFillTx/>
                <a:latin typeface="Calibri" panose="020F0502020204030204"/>
                <a:ea typeface="+mn-ea"/>
                <a:cs typeface="+mn-cs"/>
              </a:rPr>
              <a:t>Assertive engagement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494" b="0" i="0" u="none" strike="noStrike" kern="1200" cap="none" spc="0" normalizeH="0" baseline="0" noProof="0" dirty="0">
                <a:ln>
                  <a:noFill/>
                </a:ln>
                <a:solidFill>
                  <a:prstClr val="black"/>
                </a:solidFill>
                <a:effectLst/>
                <a:uLnTx/>
                <a:uFillTx/>
                <a:latin typeface="Calibri" panose="020F0502020204030204"/>
                <a:ea typeface="+mn-ea"/>
                <a:cs typeface="+mn-cs"/>
              </a:rPr>
              <a:t>Person-centered assessment and planning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2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1" end="1"/>
                                            </p:txEl>
                                          </p:spTgt>
                                        </p:tgtEl>
                                      </p:cBhvr>
                                    </p:animEffect>
                                    <p:animScale>
                                      <p:cBhvr>
                                        <p:cTn id="7" dur="250" autoRev="1" fill="hold"/>
                                        <p:tgtEl>
                                          <p:spTgt spid="1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1e3a927e-38c7-4198-84a8-3bb99fdd51ca"/>
</p:tagLst>
</file>

<file path=ppt/tags/tag2.xml><?xml version="1.0" encoding="utf-8"?>
<p:tagLst xmlns:a="http://schemas.openxmlformats.org/drawingml/2006/main" xmlns:r="http://schemas.openxmlformats.org/officeDocument/2006/relationships" xmlns:p="http://schemas.openxmlformats.org/presentationml/2006/main">
  <p:tag name="__PE_POLL_EMBED_ID" val="2b5e39af-2b47-4493-ae7f-4cad2c618572"/>
</p:tagLst>
</file>

<file path=ppt/tags/tag3.xml><?xml version="1.0" encoding="utf-8"?>
<p:tagLst xmlns:a="http://schemas.openxmlformats.org/drawingml/2006/main" xmlns:r="http://schemas.openxmlformats.org/officeDocument/2006/relationships" xmlns:p="http://schemas.openxmlformats.org/presentationml/2006/main">
  <p:tag name="__PE_POLL_EMBED_ID" val="b18049f7-e182-49a6-b64c-4ead79cf7f2e"/>
</p:tagLst>
</file>

<file path=ppt/tags/tag4.xml><?xml version="1.0" encoding="utf-8"?>
<p:tagLst xmlns:a="http://schemas.openxmlformats.org/drawingml/2006/main" xmlns:r="http://schemas.openxmlformats.org/officeDocument/2006/relationships" xmlns:p="http://schemas.openxmlformats.org/presentationml/2006/main">
  <p:tag name="__PE_POLL_EMBED_ID" val="1e1e456c-5510-491b-a77b-2e13fc48fa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29519</TotalTime>
  <Words>2301</Words>
  <Application>Microsoft Office PowerPoint</Application>
  <PresentationFormat>Widescreen</PresentationFormat>
  <Paragraphs>250</Paragraphs>
  <Slides>33</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Aharoni</vt:lpstr>
      <vt:lpstr>Arial</vt:lpstr>
      <vt:lpstr>Calibri</vt:lpstr>
      <vt:lpstr>Calibri Light</vt:lpstr>
      <vt:lpstr>Cooper Black</vt:lpstr>
      <vt:lpstr>Corbel</vt:lpstr>
      <vt:lpstr>Wingdings</vt:lpstr>
      <vt:lpstr>Office Theme</vt:lpstr>
      <vt:lpstr>1_Office Theme</vt:lpstr>
      <vt:lpstr>Being Assertive or Not Assertive Enough: Navigating an Important but Challenging Space Within ACT </vt:lpstr>
      <vt:lpstr>PowerPoint Presentation</vt:lpstr>
      <vt:lpstr>PowerPoint Presentation</vt:lpstr>
      <vt:lpstr>How might this young woman feel about mental health care after this experience? </vt:lpstr>
      <vt:lpstr>PowerPoint Presentation</vt:lpstr>
      <vt:lpstr>How Assertive Do you Get?</vt:lpstr>
      <vt:lpstr>Who ACT Serves - “Clients in greatest need” </vt:lpstr>
      <vt:lpstr>Fixed Point of Responsibility</vt:lpstr>
      <vt:lpstr>ACT is a way of organizing best practices</vt:lpstr>
      <vt:lpstr>Service Retention is Important -</vt:lpstr>
      <vt:lpstr>Percent of ACT Team’s Clients who were Discharged Due to:</vt:lpstr>
      <vt:lpstr>Why do we persist?</vt:lpstr>
      <vt:lpstr>Assertive Engagement  What does “Engagement” even mean?</vt:lpstr>
      <vt:lpstr>ACT is a Marathon, Not a Sprint</vt:lpstr>
      <vt:lpstr>PowerPoint Presentation</vt:lpstr>
      <vt:lpstr>Reasons for Disengagement / Treatment Refusal</vt:lpstr>
      <vt:lpstr>Take Time to Understand</vt:lpstr>
      <vt:lpstr>Types of Engagement &amp; Outreach </vt:lpstr>
      <vt:lpstr>PowerPoint Presentation</vt:lpstr>
      <vt:lpstr>PowerPoint Presentation</vt:lpstr>
      <vt:lpstr>Creating Value in Services Offered</vt:lpstr>
      <vt:lpstr>PowerPoint Presentation</vt:lpstr>
      <vt:lpstr>Building on Extrinsic Motivation  (Use very thoughtfully and limited capacity!)</vt:lpstr>
      <vt:lpstr>PowerPoint Presentation</vt:lpstr>
      <vt:lpstr>National ACT Study – Individuals on Outpatient Commitment</vt:lpstr>
      <vt:lpstr>Be Very Thoughtful About the Use of Assertive Engagement!</vt:lpstr>
      <vt:lpstr>Questions to Consider (This is not an exhaustive list!)</vt:lpstr>
      <vt:lpstr>PowerPoint Presentation</vt:lpstr>
      <vt:lpstr>PowerPoint Presentation</vt:lpstr>
      <vt:lpstr>What’s the Secret to Recovery-Based Assertive Engagement?</vt:lpstr>
      <vt:lpstr>Critical Resource</vt:lpstr>
      <vt:lpstr>Engagement toolbox should have a range of strategies and tools</vt:lpstr>
      <vt:lpstr>A message from a person with lived experience…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Assertive Community Treatment (ACT) 2-day Virtual Basic Training</dc:title>
  <dc:subject/>
  <dc:creator>Christine Powers</dc:creator>
  <cp:keywords/>
  <dc:description/>
  <cp:lastModifiedBy>Moser, Lorna L.</cp:lastModifiedBy>
  <cp:revision>179</cp:revision>
  <cp:lastPrinted>2023-11-12T20:18:42Z</cp:lastPrinted>
  <dcterms:created xsi:type="dcterms:W3CDTF">2020-10-05T22:02:55Z</dcterms:created>
  <dcterms:modified xsi:type="dcterms:W3CDTF">2024-02-02T20:07:00Z</dcterms:modified>
  <cp:category/>
</cp:coreProperties>
</file>