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8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6" r:id="rId12"/>
    <p:sldId id="268" r:id="rId13"/>
    <p:sldId id="267" r:id="rId14"/>
    <p:sldId id="269" r:id="rId15"/>
    <p:sldId id="270" r:id="rId16"/>
    <p:sldId id="281" r:id="rId17"/>
    <p:sldId id="282" r:id="rId18"/>
    <p:sldId id="283" r:id="rId19"/>
    <p:sldId id="284" r:id="rId20"/>
    <p:sldId id="285" r:id="rId21"/>
    <p:sldId id="265" r:id="rId22"/>
    <p:sldId id="263" r:id="rId23"/>
    <p:sldId id="262" r:id="rId24"/>
    <p:sldId id="260" r:id="rId25"/>
    <p:sldId id="264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5965" autoAdjust="0"/>
  </p:normalViewPr>
  <p:slideViewPr>
    <p:cSldViewPr snapToGrid="0">
      <p:cViewPr>
        <p:scale>
          <a:sx n="57" d="100"/>
          <a:sy n="57" d="100"/>
        </p:scale>
        <p:origin x="1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ED1D-9472-4BC0-AE2C-FD01935DB7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3768-A9BA-4EEB-BBA8-BA7E77DC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6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23768-A9BA-4EEB-BBA8-BA7E77DC6F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process, structure, and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to bring (progress notes, worksheets, standardized measures, session recordings, etc.)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ifferent expectations for new vs. experienced therapists (if so, address this), discuss measurement of benchmarks	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different formats you might supervise in and supervise accordingly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23768-A9BA-4EEB-BBA8-BA7E77DC6F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2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23768-A9BA-4EEB-BBA8-BA7E77DC6F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23768-A9BA-4EEB-BBA8-BA7E77DC6F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3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23768-A9BA-4EEB-BBA8-BA7E77DC6F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9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0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5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8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797890-DC58-4706-A8F6-A57674B09D5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AD1A6F-1D7C-4A73-B215-2970DFA833F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030725F-96B1-4047-B74B-7CC19DB1C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5419E9-E248-6163-46E8-D13BBA99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r>
              <a:rPr lang="en-US" sz="3100" dirty="0">
                <a:effectLst/>
              </a:rPr>
              <a:t>Today’s webinar is based on the “Supervising Clinical Mental Health Providers” guide published by the University of Washington’s </a:t>
            </a:r>
            <a:r>
              <a:rPr lang="en-US" sz="3100" dirty="0" err="1">
                <a:effectLst/>
              </a:rPr>
              <a:t>CoLab</a:t>
            </a:r>
            <a:r>
              <a:rPr lang="en-US" sz="3100" dirty="0">
                <a:effectLst/>
              </a:rPr>
              <a:t> for Community &amp; Behavioral Health Policy and informed by both the research literature and experiences of community providers, behavioral health leaders, and systems partners.</a:t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B4CA8-1D10-0D01-4FD9-6068F3D57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Naomi Leong,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LMHC, RYT-500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Minu Ranna-Stewart, LICSW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65A2E-A245-4B14-C271-FA1646CA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19" y="620720"/>
            <a:ext cx="3649874" cy="5086933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4B5A7D-B352-42F9-83F6-4AF14C1BA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03ABE8C-6A7E-4C35-B74C-CE45DA0B5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1B6D19-39C5-45BF-8B25-29192C5D1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B85EE-0DCC-F45F-3797-07AA0614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990" y="634946"/>
            <a:ext cx="6904383" cy="1450757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Supervision Session, Step 6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D1BA1-D658-1762-EDA6-C7C80C07D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3" r="32619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8C12F-3A79-C075-B1B1-15342CA8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991" y="2177388"/>
            <a:ext cx="6904382" cy="367018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 conversation about multicultural and racial equity considerations: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this affect both therapeutic and supervision relationships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expectations around these discussions being an expected part of supervision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9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EB7FA-3DB9-3E4D-9B28-B953D1E62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leaves&#10;&#10;Description automatically generated">
            <a:extLst>
              <a:ext uri="{FF2B5EF4-FFF2-40B4-BE49-F238E27FC236}">
                <a16:creationId xmlns:a16="http://schemas.microsoft.com/office/drawing/2014/main" id="{9CEF2CB1-E781-7251-E154-03A86430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5" r="-1" b="7682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A613F0-1FE1-47BA-9044-D5CBCEC67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D6F3B-5A6F-BB92-FFC9-4F1EA902D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Encouraging Self Care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2915B-D61B-DEB6-33DE-3E0E85058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5510" y="3566160"/>
            <a:ext cx="4137445" cy="1554480"/>
          </a:xfrm>
        </p:spPr>
        <p:txBody>
          <a:bodyPr>
            <a:normAutofit fontScale="92500"/>
          </a:bodyPr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600" dirty="0">
                <a:solidFill>
                  <a:srgbClr val="FFFFFF"/>
                </a:solidFill>
              </a:rPr>
              <a:t>Supporting Supervisees with Trauma Exposure and Vicarious Trauma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B947A-BBFF-4342-BFEE-4C5FCAEB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BEB4-0CA3-2582-097B-DFB69FC0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E924-364B-CF19-F64C-1E700820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1845734"/>
            <a:ext cx="6872042" cy="4023360"/>
          </a:xfrm>
        </p:spPr>
        <p:txBody>
          <a:bodyPr>
            <a:normAutofit fontScale="70000" lnSpcReduction="20000"/>
          </a:bodyPr>
          <a:lstStyle/>
          <a:p>
            <a:endParaRPr lang="en-US" sz="1100" dirty="0"/>
          </a:p>
          <a:p>
            <a:r>
              <a:rPr lang="en-US" sz="2600" dirty="0">
                <a:effectLst/>
                <a:ea typeface="Aptos" panose="020B0004020202020204" pitchFamily="34" charset="0"/>
              </a:rPr>
              <a:t>“Many behavioral health providers come to the work with their own trauma history, with research suggesting that at least one-third of behavioral health practitioners are trauma survivors.” </a:t>
            </a:r>
          </a:p>
          <a:p>
            <a:r>
              <a:rPr lang="en-US" sz="2600" dirty="0">
                <a:effectLst/>
                <a:ea typeface="Aptos" panose="020B0004020202020204" pitchFamily="34" charset="0"/>
              </a:rPr>
              <a:t>“Clinicians working in the public behavioral health field, who are often relatively early in their careers, are holding incredibly high caseloads that may involve chronic exposure to trauma.” </a:t>
            </a:r>
          </a:p>
          <a:p>
            <a:r>
              <a:rPr lang="en-US" sz="2600" dirty="0"/>
              <a:t>Signs and symptoms mimic those of post-traumatic stress disorder</a:t>
            </a:r>
          </a:p>
          <a:p>
            <a:r>
              <a:rPr lang="en-US" sz="2600" dirty="0"/>
              <a:t>Vicarious trauma, secondary trauma, compassion fatigue, burnout</a:t>
            </a:r>
          </a:p>
          <a:p>
            <a:r>
              <a:rPr lang="en-US" sz="2600" dirty="0"/>
              <a:t>6% to 26% of therapists are at risk</a:t>
            </a:r>
          </a:p>
          <a:p>
            <a:r>
              <a:rPr lang="en-US" sz="2600" dirty="0"/>
              <a:t>Provide supervisees with information and strategies to cope with vicarious trauma so they can be present and compassionate 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700" dirty="0"/>
              <a:t>(Supervising Clinical Mental Health Providers, </a:t>
            </a:r>
            <a:r>
              <a:rPr lang="en-US" sz="1700" dirty="0" err="1"/>
              <a:t>pg</a:t>
            </a:r>
            <a:r>
              <a:rPr lang="en-US" sz="1700" dirty="0"/>
              <a:t> 37, 38)</a:t>
            </a:r>
          </a:p>
          <a:p>
            <a:endParaRPr lang="en-US" sz="11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EF60BBF-D4AC-F3BC-2F30-DBD865F69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0"/>
          <a:stretch/>
        </p:blipFill>
        <p:spPr>
          <a:xfrm>
            <a:off x="8020570" y="2106716"/>
            <a:ext cx="3621303" cy="35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2A950-EA82-8CD9-236F-DD76B123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Self-Care</a:t>
            </a:r>
          </a:p>
        </p:txBody>
      </p:sp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7A47BFD7-8A4E-5022-5FCE-21BC1200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751776"/>
            <a:ext cx="4001315" cy="30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62BC-E5F7-7635-B804-782CD2D5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Talk about how self-care might be incorporated specifically at work. Helpful questions to ask your supervisee might include:</a:t>
            </a:r>
          </a:p>
          <a:p>
            <a:endParaRPr lang="en-US" sz="1100" dirty="0"/>
          </a:p>
          <a:p>
            <a:pPr lvl="1"/>
            <a:r>
              <a:rPr lang="en-US" sz="1900" dirty="0"/>
              <a:t>How can self-care be implemented throughout your workday?</a:t>
            </a:r>
          </a:p>
          <a:p>
            <a:pPr lvl="1"/>
            <a:r>
              <a:rPr lang="en-US" sz="1900" dirty="0"/>
              <a:t>What times or moments throughout your day feel heaviest?</a:t>
            </a:r>
          </a:p>
          <a:p>
            <a:pPr lvl="1"/>
            <a:r>
              <a:rPr lang="en-US" sz="1900" dirty="0"/>
              <a:t>What would feel supportive during those moments?</a:t>
            </a:r>
          </a:p>
          <a:p>
            <a:pPr lvl="1"/>
            <a:r>
              <a:rPr lang="en-US" sz="1900" dirty="0"/>
              <a:t>Is there anything else I can do to support your self-care?”</a:t>
            </a:r>
          </a:p>
          <a:p>
            <a:pPr lvl="1"/>
            <a:endParaRPr lang="en-US" sz="1900" dirty="0"/>
          </a:p>
          <a:p>
            <a:pPr marL="457200" lvl="1" indent="0">
              <a:buNone/>
            </a:pPr>
            <a:r>
              <a:rPr lang="en-US" sz="1900" dirty="0"/>
              <a:t>Modeling</a:t>
            </a:r>
          </a:p>
          <a:p>
            <a:pPr marL="457200" lvl="1" indent="0">
              <a:buNone/>
            </a:pPr>
            <a:r>
              <a:rPr lang="en-US" sz="1900" dirty="0"/>
              <a:t>Mindfulness Practices </a:t>
            </a:r>
          </a:p>
          <a:p>
            <a:pPr marL="457200" lvl="1" indent="0">
              <a:buNone/>
            </a:pPr>
            <a:r>
              <a:rPr lang="en-US" sz="1900" dirty="0"/>
              <a:t>Nervous System Regulation</a:t>
            </a:r>
          </a:p>
          <a:p>
            <a:pPr marL="201168" lvl="1" indent="0">
              <a:buNone/>
            </a:pPr>
            <a:r>
              <a:rPr lang="en-US" sz="1900" dirty="0"/>
              <a:t>     Affirm, Breathe, Choose (ABC)</a:t>
            </a:r>
          </a:p>
          <a:p>
            <a:pPr marL="201168" lvl="1" indent="0">
              <a:buNone/>
            </a:pPr>
            <a:endParaRPr lang="en-US" sz="1100" dirty="0"/>
          </a:p>
          <a:p>
            <a:pPr marL="457200" lvl="1" indent="0">
              <a:buNone/>
            </a:pPr>
            <a:r>
              <a:rPr lang="en-US" sz="1300" dirty="0"/>
              <a:t>(Supervising Clinical Mental Health Providers, p 40)</a:t>
            </a:r>
          </a:p>
          <a:p>
            <a:pPr marL="457200" lvl="1" indent="0">
              <a:buNone/>
            </a:pPr>
            <a:endParaRPr lang="en-US" sz="1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linical Supervision in Mental Health and Counseling: What New Clinical Supervisors Should Know">
            <a:extLst>
              <a:ext uri="{FF2B5EF4-FFF2-40B4-BE49-F238E27FC236}">
                <a16:creationId xmlns:a16="http://schemas.microsoft.com/office/drawing/2014/main" id="{CB17E606-57E7-1C3B-67C7-C6855C629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C1D3AB0E-45D4-4BB8-9CA4-C1130509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772755-EA1C-5C09-036C-EC927707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Quality Supervision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E90814-3814-598F-6740-A373F211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Supervisors may have some ability to support their supervisee’s self care through these structures: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 caseload sizes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types</a:t>
            </a:r>
          </a:p>
          <a:p>
            <a:pPr lvl="1">
              <a:spcBef>
                <a:spcPts val="0"/>
              </a:spcBef>
            </a:pP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Encourage use of vacation time, flex time</a:t>
            </a:r>
          </a:p>
          <a:p>
            <a:pPr lvl="1">
              <a:spcBef>
                <a:spcPts val="0"/>
              </a:spcBef>
            </a:pP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Alternative schedules </a:t>
            </a:r>
          </a:p>
          <a:p>
            <a:pPr lvl="1">
              <a:spcBef>
                <a:spcPts val="0"/>
              </a:spcBef>
            </a:pPr>
            <a:endParaRPr lang="en-US" sz="24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training in EBPs such as CBT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Normalize, </a:t>
            </a:r>
            <a:r>
              <a:rPr lang="en-US" sz="2400" i="1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24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alidate, provide hope </a:t>
            </a:r>
            <a:endParaRPr lang="en-US" sz="2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33701903-7443-4BF3-ADB1-D34C5371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4C9CBD37-D802-4110-AF2B-186E102D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4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B5F93-A8DB-7BB5-7D92-F051214CE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BD879-795B-8086-DE69-30B03DE2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Vicarious Resilience</a:t>
            </a:r>
          </a:p>
        </p:txBody>
      </p:sp>
      <p:pic>
        <p:nvPicPr>
          <p:cNvPr id="2052" name="Picture 4" descr="300+ Free Resilience &amp; Ai Generated Images - Pixabay">
            <a:extLst>
              <a:ext uri="{FF2B5EF4-FFF2-40B4-BE49-F238E27FC236}">
                <a16:creationId xmlns:a16="http://schemas.microsoft.com/office/drawing/2014/main" id="{8BBE146C-938A-603B-CFE9-E0AF02284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8" r="14035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00BF-FBB1-B842-6C3A-A4B249BB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024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Positive growth and change associated with trauma exposure, 7 Domains:</a:t>
            </a:r>
          </a:p>
          <a:p>
            <a:endParaRPr lang="en-US" sz="1500" dirty="0"/>
          </a:p>
          <a:p>
            <a:pPr lvl="1"/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Client-inspired hope </a:t>
            </a:r>
          </a:p>
          <a:p>
            <a:pPr lvl="1"/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Increased recognition of clients’ spirituality as a therapeutic resource</a:t>
            </a:r>
          </a:p>
          <a:p>
            <a:pPr lvl="1"/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Increased self-awareness and self-care practices</a:t>
            </a:r>
          </a:p>
          <a:p>
            <a:pPr lvl="1"/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Increased consciousness about power and privilege relative to the social location of those you work with</a:t>
            </a:r>
          </a:p>
          <a:p>
            <a:pPr lvl="1"/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Increased capacity for resilience and resourcefulness</a:t>
            </a:r>
          </a:p>
          <a:p>
            <a:pPr lvl="1"/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Increased capacity to remain present during the trauma narratives of those you work with</a:t>
            </a:r>
          </a:p>
          <a:p>
            <a:pPr lvl="1"/>
            <a:r>
              <a:rPr lang="en-US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Changes in life goals and perspective 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7544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FE73DFC-07B5-4A54-BDC7-05F4F7380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5352D55-A8B2-47B1-88F4-8C8598F75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404539-9BDC-395E-D5E4-49507EF4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Power Dynamics and</a:t>
            </a:r>
            <a:b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Cross-Racial and </a:t>
            </a:r>
            <a:b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Racial Equity Considerations in Supervision</a:t>
            </a:r>
            <a:b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raphic 7" descr="Scales of Justice">
            <a:extLst>
              <a:ext uri="{FF2B5EF4-FFF2-40B4-BE49-F238E27FC236}">
                <a16:creationId xmlns:a16="http://schemas.microsoft.com/office/drawing/2014/main" id="{B3E7504E-2CAE-613D-23E3-4A2B3A02B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20589F6-D422-4ACC-832A-91A0D9573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9D2251-D9A6-4387-98F9-DD5BBE98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D719D-EE8E-DBD0-A0D2-82DFD390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141" y="634946"/>
            <a:ext cx="6835698" cy="1450757"/>
          </a:xfrm>
        </p:spPr>
        <p:txBody>
          <a:bodyPr>
            <a:normAutofit fontScale="90000"/>
          </a:bodyPr>
          <a:lstStyle/>
          <a:p>
            <a:br>
              <a:rPr lang="en-US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Dynamics Around Identity</a:t>
            </a:r>
            <a:br>
              <a:rPr lang="en-US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400" dirty="0"/>
          </a:p>
        </p:txBody>
      </p:sp>
      <p:pic>
        <p:nvPicPr>
          <p:cNvPr id="5" name="Picture 4" descr="Colourful strings being woven togehter">
            <a:extLst>
              <a:ext uri="{FF2B5EF4-FFF2-40B4-BE49-F238E27FC236}">
                <a16:creationId xmlns:a16="http://schemas.microsoft.com/office/drawing/2014/main" id="{9E65EFD5-9444-2712-6003-9BB7BAC10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2" r="17688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75273-34A1-DA31-56E5-0E110C2FC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140" y="2198913"/>
            <a:ext cx="6835697" cy="4135397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dynamics are inherent, can be amplified with other aspects of identity, and are impossible to remove.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BUT…one can move towards equalizing or flattening by: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Facilitating open dialogue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Inviting and being receptive to feedback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Inviting authenticity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possible, giving decision making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16B0B-5F61-DEBE-A80D-BE6A7C0F1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0239" r="97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3B9372A-ED89-1A8F-A887-A8B127B0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Cross-Racial Supervision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10AB-13C6-A652-32B0-0710C283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644955" cy="4023360"/>
          </a:xfrm>
        </p:spPr>
        <p:txBody>
          <a:bodyPr>
            <a:normAutofit fontScale="925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supervisory relationship in which the supervisor and supervisee are from racially different groups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cross-racial consideration: white supervisor and a BIPOC supervisee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a person with shared identity outside of the supervision relationship for support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Shared supervision spaces with people with shared identity or other BIPOC clinicians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1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ADCB6-FD22-2BB5-AD8F-043EC833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A5D7-E335-3B45-82A6-EC23EA63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Cross-Racial Supervision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E283-A1EB-C4CD-18B2-2106950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942" y="1916318"/>
            <a:ext cx="6454987" cy="402336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cross-racial supervision where the supervisor is BIPOC: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Stereotypical transference enactments can emerge in supervisor relationships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pursing peer-to-peer consultation and utilizing their own supervision places to identify and process stereotypical transference enactments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050" name="Picture 2" descr="Talking About Race in Therapy: How White Psychologists Can Respond to Clients | Anxiety and ...">
            <a:extLst>
              <a:ext uri="{FF2B5EF4-FFF2-40B4-BE49-F238E27FC236}">
                <a16:creationId xmlns:a16="http://schemas.microsoft.com/office/drawing/2014/main" id="{F576114F-ECDB-A9CA-D9F9-BA2B6F68A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r="30041" b="-2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B88294-0C7F-E191-BA37-CF70BE44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many ways, a supervisee-supervisor relationship mirrors the interpersonal and therapeutic process between a clinician and a client. </a:t>
            </a:r>
            <a:b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81736C-22EA-9D2F-473C-CD81008DE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Word Cloud Activity</a:t>
            </a:r>
          </a:p>
        </p:txBody>
      </p:sp>
    </p:spTree>
    <p:extLst>
      <p:ext uri="{BB962C8B-B14F-4D97-AF65-F5344CB8AC3E}">
        <p14:creationId xmlns:p14="http://schemas.microsoft.com/office/powerpoint/2010/main" val="245076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1CBD-10B3-3CD4-B112-EBEA6136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 Equity in Supervision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1DEF4-3DE0-FB54-BA80-C7BEEB614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01" y="1856884"/>
            <a:ext cx="6708575" cy="4309739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common for supervisors and supervisees to have different racial, ethnic, and cultural backgrounds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critical for supervisors to provide supervision in a culturally response and anti-racist way: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Supervisory relationships should be grounded in values of intersectionality and equity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Racial trauma and harm are not caused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Culturally relevant supervision supports supervisees in providing more culturally relevant care to clients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Discussing and attending to race and identity in the supervisory relationship increases trust, strengthens the supervisory relationship, and likely promotes higher quality of care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75CA9-3F7C-078A-43A8-61A2F1BD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888" y="2501915"/>
            <a:ext cx="4268094" cy="30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3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1E499D-9C44-4CDA-B2D5-A35295DDF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symbols of gender symbols&#10;&#10;Description automatically generated">
            <a:extLst>
              <a:ext uri="{FF2B5EF4-FFF2-40B4-BE49-F238E27FC236}">
                <a16:creationId xmlns:a16="http://schemas.microsoft.com/office/drawing/2014/main" id="{4C12B226-9E47-C69D-EC75-7C6B5405F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" r="1761"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3B9E470-4B5F-42D3-B718-288EEE89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EAFCD-D0CE-9EE4-64F6-B8CBE8273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Gender 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DFD41-3E42-9F8D-BC73-66FCD558E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Supervision As An Interpersonal Practice:</a:t>
            </a:r>
            <a:br>
              <a:rPr lang="en-US" sz="1500" dirty="0">
                <a:solidFill>
                  <a:srgbClr val="FFFFFF"/>
                </a:solidFill>
              </a:rPr>
            </a:br>
            <a:r>
              <a:rPr lang="en-US" sz="1500" dirty="0">
                <a:solidFill>
                  <a:srgbClr val="FFFFFF"/>
                </a:solidFill>
              </a:rPr>
              <a:t>Building Relational Safety with Your Supervisee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3609EB-21D6-434A-AC0C-F8C5904C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C4B81-945C-1AC1-71BE-D7098A6E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2050" name="Picture 2" descr="Transgender Pride Flag - Grand Rapids Pride Center">
            <a:extLst>
              <a:ext uri="{FF2B5EF4-FFF2-40B4-BE49-F238E27FC236}">
                <a16:creationId xmlns:a16="http://schemas.microsoft.com/office/drawing/2014/main" id="{019256CD-EFB2-34BE-4F59-CD0917B8A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r="11456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10BC-1212-EF75-FEA7-5281D3909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135397"/>
          </a:xfrm>
        </p:spPr>
        <p:txBody>
          <a:bodyPr>
            <a:normAutofit/>
          </a:bodyPr>
          <a:lstStyle/>
          <a:p>
            <a:r>
              <a:rPr lang="en-US" sz="2800" dirty="0"/>
              <a:t>The Human Rights Campaign estimates more than two million transgender and non-binary people across the US.</a:t>
            </a:r>
          </a:p>
          <a:p>
            <a:r>
              <a:rPr lang="en-US" sz="2800" dirty="0"/>
              <a:t>Terminology:</a:t>
            </a:r>
          </a:p>
          <a:p>
            <a:pPr lvl="1"/>
            <a:r>
              <a:rPr lang="en-US" sz="2200" dirty="0"/>
              <a:t>Transgender/Gender Diverse</a:t>
            </a:r>
          </a:p>
          <a:p>
            <a:pPr lvl="1"/>
            <a:r>
              <a:rPr lang="en-US" sz="2200" dirty="0"/>
              <a:t>Cisgender</a:t>
            </a:r>
          </a:p>
          <a:p>
            <a:pPr lvl="1"/>
            <a:r>
              <a:rPr lang="en-US" sz="2200" dirty="0"/>
              <a:t>Gender identity vs gender expression</a:t>
            </a:r>
          </a:p>
          <a:p>
            <a:pPr lvl="1"/>
            <a:r>
              <a:rPr lang="en-US" sz="2200" dirty="0"/>
              <a:t>Non-Binary</a:t>
            </a:r>
          </a:p>
          <a:p>
            <a:pPr lvl="1"/>
            <a:r>
              <a:rPr lang="en-US" sz="2200" dirty="0"/>
              <a:t>Intersex</a:t>
            </a:r>
          </a:p>
        </p:txBody>
      </p:sp>
    </p:spTree>
    <p:extLst>
      <p:ext uri="{BB962C8B-B14F-4D97-AF65-F5344CB8AC3E}">
        <p14:creationId xmlns:p14="http://schemas.microsoft.com/office/powerpoint/2010/main" val="133644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E71EB-AA8C-83FC-3276-F2963A42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Power Dynamics</a:t>
            </a:r>
          </a:p>
        </p:txBody>
      </p:sp>
      <p:pic>
        <p:nvPicPr>
          <p:cNvPr id="5122" name="Picture 2" descr="Why intersectionality matters for your organization | Culture Amp">
            <a:extLst>
              <a:ext uri="{FF2B5EF4-FFF2-40B4-BE49-F238E27FC236}">
                <a16:creationId xmlns:a16="http://schemas.microsoft.com/office/drawing/2014/main" id="{CC9B66D3-E40C-68A7-48D0-C49D918AC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r="29036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E583C-5B2F-DE93-1454-2C9E0D67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65460"/>
            <a:ext cx="6368142" cy="4168847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“It is important to consider how power dynamics around gender identity exist in supervision and to consider how these dynamics may impact relational safety or comfort.”</a:t>
            </a:r>
          </a:p>
          <a:p>
            <a:r>
              <a:rPr lang="en-US" sz="8800" dirty="0">
                <a:cs typeface="Times New Roman" panose="02020603050405020304" pitchFamily="18" charset="0"/>
              </a:rPr>
              <a:t>Cisnormativity</a:t>
            </a:r>
          </a:p>
          <a:p>
            <a:r>
              <a:rPr lang="en-US" sz="8800" dirty="0">
                <a:cs typeface="Times New Roman" panose="02020603050405020304" pitchFamily="18" charset="0"/>
              </a:rPr>
              <a:t>Binary Gender Norms</a:t>
            </a:r>
          </a:p>
          <a:p>
            <a:r>
              <a:rPr lang="en-US" sz="8800" dirty="0">
                <a:cs typeface="Times New Roman" panose="02020603050405020304" pitchFamily="18" charset="0"/>
              </a:rPr>
              <a:t>Minority Stress Theory</a:t>
            </a:r>
          </a:p>
          <a:p>
            <a:r>
              <a:rPr lang="en-US" sz="8800" dirty="0">
                <a:cs typeface="Times New Roman" panose="02020603050405020304" pitchFamily="18" charset="0"/>
              </a:rPr>
              <a:t>Intersectionality</a:t>
            </a:r>
          </a:p>
          <a:p>
            <a:r>
              <a:rPr lang="en-US" sz="8800" dirty="0">
                <a:cs typeface="Times New Roman" panose="02020603050405020304" pitchFamily="18" charset="0"/>
              </a:rPr>
              <a:t>Disclosure</a:t>
            </a:r>
            <a:endParaRPr lang="en-US" sz="600" dirty="0"/>
          </a:p>
          <a:p>
            <a:pPr marL="0" indent="0">
              <a:buNone/>
            </a:pPr>
            <a:r>
              <a:rPr lang="en-US" sz="4800" dirty="0"/>
              <a:t>(Supervising Clinical Mental Health Providers, p 18)</a:t>
            </a:r>
          </a:p>
          <a:p>
            <a:endParaRPr lang="en-US" sz="6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3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C76A-21CC-C643-CBED-23117FD0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C82F-89ED-E8F8-03B0-DB14A550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sz="2800" dirty="0"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 is important not to assume someone’s gender identity or pronouns.”</a:t>
            </a:r>
          </a:p>
          <a:p>
            <a:r>
              <a:rPr lang="en-US" sz="2200" dirty="0"/>
              <a:t>Pronouns</a:t>
            </a:r>
          </a:p>
          <a:p>
            <a:r>
              <a:rPr lang="en-US" sz="2200" dirty="0"/>
              <a:t>Respectfully invite someone to share their pronouns with you. “</a:t>
            </a:r>
            <a:r>
              <a:rPr lang="en-US" sz="2200" i="1" dirty="0"/>
              <a:t>My pronouns are _________. What pronouns do you respond to?” </a:t>
            </a:r>
          </a:p>
          <a:p>
            <a:r>
              <a:rPr lang="en-US" sz="2200" dirty="0"/>
              <a:t>Misgendering</a:t>
            </a:r>
          </a:p>
          <a:p>
            <a:r>
              <a:rPr lang="en-US" sz="2200" dirty="0"/>
              <a:t>They/Them Pronouns</a:t>
            </a:r>
          </a:p>
          <a:p>
            <a:pPr marL="0" indent="0">
              <a:buNone/>
            </a:pPr>
            <a:r>
              <a:rPr lang="en-US" sz="1700" dirty="0"/>
              <a:t>(Supervising Clinical Mental Health Providers, p 19)</a:t>
            </a:r>
          </a:p>
          <a:p>
            <a:endParaRPr lang="en-US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E106-15F6-6CDA-E127-AD0738E6B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5" r="9236"/>
          <a:stretch/>
        </p:blipFill>
        <p:spPr>
          <a:xfrm>
            <a:off x="8040029" y="1845734"/>
            <a:ext cx="3115651" cy="42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0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27475-ABF0-7EFC-3F03-28700042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Quality Supervision</a:t>
            </a:r>
          </a:p>
        </p:txBody>
      </p:sp>
      <p:pic>
        <p:nvPicPr>
          <p:cNvPr id="6146" name="Picture 2" descr="A transgender woman at her job talking with a work colleague">
            <a:extLst>
              <a:ext uri="{FF2B5EF4-FFF2-40B4-BE49-F238E27FC236}">
                <a16:creationId xmlns:a16="http://schemas.microsoft.com/office/drawing/2014/main" id="{C1AD7B18-5222-D97C-3119-53074B6E5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 bwMode="auto">
          <a:xfrm>
            <a:off x="643192" y="1735718"/>
            <a:ext cx="5451627" cy="30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72C7-05CC-6FEA-C581-C5928709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>
                <a:latin typeface="+mj-lt"/>
              </a:rPr>
              <a:t>Continually monitor and update terminology/language</a:t>
            </a:r>
          </a:p>
          <a:p>
            <a:pPr lvl="1"/>
            <a:endParaRPr lang="en-US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Cultural intelligence</a:t>
            </a:r>
          </a:p>
          <a:p>
            <a:pPr lvl="1"/>
            <a:endParaRPr lang="en-US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Work to unwind implicit bias</a:t>
            </a:r>
          </a:p>
          <a:p>
            <a:pPr lvl="1"/>
            <a:endParaRPr lang="en-US" sz="2400" dirty="0">
              <a:latin typeface="+mj-lt"/>
            </a:endParaRPr>
          </a:p>
          <a:p>
            <a:pPr lvl="1"/>
            <a:r>
              <a:rPr lang="en-US" sz="2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Secondary trauma and transgender/gender diverse clinicians</a:t>
            </a:r>
          </a:p>
          <a:p>
            <a:pPr lvl="1"/>
            <a:endParaRPr lang="en-US" sz="24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Self-Disclosure to clients</a:t>
            </a:r>
            <a:endParaRPr lang="en-US" sz="24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6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CAA95A4F-6851-483E-8C86-31AA85F7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EC2F4-6D97-1C1F-1438-EDFEA496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Takeaways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79C52-427B-684F-D4E7-B793EB625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84854"/>
            <a:ext cx="6912217" cy="45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8E67B80F-DC96-4AB3-BCAC-07B698F6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102C23A-5B68-4151-A35E-69055BD5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F16C535E-8900-4C12-9B34-681C17AD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6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D16AE3-DFA8-FCE1-3DF6-44E9F935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643467"/>
            <a:ext cx="3467569" cy="557106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Crucial Elements of Clinical Supervision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3A100F-AD01-C74B-B809-403A4767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643467"/>
            <a:ext cx="6796448" cy="5571065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 Informed</a:t>
            </a:r>
            <a:endParaRPr lang="en-US" sz="2400" kern="1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Intersectionality, Cultural Responsivity, and Racial Equity</a:t>
            </a:r>
            <a:endParaRPr lang="en-US" sz="2400" kern="1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Strengths-Based and Empowerment Based Approaches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 of Power Dynamics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Cross-Racial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Racial Self-Awareness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and Sexuality</a:t>
            </a:r>
            <a:endParaRPr lang="en-US" sz="2400" kern="1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 of Relational Harm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Defining Roles and Expectations</a:t>
            </a:r>
            <a:endParaRPr lang="en-US" sz="2400" kern="1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46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507DD7-A084-33E3-8DF4-5E771963D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634946"/>
            <a:ext cx="6616389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Engagement (Structuring Supervision)</a:t>
            </a:r>
            <a:b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CCC41-1C94-0B99-EDF4-017D94BA9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5" r="28994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FBDCD34C-B36B-E0D2-3D63-7207FAB1D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1" y="2198913"/>
            <a:ext cx="6368142" cy="4135401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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Foundation for a valuable and positive working relationship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Build rapport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Develop positive relationship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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Promote supervisory working alliance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Lessen supervisee anxiety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964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n placed on top of a signature line">
            <a:extLst>
              <a:ext uri="{FF2B5EF4-FFF2-40B4-BE49-F238E27FC236}">
                <a16:creationId xmlns:a16="http://schemas.microsoft.com/office/drawing/2014/main" id="{16E59F2E-453D-4EF7-E4E7-B6E571C5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63" r="2769" b="-1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5E7296-7D1C-41C4-B6F4-D94F20DD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CE07EE-9A9E-67F4-24CE-C9889BE4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301" y="516835"/>
            <a:ext cx="6827445" cy="11446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Supervision Session, Step 1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CA129-AD3A-4BA6-8EB7-03AD3D5E6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0D455-C330-6464-A48B-92F2214C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 out your expectations: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to bring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kern="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ifferent expectations for new vs. experienced therapist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kern="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iscuss measurement of benchmarks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kern="1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different formats you might supervise in and supervise accordingly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0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44E37-6C71-007F-97E6-B6769C9A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074" y="647015"/>
            <a:ext cx="6328331" cy="792158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Supervision Session, Step 2</a:t>
            </a:r>
            <a:endParaRPr lang="en-US" sz="3600" dirty="0"/>
          </a:p>
        </p:txBody>
      </p:sp>
      <p:pic>
        <p:nvPicPr>
          <p:cNvPr id="4" name="Picture 3" descr="A yellow post-it note pinned to a cork board&#10;&#10;Description automatically generated">
            <a:extLst>
              <a:ext uri="{FF2B5EF4-FFF2-40B4-BE49-F238E27FC236}">
                <a16:creationId xmlns:a16="http://schemas.microsoft.com/office/drawing/2014/main" id="{AF162DA8-2448-1C92-8ABA-45614EB86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46" r="20528" b="-1"/>
          <a:stretch/>
        </p:blipFill>
        <p:spPr>
          <a:xfrm>
            <a:off x="374594" y="634946"/>
            <a:ext cx="4739887" cy="5247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0593-1BDE-5EB3-97C2-FA2776C50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075" y="2198914"/>
            <a:ext cx="6328331" cy="3670180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supervisees with an opportunity to discuss their expectations: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your goals in this work and in this position?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I support you in your broader professional goals?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has worked well in supervision in past supervision and what has not worked well?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any concerns about supervision?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about preferred learning style, “How do you learn best?”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07F73-859A-0363-8BA7-611F526E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Supervision Session, Step 3</a:t>
            </a:r>
            <a:endParaRPr lang="en-US" dirty="0"/>
          </a:p>
        </p:txBody>
      </p:sp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A5F1171D-5414-6569-65F3-1DF1D6CD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2326965"/>
            <a:ext cx="4001315" cy="194063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8AF3-7112-D975-840C-8DBCCCB6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supervisees about their specific short-term and long-term goals: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and review regularly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ways to measure progress such as self-assessments, performance evaluations, etc.</a:t>
            </a:r>
          </a:p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2BBC7F-C278-487D-A435-69502F455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2F37F-B775-AAE5-3D7D-E66824E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Supervision Session, Step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03E3-49CD-0268-9DB4-4BF606215CDC}"/>
              </a:ext>
            </a:extLst>
          </p:cNvPr>
          <p:cNvSpPr>
            <a:spLocks/>
          </p:cNvSpPr>
          <p:nvPr/>
        </p:nvSpPr>
        <p:spPr>
          <a:xfrm>
            <a:off x="1378154" y="1048077"/>
            <a:ext cx="6041050" cy="376535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25196"/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Describe and explain your supervisory style and approach to supervision:</a:t>
            </a:r>
          </a:p>
          <a:p>
            <a:pPr defTabSz="425196"/>
            <a:endParaRPr lang="en-US" sz="1674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690944" lvl="1" indent="-265748" defTabSz="425196">
              <a:buFont typeface="Courier New" panose="02070309020205020404" pitchFamily="49" charset="0"/>
              <a:buChar char="o"/>
            </a:pPr>
            <a:r>
              <a:rPr lang="en-US" sz="24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Models – orientation specific, developmental, integrative</a:t>
            </a:r>
          </a:p>
          <a:p>
            <a:pPr marL="690944" lvl="1" indent="-265748" defTabSz="425196">
              <a:buFont typeface="Courier New" panose="02070309020205020404" pitchFamily="49" charset="0"/>
              <a:buChar char="o"/>
            </a:pPr>
            <a:endParaRPr lang="en-US" sz="24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690944" lvl="1" indent="-265748" defTabSz="425196">
              <a:spcAft>
                <a:spcPts val="744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Approaches – directive, non-directive, collaborative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7E5B4-082E-6408-08C9-672D736EB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4" r="23611" b="2"/>
          <a:stretch/>
        </p:blipFill>
        <p:spPr>
          <a:xfrm>
            <a:off x="8125107" y="1048077"/>
            <a:ext cx="2934065" cy="32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D0AAE-8950-8C3F-41A8-0ADED6EE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Supervision Session, Step 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1E2FA-68CF-5E07-7B75-DDA1BDAA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86678"/>
            <a:ext cx="10027920" cy="3471467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clear guidelines for conducting supervision: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supervisor’s role, what you can expect from you in a supervisor’s relationship?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various roles of a supervisor – teacher, consultant, mentor, evaluator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Strongly consider a supervision contract signed by both the supervisor and supervisee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40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B99911F-A3C2-4873-AA1B-6EC860477E9A}">
  <we:reference id="a3b40b4f-8edf-490e-9df1-7e66f93912bf" version="1.1.0.0" store="EXCatalog" storeType="EXCatalog"/>
  <we:alternateReferences>
    <we:reference id="WA104380526" version="1.1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23405</TotalTime>
  <Words>1257</Words>
  <Application>Microsoft Office PowerPoint</Application>
  <PresentationFormat>Widescreen</PresentationFormat>
  <Paragraphs>206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Courier New</vt:lpstr>
      <vt:lpstr>Symbol</vt:lpstr>
      <vt:lpstr>Times New Roman</vt:lpstr>
      <vt:lpstr>Retrospect</vt:lpstr>
      <vt:lpstr>           Today’s webinar is based on the “Supervising Clinical Mental Health Providers” guide published by the University of Washington’s CoLab for Community &amp; Behavioral Health Policy and informed by both the research literature and experiences of community providers, behavioral health leaders, and systems partners. </vt:lpstr>
      <vt:lpstr> In many ways, a supervisee-supervisor relationship mirrors the interpersonal and therapeutic process between a clinician and a client.  </vt:lpstr>
      <vt:lpstr>Crucial Elements of Clinical Supervision</vt:lpstr>
      <vt:lpstr>Engagement (Structuring Supervision) </vt:lpstr>
      <vt:lpstr>Initial Supervision Session, Step 1</vt:lpstr>
      <vt:lpstr>Initial Supervision Session, Step 2</vt:lpstr>
      <vt:lpstr>Initial Supervision Session, Step 3</vt:lpstr>
      <vt:lpstr>Initial Supervision Session, Step 4</vt:lpstr>
      <vt:lpstr>Initial Supervision Session, Step 5</vt:lpstr>
      <vt:lpstr>Initial Supervision Session, Step 6</vt:lpstr>
      <vt:lpstr>Encouraging Self Care </vt:lpstr>
      <vt:lpstr>Introduction</vt:lpstr>
      <vt:lpstr>Self-Care</vt:lpstr>
      <vt:lpstr>Quality Supervision</vt:lpstr>
      <vt:lpstr>Vicarious Resilience</vt:lpstr>
      <vt:lpstr>  Power Dynamics and Cross-Racial and  Racial Equity Considerations in Supervision </vt:lpstr>
      <vt:lpstr> Power Dynamics Around Identity </vt:lpstr>
      <vt:lpstr>Cross-Racial Supervision</vt:lpstr>
      <vt:lpstr>Cross-Racial Supervision</vt:lpstr>
      <vt:lpstr>Race Equity in Supervision</vt:lpstr>
      <vt:lpstr>Gender Identity</vt:lpstr>
      <vt:lpstr>Introduction</vt:lpstr>
      <vt:lpstr>Power Dynamics</vt:lpstr>
      <vt:lpstr>Pronouns</vt:lpstr>
      <vt:lpstr>Quality Supervision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</dc:title>
  <dc:creator>Naomi W</dc:creator>
  <cp:lastModifiedBy>Minu Ranna-Stewart</cp:lastModifiedBy>
  <cp:revision>29</cp:revision>
  <dcterms:created xsi:type="dcterms:W3CDTF">2024-02-26T16:11:44Z</dcterms:created>
  <dcterms:modified xsi:type="dcterms:W3CDTF">2024-03-24T16:50:59Z</dcterms:modified>
</cp:coreProperties>
</file>