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378" r:id="rId3"/>
    <p:sldId id="327" r:id="rId4"/>
    <p:sldId id="380" r:id="rId5"/>
    <p:sldId id="353" r:id="rId6"/>
    <p:sldId id="381" r:id="rId7"/>
    <p:sldId id="339" r:id="rId8"/>
    <p:sldId id="383" r:id="rId9"/>
    <p:sldId id="260" r:id="rId10"/>
    <p:sldId id="304" r:id="rId11"/>
    <p:sldId id="392" r:id="rId12"/>
    <p:sldId id="386" r:id="rId13"/>
    <p:sldId id="384" r:id="rId14"/>
    <p:sldId id="385" r:id="rId15"/>
    <p:sldId id="387" r:id="rId16"/>
    <p:sldId id="393" r:id="rId17"/>
    <p:sldId id="394" r:id="rId18"/>
    <p:sldId id="395" r:id="rId19"/>
    <p:sldId id="396" r:id="rId20"/>
    <p:sldId id="508" r:id="rId21"/>
    <p:sldId id="313" r:id="rId22"/>
    <p:sldId id="331" r:id="rId23"/>
    <p:sldId id="361" r:id="rId24"/>
    <p:sldId id="374" r:id="rId25"/>
    <p:sldId id="507" r:id="rId26"/>
    <p:sldId id="382" r:id="rId27"/>
    <p:sldId id="388" r:id="rId28"/>
    <p:sldId id="389" r:id="rId29"/>
    <p:sldId id="411" r:id="rId30"/>
    <p:sldId id="495" r:id="rId31"/>
    <p:sldId id="485" r:id="rId32"/>
    <p:sldId id="436" r:id="rId33"/>
    <p:sldId id="50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8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5"/>
    <p:restoredTop sz="94604"/>
  </p:normalViewPr>
  <p:slideViewPr>
    <p:cSldViewPr snapToGrid="0">
      <p:cViewPr>
        <p:scale>
          <a:sx n="100" d="100"/>
          <a:sy n="100" d="100"/>
        </p:scale>
        <p:origin x="14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3BE91-C7EC-AD47-98CE-9863515F9659}" type="datetimeFigureOut">
              <a:rPr lang="en-US" smtClean="0"/>
              <a:t>3/28/24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7F3DA-2C30-7A4F-B166-2936A7CEF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73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them to bring to mind a word or image when thinking about burnout – put in chat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After we define burnout, then do poll  1 and 2  for “</a:t>
            </a:r>
            <a:r>
              <a:rPr lang="en-US" sz="1200" dirty="0"/>
              <a:t>How often do we hear this?”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A21BA-2FEB-4DD6-9BAA-9DC60221D72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1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toolkit for writing exercises you can do on your own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A21BA-2FEB-4DD6-9BAA-9DC60221D72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39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examples:</a:t>
            </a:r>
          </a:p>
          <a:p>
            <a:r>
              <a:rPr lang="en-US" dirty="0"/>
              <a:t>Approaching a supervisor for a raise</a:t>
            </a:r>
          </a:p>
          <a:p>
            <a:r>
              <a:rPr lang="en-US" dirty="0"/>
              <a:t>Coworker</a:t>
            </a:r>
            <a:r>
              <a:rPr lang="en-US" baseline="0" dirty="0"/>
              <a:t> has done something you feel hurt about</a:t>
            </a:r>
            <a:endParaRPr lang="en-US" dirty="0"/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Managers are busy and juggling competing demands.  Manager-employee relationships are like most other relationships.  Even though there is a power differential, in healthy organizations, you should be able to have discussions that include multiple viewpoints (I can’t help but think of it almost like a marriage)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 into more on how to have those conversations effectively, how to ask for what you need at work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into groups of 3 to role play (same as ones at the beginning), with observer feedback.  PICK a need you identified in your self-assessment.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5855F9-1BAF-42DC-86A3-9353003C6FE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37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A21BA-2FEB-4DD6-9BAA-9DC60221D727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an opening)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the scene: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circums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Appreciative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Inquiry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exercise to reflect on a time in an organization (could be current or prior) when you felt at your best – (maybe when you were excited about your work, felt effective, supported, and connected to people other or something important)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people a couple of minutes to think and jot down some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A21BA-2FEB-4DD6-9BAA-9DC60221D72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14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will reflect back to what they told us after the exercise at the beginning – how many of those had themes of the 3 main things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A21BA-2FEB-4DD6-9BAA-9DC60221D72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33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will reflect back to what they told us after the exercise at the beginning – how many of those had themes of the 3 main things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A21BA-2FEB-4DD6-9BAA-9DC60221D72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93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will reflect back to what they told us after the exercise at the beginning – how many of those had themes of the 3 main things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A21BA-2FEB-4DD6-9BAA-9DC60221D72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106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Write down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A21BA-2FEB-4DD6-9BAA-9DC60221D72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2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Job-Demands Resources model of burnout and work engagement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Walk through the model; as we talk about each one, ask them to reflect on (share in chat or just write down personally?)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 job demands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challenges?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hassles?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your major job resources?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all come with personal resources , briefly mention a few, tell them that we spend more time on that in another training (refer them to Other burnout training if they have not attended)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of us work within an organizational/social context; We will be spending more time on this today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Do the poll #3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your opinion, what is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biggest driver of burnout at your organization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job demands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job resources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 life demands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the organization and its leaders do their work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Drivers from the world of healthcare outside my organization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A21BA-2FEB-4DD6-9BAA-9DC60221D72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46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A21BA-2FEB-4DD6-9BAA-9DC60221D72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29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D227D51-204B-ED48-AF9A-0BE9633FE04A}"/>
              </a:ext>
            </a:extLst>
          </p:cNvPr>
          <p:cNvSpPr/>
          <p:nvPr/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57A23F45-CDAE-8A40-8DE7-92A0BBC119B7}"/>
              </a:ext>
            </a:extLst>
          </p:cNvPr>
          <p:cNvSpPr/>
          <p:nvPr/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546383-CCC4-544B-B0D8-DE78DE39BB78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D1728-714F-2942-A0D1-82FF9419B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106" y="1625608"/>
            <a:ext cx="8035342" cy="2722164"/>
          </a:xfrm>
        </p:spPr>
        <p:txBody>
          <a:bodyPr anchor="b"/>
          <a:lstStyle>
            <a:lvl1pPr algn="l">
              <a:defRPr sz="8000" spc="-1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072D4-1496-3347-BBF8-5879DF263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106" y="4466845"/>
            <a:ext cx="8035342" cy="88290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FC724-B499-364B-AEB5-B6517F6A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7105" y="5708747"/>
            <a:ext cx="3882843" cy="365125"/>
          </a:xfrm>
        </p:spPr>
        <p:txBody>
          <a:bodyPr/>
          <a:lstStyle>
            <a:lvl1pPr>
              <a:defRPr sz="1400"/>
            </a:lvl1pPr>
          </a:lstStyle>
          <a:p>
            <a:fld id="{73C3BD54-29B9-3D42-B178-776ED395AA85}" type="datetimeFigureOut">
              <a:rPr lang="en-US" smtClean="0"/>
              <a:pPr/>
              <a:t>3/28/24</a:t>
            </a:fld>
            <a:endParaRPr lang="en-US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3889C-A4E9-B24E-818F-46A1124C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0F50F-250E-6D45-AEBC-2573FED0C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88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9F6C0E12-251D-EA44-BF81-4ABDFBB94321}"/>
              </a:ext>
            </a:extLst>
          </p:cNvPr>
          <p:cNvSpPr/>
          <p:nvPr/>
        </p:nvSpPr>
        <p:spPr>
          <a:xfrm>
            <a:off x="7087169" y="1096772"/>
            <a:ext cx="465222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C5FF4-095A-114E-87B6-73C7ADFF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E6EC9-9650-2042-8581-5B4082F94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A0800-B373-3B40-B187-30AFE44C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A4C1C-C790-B449-8C06-78E8303F9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3E620-F86B-F447-AB06-DDAB3919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487CB5-43E0-974C-9DDC-252A8A37107F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E9CB83EF-4143-5A45-9B3A-9E70DD50253B}"/>
              </a:ext>
            </a:extLst>
          </p:cNvPr>
          <p:cNvSpPr/>
          <p:nvPr/>
        </p:nvSpPr>
        <p:spPr>
          <a:xfrm>
            <a:off x="11415183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8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DF801-FF8E-6247-9065-D9304CD60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55667" y="1204722"/>
            <a:ext cx="1853360" cy="467664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E2615-7E4D-AB47-ACE6-236D716D7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73667" y="1204722"/>
            <a:ext cx="8274047" cy="46969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F0223-5AC9-374E-BD0C-344F67E2A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EDD42-54A1-E648-8829-140EC4C5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FDF8F-8DBC-8A47-8000-5BA35DF9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2CE2A98-5154-A544-BE2A-FDC0811C19A0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C4EC832-8181-5643-8A62-117E43F0E498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24AF3281-BC22-374D-A461-8B3181F600AA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12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9F291BE0-7A7E-D04F-974F-9F4577FB2F46}"/>
              </a:ext>
            </a:extLst>
          </p:cNvPr>
          <p:cNvSpPr/>
          <p:nvPr/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BD33FF1F-6094-0B4A-A3E4-6B0D9283DB44}"/>
              </a:ext>
            </a:extLst>
          </p:cNvPr>
          <p:cNvSpPr/>
          <p:nvPr/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78A6D9C-C7A5-414B-8CB7-E31470D7D280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D850E-6310-C04D-8CAC-B7FA9F33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7FB3-5DFC-6547-9567-C0ABE874C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7D2DB-A7B1-204E-8416-E938952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24BA1-E2D0-1E4B-9DB3-664FE273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E64B2-36E4-5A4E-A78A-A629829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2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97F6C6D-13AE-FD40-841C-4AB96460C390}"/>
              </a:ext>
            </a:extLst>
          </p:cNvPr>
          <p:cNvSpPr/>
          <p:nvPr/>
        </p:nvSpPr>
        <p:spPr>
          <a:xfrm>
            <a:off x="4291015" y="1096772"/>
            <a:ext cx="7436404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24E27617-2112-2342-9FF1-39F2A241CCCC}"/>
              </a:ext>
            </a:extLst>
          </p:cNvPr>
          <p:cNvSpPr/>
          <p:nvPr/>
        </p:nvSpPr>
        <p:spPr>
          <a:xfrm>
            <a:off x="408637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33CE582-7AFE-D048-B5BC-212A12A28F25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EAEF4-E84F-CF40-B27B-01E1D2AFC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1881951"/>
            <a:ext cx="7335836" cy="1987707"/>
          </a:xfrm>
        </p:spPr>
        <p:txBody>
          <a:bodyPr anchor="b"/>
          <a:lstStyle>
            <a:lvl1pPr>
              <a:defRPr sz="60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7B7E1-CC48-2441-975D-F1A5412B8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49" y="3869661"/>
            <a:ext cx="7335836" cy="9484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6218-1FCF-7A4D-B138-D1B1DE91A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4204-038C-FD4B-8E1C-0A9967BF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9AB9-E1C6-C841-B423-FD2BB13C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0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057A-C120-5E4E-BB74-223EB6D0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B7BE-6258-C84C-8242-9865D1361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11" y="2691637"/>
            <a:ext cx="4946643" cy="3189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D23CD-80DB-5740-AE68-76414CA31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6903" y="2691637"/>
            <a:ext cx="4946639" cy="3189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E0921-9102-1440-B315-77888872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7802F-1937-2F43-8FF4-846135D6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09C72-E794-4F4F-8E09-D4883EED7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FEFA3E2-0F30-664C-AAE4-DE6526B5C716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3D7AFF-BC7E-BA41-9C64-B5F9619C0EA1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671D2311-E9B8-F041-A7B8-D5696903F22A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8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CA91-F119-0244-888A-95539A84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10" y="1204721"/>
            <a:ext cx="8266175" cy="14447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A3EAC-4422-D548-8D7F-E9944566F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11" y="2691638"/>
            <a:ext cx="4946644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40CA2-88A9-CC42-A375-8B87E47CC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111" y="3515550"/>
            <a:ext cx="4946644" cy="2366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F960C-714E-2E4A-8141-A88F38274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76866" y="2691162"/>
            <a:ext cx="4946644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7BC24-C907-EC4B-872D-17429A657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76866" y="3515074"/>
            <a:ext cx="4946644" cy="2366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2A045-4283-3C47-B125-68CF3B19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BC25BC-2C98-574D-BCCD-E36CAB07F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A5C95A-7789-E042-8471-D442D9BB5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DF1BA5B-EDD8-B648-8A3E-E2B3570B1EA0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7476360-629C-DE48-85B7-F4BE6CC457DB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C5F6C588-FC1B-3147-AFA1-CD7D76C5AEAC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5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5401-5318-7045-8AE3-B1A99F2D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2F55F-EB76-AE49-B554-12B65B63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B6E6E-D81E-C44A-AC54-CBE0134C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025B9-9F46-3049-9977-0119B96D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760068-EADA-2B4B-9819-CF981184FAEB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1DA7622-137E-184A-A93C-8DBB10318AE6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54FB0990-6F8D-B048-8309-19B0D1A41033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2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AF81DD-2B1F-3444-8023-DD52318F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927EE3-DAA3-D948-B8FD-48417540B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532D4-FFBF-6C47-A6C9-D55196D9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B8D5541-7726-BA46-8BFA-BF6AA8D42BD7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ross 47">
            <a:extLst>
              <a:ext uri="{FF2B5EF4-FFF2-40B4-BE49-F238E27FC236}">
                <a16:creationId xmlns:a16="http://schemas.microsoft.com/office/drawing/2014/main" id="{97F434CF-7503-CE4F-8426-C312C6315AD0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EDBFB2F-FE34-E349-9484-C275FBE31614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9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2DCFD-BEE6-AC49-BABD-D8B89C3B6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3800"/>
            <a:ext cx="4114800" cy="107721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DE035-8260-4443-B1D9-A9C8D5840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813" y="1508252"/>
            <a:ext cx="5606518" cy="40458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1AA53-7507-D04B-9B8E-6A4F7122E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49" y="2368295"/>
            <a:ext cx="4114800" cy="31858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6E11F-3003-0745-ACAB-FAA4E676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C11A6-59AC-FE45-8A1C-9DDC0058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6F51E-1A94-034C-BBEE-C26A3AF0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B7D330-76C0-224C-9C3C-27C4D2B0DDB4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464D55-5C51-844B-A38A-8143590FB934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FD988250-C554-DE44-B887-57D0B2AA8E37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1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6C7C-36AD-9A4E-8524-8F44E8839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3800"/>
            <a:ext cx="4114800" cy="107721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15248-4C80-3348-A8A9-6C9F5D32F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31151" y="1096772"/>
            <a:ext cx="6096270" cy="576122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B3083-CA16-C54A-B130-7BEE6DF9D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49" y="2370666"/>
            <a:ext cx="4114800" cy="31834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C6EB5-D7D1-E247-B9D7-D319E5AA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BF6CC-F5C4-9847-BADB-8B7441C8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63FE4-B2F5-7741-B517-533F1C98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B80A771-7D8E-0F4A-93A3-B977667D338E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9320FA-0E3A-2749-9085-DF30FA26F4BD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5A3DF5D0-8A2C-A049-9132-EE1EF7D014D4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7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52BFD-D607-6845-9C7B-1C8D3B4E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8267296" cy="1446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B52FF-3B04-8245-BF0B-89C9E2933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691638"/>
            <a:ext cx="8267296" cy="318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99BFE-CBDD-C344-A21E-44A52F11B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5149" y="59496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lang="en-US" sz="1050" smtClean="0">
                <a:latin typeface="+mn-lt"/>
              </a:defRPr>
            </a:lvl1pPr>
          </a:lstStyle>
          <a:p>
            <a:fld id="{73C3BD54-29B9-3D42-B178-776ED395AA85}" type="datetimeFigureOut">
              <a:rPr lang="en-US" smtClean="0"/>
              <a:pPr/>
              <a:t>3/28/24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371C0-3DCE-0743-946F-C7540DD78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543179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lang="en-US" sz="105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32ADB-4517-194F-8B4B-A9D26B3C0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3024" y="511175"/>
            <a:ext cx="914400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7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System Font Regular"/>
        <a:buChar char="–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althline.com/health/box-breathin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4F048CC-17C9-B246-BF2A-29E51AD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Hands Forming A Heart">
            <a:extLst>
              <a:ext uri="{FF2B5EF4-FFF2-40B4-BE49-F238E27FC236}">
                <a16:creationId xmlns:a16="http://schemas.microsoft.com/office/drawing/2014/main" id="{6971C8A0-0EA4-5F22-E4F1-CE9BF33C8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53C4D10E-16D3-5D49-A995-1FD27619A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0549940" cy="6858000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24124FF1-775D-AC4A-81D0-73FC0F54A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25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3E2C7F-F4FF-A94D-ACAE-82823EC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C4AF0-D51C-E44E-DB42-5263132BC2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105" y="1625608"/>
            <a:ext cx="6696951" cy="2722164"/>
          </a:xfrm>
        </p:spPr>
        <p:txBody>
          <a:bodyPr>
            <a:normAutofit/>
          </a:bodyPr>
          <a:lstStyle/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en-US" sz="6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6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Caring with intention</a:t>
            </a:r>
            <a:endParaRPr lang="en-US" sz="6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C8AFA-8731-127E-9F9D-674575217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105" y="4466845"/>
            <a:ext cx="6696951" cy="882904"/>
          </a:xfrm>
        </p:spPr>
        <p:txBody>
          <a:bodyPr>
            <a:normAutofit/>
          </a:bodyPr>
          <a:lstStyle/>
          <a:p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yourself, your clients, and your coworkers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75E7E6-8B39-0794-2B4D-4F0C5D788E2E}"/>
              </a:ext>
            </a:extLst>
          </p:cNvPr>
          <p:cNvSpPr txBox="1"/>
          <p:nvPr/>
        </p:nvSpPr>
        <p:spPr>
          <a:xfrm>
            <a:off x="2386869" y="5349749"/>
            <a:ext cx="54629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Michelle Salyers, PhD</a:t>
            </a:r>
          </a:p>
          <a:p>
            <a:pPr algn="ctr"/>
            <a:r>
              <a:rPr lang="en-US" dirty="0"/>
              <a:t>Professor, IUPUI</a:t>
            </a:r>
          </a:p>
          <a:p>
            <a:pPr algn="ctr"/>
            <a:r>
              <a:rPr lang="en-US" sz="1800" i="0" u="none" strike="noStrike" dirty="0">
                <a:effectLst/>
                <a:latin typeface="Aptos" panose="020B0004020202020204" pitchFamily="34" charset="0"/>
              </a:rPr>
              <a:t>Northwest Mental Health Technology Transfer Center </a:t>
            </a:r>
          </a:p>
          <a:p>
            <a:pPr algn="ctr"/>
            <a:r>
              <a:rPr lang="en-US" dirty="0">
                <a:latin typeface="Aptos" panose="020B0004020202020204" pitchFamily="34" charset="0"/>
              </a:rPr>
              <a:t>April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096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/>
              <a:t>Help people be more aware of their own well-being and what factors support it (your needs)</a:t>
            </a:r>
          </a:p>
          <a:p>
            <a:r>
              <a:rPr lang="en-US" sz="2800" dirty="0"/>
              <a:t>Use (or learn) skills to address issues of wellbeing at work (balancing resources and demands)</a:t>
            </a:r>
          </a:p>
          <a:p>
            <a:pPr lvl="1"/>
            <a:r>
              <a:rPr lang="en-US" sz="2400" dirty="0"/>
              <a:t>applying many of the same approaches we use with clients</a:t>
            </a:r>
          </a:p>
          <a:p>
            <a:pPr lvl="1"/>
            <a:r>
              <a:rPr lang="en-US" sz="2400" dirty="0"/>
              <a:t>adapted the Job Demands and Resources Model of burnout</a:t>
            </a:r>
          </a:p>
          <a:p>
            <a:pPr lvl="1"/>
            <a:r>
              <a:rPr lang="en-US" sz="2400" dirty="0"/>
              <a:t>integrate with Self Determination Theory</a:t>
            </a:r>
          </a:p>
        </p:txBody>
      </p:sp>
    </p:spTree>
    <p:extLst>
      <p:ext uri="{BB962C8B-B14F-4D97-AF65-F5344CB8AC3E}">
        <p14:creationId xmlns:p14="http://schemas.microsoft.com/office/powerpoint/2010/main" val="2630894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E70A82-07D6-416D-8516-D76D4478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Identifying your needs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6FF35D-55C5-4FF7-99DE-5718C272C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32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CD313D-07E4-499F-A2B2-25D08D0F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5066001" cy="1446550"/>
          </a:xfrm>
        </p:spPr>
        <p:txBody>
          <a:bodyPr>
            <a:normAutofit/>
          </a:bodyPr>
          <a:lstStyle/>
          <a:p>
            <a:r>
              <a:rPr lang="en-US"/>
              <a:t>Understanding what we need more of…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E5E518-1390-42F9-A7C4-F00E65D42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691638"/>
            <a:ext cx="5066001" cy="3188586"/>
          </a:xfrm>
        </p:spPr>
        <p:txBody>
          <a:bodyPr>
            <a:normAutofit/>
          </a:bodyPr>
          <a:lstStyle/>
          <a:p>
            <a:pPr lvl="0"/>
            <a:r>
              <a:rPr lang="en-US"/>
              <a:t>Self Determination theory (individual level)</a:t>
            </a:r>
          </a:p>
          <a:p>
            <a:pPr lvl="0"/>
            <a:r>
              <a:rPr lang="en-US"/>
              <a:t>Appreciative Inquiry (organizational level)</a:t>
            </a:r>
          </a:p>
          <a:p>
            <a:pPr lvl="0"/>
            <a:r>
              <a:rPr lang="en-US"/>
              <a:t>Lessons from prior research</a:t>
            </a:r>
          </a:p>
          <a:p>
            <a:endParaRPr lang="en-US" dirty="0"/>
          </a:p>
        </p:txBody>
      </p:sp>
      <p:pic>
        <p:nvPicPr>
          <p:cNvPr id="7" name="Picture 6" descr="Light bulb on yellow background with sketched light beams and cord">
            <a:extLst>
              <a:ext uri="{FF2B5EF4-FFF2-40B4-BE49-F238E27FC236}">
                <a16:creationId xmlns:a16="http://schemas.microsoft.com/office/drawing/2014/main" id="{A7C582D1-8586-676A-F9A7-291108791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29" r="2" b="2"/>
          <a:stretch/>
        </p:blipFill>
        <p:spPr>
          <a:xfrm>
            <a:off x="6163734" y="1096772"/>
            <a:ext cx="5571066" cy="5761228"/>
          </a:xfrm>
          <a:prstGeom prst="rect">
            <a:avLst/>
          </a:prstGeom>
        </p:spPr>
      </p:pic>
      <p:sp>
        <p:nvSpPr>
          <p:cNvPr id="22" name="Cross 21">
            <a:extLst>
              <a:ext uri="{FF2B5EF4-FFF2-40B4-BE49-F238E27FC236}">
                <a16:creationId xmlns:a16="http://schemas.microsoft.com/office/drawing/2014/main" id="{A27CA9A8-2E1B-1E43-B7A6-45B44037C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9990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52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83181-67D5-4ED4-BEAC-29B6534F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8" y="1204721"/>
            <a:ext cx="9181017" cy="1446550"/>
          </a:xfrm>
        </p:spPr>
        <p:txBody>
          <a:bodyPr/>
          <a:lstStyle/>
          <a:p>
            <a:r>
              <a:rPr lang="en-US" dirty="0"/>
              <a:t>Exercise: A little taste of Appreciative 		  Inquiry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C605-3C73-4885-A5D1-0B0AF79A0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Reflect on a time when you felt </a:t>
            </a:r>
            <a:r>
              <a:rPr lang="en-US" u="sng" dirty="0">
                <a:solidFill>
                  <a:schemeClr val="accent6"/>
                </a:solidFill>
              </a:rPr>
              <a:t>at your best </a:t>
            </a:r>
            <a:r>
              <a:rPr lang="en-US" dirty="0"/>
              <a:t>in your work:</a:t>
            </a:r>
          </a:p>
          <a:p>
            <a:pPr lvl="1"/>
            <a:r>
              <a:rPr lang="en-US" sz="2200" dirty="0"/>
              <a:t>excited about your work</a:t>
            </a:r>
          </a:p>
          <a:p>
            <a:pPr lvl="1"/>
            <a:r>
              <a:rPr lang="en-US" sz="2200" dirty="0"/>
              <a:t>effective, supported, and connected to the people or purpose</a:t>
            </a:r>
          </a:p>
          <a:p>
            <a:r>
              <a:rPr lang="en-US" dirty="0"/>
              <a:t>Write down a few notes</a:t>
            </a:r>
          </a:p>
          <a:p>
            <a:endParaRPr lang="en-US" dirty="0"/>
          </a:p>
          <a:p>
            <a:r>
              <a:rPr lang="en-US" dirty="0"/>
              <a:t>What was happening?  What helped you feel that way?</a:t>
            </a:r>
          </a:p>
          <a:p>
            <a:r>
              <a:rPr lang="en-US" dirty="0"/>
              <a:t>Briefly share in chat</a:t>
            </a:r>
          </a:p>
        </p:txBody>
      </p:sp>
    </p:spTree>
    <p:extLst>
      <p:ext uri="{BB962C8B-B14F-4D97-AF65-F5344CB8AC3E}">
        <p14:creationId xmlns:p14="http://schemas.microsoft.com/office/powerpoint/2010/main" val="314374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90D24-B0AA-87CC-51A5-D53AD6EA3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this experience further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DAAB9-5606-A047-4E52-9044F2D96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smaller groups, we discuss this with other people</a:t>
            </a:r>
          </a:p>
          <a:p>
            <a:r>
              <a:rPr lang="en-US" dirty="0"/>
              <a:t>Try this with colleagues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Helps you get in touch with the meaning/passion/joy of your work</a:t>
            </a:r>
          </a:p>
          <a:p>
            <a:r>
              <a:rPr lang="en-US" dirty="0"/>
              <a:t>Learn more about what motivates colleagues</a:t>
            </a:r>
          </a:p>
          <a:p>
            <a:r>
              <a:rPr lang="en-US" dirty="0"/>
              <a:t>Spreads positive feelings of connection and purpose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486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E0B1-6E5E-4B9B-8F62-BA8D04DE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Self Determination Theory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A831E-05ED-4B0F-891F-907F54C9A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sz="3200" dirty="0"/>
              <a:t>A person’s intrinsic motivation is highest when needs are being met for: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r>
              <a:rPr lang="en-US" sz="3200" dirty="0"/>
              <a:t>Autonomy</a:t>
            </a:r>
          </a:p>
          <a:p>
            <a:pPr lvl="1"/>
            <a:r>
              <a:rPr lang="en-US" sz="3200" dirty="0"/>
              <a:t>Competence when facing a challenge</a:t>
            </a:r>
          </a:p>
          <a:p>
            <a:pPr lvl="1"/>
            <a:r>
              <a:rPr lang="en-US" sz="3200" dirty="0"/>
              <a:t>Connection with others or a purpose</a:t>
            </a:r>
          </a:p>
          <a:p>
            <a:r>
              <a:rPr lang="en-US" dirty="0"/>
              <a:t>How much do you have?  How much do you want? Invite you to reflect and jot down ideas as we go</a:t>
            </a:r>
          </a:p>
        </p:txBody>
      </p:sp>
    </p:spTree>
    <p:extLst>
      <p:ext uri="{BB962C8B-B14F-4D97-AF65-F5344CB8AC3E}">
        <p14:creationId xmlns:p14="http://schemas.microsoft.com/office/powerpoint/2010/main" val="3017555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53363-9E61-4891-A98D-20FDC8B3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36" y="412984"/>
            <a:ext cx="8267296" cy="1446550"/>
          </a:xfrm>
        </p:spPr>
        <p:txBody>
          <a:bodyPr/>
          <a:lstStyle/>
          <a:p>
            <a:r>
              <a:rPr lang="en-US" dirty="0"/>
              <a:t>Application at work:  Autonomy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5DCFA-9841-4366-BA02-273365CCC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995" y="1492016"/>
            <a:ext cx="7754937" cy="49530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Autonomy supporting environments/supervisors</a:t>
            </a:r>
          </a:p>
          <a:p>
            <a:pPr lvl="0"/>
            <a:r>
              <a:rPr lang="en-US" dirty="0"/>
              <a:t>Highly reliant on TRUST (trust supports autonomy)</a:t>
            </a:r>
          </a:p>
          <a:p>
            <a:pPr lvl="0"/>
            <a:r>
              <a:rPr lang="en-US" dirty="0"/>
              <a:t>Good questions to assess needs for autonomy:</a:t>
            </a:r>
          </a:p>
          <a:p>
            <a:pPr lvl="1"/>
            <a:r>
              <a:rPr lang="en-US" dirty="0"/>
              <a:t>Do I have the freedom to organize my day in a way that works for me, my team, and my clients? [the opposite is being micromanaged]. </a:t>
            </a:r>
          </a:p>
          <a:p>
            <a:pPr lvl="1"/>
            <a:r>
              <a:rPr lang="en-US" dirty="0"/>
              <a:t>Am I </a:t>
            </a:r>
            <a:r>
              <a:rPr lang="en-US" u="sng" dirty="0"/>
              <a:t>able</a:t>
            </a:r>
            <a:r>
              <a:rPr lang="en-US" dirty="0"/>
              <a:t> to do this work independently?  </a:t>
            </a:r>
          </a:p>
          <a:p>
            <a:pPr lvl="1"/>
            <a:r>
              <a:rPr lang="en-US" dirty="0"/>
              <a:t>If not, what do I need? (e.g., More job clarity about the expectations? 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8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53363-9E61-4891-A98D-20FDC8B3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77" y="392152"/>
            <a:ext cx="7983537" cy="1044388"/>
          </a:xfrm>
        </p:spPr>
        <p:txBody>
          <a:bodyPr/>
          <a:lstStyle/>
          <a:p>
            <a:r>
              <a:rPr lang="en-US" sz="4000" dirty="0"/>
              <a:t>Application at work: 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5DCFA-9841-4366-BA02-273365CCC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77" y="1655956"/>
            <a:ext cx="7754937" cy="4953000"/>
          </a:xfrm>
        </p:spPr>
        <p:txBody>
          <a:bodyPr>
            <a:normAutofit/>
          </a:bodyPr>
          <a:lstStyle/>
          <a:p>
            <a:pPr lvl="1"/>
            <a:r>
              <a:rPr lang="en-US" sz="3200" dirty="0"/>
              <a:t>Am I being challenged? </a:t>
            </a:r>
          </a:p>
          <a:p>
            <a:pPr lvl="1"/>
            <a:r>
              <a:rPr lang="en-US" sz="3200" dirty="0"/>
              <a:t>Working below my scope of practice? Or am I consistently overwhelmed?  </a:t>
            </a:r>
          </a:p>
          <a:p>
            <a:pPr lvl="1"/>
            <a:r>
              <a:rPr lang="en-US" sz="3200" dirty="0"/>
              <a:t>Do I need to learn a new technique to be successful at work?</a:t>
            </a:r>
          </a:p>
        </p:txBody>
      </p:sp>
    </p:spTree>
    <p:extLst>
      <p:ext uri="{BB962C8B-B14F-4D97-AF65-F5344CB8AC3E}">
        <p14:creationId xmlns:p14="http://schemas.microsoft.com/office/powerpoint/2010/main" val="4291542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53363-9E61-4891-A98D-20FDC8B3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15" y="555812"/>
            <a:ext cx="7983537" cy="1044388"/>
          </a:xfrm>
        </p:spPr>
        <p:txBody>
          <a:bodyPr/>
          <a:lstStyle/>
          <a:p>
            <a:r>
              <a:rPr lang="en-US" sz="4000" dirty="0"/>
              <a:t>Application at work: 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5DCFA-9841-4366-BA02-273365CCC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815" y="1594624"/>
            <a:ext cx="7754937" cy="4953000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Do I feel connected to my coworkers or team?</a:t>
            </a:r>
          </a:p>
          <a:p>
            <a:pPr lvl="1"/>
            <a:r>
              <a:rPr lang="en-US" sz="2800" dirty="0"/>
              <a:t>Do I know my team members well enough to ask for help or offer help?</a:t>
            </a:r>
          </a:p>
          <a:p>
            <a:pPr lvl="1"/>
            <a:r>
              <a:rPr lang="en-US" sz="2800" dirty="0"/>
              <a:t>Am I connecting to my work or my clients with a sense of purpose?</a:t>
            </a:r>
          </a:p>
          <a:p>
            <a:pPr lvl="1"/>
            <a:r>
              <a:rPr lang="en-US" sz="2800" dirty="0"/>
              <a:t>Do I listen to compliments or take stock in accomplishments that give meaning to our work?</a:t>
            </a:r>
          </a:p>
        </p:txBody>
      </p:sp>
    </p:spTree>
    <p:extLst>
      <p:ext uri="{BB962C8B-B14F-4D97-AF65-F5344CB8AC3E}">
        <p14:creationId xmlns:p14="http://schemas.microsoft.com/office/powerpoint/2010/main" val="2017234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53363-9E61-4891-A98D-20FDC8B3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13" y="773152"/>
            <a:ext cx="7983537" cy="104438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Reflection and Self-Assessment:</a:t>
            </a:r>
            <a:br>
              <a:rPr lang="en-US" sz="4000" dirty="0"/>
            </a:br>
            <a:r>
              <a:rPr lang="en-US" sz="4000" dirty="0"/>
              <a:t>Are your needs being met?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5DCFA-9841-4366-BA02-273365CCC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12" y="2122449"/>
            <a:ext cx="7754937" cy="4343400"/>
          </a:xfrm>
        </p:spPr>
        <p:txBody>
          <a:bodyPr>
            <a:normAutofit/>
          </a:bodyPr>
          <a:lstStyle/>
          <a:p>
            <a:pPr lvl="1"/>
            <a:r>
              <a:rPr lang="en-US" sz="3200" dirty="0"/>
              <a:t>Autonomy</a:t>
            </a:r>
          </a:p>
          <a:p>
            <a:pPr lvl="1"/>
            <a:r>
              <a:rPr lang="en-US" sz="3200" dirty="0"/>
              <a:t>Competence</a:t>
            </a:r>
          </a:p>
          <a:p>
            <a:pPr lvl="1"/>
            <a:r>
              <a:rPr lang="en-US" sz="3200" dirty="0"/>
              <a:t>Connection</a:t>
            </a:r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8928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gratitude to our 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20000"/>
          </a:bodyPr>
          <a:lstStyle/>
          <a:p>
            <a:r>
              <a:rPr lang="en-US" dirty="0"/>
              <a:t>Angie Rollins</a:t>
            </a:r>
          </a:p>
          <a:p>
            <a:r>
              <a:rPr lang="en-US" dirty="0"/>
              <a:t>Gary Morse</a:t>
            </a:r>
          </a:p>
          <a:p>
            <a:r>
              <a:rPr lang="en-US" dirty="0"/>
              <a:t>Maria Monroe-</a:t>
            </a:r>
            <a:r>
              <a:rPr lang="en-US" dirty="0" err="1"/>
              <a:t>DeVita</a:t>
            </a:r>
            <a:endParaRPr lang="en-US" dirty="0"/>
          </a:p>
          <a:p>
            <a:r>
              <a:rPr lang="en-US" dirty="0" err="1"/>
              <a:t>Sadaaki</a:t>
            </a:r>
            <a:r>
              <a:rPr lang="en-US" dirty="0"/>
              <a:t> Fukui</a:t>
            </a:r>
          </a:p>
          <a:p>
            <a:r>
              <a:rPr lang="en-US" dirty="0"/>
              <a:t>Jennifer </a:t>
            </a:r>
            <a:r>
              <a:rPr lang="en-US" dirty="0" err="1"/>
              <a:t>Garabrant</a:t>
            </a:r>
            <a:endParaRPr lang="en-US" dirty="0"/>
          </a:p>
          <a:p>
            <a:r>
              <a:rPr lang="en-US" dirty="0"/>
              <a:t>Lauren Luther</a:t>
            </a:r>
          </a:p>
          <a:p>
            <a:r>
              <a:rPr lang="en-US" dirty="0"/>
              <a:t>Kim </a:t>
            </a:r>
            <a:r>
              <a:rPr lang="en-US" dirty="0" err="1"/>
              <a:t>Dreison</a:t>
            </a:r>
            <a:endParaRPr lang="en-US" dirty="0"/>
          </a:p>
          <a:p>
            <a:r>
              <a:rPr lang="en-US" dirty="0"/>
              <a:t>Mike </a:t>
            </a:r>
            <a:r>
              <a:rPr lang="en-US" dirty="0" err="1"/>
              <a:t>Sliter</a:t>
            </a:r>
            <a:endParaRPr lang="en-US" dirty="0"/>
          </a:p>
          <a:p>
            <a:r>
              <a:rPr lang="en-US" dirty="0"/>
              <a:t>Tim Gearhart</a:t>
            </a:r>
          </a:p>
          <a:p>
            <a:r>
              <a:rPr lang="en-US" dirty="0"/>
              <a:t>Nancy Henry</a:t>
            </a:r>
          </a:p>
          <a:p>
            <a:r>
              <a:rPr lang="en-US" dirty="0"/>
              <a:t>Dawn </a:t>
            </a:r>
            <a:r>
              <a:rPr lang="en-US" dirty="0" err="1"/>
              <a:t>Shimp</a:t>
            </a:r>
            <a:endParaRPr lang="en-US" dirty="0"/>
          </a:p>
          <a:p>
            <a:r>
              <a:rPr lang="en-US" dirty="0"/>
              <a:t>Marina </a:t>
            </a:r>
            <a:r>
              <a:rPr lang="en-US" dirty="0" err="1"/>
              <a:t>Kukla</a:t>
            </a:r>
            <a:endParaRPr lang="en-US" dirty="0"/>
          </a:p>
          <a:p>
            <a:r>
              <a:rPr lang="en-US" dirty="0" err="1"/>
              <a:t>Louanne</a:t>
            </a:r>
            <a:r>
              <a:rPr lang="en-US" dirty="0"/>
              <a:t> Davis</a:t>
            </a:r>
          </a:p>
          <a:p>
            <a:r>
              <a:rPr lang="en-US" dirty="0"/>
              <a:t>Michael </a:t>
            </a:r>
            <a:r>
              <a:rPr lang="en-US" dirty="0" err="1"/>
              <a:t>Leiter</a:t>
            </a:r>
            <a:endParaRPr lang="en-US" dirty="0"/>
          </a:p>
          <a:p>
            <a:r>
              <a:rPr lang="en-US" dirty="0"/>
              <a:t>Lisa Ruble</a:t>
            </a:r>
          </a:p>
        </p:txBody>
      </p:sp>
    </p:spTree>
    <p:extLst>
      <p:ext uri="{BB962C8B-B14F-4D97-AF65-F5344CB8AC3E}">
        <p14:creationId xmlns:p14="http://schemas.microsoft.com/office/powerpoint/2010/main" val="582650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227D51-204B-ED48-AF9A-0BE9633FE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57A23F45-CDAE-8A40-8DE7-92A0BBC11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546383-CCC4-544B-B0D8-DE78DE39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4F048CC-17C9-B246-BF2A-29E51AD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Stones balancing on a wood">
            <a:extLst>
              <a:ext uri="{FF2B5EF4-FFF2-40B4-BE49-F238E27FC236}">
                <a16:creationId xmlns:a16="http://schemas.microsoft.com/office/drawing/2014/main" id="{EAD91178-C586-6D85-D6BC-787C1F259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86E439A5-A7E3-5047-A686-06C27A818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17506"/>
            <a:ext cx="10549940" cy="2374362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1" name="Cross 20">
            <a:extLst>
              <a:ext uri="{FF2B5EF4-FFF2-40B4-BE49-F238E27FC236}">
                <a16:creationId xmlns:a16="http://schemas.microsoft.com/office/drawing/2014/main" id="{24124FF1-775D-AC4A-81D0-73FC0F54A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25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3E2C7F-F4FF-A94D-ACAE-82823EC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9B7F54-DB16-82AC-1CB4-2553A6D8F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4162776"/>
            <a:ext cx="9316409" cy="1453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kern="1200" spc="-15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Balancing resources and demands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62F6D-CB31-C304-A87E-20EB99545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49" y="5650781"/>
            <a:ext cx="9316409" cy="4572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78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6324600"/>
            <a:ext cx="7162800" cy="381000"/>
          </a:xfrm>
        </p:spPr>
        <p:txBody>
          <a:bodyPr/>
          <a:lstStyle/>
          <a:p>
            <a:r>
              <a:rPr lang="en-US" sz="1400" dirty="0"/>
              <a:t>Demerouti, et al., J Appl Psychol. 2001; Crawford et al., J Appl Psychol. 2010</a:t>
            </a:r>
          </a:p>
        </p:txBody>
      </p:sp>
      <p:pic>
        <p:nvPicPr>
          <p:cNvPr id="53" name="Content Placeholder 52" descr="burnoutmode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34" r="-4734"/>
          <a:stretch>
            <a:fillRect/>
          </a:stretch>
        </p:blipFill>
        <p:spPr>
          <a:xfrm>
            <a:off x="209603" y="829235"/>
            <a:ext cx="9368312" cy="5199530"/>
          </a:xfrm>
        </p:spPr>
      </p:pic>
      <p:sp>
        <p:nvSpPr>
          <p:cNvPr id="2" name="Down Arrow 1"/>
          <p:cNvSpPr/>
          <p:nvPr/>
        </p:nvSpPr>
        <p:spPr>
          <a:xfrm rot="2615002">
            <a:off x="3934522" y="1522393"/>
            <a:ext cx="560832" cy="8382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 rot="2615002">
            <a:off x="6394992" y="2705777"/>
            <a:ext cx="560832" cy="83820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rot="2615002">
            <a:off x="2246739" y="2705776"/>
            <a:ext cx="560832" cy="8382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 rot="7244636">
            <a:off x="4109794" y="5162526"/>
            <a:ext cx="560832" cy="8382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54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9" y="537118"/>
            <a:ext cx="7583487" cy="1044388"/>
          </a:xfrm>
        </p:spPr>
        <p:txBody>
          <a:bodyPr>
            <a:normAutofit fontScale="90000"/>
          </a:bodyPr>
          <a:lstStyle/>
          <a:p>
            <a:r>
              <a:rPr lang="en-US" dirty="0"/>
              <a:t>Practices to build personal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019" y="2129882"/>
            <a:ext cx="8077200" cy="314220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ea typeface="ＭＳ Ｐゴシック" pitchFamily="-72" charset="-128"/>
                <a:cs typeface="ＭＳ Ｐゴシック" pitchFamily="-72" charset="-128"/>
              </a:rPr>
              <a:t>Core contemplative practices </a:t>
            </a:r>
            <a:r>
              <a:rPr lang="en-US" sz="1800" dirty="0">
                <a:ea typeface="ＭＳ Ｐゴシック" pitchFamily="-72" charset="-128"/>
                <a:cs typeface="ＭＳ Ｐゴシック" pitchFamily="-72" charset="-128"/>
              </a:rPr>
              <a:t>(breathing/mindfulness/imagery)</a:t>
            </a:r>
          </a:p>
          <a:p>
            <a:pPr>
              <a:defRPr/>
            </a:pPr>
            <a:r>
              <a:rPr lang="en-US" dirty="0">
                <a:ea typeface="ＭＳ Ｐゴシック" pitchFamily="-72" charset="-128"/>
                <a:cs typeface="ＭＳ Ｐゴシック" pitchFamily="-72" charset="-128"/>
              </a:rPr>
              <a:t>Cognitive practices </a:t>
            </a:r>
            <a:r>
              <a:rPr lang="en-US" sz="1800" dirty="0">
                <a:ea typeface="ＭＳ Ｐゴシック" pitchFamily="-72" charset="-128"/>
                <a:cs typeface="ＭＳ Ｐゴシック" pitchFamily="-72" charset="-128"/>
              </a:rPr>
              <a:t>(e.g., reconnect with meaning/values)</a:t>
            </a:r>
          </a:p>
          <a:p>
            <a:pPr>
              <a:defRPr/>
            </a:pPr>
            <a:r>
              <a:rPr lang="en-US" dirty="0">
                <a:ea typeface="ＭＳ Ｐゴシック" pitchFamily="-72" charset="-128"/>
                <a:cs typeface="ＭＳ Ｐゴシック" pitchFamily="-72" charset="-128"/>
              </a:rPr>
              <a:t>Physical strategies </a:t>
            </a:r>
            <a:r>
              <a:rPr lang="en-US" sz="1800" dirty="0">
                <a:ea typeface="ＭＳ Ｐゴシック" pitchFamily="-72" charset="-128"/>
                <a:cs typeface="ＭＳ Ｐゴシック" pitchFamily="-72" charset="-128"/>
              </a:rPr>
              <a:t>(e.g., sleep, yoga)</a:t>
            </a:r>
          </a:p>
          <a:p>
            <a:pPr>
              <a:defRPr/>
            </a:pPr>
            <a:r>
              <a:rPr lang="en-US" dirty="0">
                <a:ea typeface="ＭＳ Ｐゴシック" pitchFamily="-72" charset="-128"/>
                <a:cs typeface="ＭＳ Ｐゴシック" pitchFamily="-72" charset="-128"/>
              </a:rPr>
              <a:t>Time management approaches</a:t>
            </a:r>
          </a:p>
          <a:p>
            <a:pPr>
              <a:defRPr/>
            </a:pPr>
            <a:r>
              <a:rPr lang="en-US" dirty="0">
                <a:ea typeface="ＭＳ Ｐゴシック" pitchFamily="-72" charset="-128"/>
                <a:cs typeface="ＭＳ Ｐゴシック" pitchFamily="-72" charset="-128"/>
              </a:rPr>
              <a:t>Building social support and right relationships</a:t>
            </a:r>
          </a:p>
          <a:p>
            <a:pPr marL="0" indent="0">
              <a:buNone/>
              <a:defRPr/>
            </a:pPr>
            <a:r>
              <a:rPr lang="en-US" dirty="0">
                <a:ea typeface="ＭＳ Ｐゴシック" pitchFamily="-72" charset="-128"/>
                <a:cs typeface="ＭＳ Ｐゴシック" pitchFamily="-72" charset="-128"/>
              </a:rPr>
              <a:t>(Integrating into daily work life)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6A499A-A1C6-E148-4EFB-592F94A4206F}"/>
              </a:ext>
            </a:extLst>
          </p:cNvPr>
          <p:cNvSpPr txBox="1"/>
          <p:nvPr/>
        </p:nvSpPr>
        <p:spPr>
          <a:xfrm>
            <a:off x="472534" y="5674551"/>
            <a:ext cx="10321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mhttcnetwork.org</a:t>
            </a:r>
            <a:r>
              <a:rPr lang="en-US" dirty="0"/>
              <a:t>/</a:t>
            </a:r>
            <a:r>
              <a:rPr lang="en-US" dirty="0" err="1"/>
              <a:t>products_and_resources</a:t>
            </a:r>
            <a:r>
              <a:rPr lang="en-US" dirty="0"/>
              <a:t>/on-demand-breathe-module-1-reminding-ourselves-to-breathe-in-our-work/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728E1-8B98-FC0E-FF53-3D79E17EECBA}"/>
              </a:ext>
            </a:extLst>
          </p:cNvPr>
          <p:cNvSpPr txBox="1"/>
          <p:nvPr/>
        </p:nvSpPr>
        <p:spPr>
          <a:xfrm>
            <a:off x="472534" y="5305219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See BREATHE Training – 3 modules</a:t>
            </a:r>
          </a:p>
        </p:txBody>
      </p:sp>
    </p:spTree>
    <p:extLst>
      <p:ext uri="{BB962C8B-B14F-4D97-AF65-F5344CB8AC3E}">
        <p14:creationId xmlns:p14="http://schemas.microsoft.com/office/powerpoint/2010/main" val="4094988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9727" y="865065"/>
            <a:ext cx="7772400" cy="648072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sz="4000" dirty="0"/>
              <a:t>Contemplative Practices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(The  foundation of personal resources)</a:t>
            </a:r>
            <a:endParaRPr sz="4000" dirty="0"/>
          </a:p>
        </p:txBody>
      </p:sp>
      <p:sp>
        <p:nvSpPr>
          <p:cNvPr id="33795" name="Text Placeholder 4"/>
          <p:cNvSpPr>
            <a:spLocks noGrp="1"/>
          </p:cNvSpPr>
          <p:nvPr>
            <p:ph type="body" idx="1"/>
          </p:nvPr>
        </p:nvSpPr>
        <p:spPr>
          <a:xfrm>
            <a:off x="604566" y="1871508"/>
            <a:ext cx="7772400" cy="3529012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600" dirty="0">
                <a:ea typeface="MS PGothic" charset="0"/>
              </a:rPr>
              <a:t>Directly address the experience of distress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ea typeface="MS PGothic" charset="0"/>
              </a:rPr>
              <a:t>Active strategies for focusing on the present and meaningful work experiences 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ea typeface="MS PGothic" charset="0"/>
              </a:rPr>
              <a:t>Tools to help disengage from work stress and emotional labor– “switching off” when you leave work</a:t>
            </a:r>
          </a:p>
        </p:txBody>
      </p:sp>
    </p:spTree>
    <p:extLst>
      <p:ext uri="{BB962C8B-B14F-4D97-AF65-F5344CB8AC3E}">
        <p14:creationId xmlns:p14="http://schemas.microsoft.com/office/powerpoint/2010/main" val="4127852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452" y="602555"/>
            <a:ext cx="8267296" cy="1446550"/>
          </a:xfrm>
        </p:spPr>
        <p:txBody>
          <a:bodyPr/>
          <a:lstStyle/>
          <a:p>
            <a:pPr algn="ctr"/>
            <a:r>
              <a:rPr lang="en-US" sz="3600" dirty="0"/>
              <a:t>Exercise: Intentional breathing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52" y="1378645"/>
            <a:ext cx="7678737" cy="4876800"/>
          </a:xfrm>
        </p:spPr>
        <p:txBody>
          <a:bodyPr>
            <a:normAutofit/>
          </a:bodyPr>
          <a:lstStyle/>
          <a:p>
            <a:pPr marL="0" indent="0" fontAlgn="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Breathing</a:t>
            </a:r>
          </a:p>
          <a:p>
            <a:pPr marL="457200" lvl="1" indent="0" fontAlgn="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700" dirty="0"/>
              <a:t>-Induce relaxation response</a:t>
            </a:r>
          </a:p>
          <a:p>
            <a:pPr marL="457200" lvl="1" indent="0" fontAlgn="t">
              <a:lnSpc>
                <a:spcPct val="120000"/>
              </a:lnSpc>
              <a:spcBef>
                <a:spcPts val="0"/>
              </a:spcBef>
              <a:buNone/>
            </a:pPr>
            <a:endParaRPr lang="en-US" sz="2700" dirty="0"/>
          </a:p>
          <a:p>
            <a:pPr marL="457200" lvl="1" indent="0" fontAlgn="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700" dirty="0"/>
              <a:t>Diaphragmatic  (“belly”) breathing</a:t>
            </a:r>
          </a:p>
          <a:p>
            <a:pPr lvl="2" fontAlgn="t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321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A5736-76B8-9A4E-A25A-A0C473448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trees in a park&#10;&#10;Description automatically generated with low confidence">
            <a:extLst>
              <a:ext uri="{FF2B5EF4-FFF2-40B4-BE49-F238E27FC236}">
                <a16:creationId xmlns:a16="http://schemas.microsoft.com/office/drawing/2014/main" id="{BDE4A5D7-D6AE-D743-89CE-5A7BE3ACC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7600" cy="6868481"/>
          </a:xfrm>
        </p:spPr>
      </p:pic>
    </p:spTree>
    <p:extLst>
      <p:ext uri="{BB962C8B-B14F-4D97-AF65-F5344CB8AC3E}">
        <p14:creationId xmlns:p14="http://schemas.microsoft.com/office/powerpoint/2010/main" val="4038512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513345"/>
            <a:ext cx="8267296" cy="1446550"/>
          </a:xfrm>
        </p:spPr>
        <p:txBody>
          <a:bodyPr/>
          <a:lstStyle/>
          <a:p>
            <a:r>
              <a:rPr lang="en-US" sz="3600" dirty="0"/>
              <a:t>Core Contemplative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694" y="1375318"/>
            <a:ext cx="7678737" cy="4876800"/>
          </a:xfrm>
        </p:spPr>
        <p:txBody>
          <a:bodyPr>
            <a:normAutofit fontScale="85000" lnSpcReduction="20000"/>
          </a:bodyPr>
          <a:lstStyle/>
          <a:p>
            <a:pPr fontAlgn="t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Breathing</a:t>
            </a:r>
          </a:p>
          <a:p>
            <a:pPr lvl="1" fontAlgn="t">
              <a:lnSpc>
                <a:spcPct val="120000"/>
              </a:lnSpc>
              <a:spcBef>
                <a:spcPts val="0"/>
              </a:spcBef>
            </a:pPr>
            <a:r>
              <a:rPr lang="en-US" sz="2700" dirty="0"/>
              <a:t>Diaphragmatic breathing</a:t>
            </a:r>
          </a:p>
          <a:p>
            <a:pPr lvl="1" fontAlgn="t">
              <a:lnSpc>
                <a:spcPct val="120000"/>
              </a:lnSpc>
              <a:spcBef>
                <a:spcPts val="0"/>
              </a:spcBef>
            </a:pPr>
            <a:r>
              <a:rPr lang="en-US" sz="2700" dirty="0"/>
              <a:t>Box breathing - </a:t>
            </a:r>
            <a:r>
              <a:rPr lang="en-US" sz="2700" dirty="0">
                <a:hlinkClick r:id="rId2"/>
              </a:rPr>
              <a:t>https://www.healthline.com/health/box-breathing</a:t>
            </a:r>
            <a:endParaRPr lang="en-US" sz="2700" dirty="0"/>
          </a:p>
          <a:p>
            <a:pPr lvl="1" fontAlgn="t">
              <a:lnSpc>
                <a:spcPct val="120000"/>
              </a:lnSpc>
              <a:spcBef>
                <a:spcPts val="0"/>
              </a:spcBef>
            </a:pPr>
            <a:r>
              <a:rPr lang="en-US" sz="2700" dirty="0"/>
              <a:t>Alternate nostril</a:t>
            </a:r>
          </a:p>
          <a:p>
            <a:pPr fontAlgn="t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Mindfulness</a:t>
            </a:r>
          </a:p>
          <a:p>
            <a:pPr lvl="1" fontAlgn="t">
              <a:lnSpc>
                <a:spcPct val="120000"/>
              </a:lnSpc>
              <a:spcBef>
                <a:spcPts val="0"/>
              </a:spcBef>
            </a:pPr>
            <a:r>
              <a:rPr lang="en-US" sz="2700" dirty="0"/>
              <a:t>Sound</a:t>
            </a:r>
          </a:p>
          <a:p>
            <a:pPr lvl="1" fontAlgn="t">
              <a:lnSpc>
                <a:spcPct val="120000"/>
              </a:lnSpc>
              <a:spcBef>
                <a:spcPts val="0"/>
              </a:spcBef>
            </a:pPr>
            <a:r>
              <a:rPr lang="en-US" sz="2700" dirty="0"/>
              <a:t>Others (taste, walking)</a:t>
            </a:r>
          </a:p>
          <a:p>
            <a:pPr fontAlgn="t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Meditation and imagery</a:t>
            </a:r>
          </a:p>
          <a:p>
            <a:pPr lvl="1" fontAlgn="t">
              <a:lnSpc>
                <a:spcPct val="120000"/>
              </a:lnSpc>
              <a:spcBef>
                <a:spcPts val="0"/>
              </a:spcBef>
            </a:pPr>
            <a:r>
              <a:rPr lang="en-US" sz="2700" dirty="0"/>
              <a:t>Loving Kindness</a:t>
            </a:r>
          </a:p>
          <a:p>
            <a:pPr fontAlgn="t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Yoga</a:t>
            </a:r>
          </a:p>
          <a:p>
            <a:pPr fontAlgn="t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Prayer</a:t>
            </a:r>
          </a:p>
          <a:p>
            <a:pPr marL="282575" lvl="1" indent="0" fontAlgn="t">
              <a:lnSpc>
                <a:spcPct val="120000"/>
              </a:lnSpc>
              <a:spcBef>
                <a:spcPts val="0"/>
              </a:spcBef>
              <a:buNone/>
            </a:pPr>
            <a:endParaRPr lang="en-US" sz="2200" dirty="0">
              <a:solidFill>
                <a:srgbClr val="FFFFFF"/>
              </a:solidFill>
            </a:endParaRPr>
          </a:p>
          <a:p>
            <a:pPr lvl="2" fontAlgn="t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F0C81-D05C-7A80-00A3-A144CE283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Emphasizing the </a:t>
            </a:r>
            <a:r>
              <a:rPr lang="en-US" dirty="0">
                <a:solidFill>
                  <a:schemeClr val="accent6"/>
                </a:solidFill>
              </a:rPr>
              <a:t>Intention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630A0-A211-B768-D4D6-F7CAE4CC4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49" y="2869438"/>
            <a:ext cx="8267296" cy="318858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Have we</a:t>
            </a:r>
            <a:r>
              <a:rPr lang="en-US" i="1" dirty="0"/>
              <a:t> all </a:t>
            </a:r>
            <a:r>
              <a:rPr lang="en-US" dirty="0"/>
              <a:t>developed Attention Deficit Disorder?</a:t>
            </a:r>
          </a:p>
          <a:p>
            <a:r>
              <a:rPr lang="en-US" dirty="0"/>
              <a:t>Generalized Anxiety Disorder?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Technology + Pandemic + Global strife</a:t>
            </a:r>
          </a:p>
          <a:p>
            <a:pPr marL="0" indent="0">
              <a:buNone/>
            </a:pPr>
            <a:r>
              <a:rPr lang="en-US" dirty="0"/>
              <a:t>Constant reminders, interruptions, distractions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must be </a:t>
            </a:r>
            <a:r>
              <a:rPr lang="en-US" i="1" dirty="0">
                <a:solidFill>
                  <a:schemeClr val="accent6"/>
                </a:solidFill>
              </a:rPr>
              <a:t>intentional </a:t>
            </a:r>
            <a:r>
              <a:rPr lang="en-US" dirty="0"/>
              <a:t>about our focus and our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99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52E55-9FCD-E942-1DA4-5AFEC1B49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05" y="1625608"/>
            <a:ext cx="6696972" cy="27221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400" kern="1200" spc="-15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Need help with being intentional?</a:t>
            </a:r>
          </a:p>
        </p:txBody>
      </p:sp>
      <p:pic>
        <p:nvPicPr>
          <p:cNvPr id="5" name="Content Placeholder 4" descr="A book cover with a clock and text&#10;&#10;Description automatically generated">
            <a:extLst>
              <a:ext uri="{FF2B5EF4-FFF2-40B4-BE49-F238E27FC236}">
                <a16:creationId xmlns:a16="http://schemas.microsoft.com/office/drawing/2014/main" id="{34524085-BBB9-5F2B-6230-633D5D088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5541" y="1543817"/>
            <a:ext cx="2792794" cy="4034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DC4976-934B-71BE-31DF-C771CC47814C}"/>
              </a:ext>
            </a:extLst>
          </p:cNvPr>
          <p:cNvSpPr txBox="1"/>
          <p:nvPr/>
        </p:nvSpPr>
        <p:spPr>
          <a:xfrm>
            <a:off x="479503" y="4761571"/>
            <a:ext cx="5787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Tell me, what is it you plan to do with your one wild and precious life?</a:t>
            </a:r>
            <a:r>
              <a:rPr lang="en-US" b="0" i="0" dirty="0">
                <a:solidFill>
                  <a:srgbClr val="242424"/>
                </a:solidFill>
                <a:effectLst/>
              </a:rPr>
              <a:t>—Mary Oliver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3466-3D44-4755-9E0E-13CA69E9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5" y="505632"/>
            <a:ext cx="8557390" cy="883781"/>
          </a:xfrm>
        </p:spPr>
        <p:txBody>
          <a:bodyPr>
            <a:normAutofit/>
          </a:bodyPr>
          <a:lstStyle/>
          <a:p>
            <a:pPr lvl="1"/>
            <a:r>
              <a:rPr lang="en-US" sz="3600" dirty="0">
                <a:latin typeface="+mn-lt"/>
              </a:rPr>
              <a:t>At work, reconnect with what’s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AF202-FC4B-4177-AD84-9E1A515CC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05" y="2777843"/>
            <a:ext cx="7583487" cy="69744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4400" dirty="0"/>
              <a:t>Inject this meaning into your work</a:t>
            </a:r>
          </a:p>
          <a:p>
            <a:pPr marL="457200" lvl="1" indent="0">
              <a:buNone/>
            </a:pPr>
            <a:endParaRPr lang="en-US" sz="144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AE2FC1-EF59-D82C-F998-929ED73B714D}"/>
              </a:ext>
            </a:extLst>
          </p:cNvPr>
          <p:cNvSpPr txBox="1"/>
          <p:nvPr/>
        </p:nvSpPr>
        <p:spPr>
          <a:xfrm>
            <a:off x="396603" y="1546737"/>
            <a:ext cx="823675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What brought you to this work in the first place?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What brings meaning to your work?</a:t>
            </a:r>
            <a:br>
              <a:rPr lang="en-US" sz="1050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A0D2D-27ED-A8A6-F143-E977330F9793}"/>
              </a:ext>
            </a:extLst>
          </p:cNvPr>
          <p:cNvSpPr txBox="1"/>
          <p:nvPr/>
        </p:nvSpPr>
        <p:spPr>
          <a:xfrm>
            <a:off x="736270" y="3364670"/>
            <a:ext cx="910837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dirty="0"/>
              <a:t>Reminders in your workspace/office/car</a:t>
            </a:r>
          </a:p>
          <a:p>
            <a:r>
              <a:rPr lang="en-US" sz="2800" dirty="0"/>
              <a:t>Share it with others; learn from each other what is meaningful</a:t>
            </a:r>
          </a:p>
          <a:p>
            <a:pPr lvl="1"/>
            <a:r>
              <a:rPr lang="en-US" sz="2800" dirty="0"/>
              <a:t>Start meetings with a meaningful moment</a:t>
            </a:r>
          </a:p>
          <a:p>
            <a:pPr lvl="1"/>
            <a:r>
              <a:rPr lang="en-US" sz="2800" dirty="0"/>
              <a:t>Ask your colleagues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279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49" y="1204721"/>
            <a:ext cx="4114799" cy="1446550"/>
          </a:xfrm>
        </p:spPr>
        <p:txBody>
          <a:bodyPr>
            <a:normAutofit/>
          </a:bodyPr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150" y="2691638"/>
            <a:ext cx="4114799" cy="3188586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A little bit of background (and a caveat)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What is burnout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Principles and conceptual framework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Identifying needs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Identifying resources &amp; demands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Being intentional about caring</a:t>
            </a:r>
          </a:p>
          <a:p>
            <a:pPr marL="0" indent="-12700">
              <a:lnSpc>
                <a:spcPct val="90000"/>
              </a:lnSpc>
              <a:buNone/>
            </a:pPr>
            <a:r>
              <a:rPr lang="en-US" sz="2000" dirty="0"/>
              <a:t>Note: We will be taking some time to reflect/write</a:t>
            </a:r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0CCF6915-24B2-83D2-4573-A2C953E0D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181" b="-1"/>
          <a:stretch/>
        </p:blipFill>
        <p:spPr>
          <a:xfrm>
            <a:off x="5224242" y="10"/>
            <a:ext cx="6967758" cy="6857990"/>
          </a:xfrm>
          <a:prstGeom prst="rect">
            <a:avLst/>
          </a:prstGeom>
        </p:spPr>
      </p:pic>
      <p:sp>
        <p:nvSpPr>
          <p:cNvPr id="11" name="Cross 10">
            <a:extLst>
              <a:ext uri="{FF2B5EF4-FFF2-40B4-BE49-F238E27FC236}">
                <a16:creationId xmlns:a16="http://schemas.microsoft.com/office/drawing/2014/main" id="{EAB1217A-7C36-3A41-8536-BC68C4521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0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9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0D07-AD1E-4520-BC28-29B7890CC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23" y="860337"/>
            <a:ext cx="8267296" cy="62407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Be intentional about your 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92F2-E986-4376-885A-4687E1457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23" y="1757548"/>
            <a:ext cx="7907337" cy="4648200"/>
          </a:xfrm>
        </p:spPr>
        <p:txBody>
          <a:bodyPr>
            <a:normAutofit/>
          </a:bodyPr>
          <a:lstStyle/>
          <a:p>
            <a:pPr>
              <a:buSzPct val="75000"/>
            </a:pPr>
            <a:r>
              <a:rPr lang="en-US" sz="3200" dirty="0">
                <a:ea typeface="ＭＳ Ｐゴシック" charset="0"/>
                <a:cs typeface="ＭＳ Ｐゴシック" charset="0"/>
              </a:rPr>
              <a:t>Define your </a:t>
            </a:r>
            <a:r>
              <a:rPr lang="ja-JP" altLang="en-US" sz="3200">
                <a:ea typeface="ＭＳ Ｐゴシック" charset="0"/>
                <a:cs typeface="ＭＳ Ｐゴシック" charset="0"/>
              </a:rPr>
              <a:t>“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Compassionate Boundaries</a:t>
            </a:r>
            <a:r>
              <a:rPr lang="ja-JP" altLang="en-US" sz="3200" dirty="0">
                <a:ea typeface="ＭＳ Ｐゴシック" charset="0"/>
                <a:cs typeface="ＭＳ Ｐゴシック" charset="0"/>
              </a:rPr>
              <a:t>”</a:t>
            </a:r>
            <a:endParaRPr lang="en-US" sz="3200" dirty="0">
              <a:ea typeface="ＭＳ Ｐゴシック" charset="0"/>
              <a:cs typeface="ＭＳ Ｐゴシック" charset="0"/>
            </a:endParaRPr>
          </a:p>
          <a:p>
            <a:pPr marL="850900" lvl="1" indent="-457200">
              <a:buSzPct val="75000"/>
            </a:pPr>
            <a:r>
              <a:rPr lang="en-US" sz="2800" dirty="0">
                <a:ea typeface="ＭＳ Ｐゴシック" charset="0"/>
              </a:rPr>
              <a:t>How much you work</a:t>
            </a:r>
          </a:p>
          <a:p>
            <a:pPr marL="850900" lvl="1" indent="-457200">
              <a:buSzPct val="75000"/>
            </a:pPr>
            <a:r>
              <a:rPr lang="en-US" sz="2800" dirty="0">
                <a:ea typeface="ＭＳ Ｐゴシック" charset="0"/>
              </a:rPr>
              <a:t>Work-life balance</a:t>
            </a:r>
          </a:p>
          <a:p>
            <a:pPr marL="850900" lvl="1" indent="-457200">
              <a:buSzPct val="75000"/>
            </a:pPr>
            <a:r>
              <a:rPr lang="en-US" sz="2800" dirty="0">
                <a:ea typeface="ＭＳ Ｐゴシック" charset="0"/>
              </a:rPr>
              <a:t>What you do with your work time</a:t>
            </a:r>
          </a:p>
          <a:p>
            <a:pPr>
              <a:buSzPct val="75000"/>
            </a:pPr>
            <a:r>
              <a:rPr lang="en-US" sz="3200" dirty="0">
                <a:ea typeface="ＭＳ Ｐゴシック" charset="0"/>
                <a:cs typeface="ＭＳ Ｐゴシック" charset="0"/>
              </a:rPr>
              <a:t>What boundaries do you need?</a:t>
            </a:r>
          </a:p>
        </p:txBody>
      </p:sp>
    </p:spTree>
    <p:extLst>
      <p:ext uri="{BB962C8B-B14F-4D97-AF65-F5344CB8AC3E}">
        <p14:creationId xmlns:p14="http://schemas.microsoft.com/office/powerpoint/2010/main" val="3893312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55862" y="469076"/>
            <a:ext cx="7907337" cy="1044388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Set Boundaries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(Exerting autonomy/competence)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455862" y="1407281"/>
            <a:ext cx="8284377" cy="5100397"/>
          </a:xfrm>
        </p:spPr>
        <p:txBody>
          <a:bodyPr>
            <a:normAutofit/>
          </a:bodyPr>
          <a:lstStyle/>
          <a:p>
            <a:r>
              <a:rPr lang="en-US" b="1" u="sng" dirty="0">
                <a:ea typeface="ＭＳ Ｐゴシック" charset="0"/>
                <a:cs typeface="ＭＳ Ｐゴシック" charset="0"/>
              </a:rPr>
              <a:t>Limit</a:t>
            </a:r>
            <a:r>
              <a:rPr lang="en-US" dirty="0">
                <a:ea typeface="ＭＳ Ｐゴシック" charset="0"/>
                <a:cs typeface="ＭＳ Ｐゴシック" charset="0"/>
              </a:rPr>
              <a:t> things that can eat up time and drain energy:</a:t>
            </a:r>
          </a:p>
          <a:p>
            <a:pPr lvl="1"/>
            <a:r>
              <a:rPr lang="en-US" sz="2400" dirty="0">
                <a:ea typeface="ＭＳ Ｐゴシック" charset="0"/>
              </a:rPr>
              <a:t>Block time for email responses (rather than continuously responding)</a:t>
            </a:r>
          </a:p>
          <a:p>
            <a:pPr lvl="1"/>
            <a:r>
              <a:rPr lang="en-US" sz="2400" dirty="0">
                <a:ea typeface="ＭＳ Ｐゴシック" charset="0"/>
              </a:rPr>
              <a:t>Schedule time for returning/making phone calls</a:t>
            </a:r>
          </a:p>
          <a:p>
            <a:pPr lvl="1"/>
            <a:r>
              <a:rPr lang="en-US" sz="2400" dirty="0">
                <a:ea typeface="ＭＳ Ｐゴシック" charset="0"/>
              </a:rPr>
              <a:t>Meetings: have/ask for a clear purpose and agenda</a:t>
            </a:r>
          </a:p>
          <a:p>
            <a:pPr lvl="1"/>
            <a:r>
              <a:rPr lang="en-US" sz="2400" dirty="0">
                <a:ea typeface="ＭＳ Ｐゴシック" charset="0"/>
              </a:rPr>
              <a:t>Think twice before you pick up the </a:t>
            </a:r>
            <a:r>
              <a:rPr lang="ja-JP" altLang="en-US" sz="2400" dirty="0">
                <a:ea typeface="ＭＳ Ｐゴシック" charset="0"/>
              </a:rPr>
              <a:t>“</a:t>
            </a:r>
            <a:r>
              <a:rPr lang="en-US" sz="2400" dirty="0">
                <a:ea typeface="ＭＳ Ｐゴシック" charset="0"/>
              </a:rPr>
              <a:t>hot potato</a:t>
            </a:r>
            <a:r>
              <a:rPr lang="ja-JP" altLang="en-US" sz="2400" dirty="0">
                <a:ea typeface="ＭＳ Ｐゴシック" charset="0"/>
              </a:rPr>
              <a:t>”</a:t>
            </a:r>
            <a:endParaRPr lang="en-US" sz="2400" dirty="0">
              <a:ea typeface="ＭＳ Ｐゴシック" charset="0"/>
            </a:endParaRPr>
          </a:p>
          <a:p>
            <a:r>
              <a:rPr lang="en-US" b="1" u="sng" dirty="0">
                <a:ea typeface="ＭＳ Ｐゴシック" charset="0"/>
                <a:cs typeface="ＭＳ Ｐゴシック" charset="0"/>
              </a:rPr>
              <a:t>Include </a:t>
            </a:r>
            <a:r>
              <a:rPr lang="en-US" dirty="0">
                <a:ea typeface="ＭＳ Ｐゴシック" charset="0"/>
                <a:cs typeface="ＭＳ Ｐゴシック" charset="0"/>
              </a:rPr>
              <a:t>things</a:t>
            </a:r>
          </a:p>
          <a:p>
            <a:pPr lvl="1"/>
            <a:r>
              <a:rPr lang="en-US" sz="2400" dirty="0">
                <a:ea typeface="ＭＳ Ｐゴシック" charset="0"/>
                <a:cs typeface="ＭＳ Ｐゴシック" charset="0"/>
              </a:rPr>
              <a:t>That fill you up, are important, and meaningful</a:t>
            </a:r>
          </a:p>
          <a:p>
            <a:pPr lvl="1"/>
            <a:r>
              <a:rPr lang="en-US" sz="2400" dirty="0">
                <a:ea typeface="ＭＳ Ｐゴシック" charset="0"/>
                <a:cs typeface="ＭＳ Ｐゴシック" charset="0"/>
              </a:rPr>
              <a:t>Build on your strengths</a:t>
            </a:r>
          </a:p>
          <a:p>
            <a:pPr lvl="1"/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Set goals and prioritize activities to reach them</a:t>
            </a:r>
          </a:p>
          <a:p>
            <a:pPr marL="0" indent="0">
              <a:buNone/>
            </a:pPr>
            <a:endParaRPr lang="en-US" b="1" u="sng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506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399" y="436197"/>
            <a:ext cx="7583487" cy="10443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Ask for what you need </a:t>
            </a:r>
            <a:br>
              <a:rPr lang="en-US" dirty="0"/>
            </a:br>
            <a:r>
              <a:rPr lang="en-US" sz="2800" dirty="0"/>
              <a:t>(or say no to what you don’t need)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Crucial conversations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335" y="2286000"/>
            <a:ext cx="7583487" cy="4208930"/>
          </a:xfrm>
        </p:spPr>
        <p:txBody>
          <a:bodyPr>
            <a:normAutofit/>
          </a:bodyPr>
          <a:lstStyle/>
          <a:p>
            <a:r>
              <a:rPr lang="en-US" dirty="0"/>
              <a:t>Stakes are high</a:t>
            </a:r>
          </a:p>
          <a:p>
            <a:r>
              <a:rPr lang="en-US" dirty="0"/>
              <a:t>Opinions vary</a:t>
            </a:r>
          </a:p>
          <a:p>
            <a:r>
              <a:rPr lang="en-US" dirty="0"/>
              <a:t>Strong emotions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Natural responses:</a:t>
            </a:r>
          </a:p>
          <a:p>
            <a:pPr lvl="1"/>
            <a:r>
              <a:rPr lang="en-US" dirty="0"/>
              <a:t>Avoidance (“silence”)</a:t>
            </a:r>
          </a:p>
          <a:p>
            <a:pPr lvl="1"/>
            <a:r>
              <a:rPr lang="en-US" dirty="0"/>
              <a:t>Confrontation (“violence”)</a:t>
            </a:r>
          </a:p>
          <a:p>
            <a:pPr marL="282575" lvl="1" indent="0">
              <a:buNone/>
            </a:pPr>
            <a:endParaRPr lang="en-US" dirty="0"/>
          </a:p>
          <a:p>
            <a:pPr marL="26987" indent="0">
              <a:buNone/>
            </a:pPr>
            <a:r>
              <a:rPr lang="en-US" sz="1800" i="1" dirty="0"/>
              <a:t>(Patterson et al., 2012, </a:t>
            </a:r>
            <a:r>
              <a:rPr lang="en-US" sz="1800" i="1" u="sng" dirty="0"/>
              <a:t>Crucial Conversations)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844">
            <a:off x="7748853" y="1633995"/>
            <a:ext cx="2853744" cy="428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9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5DCD9-7BB7-DDDB-F200-A6F964C2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Comments?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4F80D-D2AD-A568-30BC-D8832B390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49" y="2651271"/>
            <a:ext cx="8267296" cy="31885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Let me know if I can be helpful  </a:t>
            </a:r>
            <a:r>
              <a:rPr lang="en-US" dirty="0" err="1"/>
              <a:t>Mpsalyer@iu.edu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02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0BD0-4F3A-E44D-8F6A-44202970E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9DA2B-AA8D-054C-9367-9EC8F75E7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Disconnect for the whole session if possible</a:t>
            </a:r>
          </a:p>
          <a:p>
            <a:r>
              <a:rPr lang="en-US" dirty="0"/>
              <a:t>Be open to new things or trying things in a new way</a:t>
            </a:r>
          </a:p>
          <a:p>
            <a:r>
              <a:rPr lang="en-US" dirty="0"/>
              <a:t>If not in the right place now, try at home later</a:t>
            </a:r>
          </a:p>
        </p:txBody>
      </p:sp>
    </p:spTree>
    <p:extLst>
      <p:ext uri="{BB962C8B-B14F-4D97-AF65-F5344CB8AC3E}">
        <p14:creationId xmlns:p14="http://schemas.microsoft.com/office/powerpoint/2010/main" val="3110712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99" y="2702789"/>
            <a:ext cx="8267296" cy="318858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Clinical psychology (Lorna and I are academic sisters!)</a:t>
            </a:r>
          </a:p>
          <a:p>
            <a:r>
              <a:rPr lang="en-US" dirty="0"/>
              <a:t>Focus on severe mental illness </a:t>
            </a:r>
            <a:r>
              <a:rPr lang="en-US" dirty="0">
                <a:sym typeface="Wingdings"/>
              </a:rPr>
              <a:t> helping clinicians provide care based on research evidence</a:t>
            </a:r>
          </a:p>
          <a:p>
            <a:r>
              <a:rPr lang="en-US" dirty="0">
                <a:sym typeface="Wingdings"/>
              </a:rPr>
              <a:t>CBT and recovery-oriented care</a:t>
            </a:r>
          </a:p>
          <a:p>
            <a:r>
              <a:rPr lang="en-US" dirty="0">
                <a:sym typeface="Wingdings"/>
              </a:rPr>
              <a:t>Training director for clinical psychology program</a:t>
            </a:r>
          </a:p>
          <a:p>
            <a:r>
              <a:rPr lang="en-US" dirty="0">
                <a:sym typeface="Wingdings"/>
              </a:rPr>
              <a:t>Lots of training and consultation to mental health agencies  </a:t>
            </a:r>
          </a:p>
          <a:p>
            <a:pPr lvl="1"/>
            <a:r>
              <a:rPr lang="en-US" dirty="0"/>
              <a:t>Often high stress, </a:t>
            </a:r>
            <a:r>
              <a:rPr lang="en-US" dirty="0">
                <a:solidFill>
                  <a:srgbClr val="FF0000"/>
                </a:solidFill>
              </a:rPr>
              <a:t>burnout, turnover </a:t>
            </a:r>
            <a:r>
              <a:rPr lang="en-US" dirty="0"/>
              <a:t>(As you know!)</a:t>
            </a:r>
          </a:p>
          <a:p>
            <a:r>
              <a:rPr lang="en-US" dirty="0"/>
              <a:t>Intervention development and testing for reducing burnout &amp; turnover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1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227D51-204B-ED48-AF9A-0BE9633FE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57A23F45-CDAE-8A40-8DE7-92A0BBC11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546383-CCC4-544B-B0D8-DE78DE39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4F048CC-17C9-B246-BF2A-29E51AD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screen shot of a screen with text overlay&#10;&#10;Description automatically generated">
            <a:extLst>
              <a:ext uri="{FF2B5EF4-FFF2-40B4-BE49-F238E27FC236}">
                <a16:creationId xmlns:a16="http://schemas.microsoft.com/office/drawing/2014/main" id="{AECCFBDD-2BF7-19D2-9051-692BD5C3E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03" r="1" b="37657"/>
          <a:stretch/>
        </p:blipFill>
        <p:spPr>
          <a:xfrm>
            <a:off x="0" y="-714154"/>
            <a:ext cx="12191980" cy="6857990"/>
          </a:xfrm>
          <a:prstGeom prst="rect">
            <a:avLst/>
          </a:prstGeom>
        </p:spPr>
      </p:pic>
      <p:sp>
        <p:nvSpPr>
          <p:cNvPr id="18" name="Rectangle">
            <a:extLst>
              <a:ext uri="{FF2B5EF4-FFF2-40B4-BE49-F238E27FC236}">
                <a16:creationId xmlns:a16="http://schemas.microsoft.com/office/drawing/2014/main" id="{86E439A5-A7E3-5047-A686-06C27A818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17506"/>
            <a:ext cx="10549940" cy="2374362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0" name="Cross 19">
            <a:extLst>
              <a:ext uri="{FF2B5EF4-FFF2-40B4-BE49-F238E27FC236}">
                <a16:creationId xmlns:a16="http://schemas.microsoft.com/office/drawing/2014/main" id="{24124FF1-775D-AC4A-81D0-73FC0F54A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25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3E2C7F-F4FF-A94D-ACAE-82823EC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21FBA8-7C65-1FCC-442C-BAD82AC5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4162776"/>
            <a:ext cx="9316409" cy="14538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 spc="-15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 Caveat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FD386-D812-2981-9A7A-A3109320C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49" y="5650781"/>
            <a:ext cx="9316409" cy="4572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I am retiring from this work on July 1!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50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burnout?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spcBef>
                <a:spcPts val="1800"/>
              </a:spcBef>
              <a:defRPr/>
            </a:pPr>
            <a:r>
              <a:rPr lang="en-US" sz="2800" dirty="0"/>
              <a:t>Emotional exhaustion</a:t>
            </a:r>
          </a:p>
          <a:p>
            <a:pPr lvl="1">
              <a:spcBef>
                <a:spcPts val="1800"/>
              </a:spcBef>
              <a:defRPr/>
            </a:pPr>
            <a:r>
              <a:rPr lang="en-US" sz="2800" dirty="0"/>
              <a:t>“Depersonalization” (cynical, negative attitudes and feelings)</a:t>
            </a:r>
          </a:p>
          <a:p>
            <a:pPr lvl="1">
              <a:spcBef>
                <a:spcPts val="1800"/>
              </a:spcBef>
              <a:defRPr/>
            </a:pPr>
            <a:r>
              <a:rPr lang="en-US" sz="2800" dirty="0"/>
              <a:t>Diminished work accomplishment/reduced sense of job efficacy</a:t>
            </a:r>
          </a:p>
          <a:p>
            <a:pPr marL="457200" lvl="1" indent="0">
              <a:buNone/>
              <a:defRPr/>
            </a:pPr>
            <a:endParaRPr lang="en-US" sz="2800" dirty="0"/>
          </a:p>
          <a:p>
            <a:pPr lvl="1">
              <a:defRPr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52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E4773-736D-47D2-BF58-B3384A771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837BC-A486-4926-9C83-B175419E2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attempts:  Reduce burnout with individual resilience training</a:t>
            </a:r>
          </a:p>
          <a:p>
            <a:r>
              <a:rPr lang="en-US" dirty="0"/>
              <a:t>Current thinking:  Expanding the focus</a:t>
            </a:r>
          </a:p>
          <a:p>
            <a:pPr lvl="1"/>
            <a:r>
              <a:rPr lang="en-US" dirty="0"/>
              <a:t>Enhance well being/engagement: when are we at our best?</a:t>
            </a:r>
          </a:p>
          <a:p>
            <a:pPr lvl="1"/>
            <a:r>
              <a:rPr lang="en-US" dirty="0"/>
              <a:t>Address organizational issues: burnout is not an individual problem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39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Principles of our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308" y="2068551"/>
            <a:ext cx="7831137" cy="4495800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Overarching view of recovery</a:t>
            </a:r>
          </a:p>
          <a:p>
            <a:pPr lvl="1"/>
            <a:r>
              <a:rPr lang="en-US" sz="2200" dirty="0"/>
              <a:t>Recovery is universal (we </a:t>
            </a:r>
            <a:r>
              <a:rPr lang="en-US" sz="2200" i="1" u="sng" dirty="0"/>
              <a:t>all</a:t>
            </a:r>
            <a:r>
              <a:rPr lang="en-US" sz="2200" dirty="0"/>
              <a:t> need motivation, information, skills, and supports!)</a:t>
            </a:r>
          </a:p>
          <a:p>
            <a:pPr lvl="1"/>
            <a:r>
              <a:rPr lang="en-US" sz="2200" dirty="0"/>
              <a:t>Enhancing well-being for clients, ourselves, and our colleagues </a:t>
            </a:r>
          </a:p>
          <a:p>
            <a:r>
              <a:rPr lang="en-US" dirty="0"/>
              <a:t>We all work within an organization or system of care</a:t>
            </a:r>
          </a:p>
          <a:p>
            <a:pPr lvl="1"/>
            <a:r>
              <a:rPr lang="en-US" dirty="0"/>
              <a:t>Empower individuals to make changes within the broader context</a:t>
            </a:r>
          </a:p>
          <a:p>
            <a:pPr lvl="0"/>
            <a:r>
              <a:rPr lang="en-US" dirty="0"/>
              <a:t>Evidence informed</a:t>
            </a:r>
          </a:p>
          <a:p>
            <a:pPr lvl="1"/>
            <a:r>
              <a:rPr lang="en-US" sz="2200" dirty="0"/>
              <a:t>Not everything can be an “EBP”, but use best available research to guide us</a:t>
            </a:r>
          </a:p>
          <a:p>
            <a:pPr lvl="0"/>
            <a:r>
              <a:rPr lang="en-US" dirty="0"/>
              <a:t>Pragmatic</a:t>
            </a:r>
          </a:p>
          <a:p>
            <a:pPr lvl="1"/>
            <a:r>
              <a:rPr lang="en-US" sz="2200" dirty="0"/>
              <a:t>We want you to come away with things YOU can 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dridVTI">
  <a:themeElements>
    <a:clrScheme name="AnalogousFromLightSeedRightStep">
      <a:dk1>
        <a:srgbClr val="000000"/>
      </a:dk1>
      <a:lt1>
        <a:srgbClr val="FFFFFF"/>
      </a:lt1>
      <a:dk2>
        <a:srgbClr val="35371F"/>
      </a:dk2>
      <a:lt2>
        <a:srgbClr val="E2E4E8"/>
      </a:lt2>
      <a:accent1>
        <a:srgbClr val="B69F70"/>
      </a:accent1>
      <a:accent2>
        <a:srgbClr val="A1A662"/>
      </a:accent2>
      <a:accent3>
        <a:srgbClr val="8FAA74"/>
      </a:accent3>
      <a:accent4>
        <a:srgbClr val="6FB169"/>
      </a:accent4>
      <a:accent5>
        <a:srgbClr val="74AC86"/>
      </a:accent5>
      <a:accent6>
        <a:srgbClr val="67AE9C"/>
      </a:accent6>
      <a:hlink>
        <a:srgbClr val="6980AE"/>
      </a:hlink>
      <a:folHlink>
        <a:srgbClr val="7F7F7F"/>
      </a:folHlink>
    </a:clrScheme>
    <a:fontScheme name="Madrid">
      <a:majorFont>
        <a:latin typeface="Seaford Display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ridVTI" id="{5F675924-ADDD-6B4C-A2D4-69150D1F0C16}" vid="{BEA84270-19BD-7342-8ABF-EFF1668AF1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1807</Words>
  <Application>Microsoft Macintosh PowerPoint</Application>
  <PresentationFormat>Widescreen</PresentationFormat>
  <Paragraphs>250</Paragraphs>
  <Slides>33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ＭＳ Ｐゴシック</vt:lpstr>
      <vt:lpstr>ＭＳ Ｐゴシック</vt:lpstr>
      <vt:lpstr>Aptos</vt:lpstr>
      <vt:lpstr>Arial</vt:lpstr>
      <vt:lpstr>Avenir Next</vt:lpstr>
      <vt:lpstr>Calibri</vt:lpstr>
      <vt:lpstr>Seaford Display</vt:lpstr>
      <vt:lpstr>System Font Regular</vt:lpstr>
      <vt:lpstr>Tenorite</vt:lpstr>
      <vt:lpstr>Wingdings</vt:lpstr>
      <vt:lpstr>MadridVTI</vt:lpstr>
      <vt:lpstr>  Caring with intention</vt:lpstr>
      <vt:lpstr>In gratitude to our partners</vt:lpstr>
      <vt:lpstr>Plan for today</vt:lpstr>
      <vt:lpstr>Permissions</vt:lpstr>
      <vt:lpstr>My background</vt:lpstr>
      <vt:lpstr>My Caveat</vt:lpstr>
      <vt:lpstr>What is burnout?</vt:lpstr>
      <vt:lpstr>Our Work </vt:lpstr>
      <vt:lpstr>Principles of our approach</vt:lpstr>
      <vt:lpstr>Conceptual Framework</vt:lpstr>
      <vt:lpstr>Identifying your needs</vt:lpstr>
      <vt:lpstr>Understanding what we need more of…</vt:lpstr>
      <vt:lpstr>Exercise: A little taste of Appreciative     Inquiry</vt:lpstr>
      <vt:lpstr>Take this experience further</vt:lpstr>
      <vt:lpstr>Self Determination Theory</vt:lpstr>
      <vt:lpstr>Application at work:  Autonomy</vt:lpstr>
      <vt:lpstr>Application at work:  Competence</vt:lpstr>
      <vt:lpstr>Application at work:  Connection</vt:lpstr>
      <vt:lpstr>Reflection and Self-Assessment: Are your needs being met?</vt:lpstr>
      <vt:lpstr>Balancing resources and demands</vt:lpstr>
      <vt:lpstr>Demerouti, et al., J Appl Psychol. 2001; Crawford et al., J Appl Psychol. 2010</vt:lpstr>
      <vt:lpstr>Practices to build personal resources</vt:lpstr>
      <vt:lpstr>Contemplative Practices  (The  foundation of personal resources)</vt:lpstr>
      <vt:lpstr>Exercise: Intentional breathing</vt:lpstr>
      <vt:lpstr>PowerPoint Presentation</vt:lpstr>
      <vt:lpstr>Core Contemplative Practices</vt:lpstr>
      <vt:lpstr>Emphasizing the Intention</vt:lpstr>
      <vt:lpstr>Need help with being intentional?</vt:lpstr>
      <vt:lpstr>At work, reconnect with what’s important</vt:lpstr>
      <vt:lpstr>Be intentional about your time</vt:lpstr>
      <vt:lpstr>Set Boundaries (Exerting autonomy/competence)</vt:lpstr>
      <vt:lpstr>Ask for what you need  (or say no to what you don’t need):  Crucial conversations</vt:lpstr>
      <vt:lpstr>Questions and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Caring with intention</dc:title>
  <dc:creator>Salyers, Michelle Pensec</dc:creator>
  <cp:lastModifiedBy>Salyers, Michelle Pensec</cp:lastModifiedBy>
  <cp:revision>9</cp:revision>
  <dcterms:created xsi:type="dcterms:W3CDTF">2024-03-28T12:31:11Z</dcterms:created>
  <dcterms:modified xsi:type="dcterms:W3CDTF">2024-03-29T02:38:15Z</dcterms:modified>
</cp:coreProperties>
</file>