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5"/>
  </p:notesMasterIdLst>
  <p:sldIdLst>
    <p:sldId id="1719" r:id="rId2"/>
    <p:sldId id="1733" r:id="rId3"/>
    <p:sldId id="1764" r:id="rId4"/>
    <p:sldId id="1730" r:id="rId5"/>
    <p:sldId id="1734" r:id="rId6"/>
    <p:sldId id="1735" r:id="rId7"/>
    <p:sldId id="1736" r:id="rId8"/>
    <p:sldId id="1737" r:id="rId9"/>
    <p:sldId id="266" r:id="rId10"/>
    <p:sldId id="1678" r:id="rId11"/>
    <p:sldId id="1763" r:id="rId12"/>
    <p:sldId id="256" r:id="rId13"/>
    <p:sldId id="257" r:id="rId14"/>
    <p:sldId id="1744" r:id="rId15"/>
    <p:sldId id="258" r:id="rId16"/>
    <p:sldId id="259" r:id="rId17"/>
    <p:sldId id="1745" r:id="rId18"/>
    <p:sldId id="267" r:id="rId19"/>
    <p:sldId id="1740" r:id="rId20"/>
    <p:sldId id="368" r:id="rId21"/>
    <p:sldId id="373" r:id="rId22"/>
    <p:sldId id="1696" r:id="rId23"/>
    <p:sldId id="374" r:id="rId24"/>
    <p:sldId id="1724" r:id="rId25"/>
    <p:sldId id="1731" r:id="rId26"/>
    <p:sldId id="1725" r:id="rId27"/>
    <p:sldId id="375" r:id="rId28"/>
    <p:sldId id="280" r:id="rId29"/>
    <p:sldId id="290" r:id="rId30"/>
    <p:sldId id="278" r:id="rId31"/>
    <p:sldId id="1726" r:id="rId32"/>
    <p:sldId id="299" r:id="rId33"/>
    <p:sldId id="1697" r:id="rId34"/>
    <p:sldId id="1698" r:id="rId35"/>
    <p:sldId id="1728" r:id="rId36"/>
    <p:sldId id="295" r:id="rId37"/>
    <p:sldId id="1742" r:id="rId38"/>
    <p:sldId id="1718" r:id="rId39"/>
    <p:sldId id="1743" r:id="rId40"/>
    <p:sldId id="1732" r:id="rId41"/>
    <p:sldId id="1765" r:id="rId42"/>
    <p:sldId id="1766" r:id="rId43"/>
    <p:sldId id="1723" r:id="rId44"/>
  </p:sldIdLst>
  <p:sldSz cx="12192000" cy="68580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Steven Adelsheim" initials="SA" lastIdx="8" clrIdx="1">
    <p:extLst>
      <p:ext uri="{19B8F6BF-5375-455C-9EA6-DF929625EA0E}">
        <p15:presenceInfo xmlns:p15="http://schemas.microsoft.com/office/powerpoint/2012/main" userId="Steven Adelsheim" providerId="None"/>
      </p:ext>
    </p:extLst>
  </p:cmAuthor>
  <p:cmAuthor id="3" name="Lever, Nancy" initials="LN" lastIdx="9" clrIdx="2">
    <p:extLst>
      <p:ext uri="{19B8F6BF-5375-455C-9EA6-DF929625EA0E}">
        <p15:presenceInfo xmlns:p15="http://schemas.microsoft.com/office/powerpoint/2012/main" userId="S-1-5-21-1632836770-1910314338-1553874782-45061" providerId="AD"/>
      </p:ext>
    </p:extLst>
  </p:cmAuthor>
  <p:cmAuthor id="4" name="Jessica Elizabeth Gonzalez" initials="JEG" lastIdx="4" clrIdx="3">
    <p:extLst>
      <p:ext uri="{19B8F6BF-5375-455C-9EA6-DF929625EA0E}">
        <p15:presenceInfo xmlns:p15="http://schemas.microsoft.com/office/powerpoint/2012/main" userId="S-1-5-21-2000478354-1844237615-1801674531-563469" providerId="AD"/>
      </p:ext>
    </p:extLst>
  </p:cmAuthor>
  <p:cmAuthor id="5" name="Sharon Stephan" initials="S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A62"/>
    <a:srgbClr val="835B79"/>
    <a:srgbClr val="8A607F"/>
    <a:srgbClr val="342430"/>
    <a:srgbClr val="805A76"/>
    <a:srgbClr val="919195"/>
    <a:srgbClr val="9F7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21" autoAdjust="0"/>
    <p:restoredTop sz="69022" autoAdjust="0"/>
  </p:normalViewPr>
  <p:slideViewPr>
    <p:cSldViewPr snapToGrid="0">
      <p:cViewPr varScale="1">
        <p:scale>
          <a:sx n="70" d="100"/>
          <a:sy n="70" d="100"/>
        </p:scale>
        <p:origin x="113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4BA30-5F18-4A61-B5BA-5A136B5125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E73C50B-038E-4057-AF52-E6AA60A27123}">
      <dgm:prSet phldrT="[Text]"/>
      <dgm:spPr>
        <a:solidFill>
          <a:srgbClr val="835B79"/>
        </a:solidFill>
        <a:ln>
          <a:solidFill>
            <a:srgbClr val="835B79"/>
          </a:solidFill>
        </a:ln>
      </dgm:spPr>
      <dgm:t>
        <a:bodyPr/>
        <a:lstStyle/>
        <a:p>
          <a:r>
            <a:rPr lang="en-US" dirty="0"/>
            <a:t>Mod 1</a:t>
          </a:r>
        </a:p>
      </dgm:t>
    </dgm:pt>
    <dgm:pt modelId="{88CAC464-9BF2-4485-B0B5-6EF2CCAD53D1}" type="parTrans" cxnId="{AA451E49-2206-42A1-B1F4-2CE752D4A7E9}">
      <dgm:prSet/>
      <dgm:spPr/>
      <dgm:t>
        <a:bodyPr/>
        <a:lstStyle/>
        <a:p>
          <a:endParaRPr lang="en-US"/>
        </a:p>
      </dgm:t>
    </dgm:pt>
    <dgm:pt modelId="{3877EFED-2770-4A4B-942C-9043F8FC2FA6}" type="sibTrans" cxnId="{AA451E49-2206-42A1-B1F4-2CE752D4A7E9}">
      <dgm:prSet/>
      <dgm:spPr/>
      <dgm:t>
        <a:bodyPr/>
        <a:lstStyle/>
        <a:p>
          <a:endParaRPr lang="en-US"/>
        </a:p>
      </dgm:t>
    </dgm:pt>
    <dgm:pt modelId="{FBA79D5D-A948-425B-A8FB-60AAD2918656}">
      <dgm:prSet phldrT="[Text]"/>
      <dgm:spPr>
        <a:solidFill>
          <a:srgbClr val="835B79"/>
        </a:solidFill>
        <a:ln>
          <a:solidFill>
            <a:srgbClr val="835B79"/>
          </a:solidFill>
        </a:ln>
      </dgm:spPr>
      <dgm:t>
        <a:bodyPr/>
        <a:lstStyle/>
        <a:p>
          <a:r>
            <a:rPr lang="en-US" dirty="0"/>
            <a:t>Mod 2</a:t>
          </a:r>
        </a:p>
      </dgm:t>
    </dgm:pt>
    <dgm:pt modelId="{F3C35023-AB23-471B-B229-423275BA411B}" type="parTrans" cxnId="{F64B82FA-AD11-45B7-B276-573F809A0D1C}">
      <dgm:prSet/>
      <dgm:spPr/>
      <dgm:t>
        <a:bodyPr/>
        <a:lstStyle/>
        <a:p>
          <a:endParaRPr lang="en-US"/>
        </a:p>
      </dgm:t>
    </dgm:pt>
    <dgm:pt modelId="{EFD750C1-DD62-4D25-AADD-2BAFEB5095E0}" type="sibTrans" cxnId="{F64B82FA-AD11-45B7-B276-573F809A0D1C}">
      <dgm:prSet/>
      <dgm:spPr/>
      <dgm:t>
        <a:bodyPr/>
        <a:lstStyle/>
        <a:p>
          <a:endParaRPr lang="en-US"/>
        </a:p>
      </dgm:t>
    </dgm:pt>
    <dgm:pt modelId="{7565F71E-B5CA-4982-8BB1-B5F28805C4BE}">
      <dgm:prSet phldrT="[Text]"/>
      <dgm:spPr>
        <a:solidFill>
          <a:srgbClr val="835B79"/>
        </a:solidFill>
        <a:ln>
          <a:solidFill>
            <a:srgbClr val="835B79"/>
          </a:solidFill>
        </a:ln>
      </dgm:spPr>
      <dgm:t>
        <a:bodyPr/>
        <a:lstStyle/>
        <a:p>
          <a:r>
            <a:rPr lang="en-US" dirty="0"/>
            <a:t>Mod 3</a:t>
          </a:r>
        </a:p>
      </dgm:t>
    </dgm:pt>
    <dgm:pt modelId="{B67326C6-A6EF-4A5B-AD56-27952C463375}" type="parTrans" cxnId="{DB2BEE36-A011-44A4-B890-8E1ABE704D52}">
      <dgm:prSet/>
      <dgm:spPr/>
      <dgm:t>
        <a:bodyPr/>
        <a:lstStyle/>
        <a:p>
          <a:endParaRPr lang="en-US"/>
        </a:p>
      </dgm:t>
    </dgm:pt>
    <dgm:pt modelId="{AFE3D39F-FD6D-49A3-B90A-EF4ED98ECF59}" type="sibTrans" cxnId="{DB2BEE36-A011-44A4-B890-8E1ABE704D52}">
      <dgm:prSet/>
      <dgm:spPr/>
      <dgm:t>
        <a:bodyPr/>
        <a:lstStyle/>
        <a:p>
          <a:endParaRPr lang="en-US"/>
        </a:p>
      </dgm:t>
    </dgm:pt>
    <dgm:pt modelId="{215243B5-E605-4D4B-BE80-E327E8F8CF27}">
      <dgm:prSet phldrT="[Text]"/>
      <dgm:spPr>
        <a:solidFill>
          <a:srgbClr val="835B79"/>
        </a:solidFill>
        <a:ln>
          <a:solidFill>
            <a:srgbClr val="835B79"/>
          </a:solidFill>
        </a:ln>
      </dgm:spPr>
      <dgm:t>
        <a:bodyPr/>
        <a:lstStyle/>
        <a:p>
          <a:r>
            <a:rPr lang="en-US" dirty="0"/>
            <a:t>Mod 4</a:t>
          </a:r>
        </a:p>
      </dgm:t>
    </dgm:pt>
    <dgm:pt modelId="{728B02E9-0F20-4095-91F4-FC44EC092B2C}" type="parTrans" cxnId="{69CF2774-665C-4236-A712-1CB3C95452C3}">
      <dgm:prSet/>
      <dgm:spPr/>
      <dgm:t>
        <a:bodyPr/>
        <a:lstStyle/>
        <a:p>
          <a:endParaRPr lang="en-US"/>
        </a:p>
      </dgm:t>
    </dgm:pt>
    <dgm:pt modelId="{E6CAD8A1-B015-4340-B1D0-AB6614AF259F}" type="sibTrans" cxnId="{69CF2774-665C-4236-A712-1CB3C95452C3}">
      <dgm:prSet/>
      <dgm:spPr/>
      <dgm:t>
        <a:bodyPr/>
        <a:lstStyle/>
        <a:p>
          <a:endParaRPr lang="en-US"/>
        </a:p>
      </dgm:t>
    </dgm:pt>
    <dgm:pt modelId="{23DD1CC1-932F-4FD3-92E8-2D6BE5CBED32}">
      <dgm:prSet phldrT="[Text]"/>
      <dgm:spPr>
        <a:solidFill>
          <a:srgbClr val="835B79"/>
        </a:solidFill>
        <a:ln>
          <a:solidFill>
            <a:srgbClr val="835B79"/>
          </a:solidFill>
        </a:ln>
      </dgm:spPr>
      <dgm:t>
        <a:bodyPr/>
        <a:lstStyle/>
        <a:p>
          <a:r>
            <a:rPr lang="en-US" dirty="0"/>
            <a:t>Mod 6</a:t>
          </a:r>
        </a:p>
      </dgm:t>
    </dgm:pt>
    <dgm:pt modelId="{234CFC72-F871-42A2-AF7F-86857651529B}" type="parTrans" cxnId="{E17449E3-D83E-44D3-A942-45023B7811DB}">
      <dgm:prSet/>
      <dgm:spPr/>
      <dgm:t>
        <a:bodyPr/>
        <a:lstStyle/>
        <a:p>
          <a:endParaRPr lang="en-US"/>
        </a:p>
      </dgm:t>
    </dgm:pt>
    <dgm:pt modelId="{604FE2F2-3712-49CB-8BBF-D10E43F28806}" type="sibTrans" cxnId="{E17449E3-D83E-44D3-A942-45023B7811DB}">
      <dgm:prSet/>
      <dgm:spPr/>
      <dgm:t>
        <a:bodyPr/>
        <a:lstStyle/>
        <a:p>
          <a:endParaRPr lang="en-US"/>
        </a:p>
      </dgm:t>
    </dgm:pt>
    <dgm:pt modelId="{F8773FC9-190B-46DB-8467-6701F84FA699}">
      <dgm:prSet phldrT="[Text]"/>
      <dgm:spPr>
        <a:solidFill>
          <a:srgbClr val="835B79"/>
        </a:solidFill>
        <a:ln>
          <a:solidFill>
            <a:srgbClr val="835B79"/>
          </a:solidFill>
        </a:ln>
      </dgm:spPr>
      <dgm:t>
        <a:bodyPr/>
        <a:lstStyle/>
        <a:p>
          <a:r>
            <a:rPr lang="en-US" dirty="0"/>
            <a:t>Mod 7</a:t>
          </a:r>
        </a:p>
      </dgm:t>
    </dgm:pt>
    <dgm:pt modelId="{49106F5A-6507-47E5-8664-BE6E2977E68F}" type="parTrans" cxnId="{E4F4F0E6-E4F5-4A3D-BD58-FD8BFA049190}">
      <dgm:prSet/>
      <dgm:spPr/>
      <dgm:t>
        <a:bodyPr/>
        <a:lstStyle/>
        <a:p>
          <a:endParaRPr lang="en-US"/>
        </a:p>
      </dgm:t>
    </dgm:pt>
    <dgm:pt modelId="{DC6C2576-915A-410A-8E43-AE72CCAD5656}" type="sibTrans" cxnId="{E4F4F0E6-E4F5-4A3D-BD58-FD8BFA049190}">
      <dgm:prSet/>
      <dgm:spPr/>
      <dgm:t>
        <a:bodyPr/>
        <a:lstStyle/>
        <a:p>
          <a:endParaRPr lang="en-US"/>
        </a:p>
      </dgm:t>
    </dgm:pt>
    <dgm:pt modelId="{9DA38BA9-B3EE-4401-B487-4E2417F91046}">
      <dgm:prSet phldrT="[Text]"/>
      <dgm:spPr>
        <a:ln>
          <a:solidFill>
            <a:srgbClr val="835B79"/>
          </a:solidFill>
        </a:ln>
      </dgm:spPr>
      <dgm:t>
        <a:bodyPr/>
        <a:lstStyle/>
        <a:p>
          <a:pPr>
            <a:buNone/>
          </a:pPr>
          <a:r>
            <a:rPr lang="en-US" dirty="0"/>
            <a:t>Foundations of Comprehensive School Mental Health     </a:t>
          </a:r>
        </a:p>
      </dgm:t>
    </dgm:pt>
    <dgm:pt modelId="{C4866D6F-6B0F-4CA2-84A5-6215F0475CFA}" type="parTrans" cxnId="{40E06083-6BCD-4028-8028-DDC802059D63}">
      <dgm:prSet/>
      <dgm:spPr/>
      <dgm:t>
        <a:bodyPr/>
        <a:lstStyle/>
        <a:p>
          <a:endParaRPr lang="en-US"/>
        </a:p>
      </dgm:t>
    </dgm:pt>
    <dgm:pt modelId="{D4B562A7-3E57-4000-A521-90D941AF4826}" type="sibTrans" cxnId="{40E06083-6BCD-4028-8028-DDC802059D63}">
      <dgm:prSet/>
      <dgm:spPr/>
      <dgm:t>
        <a:bodyPr/>
        <a:lstStyle/>
        <a:p>
          <a:endParaRPr lang="en-US"/>
        </a:p>
      </dgm:t>
    </dgm:pt>
    <dgm:pt modelId="{CE433B77-400C-48DE-B6CE-BC088F3E1F4E}">
      <dgm:prSet phldrT="[Text]"/>
      <dgm:spPr>
        <a:ln>
          <a:solidFill>
            <a:srgbClr val="835B79"/>
          </a:solidFill>
        </a:ln>
      </dgm:spPr>
      <dgm:t>
        <a:bodyPr/>
        <a:lstStyle/>
        <a:p>
          <a:pPr>
            <a:buNone/>
          </a:pPr>
          <a:r>
            <a:rPr lang="en-US" dirty="0"/>
            <a:t>Needs Assessment &amp; Resource Mapping</a:t>
          </a:r>
        </a:p>
      </dgm:t>
    </dgm:pt>
    <dgm:pt modelId="{261408B7-8810-47E1-83BE-C87B482EF5CF}" type="parTrans" cxnId="{590EEB17-A6A3-4126-A9C7-47655D9AE5A1}">
      <dgm:prSet/>
      <dgm:spPr/>
      <dgm:t>
        <a:bodyPr/>
        <a:lstStyle/>
        <a:p>
          <a:endParaRPr lang="en-US"/>
        </a:p>
      </dgm:t>
    </dgm:pt>
    <dgm:pt modelId="{47844183-6853-4CD9-8FDF-17BCA3787631}" type="sibTrans" cxnId="{590EEB17-A6A3-4126-A9C7-47655D9AE5A1}">
      <dgm:prSet/>
      <dgm:spPr/>
      <dgm:t>
        <a:bodyPr/>
        <a:lstStyle/>
        <a:p>
          <a:endParaRPr lang="en-US"/>
        </a:p>
      </dgm:t>
    </dgm:pt>
    <dgm:pt modelId="{007FA82D-1B77-4E71-B387-B38FC1DEC24E}">
      <dgm:prSet phldrT="[Text]"/>
      <dgm:spPr>
        <a:ln>
          <a:solidFill>
            <a:srgbClr val="835B79"/>
          </a:solidFill>
        </a:ln>
      </dgm:spPr>
      <dgm:t>
        <a:bodyPr/>
        <a:lstStyle/>
        <a:p>
          <a:pPr>
            <a:buNone/>
          </a:pPr>
          <a:r>
            <a:rPr lang="en-US" dirty="0"/>
            <a:t>Mental Health Promotion for All (Tier 1)</a:t>
          </a:r>
        </a:p>
      </dgm:t>
    </dgm:pt>
    <dgm:pt modelId="{7797D9C1-9D07-49AC-B045-04BF58F0198E}" type="parTrans" cxnId="{3752190C-F201-4307-B3C3-2E49641E8FAC}">
      <dgm:prSet/>
      <dgm:spPr/>
      <dgm:t>
        <a:bodyPr/>
        <a:lstStyle/>
        <a:p>
          <a:endParaRPr lang="en-US"/>
        </a:p>
      </dgm:t>
    </dgm:pt>
    <dgm:pt modelId="{EEF15FC4-05AE-4D5B-833D-B44CAF49B0B2}" type="sibTrans" cxnId="{3752190C-F201-4307-B3C3-2E49641E8FAC}">
      <dgm:prSet/>
      <dgm:spPr/>
      <dgm:t>
        <a:bodyPr/>
        <a:lstStyle/>
        <a:p>
          <a:endParaRPr lang="en-US"/>
        </a:p>
      </dgm:t>
    </dgm:pt>
    <dgm:pt modelId="{DD7B7324-7712-4D7A-AFCC-AD92A32846AA}">
      <dgm:prSet phldrT="[Text]"/>
      <dgm:spPr>
        <a:ln>
          <a:solidFill>
            <a:srgbClr val="835B79"/>
          </a:solidFill>
        </a:ln>
      </dgm:spPr>
      <dgm:t>
        <a:bodyPr/>
        <a:lstStyle/>
        <a:p>
          <a:pPr>
            <a:buNone/>
          </a:pPr>
          <a:r>
            <a:rPr lang="en-US" dirty="0"/>
            <a:t>Early Intervention and Treatment (Tiers 2/3)</a:t>
          </a:r>
        </a:p>
      </dgm:t>
    </dgm:pt>
    <dgm:pt modelId="{FDA3DCF9-77C3-4ACF-8679-1DF3ACDD5D7A}" type="parTrans" cxnId="{CBFB5C65-E8BD-437F-B506-DE4417E9707D}">
      <dgm:prSet/>
      <dgm:spPr/>
      <dgm:t>
        <a:bodyPr/>
        <a:lstStyle/>
        <a:p>
          <a:endParaRPr lang="en-US"/>
        </a:p>
      </dgm:t>
    </dgm:pt>
    <dgm:pt modelId="{4D2E5697-798F-4580-9A73-0360FCD30AD1}" type="sibTrans" cxnId="{CBFB5C65-E8BD-437F-B506-DE4417E9707D}">
      <dgm:prSet/>
      <dgm:spPr/>
      <dgm:t>
        <a:bodyPr/>
        <a:lstStyle/>
        <a:p>
          <a:endParaRPr lang="en-US"/>
        </a:p>
      </dgm:t>
    </dgm:pt>
    <dgm:pt modelId="{ACB7A56A-C6F3-490F-BF5C-CC736A6314B2}">
      <dgm:prSet phldrT="[Text]"/>
      <dgm:spPr>
        <a:ln>
          <a:solidFill>
            <a:srgbClr val="835B79"/>
          </a:solidFill>
        </a:ln>
      </dgm:spPr>
      <dgm:t>
        <a:bodyPr/>
        <a:lstStyle/>
        <a:p>
          <a:pPr>
            <a:buNone/>
          </a:pPr>
          <a:r>
            <a:rPr lang="en-US" dirty="0"/>
            <a:t>Funding and Sustainability</a:t>
          </a:r>
        </a:p>
      </dgm:t>
    </dgm:pt>
    <dgm:pt modelId="{31C9D767-A5CC-4ACA-A71C-7404B92EE012}" type="parTrans" cxnId="{E3A969DF-8AF6-458C-842C-15162D7E0978}">
      <dgm:prSet/>
      <dgm:spPr/>
      <dgm:t>
        <a:bodyPr/>
        <a:lstStyle/>
        <a:p>
          <a:endParaRPr lang="en-US"/>
        </a:p>
      </dgm:t>
    </dgm:pt>
    <dgm:pt modelId="{2EC3E87A-A139-4D8F-BB43-50BB04940C02}" type="sibTrans" cxnId="{E3A969DF-8AF6-458C-842C-15162D7E0978}">
      <dgm:prSet/>
      <dgm:spPr/>
      <dgm:t>
        <a:bodyPr/>
        <a:lstStyle/>
        <a:p>
          <a:endParaRPr lang="en-US"/>
        </a:p>
      </dgm:t>
    </dgm:pt>
    <dgm:pt modelId="{2F646807-EC06-4077-AD48-CCB12433C32B}">
      <dgm:prSet phldrT="[Text]"/>
      <dgm:spPr>
        <a:solidFill>
          <a:srgbClr val="835B79"/>
        </a:solidFill>
        <a:ln>
          <a:solidFill>
            <a:srgbClr val="835B79"/>
          </a:solidFill>
        </a:ln>
      </dgm:spPr>
      <dgm:t>
        <a:bodyPr/>
        <a:lstStyle/>
        <a:p>
          <a:r>
            <a:rPr lang="en-US" dirty="0"/>
            <a:t>Mod 8</a:t>
          </a:r>
        </a:p>
      </dgm:t>
    </dgm:pt>
    <dgm:pt modelId="{87A78A5E-E63E-4562-9457-322A44BE884C}" type="parTrans" cxnId="{D66C9D9E-8814-4C54-BCBB-C6B196F563E0}">
      <dgm:prSet/>
      <dgm:spPr/>
      <dgm:t>
        <a:bodyPr/>
        <a:lstStyle/>
        <a:p>
          <a:endParaRPr lang="en-US"/>
        </a:p>
      </dgm:t>
    </dgm:pt>
    <dgm:pt modelId="{00BAA91F-A599-4263-9922-002F521B4419}" type="sibTrans" cxnId="{D66C9D9E-8814-4C54-BCBB-C6B196F563E0}">
      <dgm:prSet/>
      <dgm:spPr/>
      <dgm:t>
        <a:bodyPr/>
        <a:lstStyle/>
        <a:p>
          <a:endParaRPr lang="en-US"/>
        </a:p>
      </dgm:t>
    </dgm:pt>
    <dgm:pt modelId="{CA7933B7-1B8F-4CD5-9730-F51BF5F60A66}">
      <dgm:prSet phldrT="[Text]"/>
      <dgm:spPr>
        <a:ln>
          <a:solidFill>
            <a:srgbClr val="835B79"/>
          </a:solidFill>
        </a:ln>
      </dgm:spPr>
      <dgm:t>
        <a:bodyPr/>
        <a:lstStyle/>
        <a:p>
          <a:pPr>
            <a:buNone/>
          </a:pPr>
          <a:r>
            <a:rPr lang="en-US" dirty="0"/>
            <a:t>Impact</a:t>
          </a:r>
        </a:p>
      </dgm:t>
    </dgm:pt>
    <dgm:pt modelId="{5B6BE9AF-C9E1-43B9-9D7B-E0DA17E37883}" type="parTrans" cxnId="{D05369FD-19AE-4D5B-AC9C-A82D8A5DD0AC}">
      <dgm:prSet/>
      <dgm:spPr/>
      <dgm:t>
        <a:bodyPr/>
        <a:lstStyle/>
        <a:p>
          <a:endParaRPr lang="en-US"/>
        </a:p>
      </dgm:t>
    </dgm:pt>
    <dgm:pt modelId="{DC7B599C-1F9B-417F-AD63-3760D0496D0B}" type="sibTrans" cxnId="{D05369FD-19AE-4D5B-AC9C-A82D8A5DD0AC}">
      <dgm:prSet/>
      <dgm:spPr/>
      <dgm:t>
        <a:bodyPr/>
        <a:lstStyle/>
        <a:p>
          <a:endParaRPr lang="en-US"/>
        </a:p>
      </dgm:t>
    </dgm:pt>
    <dgm:pt modelId="{1BB65972-9AE0-428A-B412-3A9C620A8C5A}">
      <dgm:prSet phldrT="[Text]"/>
      <dgm:spPr>
        <a:solidFill>
          <a:srgbClr val="835B79"/>
        </a:solidFill>
        <a:ln>
          <a:solidFill>
            <a:srgbClr val="835B79"/>
          </a:solidFill>
        </a:ln>
      </dgm:spPr>
      <dgm:t>
        <a:bodyPr/>
        <a:lstStyle/>
        <a:p>
          <a:r>
            <a:rPr lang="en-US" dirty="0"/>
            <a:t>Mod 5</a:t>
          </a:r>
        </a:p>
      </dgm:t>
    </dgm:pt>
    <dgm:pt modelId="{4905366F-D901-472E-9984-EB239D6E2E1A}" type="parTrans" cxnId="{8ADB1DBD-071A-4EC7-B371-F79F145A0E70}">
      <dgm:prSet/>
      <dgm:spPr/>
      <dgm:t>
        <a:bodyPr/>
        <a:lstStyle/>
        <a:p>
          <a:endParaRPr lang="en-US"/>
        </a:p>
      </dgm:t>
    </dgm:pt>
    <dgm:pt modelId="{BD09AAB8-0773-44A2-BF2D-0593C93D760F}" type="sibTrans" cxnId="{8ADB1DBD-071A-4EC7-B371-F79F145A0E70}">
      <dgm:prSet/>
      <dgm:spPr/>
      <dgm:t>
        <a:bodyPr/>
        <a:lstStyle/>
        <a:p>
          <a:endParaRPr lang="en-US"/>
        </a:p>
      </dgm:t>
    </dgm:pt>
    <dgm:pt modelId="{234D22E4-007F-40BE-8989-0978237A87F3}">
      <dgm:prSet phldrT="[Text]"/>
      <dgm:spPr>
        <a:ln>
          <a:solidFill>
            <a:srgbClr val="835B79"/>
          </a:solidFill>
        </a:ln>
      </dgm:spPr>
      <dgm:t>
        <a:bodyPr/>
        <a:lstStyle/>
        <a:p>
          <a:pPr>
            <a:buNone/>
          </a:pPr>
          <a:r>
            <a:rPr lang="en-US" dirty="0"/>
            <a:t>Screening</a:t>
          </a:r>
        </a:p>
      </dgm:t>
    </dgm:pt>
    <dgm:pt modelId="{74AEC450-3B43-432C-98B4-8AC65FD5FA0E}" type="parTrans" cxnId="{ED158C05-62E0-4955-9FB5-182A04388670}">
      <dgm:prSet/>
      <dgm:spPr/>
      <dgm:t>
        <a:bodyPr/>
        <a:lstStyle/>
        <a:p>
          <a:endParaRPr lang="en-US"/>
        </a:p>
      </dgm:t>
    </dgm:pt>
    <dgm:pt modelId="{D854CABB-9E00-4739-BA3F-FD2F9F4F35C9}" type="sibTrans" cxnId="{ED158C05-62E0-4955-9FB5-182A04388670}">
      <dgm:prSet/>
      <dgm:spPr/>
      <dgm:t>
        <a:bodyPr/>
        <a:lstStyle/>
        <a:p>
          <a:endParaRPr lang="en-US"/>
        </a:p>
      </dgm:t>
    </dgm:pt>
    <dgm:pt modelId="{D5E33F08-A313-410C-ABA2-CA289140069F}">
      <dgm:prSet phldrT="[Text]"/>
      <dgm:spPr>
        <a:ln>
          <a:solidFill>
            <a:srgbClr val="835B79"/>
          </a:solidFill>
        </a:ln>
      </dgm:spPr>
      <dgm:t>
        <a:bodyPr/>
        <a:lstStyle/>
        <a:p>
          <a:pPr>
            <a:buNone/>
          </a:pPr>
          <a:r>
            <a:rPr lang="en-US" dirty="0"/>
            <a:t>Teaming</a:t>
          </a:r>
        </a:p>
      </dgm:t>
    </dgm:pt>
    <dgm:pt modelId="{30A541E4-715A-460B-91F9-0A4F743B3AA4}" type="sibTrans" cxnId="{F118C87C-C4BE-47B0-BD79-B110DC1EC5E1}">
      <dgm:prSet/>
      <dgm:spPr/>
      <dgm:t>
        <a:bodyPr/>
        <a:lstStyle/>
        <a:p>
          <a:endParaRPr lang="en-US"/>
        </a:p>
      </dgm:t>
    </dgm:pt>
    <dgm:pt modelId="{37C71623-96DD-43D2-BA1B-81B8D4A5D979}" type="parTrans" cxnId="{F118C87C-C4BE-47B0-BD79-B110DC1EC5E1}">
      <dgm:prSet/>
      <dgm:spPr/>
      <dgm:t>
        <a:bodyPr/>
        <a:lstStyle/>
        <a:p>
          <a:endParaRPr lang="en-US"/>
        </a:p>
      </dgm:t>
    </dgm:pt>
    <dgm:pt modelId="{2E75A573-01EE-4DED-A984-0897613736BD}" type="pres">
      <dgm:prSet presAssocID="{AAA4BA30-5F18-4A61-B5BA-5A136B5125B2}" presName="linearFlow" presStyleCnt="0">
        <dgm:presLayoutVars>
          <dgm:dir/>
          <dgm:animLvl val="lvl"/>
          <dgm:resizeHandles val="exact"/>
        </dgm:presLayoutVars>
      </dgm:prSet>
      <dgm:spPr/>
    </dgm:pt>
    <dgm:pt modelId="{18771BDE-DFD6-42AB-8DFC-042A47EDE853}" type="pres">
      <dgm:prSet presAssocID="{EE73C50B-038E-4057-AF52-E6AA60A27123}" presName="composite" presStyleCnt="0"/>
      <dgm:spPr/>
    </dgm:pt>
    <dgm:pt modelId="{0F1E3D91-19A5-45B9-BDA2-8BBC5414EC14}" type="pres">
      <dgm:prSet presAssocID="{EE73C50B-038E-4057-AF52-E6AA60A27123}" presName="parentText" presStyleLbl="alignNode1" presStyleIdx="0" presStyleCnt="8">
        <dgm:presLayoutVars>
          <dgm:chMax val="1"/>
          <dgm:bulletEnabled val="1"/>
        </dgm:presLayoutVars>
      </dgm:prSet>
      <dgm:spPr/>
    </dgm:pt>
    <dgm:pt modelId="{781A067F-3BD7-4913-BAD9-1B33DE1C1BDA}" type="pres">
      <dgm:prSet presAssocID="{EE73C50B-038E-4057-AF52-E6AA60A27123}" presName="descendantText" presStyleLbl="alignAcc1" presStyleIdx="0" presStyleCnt="8">
        <dgm:presLayoutVars>
          <dgm:bulletEnabled val="1"/>
        </dgm:presLayoutVars>
      </dgm:prSet>
      <dgm:spPr/>
    </dgm:pt>
    <dgm:pt modelId="{FD1329E7-7144-4E7B-8AC7-43D99766BB8A}" type="pres">
      <dgm:prSet presAssocID="{3877EFED-2770-4A4B-942C-9043F8FC2FA6}" presName="sp" presStyleCnt="0"/>
      <dgm:spPr/>
    </dgm:pt>
    <dgm:pt modelId="{ADACF00F-9429-4ABF-937B-FC6A8D82CF79}" type="pres">
      <dgm:prSet presAssocID="{FBA79D5D-A948-425B-A8FB-60AAD2918656}" presName="composite" presStyleCnt="0"/>
      <dgm:spPr/>
    </dgm:pt>
    <dgm:pt modelId="{B10D8A26-791B-48FE-BEF8-AE490B5B55BC}" type="pres">
      <dgm:prSet presAssocID="{FBA79D5D-A948-425B-A8FB-60AAD2918656}" presName="parentText" presStyleLbl="alignNode1" presStyleIdx="1" presStyleCnt="8">
        <dgm:presLayoutVars>
          <dgm:chMax val="1"/>
          <dgm:bulletEnabled val="1"/>
        </dgm:presLayoutVars>
      </dgm:prSet>
      <dgm:spPr/>
    </dgm:pt>
    <dgm:pt modelId="{AB9AA775-BFEF-4ECC-9F21-ABF9A3EE0E7E}" type="pres">
      <dgm:prSet presAssocID="{FBA79D5D-A948-425B-A8FB-60AAD2918656}" presName="descendantText" presStyleLbl="alignAcc1" presStyleIdx="1" presStyleCnt="8">
        <dgm:presLayoutVars>
          <dgm:bulletEnabled val="1"/>
        </dgm:presLayoutVars>
      </dgm:prSet>
      <dgm:spPr/>
    </dgm:pt>
    <dgm:pt modelId="{D60C8B5E-D9CD-4651-BE93-487736A95741}" type="pres">
      <dgm:prSet presAssocID="{EFD750C1-DD62-4D25-AADD-2BAFEB5095E0}" presName="sp" presStyleCnt="0"/>
      <dgm:spPr/>
    </dgm:pt>
    <dgm:pt modelId="{4DE87177-FDF7-4F32-A062-D782144906BF}" type="pres">
      <dgm:prSet presAssocID="{7565F71E-B5CA-4982-8BB1-B5F28805C4BE}" presName="composite" presStyleCnt="0"/>
      <dgm:spPr/>
    </dgm:pt>
    <dgm:pt modelId="{43FCA3DB-BB7C-4A30-89DB-3FBBF98DC91D}" type="pres">
      <dgm:prSet presAssocID="{7565F71E-B5CA-4982-8BB1-B5F28805C4BE}" presName="parentText" presStyleLbl="alignNode1" presStyleIdx="2" presStyleCnt="8">
        <dgm:presLayoutVars>
          <dgm:chMax val="1"/>
          <dgm:bulletEnabled val="1"/>
        </dgm:presLayoutVars>
      </dgm:prSet>
      <dgm:spPr/>
    </dgm:pt>
    <dgm:pt modelId="{ED23206E-3F63-476E-90C0-14D716563BCA}" type="pres">
      <dgm:prSet presAssocID="{7565F71E-B5CA-4982-8BB1-B5F28805C4BE}" presName="descendantText" presStyleLbl="alignAcc1" presStyleIdx="2" presStyleCnt="8">
        <dgm:presLayoutVars>
          <dgm:bulletEnabled val="1"/>
        </dgm:presLayoutVars>
      </dgm:prSet>
      <dgm:spPr/>
    </dgm:pt>
    <dgm:pt modelId="{1486EADD-5154-4DC7-B8A0-BB455BAAB0EE}" type="pres">
      <dgm:prSet presAssocID="{AFE3D39F-FD6D-49A3-B90A-EF4ED98ECF59}" presName="sp" presStyleCnt="0"/>
      <dgm:spPr/>
    </dgm:pt>
    <dgm:pt modelId="{703D0E53-44A6-4388-97F0-E06EF505B05F}" type="pres">
      <dgm:prSet presAssocID="{215243B5-E605-4D4B-BE80-E327E8F8CF27}" presName="composite" presStyleCnt="0"/>
      <dgm:spPr/>
    </dgm:pt>
    <dgm:pt modelId="{F8E144C9-6E5F-48A4-BDBB-DEB7BCA6DDA7}" type="pres">
      <dgm:prSet presAssocID="{215243B5-E605-4D4B-BE80-E327E8F8CF27}" presName="parentText" presStyleLbl="alignNode1" presStyleIdx="3" presStyleCnt="8">
        <dgm:presLayoutVars>
          <dgm:chMax val="1"/>
          <dgm:bulletEnabled val="1"/>
        </dgm:presLayoutVars>
      </dgm:prSet>
      <dgm:spPr/>
    </dgm:pt>
    <dgm:pt modelId="{8F3802A7-4B0C-44D1-BDBD-F5FD4B8725AA}" type="pres">
      <dgm:prSet presAssocID="{215243B5-E605-4D4B-BE80-E327E8F8CF27}" presName="descendantText" presStyleLbl="alignAcc1" presStyleIdx="3" presStyleCnt="8">
        <dgm:presLayoutVars>
          <dgm:bulletEnabled val="1"/>
        </dgm:presLayoutVars>
      </dgm:prSet>
      <dgm:spPr/>
    </dgm:pt>
    <dgm:pt modelId="{A63AA2A4-AAE2-4D8D-AD01-D9840FE892B9}" type="pres">
      <dgm:prSet presAssocID="{E6CAD8A1-B015-4340-B1D0-AB6614AF259F}" presName="sp" presStyleCnt="0"/>
      <dgm:spPr/>
    </dgm:pt>
    <dgm:pt modelId="{39BB26FD-051B-419E-ADA7-5A98226B96D5}" type="pres">
      <dgm:prSet presAssocID="{1BB65972-9AE0-428A-B412-3A9C620A8C5A}" presName="composite" presStyleCnt="0"/>
      <dgm:spPr/>
    </dgm:pt>
    <dgm:pt modelId="{55EE0668-2F83-4849-B0BE-D2BE33125560}" type="pres">
      <dgm:prSet presAssocID="{1BB65972-9AE0-428A-B412-3A9C620A8C5A}" presName="parentText" presStyleLbl="alignNode1" presStyleIdx="4" presStyleCnt="8">
        <dgm:presLayoutVars>
          <dgm:chMax val="1"/>
          <dgm:bulletEnabled val="1"/>
        </dgm:presLayoutVars>
      </dgm:prSet>
      <dgm:spPr/>
    </dgm:pt>
    <dgm:pt modelId="{634FBAFB-B062-43D2-94D9-CD72FC9C8C99}" type="pres">
      <dgm:prSet presAssocID="{1BB65972-9AE0-428A-B412-3A9C620A8C5A}" presName="descendantText" presStyleLbl="alignAcc1" presStyleIdx="4" presStyleCnt="8">
        <dgm:presLayoutVars>
          <dgm:bulletEnabled val="1"/>
        </dgm:presLayoutVars>
      </dgm:prSet>
      <dgm:spPr/>
    </dgm:pt>
    <dgm:pt modelId="{E46347D6-1DDD-432F-8662-AE6DBBEE82F9}" type="pres">
      <dgm:prSet presAssocID="{BD09AAB8-0773-44A2-BF2D-0593C93D760F}" presName="sp" presStyleCnt="0"/>
      <dgm:spPr/>
    </dgm:pt>
    <dgm:pt modelId="{232FB058-8F7D-4496-B507-F76C7016A0BB}" type="pres">
      <dgm:prSet presAssocID="{23DD1CC1-932F-4FD3-92E8-2D6BE5CBED32}" presName="composite" presStyleCnt="0"/>
      <dgm:spPr/>
    </dgm:pt>
    <dgm:pt modelId="{05A2E95F-B95F-4EE9-8E24-819F7C4FC549}" type="pres">
      <dgm:prSet presAssocID="{23DD1CC1-932F-4FD3-92E8-2D6BE5CBED32}" presName="parentText" presStyleLbl="alignNode1" presStyleIdx="5" presStyleCnt="8">
        <dgm:presLayoutVars>
          <dgm:chMax val="1"/>
          <dgm:bulletEnabled val="1"/>
        </dgm:presLayoutVars>
      </dgm:prSet>
      <dgm:spPr/>
    </dgm:pt>
    <dgm:pt modelId="{513CB0E4-1D01-4910-90D9-90C74D5954C9}" type="pres">
      <dgm:prSet presAssocID="{23DD1CC1-932F-4FD3-92E8-2D6BE5CBED32}" presName="descendantText" presStyleLbl="alignAcc1" presStyleIdx="5" presStyleCnt="8">
        <dgm:presLayoutVars>
          <dgm:bulletEnabled val="1"/>
        </dgm:presLayoutVars>
      </dgm:prSet>
      <dgm:spPr/>
    </dgm:pt>
    <dgm:pt modelId="{7EF4562D-866B-4532-AF8F-6DD22C8B9519}" type="pres">
      <dgm:prSet presAssocID="{604FE2F2-3712-49CB-8BBF-D10E43F28806}" presName="sp" presStyleCnt="0"/>
      <dgm:spPr/>
    </dgm:pt>
    <dgm:pt modelId="{652E2B89-2625-4C2C-8B37-A11B123B132D}" type="pres">
      <dgm:prSet presAssocID="{F8773FC9-190B-46DB-8467-6701F84FA699}" presName="composite" presStyleCnt="0"/>
      <dgm:spPr/>
    </dgm:pt>
    <dgm:pt modelId="{83E08153-1110-43CC-B68F-D7B7549EBEF6}" type="pres">
      <dgm:prSet presAssocID="{F8773FC9-190B-46DB-8467-6701F84FA699}" presName="parentText" presStyleLbl="alignNode1" presStyleIdx="6" presStyleCnt="8">
        <dgm:presLayoutVars>
          <dgm:chMax val="1"/>
          <dgm:bulletEnabled val="1"/>
        </dgm:presLayoutVars>
      </dgm:prSet>
      <dgm:spPr/>
    </dgm:pt>
    <dgm:pt modelId="{1788C7AD-DB06-471B-AEF0-7C6A305170D3}" type="pres">
      <dgm:prSet presAssocID="{F8773FC9-190B-46DB-8467-6701F84FA699}" presName="descendantText" presStyleLbl="alignAcc1" presStyleIdx="6" presStyleCnt="8">
        <dgm:presLayoutVars>
          <dgm:bulletEnabled val="1"/>
        </dgm:presLayoutVars>
      </dgm:prSet>
      <dgm:spPr/>
    </dgm:pt>
    <dgm:pt modelId="{EAC8C118-6AD6-488F-B1CC-08C9E2A01B64}" type="pres">
      <dgm:prSet presAssocID="{DC6C2576-915A-410A-8E43-AE72CCAD5656}" presName="sp" presStyleCnt="0"/>
      <dgm:spPr/>
    </dgm:pt>
    <dgm:pt modelId="{485E9C6C-3C7E-40C2-B9F0-ABF8681D0C0F}" type="pres">
      <dgm:prSet presAssocID="{2F646807-EC06-4077-AD48-CCB12433C32B}" presName="composite" presStyleCnt="0"/>
      <dgm:spPr/>
    </dgm:pt>
    <dgm:pt modelId="{8BDCD04D-D4E3-4523-9B19-B9B1A1ADE77F}" type="pres">
      <dgm:prSet presAssocID="{2F646807-EC06-4077-AD48-CCB12433C32B}" presName="parentText" presStyleLbl="alignNode1" presStyleIdx="7" presStyleCnt="8">
        <dgm:presLayoutVars>
          <dgm:chMax val="1"/>
          <dgm:bulletEnabled val="1"/>
        </dgm:presLayoutVars>
      </dgm:prSet>
      <dgm:spPr/>
    </dgm:pt>
    <dgm:pt modelId="{1DF3C570-186B-4DD3-BC45-B7D05CF6E2A0}" type="pres">
      <dgm:prSet presAssocID="{2F646807-EC06-4077-AD48-CCB12433C32B}" presName="descendantText" presStyleLbl="alignAcc1" presStyleIdx="7" presStyleCnt="8">
        <dgm:presLayoutVars>
          <dgm:bulletEnabled val="1"/>
        </dgm:presLayoutVars>
      </dgm:prSet>
      <dgm:spPr/>
    </dgm:pt>
  </dgm:ptLst>
  <dgm:cxnLst>
    <dgm:cxn modelId="{ED158C05-62E0-4955-9FB5-182A04388670}" srcId="{215243B5-E605-4D4B-BE80-E327E8F8CF27}" destId="{234D22E4-007F-40BE-8989-0978237A87F3}" srcOrd="0" destOrd="0" parTransId="{74AEC450-3B43-432C-98B4-8AC65FD5FA0E}" sibTransId="{D854CABB-9E00-4739-BA3F-FD2F9F4F35C9}"/>
    <dgm:cxn modelId="{3752190C-F201-4307-B3C3-2E49641E8FAC}" srcId="{1BB65972-9AE0-428A-B412-3A9C620A8C5A}" destId="{007FA82D-1B77-4E71-B387-B38FC1DEC24E}" srcOrd="0" destOrd="0" parTransId="{7797D9C1-9D07-49AC-B045-04BF58F0198E}" sibTransId="{EEF15FC4-05AE-4D5B-833D-B44CAF49B0B2}"/>
    <dgm:cxn modelId="{590EEB17-A6A3-4126-A9C7-47655D9AE5A1}" srcId="{7565F71E-B5CA-4982-8BB1-B5F28805C4BE}" destId="{CE433B77-400C-48DE-B6CE-BC088F3E1F4E}" srcOrd="0" destOrd="0" parTransId="{261408B7-8810-47E1-83BE-C87B482EF5CF}" sibTransId="{47844183-6853-4CD9-8FDF-17BCA3787631}"/>
    <dgm:cxn modelId="{704F6E19-14D4-41E4-934A-95C5FEA68608}" type="presOf" srcId="{215243B5-E605-4D4B-BE80-E327E8F8CF27}" destId="{F8E144C9-6E5F-48A4-BDBB-DEB7BCA6DDA7}" srcOrd="0" destOrd="0" presId="urn:microsoft.com/office/officeart/2005/8/layout/chevron2"/>
    <dgm:cxn modelId="{29472831-9CCF-43C8-A60E-CD9412A7DB88}" type="presOf" srcId="{FBA79D5D-A948-425B-A8FB-60AAD2918656}" destId="{B10D8A26-791B-48FE-BEF8-AE490B5B55BC}" srcOrd="0" destOrd="0" presId="urn:microsoft.com/office/officeart/2005/8/layout/chevron2"/>
    <dgm:cxn modelId="{D1A59235-4E39-4C22-B375-1462714DCD72}" type="presOf" srcId="{DD7B7324-7712-4D7A-AFCC-AD92A32846AA}" destId="{513CB0E4-1D01-4910-90D9-90C74D5954C9}" srcOrd="0" destOrd="0" presId="urn:microsoft.com/office/officeart/2005/8/layout/chevron2"/>
    <dgm:cxn modelId="{DB2BEE36-A011-44A4-B890-8E1ABE704D52}" srcId="{AAA4BA30-5F18-4A61-B5BA-5A136B5125B2}" destId="{7565F71E-B5CA-4982-8BB1-B5F28805C4BE}" srcOrd="2" destOrd="0" parTransId="{B67326C6-A6EF-4A5B-AD56-27952C463375}" sibTransId="{AFE3D39F-FD6D-49A3-B90A-EF4ED98ECF59}"/>
    <dgm:cxn modelId="{AA451E49-2206-42A1-B1F4-2CE752D4A7E9}" srcId="{AAA4BA30-5F18-4A61-B5BA-5A136B5125B2}" destId="{EE73C50B-038E-4057-AF52-E6AA60A27123}" srcOrd="0" destOrd="0" parTransId="{88CAC464-9BF2-4485-B0B5-6EF2CCAD53D1}" sibTransId="{3877EFED-2770-4A4B-942C-9043F8FC2FA6}"/>
    <dgm:cxn modelId="{6901E955-BFA0-44A5-911E-794D15E8A565}" type="presOf" srcId="{CE433B77-400C-48DE-B6CE-BC088F3E1F4E}" destId="{ED23206E-3F63-476E-90C0-14D716563BCA}" srcOrd="0" destOrd="0" presId="urn:microsoft.com/office/officeart/2005/8/layout/chevron2"/>
    <dgm:cxn modelId="{99792360-B796-4743-B4D2-287A86CEAE74}" type="presOf" srcId="{23DD1CC1-932F-4FD3-92E8-2D6BE5CBED32}" destId="{05A2E95F-B95F-4EE9-8E24-819F7C4FC549}" srcOrd="0" destOrd="0" presId="urn:microsoft.com/office/officeart/2005/8/layout/chevron2"/>
    <dgm:cxn modelId="{CBFB5C65-E8BD-437F-B506-DE4417E9707D}" srcId="{23DD1CC1-932F-4FD3-92E8-2D6BE5CBED32}" destId="{DD7B7324-7712-4D7A-AFCC-AD92A32846AA}" srcOrd="0" destOrd="0" parTransId="{FDA3DCF9-77C3-4ACF-8679-1DF3ACDD5D7A}" sibTransId="{4D2E5697-798F-4580-9A73-0360FCD30AD1}"/>
    <dgm:cxn modelId="{A7A9EF6F-A373-477B-8E63-DD288254E535}" type="presOf" srcId="{9DA38BA9-B3EE-4401-B487-4E2417F91046}" destId="{781A067F-3BD7-4913-BAD9-1B33DE1C1BDA}" srcOrd="0" destOrd="0" presId="urn:microsoft.com/office/officeart/2005/8/layout/chevron2"/>
    <dgm:cxn modelId="{69CF2774-665C-4236-A712-1CB3C95452C3}" srcId="{AAA4BA30-5F18-4A61-B5BA-5A136B5125B2}" destId="{215243B5-E605-4D4B-BE80-E327E8F8CF27}" srcOrd="3" destOrd="0" parTransId="{728B02E9-0F20-4095-91F4-FC44EC092B2C}" sibTransId="{E6CAD8A1-B015-4340-B1D0-AB6614AF259F}"/>
    <dgm:cxn modelId="{F118C87C-C4BE-47B0-BD79-B110DC1EC5E1}" srcId="{FBA79D5D-A948-425B-A8FB-60AAD2918656}" destId="{D5E33F08-A313-410C-ABA2-CA289140069F}" srcOrd="0" destOrd="0" parTransId="{37C71623-96DD-43D2-BA1B-81B8D4A5D979}" sibTransId="{30A541E4-715A-460B-91F9-0A4F743B3AA4}"/>
    <dgm:cxn modelId="{ABC7F17F-5F7B-461D-B3E5-CF9EBCC95718}" type="presOf" srcId="{F8773FC9-190B-46DB-8467-6701F84FA699}" destId="{83E08153-1110-43CC-B68F-D7B7549EBEF6}" srcOrd="0" destOrd="0" presId="urn:microsoft.com/office/officeart/2005/8/layout/chevron2"/>
    <dgm:cxn modelId="{40E06083-6BCD-4028-8028-DDC802059D63}" srcId="{EE73C50B-038E-4057-AF52-E6AA60A27123}" destId="{9DA38BA9-B3EE-4401-B487-4E2417F91046}" srcOrd="0" destOrd="0" parTransId="{C4866D6F-6B0F-4CA2-84A5-6215F0475CFA}" sibTransId="{D4B562A7-3E57-4000-A521-90D941AF4826}"/>
    <dgm:cxn modelId="{C6364290-52E6-43B1-BD30-5FF19E230770}" type="presOf" srcId="{AAA4BA30-5F18-4A61-B5BA-5A136B5125B2}" destId="{2E75A573-01EE-4DED-A984-0897613736BD}" srcOrd="0" destOrd="0" presId="urn:microsoft.com/office/officeart/2005/8/layout/chevron2"/>
    <dgm:cxn modelId="{D66C9D9E-8814-4C54-BCBB-C6B196F563E0}" srcId="{AAA4BA30-5F18-4A61-B5BA-5A136B5125B2}" destId="{2F646807-EC06-4077-AD48-CCB12433C32B}" srcOrd="7" destOrd="0" parTransId="{87A78A5E-E63E-4562-9457-322A44BE884C}" sibTransId="{00BAA91F-A599-4263-9922-002F521B4419}"/>
    <dgm:cxn modelId="{E40C7DA0-03CE-4764-8410-5C16BECE6B8B}" type="presOf" srcId="{ACB7A56A-C6F3-490F-BF5C-CC736A6314B2}" destId="{1788C7AD-DB06-471B-AEF0-7C6A305170D3}" srcOrd="0" destOrd="0" presId="urn:microsoft.com/office/officeart/2005/8/layout/chevron2"/>
    <dgm:cxn modelId="{C5B632B2-5D92-4AB7-8DCA-B81F3582A9F0}" type="presOf" srcId="{EE73C50B-038E-4057-AF52-E6AA60A27123}" destId="{0F1E3D91-19A5-45B9-BDA2-8BBC5414EC14}" srcOrd="0" destOrd="0" presId="urn:microsoft.com/office/officeart/2005/8/layout/chevron2"/>
    <dgm:cxn modelId="{0E4A89B6-D3B8-4B3B-82F3-7BCA11DBEA2D}" type="presOf" srcId="{007FA82D-1B77-4E71-B387-B38FC1DEC24E}" destId="{634FBAFB-B062-43D2-94D9-CD72FC9C8C99}" srcOrd="0" destOrd="0" presId="urn:microsoft.com/office/officeart/2005/8/layout/chevron2"/>
    <dgm:cxn modelId="{962D1ABD-A373-4CA6-B17B-CF4B89A9071B}" type="presOf" srcId="{D5E33F08-A313-410C-ABA2-CA289140069F}" destId="{AB9AA775-BFEF-4ECC-9F21-ABF9A3EE0E7E}" srcOrd="0" destOrd="0" presId="urn:microsoft.com/office/officeart/2005/8/layout/chevron2"/>
    <dgm:cxn modelId="{8ADB1DBD-071A-4EC7-B371-F79F145A0E70}" srcId="{AAA4BA30-5F18-4A61-B5BA-5A136B5125B2}" destId="{1BB65972-9AE0-428A-B412-3A9C620A8C5A}" srcOrd="4" destOrd="0" parTransId="{4905366F-D901-472E-9984-EB239D6E2E1A}" sibTransId="{BD09AAB8-0773-44A2-BF2D-0593C93D760F}"/>
    <dgm:cxn modelId="{2592A5BE-5B84-48E2-951C-4F577771AD82}" type="presOf" srcId="{234D22E4-007F-40BE-8989-0978237A87F3}" destId="{8F3802A7-4B0C-44D1-BDBD-F5FD4B8725AA}" srcOrd="0" destOrd="0" presId="urn:microsoft.com/office/officeart/2005/8/layout/chevron2"/>
    <dgm:cxn modelId="{3928B0CF-3E76-4EBC-821F-7520761F7CF9}" type="presOf" srcId="{1BB65972-9AE0-428A-B412-3A9C620A8C5A}" destId="{55EE0668-2F83-4849-B0BE-D2BE33125560}" srcOrd="0" destOrd="0" presId="urn:microsoft.com/office/officeart/2005/8/layout/chevron2"/>
    <dgm:cxn modelId="{5DC136D9-377C-4A2E-9D3F-624F64939A13}" type="presOf" srcId="{7565F71E-B5CA-4982-8BB1-B5F28805C4BE}" destId="{43FCA3DB-BB7C-4A30-89DB-3FBBF98DC91D}" srcOrd="0" destOrd="0" presId="urn:microsoft.com/office/officeart/2005/8/layout/chevron2"/>
    <dgm:cxn modelId="{D12BF4D9-0F13-413E-B748-C131BB8994DF}" type="presOf" srcId="{2F646807-EC06-4077-AD48-CCB12433C32B}" destId="{8BDCD04D-D4E3-4523-9B19-B9B1A1ADE77F}" srcOrd="0" destOrd="0" presId="urn:microsoft.com/office/officeart/2005/8/layout/chevron2"/>
    <dgm:cxn modelId="{E3A969DF-8AF6-458C-842C-15162D7E0978}" srcId="{F8773FC9-190B-46DB-8467-6701F84FA699}" destId="{ACB7A56A-C6F3-490F-BF5C-CC736A6314B2}" srcOrd="0" destOrd="0" parTransId="{31C9D767-A5CC-4ACA-A71C-7404B92EE012}" sibTransId="{2EC3E87A-A139-4D8F-BB43-50BB04940C02}"/>
    <dgm:cxn modelId="{E17449E3-D83E-44D3-A942-45023B7811DB}" srcId="{AAA4BA30-5F18-4A61-B5BA-5A136B5125B2}" destId="{23DD1CC1-932F-4FD3-92E8-2D6BE5CBED32}" srcOrd="5" destOrd="0" parTransId="{234CFC72-F871-42A2-AF7F-86857651529B}" sibTransId="{604FE2F2-3712-49CB-8BBF-D10E43F28806}"/>
    <dgm:cxn modelId="{A86DE1E5-4E97-4BF3-8E22-8B745AFCD19A}" type="presOf" srcId="{CA7933B7-1B8F-4CD5-9730-F51BF5F60A66}" destId="{1DF3C570-186B-4DD3-BC45-B7D05CF6E2A0}" srcOrd="0" destOrd="0" presId="urn:microsoft.com/office/officeart/2005/8/layout/chevron2"/>
    <dgm:cxn modelId="{E4F4F0E6-E4F5-4A3D-BD58-FD8BFA049190}" srcId="{AAA4BA30-5F18-4A61-B5BA-5A136B5125B2}" destId="{F8773FC9-190B-46DB-8467-6701F84FA699}" srcOrd="6" destOrd="0" parTransId="{49106F5A-6507-47E5-8664-BE6E2977E68F}" sibTransId="{DC6C2576-915A-410A-8E43-AE72CCAD5656}"/>
    <dgm:cxn modelId="{F64B82FA-AD11-45B7-B276-573F809A0D1C}" srcId="{AAA4BA30-5F18-4A61-B5BA-5A136B5125B2}" destId="{FBA79D5D-A948-425B-A8FB-60AAD2918656}" srcOrd="1" destOrd="0" parTransId="{F3C35023-AB23-471B-B229-423275BA411B}" sibTransId="{EFD750C1-DD62-4D25-AADD-2BAFEB5095E0}"/>
    <dgm:cxn modelId="{D05369FD-19AE-4D5B-AC9C-A82D8A5DD0AC}" srcId="{2F646807-EC06-4077-AD48-CCB12433C32B}" destId="{CA7933B7-1B8F-4CD5-9730-F51BF5F60A66}" srcOrd="0" destOrd="0" parTransId="{5B6BE9AF-C9E1-43B9-9D7B-E0DA17E37883}" sibTransId="{DC7B599C-1F9B-417F-AD63-3760D0496D0B}"/>
    <dgm:cxn modelId="{AAF9ACF7-0DEC-4458-B4FA-F686C496FF2E}" type="presParOf" srcId="{2E75A573-01EE-4DED-A984-0897613736BD}" destId="{18771BDE-DFD6-42AB-8DFC-042A47EDE853}" srcOrd="0" destOrd="0" presId="urn:microsoft.com/office/officeart/2005/8/layout/chevron2"/>
    <dgm:cxn modelId="{C89232DC-2C00-4C33-81F8-A551055E416F}" type="presParOf" srcId="{18771BDE-DFD6-42AB-8DFC-042A47EDE853}" destId="{0F1E3D91-19A5-45B9-BDA2-8BBC5414EC14}" srcOrd="0" destOrd="0" presId="urn:microsoft.com/office/officeart/2005/8/layout/chevron2"/>
    <dgm:cxn modelId="{2797924D-9216-4E8F-9054-5279F71D9AE9}" type="presParOf" srcId="{18771BDE-DFD6-42AB-8DFC-042A47EDE853}" destId="{781A067F-3BD7-4913-BAD9-1B33DE1C1BDA}" srcOrd="1" destOrd="0" presId="urn:microsoft.com/office/officeart/2005/8/layout/chevron2"/>
    <dgm:cxn modelId="{23F639BA-592F-4636-95D8-F2D6B67F07A7}" type="presParOf" srcId="{2E75A573-01EE-4DED-A984-0897613736BD}" destId="{FD1329E7-7144-4E7B-8AC7-43D99766BB8A}" srcOrd="1" destOrd="0" presId="urn:microsoft.com/office/officeart/2005/8/layout/chevron2"/>
    <dgm:cxn modelId="{BFEBEBF4-102E-4D8F-A429-F4AB107A1EF5}" type="presParOf" srcId="{2E75A573-01EE-4DED-A984-0897613736BD}" destId="{ADACF00F-9429-4ABF-937B-FC6A8D82CF79}" srcOrd="2" destOrd="0" presId="urn:microsoft.com/office/officeart/2005/8/layout/chevron2"/>
    <dgm:cxn modelId="{895CE841-6BD0-492D-A573-1B2EC1C5733E}" type="presParOf" srcId="{ADACF00F-9429-4ABF-937B-FC6A8D82CF79}" destId="{B10D8A26-791B-48FE-BEF8-AE490B5B55BC}" srcOrd="0" destOrd="0" presId="urn:microsoft.com/office/officeart/2005/8/layout/chevron2"/>
    <dgm:cxn modelId="{6822893A-EC10-4E4A-9A66-33B4C3C2EFB9}" type="presParOf" srcId="{ADACF00F-9429-4ABF-937B-FC6A8D82CF79}" destId="{AB9AA775-BFEF-4ECC-9F21-ABF9A3EE0E7E}" srcOrd="1" destOrd="0" presId="urn:microsoft.com/office/officeart/2005/8/layout/chevron2"/>
    <dgm:cxn modelId="{9A51AFD1-54C1-4F95-8488-5F0AA8DCC151}" type="presParOf" srcId="{2E75A573-01EE-4DED-A984-0897613736BD}" destId="{D60C8B5E-D9CD-4651-BE93-487736A95741}" srcOrd="3" destOrd="0" presId="urn:microsoft.com/office/officeart/2005/8/layout/chevron2"/>
    <dgm:cxn modelId="{E26046B6-434A-40B9-8D9F-7EEB97B8A13F}" type="presParOf" srcId="{2E75A573-01EE-4DED-A984-0897613736BD}" destId="{4DE87177-FDF7-4F32-A062-D782144906BF}" srcOrd="4" destOrd="0" presId="urn:microsoft.com/office/officeart/2005/8/layout/chevron2"/>
    <dgm:cxn modelId="{698B54D0-F422-47D0-B280-FE9DDF9F89BC}" type="presParOf" srcId="{4DE87177-FDF7-4F32-A062-D782144906BF}" destId="{43FCA3DB-BB7C-4A30-89DB-3FBBF98DC91D}" srcOrd="0" destOrd="0" presId="urn:microsoft.com/office/officeart/2005/8/layout/chevron2"/>
    <dgm:cxn modelId="{44A438EB-C4EB-45EB-8871-8BDC6A6BC2D2}" type="presParOf" srcId="{4DE87177-FDF7-4F32-A062-D782144906BF}" destId="{ED23206E-3F63-476E-90C0-14D716563BCA}" srcOrd="1" destOrd="0" presId="urn:microsoft.com/office/officeart/2005/8/layout/chevron2"/>
    <dgm:cxn modelId="{654C70E2-5017-429D-9DCF-3C0AB51032BA}" type="presParOf" srcId="{2E75A573-01EE-4DED-A984-0897613736BD}" destId="{1486EADD-5154-4DC7-B8A0-BB455BAAB0EE}" srcOrd="5" destOrd="0" presId="urn:microsoft.com/office/officeart/2005/8/layout/chevron2"/>
    <dgm:cxn modelId="{924BD024-2596-4AF7-BE97-CFF14BF56DB4}" type="presParOf" srcId="{2E75A573-01EE-4DED-A984-0897613736BD}" destId="{703D0E53-44A6-4388-97F0-E06EF505B05F}" srcOrd="6" destOrd="0" presId="urn:microsoft.com/office/officeart/2005/8/layout/chevron2"/>
    <dgm:cxn modelId="{CD92C409-D6C4-4A63-9CB3-97E0B44B2380}" type="presParOf" srcId="{703D0E53-44A6-4388-97F0-E06EF505B05F}" destId="{F8E144C9-6E5F-48A4-BDBB-DEB7BCA6DDA7}" srcOrd="0" destOrd="0" presId="urn:microsoft.com/office/officeart/2005/8/layout/chevron2"/>
    <dgm:cxn modelId="{BC2F2B20-F023-4916-9493-B9B654612C55}" type="presParOf" srcId="{703D0E53-44A6-4388-97F0-E06EF505B05F}" destId="{8F3802A7-4B0C-44D1-BDBD-F5FD4B8725AA}" srcOrd="1" destOrd="0" presId="urn:microsoft.com/office/officeart/2005/8/layout/chevron2"/>
    <dgm:cxn modelId="{4FDBCA16-6C6A-4610-82B7-9C2138143893}" type="presParOf" srcId="{2E75A573-01EE-4DED-A984-0897613736BD}" destId="{A63AA2A4-AAE2-4D8D-AD01-D9840FE892B9}" srcOrd="7" destOrd="0" presId="urn:microsoft.com/office/officeart/2005/8/layout/chevron2"/>
    <dgm:cxn modelId="{EAEE7B52-8A7B-44B2-826C-1D8A2029CEFB}" type="presParOf" srcId="{2E75A573-01EE-4DED-A984-0897613736BD}" destId="{39BB26FD-051B-419E-ADA7-5A98226B96D5}" srcOrd="8" destOrd="0" presId="urn:microsoft.com/office/officeart/2005/8/layout/chevron2"/>
    <dgm:cxn modelId="{9573F9FE-CDF9-4313-8E65-1FF599F6705D}" type="presParOf" srcId="{39BB26FD-051B-419E-ADA7-5A98226B96D5}" destId="{55EE0668-2F83-4849-B0BE-D2BE33125560}" srcOrd="0" destOrd="0" presId="urn:microsoft.com/office/officeart/2005/8/layout/chevron2"/>
    <dgm:cxn modelId="{E4731270-2431-4CA5-870B-2D77583AC8E5}" type="presParOf" srcId="{39BB26FD-051B-419E-ADA7-5A98226B96D5}" destId="{634FBAFB-B062-43D2-94D9-CD72FC9C8C99}" srcOrd="1" destOrd="0" presId="urn:microsoft.com/office/officeart/2005/8/layout/chevron2"/>
    <dgm:cxn modelId="{2BD631B5-B4D8-4BF5-B5DF-0034DDAD71CE}" type="presParOf" srcId="{2E75A573-01EE-4DED-A984-0897613736BD}" destId="{E46347D6-1DDD-432F-8662-AE6DBBEE82F9}" srcOrd="9" destOrd="0" presId="urn:microsoft.com/office/officeart/2005/8/layout/chevron2"/>
    <dgm:cxn modelId="{41CBC4CF-C7B5-4F91-8194-FC40ACA77151}" type="presParOf" srcId="{2E75A573-01EE-4DED-A984-0897613736BD}" destId="{232FB058-8F7D-4496-B507-F76C7016A0BB}" srcOrd="10" destOrd="0" presId="urn:microsoft.com/office/officeart/2005/8/layout/chevron2"/>
    <dgm:cxn modelId="{A3CCC81B-19F1-4428-8CD9-0924D51E5CC9}" type="presParOf" srcId="{232FB058-8F7D-4496-B507-F76C7016A0BB}" destId="{05A2E95F-B95F-4EE9-8E24-819F7C4FC549}" srcOrd="0" destOrd="0" presId="urn:microsoft.com/office/officeart/2005/8/layout/chevron2"/>
    <dgm:cxn modelId="{35B0BBA7-8DAE-4886-8F47-7531AD3E71FA}" type="presParOf" srcId="{232FB058-8F7D-4496-B507-F76C7016A0BB}" destId="{513CB0E4-1D01-4910-90D9-90C74D5954C9}" srcOrd="1" destOrd="0" presId="urn:microsoft.com/office/officeart/2005/8/layout/chevron2"/>
    <dgm:cxn modelId="{49B15F65-D126-4662-9DE3-BDA24056E644}" type="presParOf" srcId="{2E75A573-01EE-4DED-A984-0897613736BD}" destId="{7EF4562D-866B-4532-AF8F-6DD22C8B9519}" srcOrd="11" destOrd="0" presId="urn:microsoft.com/office/officeart/2005/8/layout/chevron2"/>
    <dgm:cxn modelId="{ABC292BD-0334-47C7-8D26-7A32E5838C98}" type="presParOf" srcId="{2E75A573-01EE-4DED-A984-0897613736BD}" destId="{652E2B89-2625-4C2C-8B37-A11B123B132D}" srcOrd="12" destOrd="0" presId="urn:microsoft.com/office/officeart/2005/8/layout/chevron2"/>
    <dgm:cxn modelId="{73280AB7-AF6B-4D27-8E17-CBDDEC9D7AC7}" type="presParOf" srcId="{652E2B89-2625-4C2C-8B37-A11B123B132D}" destId="{83E08153-1110-43CC-B68F-D7B7549EBEF6}" srcOrd="0" destOrd="0" presId="urn:microsoft.com/office/officeart/2005/8/layout/chevron2"/>
    <dgm:cxn modelId="{09DD3F2B-04F1-4069-9E9D-3AC9755CA203}" type="presParOf" srcId="{652E2B89-2625-4C2C-8B37-A11B123B132D}" destId="{1788C7AD-DB06-471B-AEF0-7C6A305170D3}" srcOrd="1" destOrd="0" presId="urn:microsoft.com/office/officeart/2005/8/layout/chevron2"/>
    <dgm:cxn modelId="{6E62F618-5055-465B-A343-A3941738D38D}" type="presParOf" srcId="{2E75A573-01EE-4DED-A984-0897613736BD}" destId="{EAC8C118-6AD6-488F-B1CC-08C9E2A01B64}" srcOrd="13" destOrd="0" presId="urn:microsoft.com/office/officeart/2005/8/layout/chevron2"/>
    <dgm:cxn modelId="{0A7F76C0-E2EF-4417-B04D-996CD7308F27}" type="presParOf" srcId="{2E75A573-01EE-4DED-A984-0897613736BD}" destId="{485E9C6C-3C7E-40C2-B9F0-ABF8681D0C0F}" srcOrd="14" destOrd="0" presId="urn:microsoft.com/office/officeart/2005/8/layout/chevron2"/>
    <dgm:cxn modelId="{AA3C3F8C-C3D7-4FC7-96E2-6B4E400A2C42}" type="presParOf" srcId="{485E9C6C-3C7E-40C2-B9F0-ABF8681D0C0F}" destId="{8BDCD04D-D4E3-4523-9B19-B9B1A1ADE77F}" srcOrd="0" destOrd="0" presId="urn:microsoft.com/office/officeart/2005/8/layout/chevron2"/>
    <dgm:cxn modelId="{F48710B9-83B3-4F40-AC60-05B9E9250358}" type="presParOf" srcId="{485E9C6C-3C7E-40C2-B9F0-ABF8681D0C0F}" destId="{1DF3C570-186B-4DD3-BC45-B7D05CF6E2A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2AE86-7413-4820-90FB-746D972EA22D}" type="doc">
      <dgm:prSet loTypeId="urn:microsoft.com/office/officeart/2005/8/layout/pyramid1" loCatId="pyramid" qsTypeId="urn:microsoft.com/office/officeart/2005/8/quickstyle/simple1" qsCatId="simple" csTypeId="urn:microsoft.com/office/officeart/2005/8/colors/accent6_5" csCatId="accent6" phldr="1"/>
      <dgm:spPr/>
    </dgm:pt>
    <dgm:pt modelId="{5DC59859-0A44-46A2-9DC4-A21D33BD69AE}">
      <dgm:prSet phldrT="[Text]" custT="1"/>
      <dgm:spPr>
        <a:solidFill>
          <a:srgbClr val="6A4A62"/>
        </a:solidFill>
      </dgm:spPr>
      <dgm:t>
        <a:bodyPr anchor="t"/>
        <a:lstStyle/>
        <a:p>
          <a:pPr>
            <a:lnSpc>
              <a:spcPct val="90000"/>
            </a:lnSpc>
            <a:spcAft>
              <a:spcPct val="35000"/>
            </a:spcAft>
          </a:pPr>
          <a:endParaRPr lang="en-US" sz="1200" b="1" dirty="0"/>
        </a:p>
        <a:p>
          <a:pPr>
            <a:lnSpc>
              <a:spcPct val="90000"/>
            </a:lnSpc>
            <a:spcAft>
              <a:spcPct val="35000"/>
            </a:spcAft>
          </a:pPr>
          <a:endParaRPr lang="en-US" sz="1200" b="1" dirty="0"/>
        </a:p>
        <a:p>
          <a:pPr>
            <a:lnSpc>
              <a:spcPct val="90000"/>
            </a:lnSpc>
            <a:spcAft>
              <a:spcPct val="35000"/>
            </a:spcAft>
          </a:pPr>
          <a:endParaRPr lang="en-US" sz="1200" b="1" dirty="0"/>
        </a:p>
        <a:p>
          <a:pPr>
            <a:lnSpc>
              <a:spcPct val="90000"/>
            </a:lnSpc>
            <a:spcAft>
              <a:spcPts val="1300"/>
            </a:spcAft>
          </a:pPr>
          <a:endParaRPr lang="en-US" sz="1200" b="1" dirty="0"/>
        </a:p>
        <a:p>
          <a:pPr>
            <a:lnSpc>
              <a:spcPct val="100000"/>
            </a:lnSpc>
            <a:spcAft>
              <a:spcPts val="800"/>
            </a:spcAft>
          </a:pPr>
          <a:r>
            <a:rPr lang="en-US" sz="1600" b="1" dirty="0">
              <a:solidFill>
                <a:schemeClr val="bg1"/>
              </a:solidFill>
            </a:rPr>
            <a:t>Tier 3</a:t>
          </a:r>
        </a:p>
        <a:p>
          <a:pPr>
            <a:lnSpc>
              <a:spcPct val="100000"/>
            </a:lnSpc>
            <a:spcAft>
              <a:spcPts val="0"/>
            </a:spcAft>
          </a:pPr>
          <a:r>
            <a:rPr lang="en-US" sz="1600" b="0" dirty="0">
              <a:solidFill>
                <a:schemeClr val="bg1"/>
              </a:solidFill>
            </a:rPr>
            <a:t>Targeted interventions for </a:t>
          </a:r>
        </a:p>
        <a:p>
          <a:pPr>
            <a:lnSpc>
              <a:spcPct val="100000"/>
            </a:lnSpc>
            <a:spcAft>
              <a:spcPts val="0"/>
            </a:spcAft>
          </a:pPr>
          <a:r>
            <a:rPr lang="en-US" sz="1600" b="0" dirty="0">
              <a:solidFill>
                <a:schemeClr val="bg1"/>
              </a:solidFill>
            </a:rPr>
            <a:t>students with serious concerns</a:t>
          </a:r>
        </a:p>
        <a:p>
          <a:pPr>
            <a:lnSpc>
              <a:spcPct val="100000"/>
            </a:lnSpc>
            <a:spcAft>
              <a:spcPts val="0"/>
            </a:spcAft>
          </a:pPr>
          <a:r>
            <a:rPr lang="en-US" sz="1600" b="0" dirty="0">
              <a:solidFill>
                <a:schemeClr val="bg1"/>
              </a:solidFill>
            </a:rPr>
            <a:t> that affect daily functioning</a:t>
          </a:r>
        </a:p>
        <a:p>
          <a:pPr>
            <a:lnSpc>
              <a:spcPct val="90000"/>
            </a:lnSpc>
            <a:spcAft>
              <a:spcPct val="35000"/>
            </a:spcAft>
          </a:pPr>
          <a:endParaRPr lang="en-US" sz="1300" b="0" dirty="0">
            <a:solidFill>
              <a:schemeClr val="bg1"/>
            </a:solidFill>
          </a:endParaRPr>
        </a:p>
        <a:p>
          <a:pPr>
            <a:lnSpc>
              <a:spcPct val="90000"/>
            </a:lnSpc>
            <a:spcAft>
              <a:spcPct val="35000"/>
            </a:spcAft>
          </a:pPr>
          <a:endParaRPr lang="en-US" sz="1300" b="0" dirty="0">
            <a:solidFill>
              <a:schemeClr val="bg1"/>
            </a:solidFill>
          </a:endParaRPr>
        </a:p>
      </dgm:t>
    </dgm:pt>
    <dgm:pt modelId="{494C1361-4AF8-4E4E-AFA9-2D852E3043F7}" type="parTrans" cxnId="{0736F092-68E4-40D5-9EAB-FA2906C228FD}">
      <dgm:prSet/>
      <dgm:spPr/>
      <dgm:t>
        <a:bodyPr/>
        <a:lstStyle/>
        <a:p>
          <a:endParaRPr lang="en-US"/>
        </a:p>
      </dgm:t>
    </dgm:pt>
    <dgm:pt modelId="{A27B39CE-469A-4B3F-B308-DF47D8C97825}" type="sibTrans" cxnId="{0736F092-68E4-40D5-9EAB-FA2906C228FD}">
      <dgm:prSet/>
      <dgm:spPr/>
      <dgm:t>
        <a:bodyPr/>
        <a:lstStyle/>
        <a:p>
          <a:endParaRPr lang="en-US"/>
        </a:p>
      </dgm:t>
    </dgm:pt>
    <dgm:pt modelId="{25468A72-A796-4F53-BD1E-97731E964C57}">
      <dgm:prSet phldrT="[Text]" custT="1"/>
      <dgm:spPr>
        <a:solidFill>
          <a:srgbClr val="6A4A62">
            <a:alpha val="60000"/>
          </a:srgbClr>
        </a:solidFill>
      </dgm:spPr>
      <dgm:t>
        <a:bodyPr/>
        <a:lstStyle/>
        <a:p>
          <a:r>
            <a:rPr lang="en-US" sz="1600" dirty="0">
              <a:solidFill>
                <a:schemeClr val="bg1"/>
              </a:solidFill>
            </a:rPr>
            <a:t>Professional development and support for a healthy school workforce</a:t>
          </a:r>
        </a:p>
      </dgm:t>
    </dgm:pt>
    <dgm:pt modelId="{9558F98F-E3B0-4D1D-9C7A-4C678E019556}" type="parTrans" cxnId="{C6D61473-A138-4E68-9BD2-7B452EF44832}">
      <dgm:prSet/>
      <dgm:spPr/>
      <dgm:t>
        <a:bodyPr/>
        <a:lstStyle/>
        <a:p>
          <a:endParaRPr lang="en-US"/>
        </a:p>
      </dgm:t>
    </dgm:pt>
    <dgm:pt modelId="{9DF82E39-A991-4796-93B5-07899B7C774A}" type="sibTrans" cxnId="{C6D61473-A138-4E68-9BD2-7B452EF44832}">
      <dgm:prSet/>
      <dgm:spPr/>
      <dgm:t>
        <a:bodyPr/>
        <a:lstStyle/>
        <a:p>
          <a:endParaRPr lang="en-US"/>
        </a:p>
      </dgm:t>
    </dgm:pt>
    <dgm:pt modelId="{F4AB2201-158F-4482-A8E1-F26A1F481143}">
      <dgm:prSet phldrT="[Text]" custT="1"/>
      <dgm:spPr>
        <a:solidFill>
          <a:srgbClr val="6A4A62">
            <a:alpha val="49804"/>
          </a:srgbClr>
        </a:solidFill>
      </dgm:spPr>
      <dgm:t>
        <a:bodyPr/>
        <a:lstStyle/>
        <a:p>
          <a:r>
            <a:rPr lang="en-US" sz="1600" dirty="0">
              <a:solidFill>
                <a:schemeClr val="bg1"/>
              </a:solidFill>
            </a:rPr>
            <a:t>Family-School-Community partnerships</a:t>
          </a:r>
        </a:p>
      </dgm:t>
    </dgm:pt>
    <dgm:pt modelId="{E2656D2F-C713-4544-BE6C-E7D8CFC3428C}" type="parTrans" cxnId="{497274D7-83D2-4085-9D68-CB4A3F912537}">
      <dgm:prSet/>
      <dgm:spPr/>
      <dgm:t>
        <a:bodyPr/>
        <a:lstStyle/>
        <a:p>
          <a:endParaRPr lang="en-US"/>
        </a:p>
      </dgm:t>
    </dgm:pt>
    <dgm:pt modelId="{D94CFB3D-A1D0-4966-B452-FCECF71C8377}" type="sibTrans" cxnId="{497274D7-83D2-4085-9D68-CB4A3F912537}">
      <dgm:prSet/>
      <dgm:spPr/>
      <dgm:t>
        <a:bodyPr/>
        <a:lstStyle/>
        <a:p>
          <a:endParaRPr lang="en-US"/>
        </a:p>
      </dgm:t>
    </dgm:pt>
    <dgm:pt modelId="{32B65032-F525-4903-8981-E8A59C130C4D}">
      <dgm:prSet phldrT="[Text]" custT="1"/>
      <dgm:spPr>
        <a:solidFill>
          <a:srgbClr val="6A4A62">
            <a:alpha val="80000"/>
          </a:srgbClr>
        </a:solidFill>
      </dgm:spPr>
      <dgm:t>
        <a:bodyPr/>
        <a:lstStyle/>
        <a:p>
          <a:pPr>
            <a:lnSpc>
              <a:spcPct val="90000"/>
            </a:lnSpc>
            <a:spcAft>
              <a:spcPct val="35000"/>
            </a:spcAft>
          </a:pPr>
          <a:endParaRPr lang="en-US" sz="1200" b="1" dirty="0"/>
        </a:p>
        <a:p>
          <a:pPr>
            <a:lnSpc>
              <a:spcPct val="100000"/>
            </a:lnSpc>
            <a:spcAft>
              <a:spcPts val="800"/>
            </a:spcAft>
          </a:pPr>
          <a:r>
            <a:rPr lang="en-US" sz="1600" b="1" dirty="0">
              <a:solidFill>
                <a:schemeClr val="bg1"/>
              </a:solidFill>
            </a:rPr>
            <a:t>Tier 2</a:t>
          </a:r>
        </a:p>
        <a:p>
          <a:pPr>
            <a:lnSpc>
              <a:spcPct val="90000"/>
            </a:lnSpc>
            <a:spcAft>
              <a:spcPct val="35000"/>
            </a:spcAft>
          </a:pPr>
          <a:r>
            <a:rPr lang="en-US" sz="1600" b="0" dirty="0">
              <a:solidFill>
                <a:schemeClr val="bg1"/>
              </a:solidFill>
            </a:rPr>
            <a:t>Supports and early intervention for students identified through needs assessments as at risk for mental health concerns</a:t>
          </a:r>
        </a:p>
        <a:p>
          <a:pPr>
            <a:lnSpc>
              <a:spcPct val="90000"/>
            </a:lnSpc>
            <a:spcAft>
              <a:spcPct val="35000"/>
            </a:spcAft>
          </a:pPr>
          <a:endParaRPr lang="en-US" sz="1200" b="1" dirty="0"/>
        </a:p>
      </dgm:t>
    </dgm:pt>
    <dgm:pt modelId="{AB7A491B-8AF3-437D-A280-93F624F4CB52}" type="parTrans" cxnId="{661F9396-878F-479F-9833-57BDAF7890D8}">
      <dgm:prSet/>
      <dgm:spPr/>
      <dgm:t>
        <a:bodyPr/>
        <a:lstStyle/>
        <a:p>
          <a:endParaRPr lang="en-US"/>
        </a:p>
      </dgm:t>
    </dgm:pt>
    <dgm:pt modelId="{8373DC66-6877-4D86-959B-F20D14AE821B}" type="sibTrans" cxnId="{661F9396-878F-479F-9833-57BDAF7890D8}">
      <dgm:prSet/>
      <dgm:spPr/>
      <dgm:t>
        <a:bodyPr/>
        <a:lstStyle/>
        <a:p>
          <a:endParaRPr lang="en-US"/>
        </a:p>
      </dgm:t>
    </dgm:pt>
    <dgm:pt modelId="{DD16CEEF-D3C7-43FD-BC06-9845F8F289B0}">
      <dgm:prSet phldrT="[Text]" custT="1"/>
      <dgm:spPr>
        <a:solidFill>
          <a:srgbClr val="6A4A62">
            <a:alpha val="70000"/>
          </a:srgbClr>
        </a:solidFill>
      </dgm:spPr>
      <dgm:t>
        <a:bodyPr/>
        <a:lstStyle/>
        <a:p>
          <a:pPr>
            <a:lnSpc>
              <a:spcPct val="100000"/>
            </a:lnSpc>
            <a:spcAft>
              <a:spcPts val="800"/>
            </a:spcAft>
          </a:pPr>
          <a:r>
            <a:rPr lang="en-US" sz="1600" b="1" dirty="0">
              <a:solidFill>
                <a:schemeClr val="bg1"/>
              </a:solidFill>
            </a:rPr>
            <a:t>Tier 1</a:t>
          </a:r>
        </a:p>
        <a:p>
          <a:pPr>
            <a:lnSpc>
              <a:spcPct val="90000"/>
            </a:lnSpc>
            <a:spcAft>
              <a:spcPct val="35000"/>
            </a:spcAft>
          </a:pPr>
          <a:r>
            <a:rPr lang="en-US" sz="1600" b="0" dirty="0">
              <a:solidFill>
                <a:schemeClr val="bg1"/>
              </a:solidFill>
            </a:rPr>
            <a:t>Promotion of positive social, emotional, and behavioral skills and overall wellness for all students</a:t>
          </a:r>
        </a:p>
      </dgm:t>
    </dgm:pt>
    <dgm:pt modelId="{AFCD318B-E05E-46FD-B75D-BA3D8A25D78B}" type="parTrans" cxnId="{C29A5772-6DA2-4A1A-88F7-BCEC4BDB3F50}">
      <dgm:prSet/>
      <dgm:spPr/>
      <dgm:t>
        <a:bodyPr/>
        <a:lstStyle/>
        <a:p>
          <a:endParaRPr lang="en-US"/>
        </a:p>
      </dgm:t>
    </dgm:pt>
    <dgm:pt modelId="{F1597392-2C02-4CFC-988C-F7851EFF1CA1}" type="sibTrans" cxnId="{C29A5772-6DA2-4A1A-88F7-BCEC4BDB3F50}">
      <dgm:prSet/>
      <dgm:spPr/>
      <dgm:t>
        <a:bodyPr/>
        <a:lstStyle/>
        <a:p>
          <a:endParaRPr lang="en-US"/>
        </a:p>
      </dgm:t>
    </dgm:pt>
    <dgm:pt modelId="{D1CEC39B-32A2-41C4-973F-E98E31D87250}" type="pres">
      <dgm:prSet presAssocID="{DB22AE86-7413-4820-90FB-746D972EA22D}" presName="Name0" presStyleCnt="0">
        <dgm:presLayoutVars>
          <dgm:dir/>
          <dgm:animLvl val="lvl"/>
          <dgm:resizeHandles val="exact"/>
        </dgm:presLayoutVars>
      </dgm:prSet>
      <dgm:spPr/>
    </dgm:pt>
    <dgm:pt modelId="{0AC3881F-66C2-4B74-8EE2-E91A7446AD06}" type="pres">
      <dgm:prSet presAssocID="{5DC59859-0A44-46A2-9DC4-A21D33BD69AE}" presName="Name8" presStyleCnt="0"/>
      <dgm:spPr/>
    </dgm:pt>
    <dgm:pt modelId="{1A8ABEEF-2C21-427F-9119-5B04B8EA2BDF}" type="pres">
      <dgm:prSet presAssocID="{5DC59859-0A44-46A2-9DC4-A21D33BD69AE}" presName="level" presStyleLbl="node1" presStyleIdx="0" presStyleCnt="5" custScaleY="369671">
        <dgm:presLayoutVars>
          <dgm:chMax val="1"/>
          <dgm:bulletEnabled val="1"/>
        </dgm:presLayoutVars>
      </dgm:prSet>
      <dgm:spPr/>
    </dgm:pt>
    <dgm:pt modelId="{1A2D2776-5D8A-4605-B99B-CAABE21CD7B9}" type="pres">
      <dgm:prSet presAssocID="{5DC59859-0A44-46A2-9DC4-A21D33BD69AE}" presName="levelTx" presStyleLbl="revTx" presStyleIdx="0" presStyleCnt="0">
        <dgm:presLayoutVars>
          <dgm:chMax val="1"/>
          <dgm:bulletEnabled val="1"/>
        </dgm:presLayoutVars>
      </dgm:prSet>
      <dgm:spPr/>
    </dgm:pt>
    <dgm:pt modelId="{B74DF0A2-A778-426A-84AC-C459EBBC8532}" type="pres">
      <dgm:prSet presAssocID="{32B65032-F525-4903-8981-E8A59C130C4D}" presName="Name8" presStyleCnt="0"/>
      <dgm:spPr/>
    </dgm:pt>
    <dgm:pt modelId="{3AB329CE-EF4D-4C54-83A0-23C022570512}" type="pres">
      <dgm:prSet presAssocID="{32B65032-F525-4903-8981-E8A59C130C4D}" presName="level" presStyleLbl="node1" presStyleIdx="1" presStyleCnt="5" custScaleY="217243">
        <dgm:presLayoutVars>
          <dgm:chMax val="1"/>
          <dgm:bulletEnabled val="1"/>
        </dgm:presLayoutVars>
      </dgm:prSet>
      <dgm:spPr/>
    </dgm:pt>
    <dgm:pt modelId="{F6E2B8D9-9BCF-42AA-AB46-48FF97D21734}" type="pres">
      <dgm:prSet presAssocID="{32B65032-F525-4903-8981-E8A59C130C4D}" presName="levelTx" presStyleLbl="revTx" presStyleIdx="0" presStyleCnt="0">
        <dgm:presLayoutVars>
          <dgm:chMax val="1"/>
          <dgm:bulletEnabled val="1"/>
        </dgm:presLayoutVars>
      </dgm:prSet>
      <dgm:spPr/>
    </dgm:pt>
    <dgm:pt modelId="{33305995-34F0-4A16-B9CD-F865ED283BA9}" type="pres">
      <dgm:prSet presAssocID="{DD16CEEF-D3C7-43FD-BC06-9845F8F289B0}" presName="Name8" presStyleCnt="0"/>
      <dgm:spPr/>
    </dgm:pt>
    <dgm:pt modelId="{0C074895-42C9-46CA-ADEA-187CCF2DF6EF}" type="pres">
      <dgm:prSet presAssocID="{DD16CEEF-D3C7-43FD-BC06-9845F8F289B0}" presName="level" presStyleLbl="node1" presStyleIdx="2" presStyleCnt="5" custScaleY="198599">
        <dgm:presLayoutVars>
          <dgm:chMax val="1"/>
          <dgm:bulletEnabled val="1"/>
        </dgm:presLayoutVars>
      </dgm:prSet>
      <dgm:spPr/>
    </dgm:pt>
    <dgm:pt modelId="{0AA391E9-F81F-4218-857B-0692F8196BCB}" type="pres">
      <dgm:prSet presAssocID="{DD16CEEF-D3C7-43FD-BC06-9845F8F289B0}" presName="levelTx" presStyleLbl="revTx" presStyleIdx="0" presStyleCnt="0">
        <dgm:presLayoutVars>
          <dgm:chMax val="1"/>
          <dgm:bulletEnabled val="1"/>
        </dgm:presLayoutVars>
      </dgm:prSet>
      <dgm:spPr/>
    </dgm:pt>
    <dgm:pt modelId="{4D14971B-9A69-4077-8390-6AB6DE21BD64}" type="pres">
      <dgm:prSet presAssocID="{25468A72-A796-4F53-BD1E-97731E964C57}" presName="Name8" presStyleCnt="0"/>
      <dgm:spPr/>
    </dgm:pt>
    <dgm:pt modelId="{D27D7080-0285-4D4D-8637-9D3F44FC6385}" type="pres">
      <dgm:prSet presAssocID="{25468A72-A796-4F53-BD1E-97731E964C57}" presName="level" presStyleLbl="node1" presStyleIdx="3" presStyleCnt="5" custScaleY="102256">
        <dgm:presLayoutVars>
          <dgm:chMax val="1"/>
          <dgm:bulletEnabled val="1"/>
        </dgm:presLayoutVars>
      </dgm:prSet>
      <dgm:spPr/>
    </dgm:pt>
    <dgm:pt modelId="{55B50AA4-A038-4D93-9188-AC0EE9D1C517}" type="pres">
      <dgm:prSet presAssocID="{25468A72-A796-4F53-BD1E-97731E964C57}" presName="levelTx" presStyleLbl="revTx" presStyleIdx="0" presStyleCnt="0">
        <dgm:presLayoutVars>
          <dgm:chMax val="1"/>
          <dgm:bulletEnabled val="1"/>
        </dgm:presLayoutVars>
      </dgm:prSet>
      <dgm:spPr/>
    </dgm:pt>
    <dgm:pt modelId="{81B215CA-41CF-4D18-A6CD-C734FFB42C33}" type="pres">
      <dgm:prSet presAssocID="{F4AB2201-158F-4482-A8E1-F26A1F481143}" presName="Name8" presStyleCnt="0"/>
      <dgm:spPr/>
    </dgm:pt>
    <dgm:pt modelId="{3A1246A2-6781-469D-8C44-027A742C2746}" type="pres">
      <dgm:prSet presAssocID="{F4AB2201-158F-4482-A8E1-F26A1F481143}" presName="level" presStyleLbl="node1" presStyleIdx="4" presStyleCnt="5" custLinFactNeighborX="-5231">
        <dgm:presLayoutVars>
          <dgm:chMax val="1"/>
          <dgm:bulletEnabled val="1"/>
        </dgm:presLayoutVars>
      </dgm:prSet>
      <dgm:spPr/>
    </dgm:pt>
    <dgm:pt modelId="{B342988B-23E8-4ED4-B8F0-A8ECB291B953}" type="pres">
      <dgm:prSet presAssocID="{F4AB2201-158F-4482-A8E1-F26A1F481143}" presName="levelTx" presStyleLbl="revTx" presStyleIdx="0" presStyleCnt="0">
        <dgm:presLayoutVars>
          <dgm:chMax val="1"/>
          <dgm:bulletEnabled val="1"/>
        </dgm:presLayoutVars>
      </dgm:prSet>
      <dgm:spPr/>
    </dgm:pt>
  </dgm:ptLst>
  <dgm:cxnLst>
    <dgm:cxn modelId="{22ACF404-B2CB-45F7-BFBF-0B6803D8346F}" type="presOf" srcId="{F4AB2201-158F-4482-A8E1-F26A1F481143}" destId="{3A1246A2-6781-469D-8C44-027A742C2746}" srcOrd="0" destOrd="0" presId="urn:microsoft.com/office/officeart/2005/8/layout/pyramid1"/>
    <dgm:cxn modelId="{208B270A-6047-4996-B9C4-42E9ED0E2D68}" type="presOf" srcId="{F4AB2201-158F-4482-A8E1-F26A1F481143}" destId="{B342988B-23E8-4ED4-B8F0-A8ECB291B953}" srcOrd="1" destOrd="0" presId="urn:microsoft.com/office/officeart/2005/8/layout/pyramid1"/>
    <dgm:cxn modelId="{A9D1141C-F7C2-40E2-AA82-E993ADF29140}" type="presOf" srcId="{25468A72-A796-4F53-BD1E-97731E964C57}" destId="{55B50AA4-A038-4D93-9188-AC0EE9D1C517}" srcOrd="1" destOrd="0" presId="urn:microsoft.com/office/officeart/2005/8/layout/pyramid1"/>
    <dgm:cxn modelId="{0364F826-1B76-49BF-AB11-BA19443C7B43}" type="presOf" srcId="{5DC59859-0A44-46A2-9DC4-A21D33BD69AE}" destId="{1A2D2776-5D8A-4605-B99B-CAABE21CD7B9}" srcOrd="1" destOrd="0" presId="urn:microsoft.com/office/officeart/2005/8/layout/pyramid1"/>
    <dgm:cxn modelId="{FB69722E-CAE2-42E5-AA50-866EFAC6EA69}" type="presOf" srcId="{32B65032-F525-4903-8981-E8A59C130C4D}" destId="{F6E2B8D9-9BCF-42AA-AB46-48FF97D21734}" srcOrd="1" destOrd="0" presId="urn:microsoft.com/office/officeart/2005/8/layout/pyramid1"/>
    <dgm:cxn modelId="{E1DB1B51-171A-4EDA-83D9-E5389A884F69}" type="presOf" srcId="{5DC59859-0A44-46A2-9DC4-A21D33BD69AE}" destId="{1A8ABEEF-2C21-427F-9119-5B04B8EA2BDF}" srcOrd="0" destOrd="0" presId="urn:microsoft.com/office/officeart/2005/8/layout/pyramid1"/>
    <dgm:cxn modelId="{C29A5772-6DA2-4A1A-88F7-BCEC4BDB3F50}" srcId="{DB22AE86-7413-4820-90FB-746D972EA22D}" destId="{DD16CEEF-D3C7-43FD-BC06-9845F8F289B0}" srcOrd="2" destOrd="0" parTransId="{AFCD318B-E05E-46FD-B75D-BA3D8A25D78B}" sibTransId="{F1597392-2C02-4CFC-988C-F7851EFF1CA1}"/>
    <dgm:cxn modelId="{C6D61473-A138-4E68-9BD2-7B452EF44832}" srcId="{DB22AE86-7413-4820-90FB-746D972EA22D}" destId="{25468A72-A796-4F53-BD1E-97731E964C57}" srcOrd="3" destOrd="0" parTransId="{9558F98F-E3B0-4D1D-9C7A-4C678E019556}" sibTransId="{9DF82E39-A991-4796-93B5-07899B7C774A}"/>
    <dgm:cxn modelId="{C83E507B-8F3A-48D4-B68F-74192FC072E7}" type="presOf" srcId="{25468A72-A796-4F53-BD1E-97731E964C57}" destId="{D27D7080-0285-4D4D-8637-9D3F44FC6385}" srcOrd="0" destOrd="0" presId="urn:microsoft.com/office/officeart/2005/8/layout/pyramid1"/>
    <dgm:cxn modelId="{DA82847F-2D1A-4572-AF10-43F779CF5CE7}" type="presOf" srcId="{DD16CEEF-D3C7-43FD-BC06-9845F8F289B0}" destId="{0AA391E9-F81F-4218-857B-0692F8196BCB}" srcOrd="1" destOrd="0" presId="urn:microsoft.com/office/officeart/2005/8/layout/pyramid1"/>
    <dgm:cxn modelId="{2DCB388A-D24E-4007-AFC8-2CE38F794F1C}" type="presOf" srcId="{DB22AE86-7413-4820-90FB-746D972EA22D}" destId="{D1CEC39B-32A2-41C4-973F-E98E31D87250}" srcOrd="0" destOrd="0" presId="urn:microsoft.com/office/officeart/2005/8/layout/pyramid1"/>
    <dgm:cxn modelId="{0736F092-68E4-40D5-9EAB-FA2906C228FD}" srcId="{DB22AE86-7413-4820-90FB-746D972EA22D}" destId="{5DC59859-0A44-46A2-9DC4-A21D33BD69AE}" srcOrd="0" destOrd="0" parTransId="{494C1361-4AF8-4E4E-AFA9-2D852E3043F7}" sibTransId="{A27B39CE-469A-4B3F-B308-DF47D8C97825}"/>
    <dgm:cxn modelId="{661F9396-878F-479F-9833-57BDAF7890D8}" srcId="{DB22AE86-7413-4820-90FB-746D972EA22D}" destId="{32B65032-F525-4903-8981-E8A59C130C4D}" srcOrd="1" destOrd="0" parTransId="{AB7A491B-8AF3-437D-A280-93F624F4CB52}" sibTransId="{8373DC66-6877-4D86-959B-F20D14AE821B}"/>
    <dgm:cxn modelId="{8E64F3BD-D67E-4DED-B7D6-25523CF779B3}" type="presOf" srcId="{DD16CEEF-D3C7-43FD-BC06-9845F8F289B0}" destId="{0C074895-42C9-46CA-ADEA-187CCF2DF6EF}" srcOrd="0" destOrd="0" presId="urn:microsoft.com/office/officeart/2005/8/layout/pyramid1"/>
    <dgm:cxn modelId="{E9EF5AC4-2574-4BCD-9046-5A8437BCB236}" type="presOf" srcId="{32B65032-F525-4903-8981-E8A59C130C4D}" destId="{3AB329CE-EF4D-4C54-83A0-23C022570512}" srcOrd="0" destOrd="0" presId="urn:microsoft.com/office/officeart/2005/8/layout/pyramid1"/>
    <dgm:cxn modelId="{497274D7-83D2-4085-9D68-CB4A3F912537}" srcId="{DB22AE86-7413-4820-90FB-746D972EA22D}" destId="{F4AB2201-158F-4482-A8E1-F26A1F481143}" srcOrd="4" destOrd="0" parTransId="{E2656D2F-C713-4544-BE6C-E7D8CFC3428C}" sibTransId="{D94CFB3D-A1D0-4966-B452-FCECF71C8377}"/>
    <dgm:cxn modelId="{9A660241-2891-4F6B-9350-79C0B19F25B0}" type="presParOf" srcId="{D1CEC39B-32A2-41C4-973F-E98E31D87250}" destId="{0AC3881F-66C2-4B74-8EE2-E91A7446AD06}" srcOrd="0" destOrd="0" presId="urn:microsoft.com/office/officeart/2005/8/layout/pyramid1"/>
    <dgm:cxn modelId="{B86B3D47-BF53-4BD9-AB94-BED000FA8554}" type="presParOf" srcId="{0AC3881F-66C2-4B74-8EE2-E91A7446AD06}" destId="{1A8ABEEF-2C21-427F-9119-5B04B8EA2BDF}" srcOrd="0" destOrd="0" presId="urn:microsoft.com/office/officeart/2005/8/layout/pyramid1"/>
    <dgm:cxn modelId="{0B9189A7-9DE0-4D0F-8504-0BDEFCCD1958}" type="presParOf" srcId="{0AC3881F-66C2-4B74-8EE2-E91A7446AD06}" destId="{1A2D2776-5D8A-4605-B99B-CAABE21CD7B9}" srcOrd="1" destOrd="0" presId="urn:microsoft.com/office/officeart/2005/8/layout/pyramid1"/>
    <dgm:cxn modelId="{39FE1148-6087-4F07-8809-B478C268F4A9}" type="presParOf" srcId="{D1CEC39B-32A2-41C4-973F-E98E31D87250}" destId="{B74DF0A2-A778-426A-84AC-C459EBBC8532}" srcOrd="1" destOrd="0" presId="urn:microsoft.com/office/officeart/2005/8/layout/pyramid1"/>
    <dgm:cxn modelId="{8ABE5BC8-0DDF-463A-818E-8F3981461662}" type="presParOf" srcId="{B74DF0A2-A778-426A-84AC-C459EBBC8532}" destId="{3AB329CE-EF4D-4C54-83A0-23C022570512}" srcOrd="0" destOrd="0" presId="urn:microsoft.com/office/officeart/2005/8/layout/pyramid1"/>
    <dgm:cxn modelId="{B4CF887A-679B-4B76-8E5C-4E61AC72B9C6}" type="presParOf" srcId="{B74DF0A2-A778-426A-84AC-C459EBBC8532}" destId="{F6E2B8D9-9BCF-42AA-AB46-48FF97D21734}" srcOrd="1" destOrd="0" presId="urn:microsoft.com/office/officeart/2005/8/layout/pyramid1"/>
    <dgm:cxn modelId="{B18BBA1F-B453-4312-A0AC-64118DED87E2}" type="presParOf" srcId="{D1CEC39B-32A2-41C4-973F-E98E31D87250}" destId="{33305995-34F0-4A16-B9CD-F865ED283BA9}" srcOrd="2" destOrd="0" presId="urn:microsoft.com/office/officeart/2005/8/layout/pyramid1"/>
    <dgm:cxn modelId="{A99586EA-BA6C-4231-9B3C-A7096C39E0E4}" type="presParOf" srcId="{33305995-34F0-4A16-B9CD-F865ED283BA9}" destId="{0C074895-42C9-46CA-ADEA-187CCF2DF6EF}" srcOrd="0" destOrd="0" presId="urn:microsoft.com/office/officeart/2005/8/layout/pyramid1"/>
    <dgm:cxn modelId="{1A986EF4-0606-454C-A788-4A1C1B035B0D}" type="presParOf" srcId="{33305995-34F0-4A16-B9CD-F865ED283BA9}" destId="{0AA391E9-F81F-4218-857B-0692F8196BCB}" srcOrd="1" destOrd="0" presId="urn:microsoft.com/office/officeart/2005/8/layout/pyramid1"/>
    <dgm:cxn modelId="{469410EF-20A1-41D6-80BE-8A8DA55133A1}" type="presParOf" srcId="{D1CEC39B-32A2-41C4-973F-E98E31D87250}" destId="{4D14971B-9A69-4077-8390-6AB6DE21BD64}" srcOrd="3" destOrd="0" presId="urn:microsoft.com/office/officeart/2005/8/layout/pyramid1"/>
    <dgm:cxn modelId="{7DABA91A-5A2C-4C6C-8CEE-A08DB12396EB}" type="presParOf" srcId="{4D14971B-9A69-4077-8390-6AB6DE21BD64}" destId="{D27D7080-0285-4D4D-8637-9D3F44FC6385}" srcOrd="0" destOrd="0" presId="urn:microsoft.com/office/officeart/2005/8/layout/pyramid1"/>
    <dgm:cxn modelId="{2428F537-C1C5-4E5F-80C0-EFFFF6C7E946}" type="presParOf" srcId="{4D14971B-9A69-4077-8390-6AB6DE21BD64}" destId="{55B50AA4-A038-4D93-9188-AC0EE9D1C517}" srcOrd="1" destOrd="0" presId="urn:microsoft.com/office/officeart/2005/8/layout/pyramid1"/>
    <dgm:cxn modelId="{B07A17B2-6918-499E-82BD-E70B29470384}" type="presParOf" srcId="{D1CEC39B-32A2-41C4-973F-E98E31D87250}" destId="{81B215CA-41CF-4D18-A6CD-C734FFB42C33}" srcOrd="4" destOrd="0" presId="urn:microsoft.com/office/officeart/2005/8/layout/pyramid1"/>
    <dgm:cxn modelId="{7BC08047-2B93-4F42-87ED-94BD123ACB85}" type="presParOf" srcId="{81B215CA-41CF-4D18-A6CD-C734FFB42C33}" destId="{3A1246A2-6781-469D-8C44-027A742C2746}" srcOrd="0" destOrd="0" presId="urn:microsoft.com/office/officeart/2005/8/layout/pyramid1"/>
    <dgm:cxn modelId="{92760DFF-1056-474D-BF25-5FBBAA077AEF}" type="presParOf" srcId="{81B215CA-41CF-4D18-A6CD-C734FFB42C33}" destId="{B342988B-23E8-4ED4-B8F0-A8ECB291B953}"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E3D91-19A5-45B9-BDA2-8BBC5414EC14}">
      <dsp:nvSpPr>
        <dsp:cNvPr id="0" name=""/>
        <dsp:cNvSpPr/>
      </dsp:nvSpPr>
      <dsp:spPr>
        <a:xfrm rot="5400000">
          <a:off x="-104521" y="105704"/>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1</a:t>
          </a:r>
        </a:p>
      </dsp:txBody>
      <dsp:txXfrm rot="-5400000">
        <a:off x="1" y="245065"/>
        <a:ext cx="487766" cy="209043"/>
      </dsp:txXfrm>
    </dsp:sp>
    <dsp:sp modelId="{781A067F-3BD7-4913-BAD9-1B33DE1C1BDA}">
      <dsp:nvSpPr>
        <dsp:cNvPr id="0" name=""/>
        <dsp:cNvSpPr/>
      </dsp:nvSpPr>
      <dsp:spPr>
        <a:xfrm rot="5400000">
          <a:off x="5103802" y="-4614852"/>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Foundations of Comprehensive School Mental Health     </a:t>
          </a:r>
        </a:p>
      </dsp:txBody>
      <dsp:txXfrm rot="-5400000">
        <a:off x="487766" y="23294"/>
        <a:ext cx="9662887" cy="408705"/>
      </dsp:txXfrm>
    </dsp:sp>
    <dsp:sp modelId="{B10D8A26-791B-48FE-BEF8-AE490B5B55BC}">
      <dsp:nvSpPr>
        <dsp:cNvPr id="0" name=""/>
        <dsp:cNvSpPr/>
      </dsp:nvSpPr>
      <dsp:spPr>
        <a:xfrm rot="5400000">
          <a:off x="-104521" y="728752"/>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2</a:t>
          </a:r>
        </a:p>
      </dsp:txBody>
      <dsp:txXfrm rot="-5400000">
        <a:off x="1" y="868113"/>
        <a:ext cx="487766" cy="209043"/>
      </dsp:txXfrm>
    </dsp:sp>
    <dsp:sp modelId="{AB9AA775-BFEF-4ECC-9F21-ABF9A3EE0E7E}">
      <dsp:nvSpPr>
        <dsp:cNvPr id="0" name=""/>
        <dsp:cNvSpPr/>
      </dsp:nvSpPr>
      <dsp:spPr>
        <a:xfrm rot="5400000">
          <a:off x="5103802" y="-3991804"/>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Teaming</a:t>
          </a:r>
        </a:p>
      </dsp:txBody>
      <dsp:txXfrm rot="-5400000">
        <a:off x="487766" y="646342"/>
        <a:ext cx="9662887" cy="408705"/>
      </dsp:txXfrm>
    </dsp:sp>
    <dsp:sp modelId="{43FCA3DB-BB7C-4A30-89DB-3FBBF98DC91D}">
      <dsp:nvSpPr>
        <dsp:cNvPr id="0" name=""/>
        <dsp:cNvSpPr/>
      </dsp:nvSpPr>
      <dsp:spPr>
        <a:xfrm rot="5400000">
          <a:off x="-104521" y="1351801"/>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3</a:t>
          </a:r>
        </a:p>
      </dsp:txBody>
      <dsp:txXfrm rot="-5400000">
        <a:off x="1" y="1491162"/>
        <a:ext cx="487766" cy="209043"/>
      </dsp:txXfrm>
    </dsp:sp>
    <dsp:sp modelId="{ED23206E-3F63-476E-90C0-14D716563BCA}">
      <dsp:nvSpPr>
        <dsp:cNvPr id="0" name=""/>
        <dsp:cNvSpPr/>
      </dsp:nvSpPr>
      <dsp:spPr>
        <a:xfrm rot="5400000">
          <a:off x="5103802" y="-3368755"/>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Needs Assessment &amp; Resource Mapping</a:t>
          </a:r>
        </a:p>
      </dsp:txBody>
      <dsp:txXfrm rot="-5400000">
        <a:off x="487766" y="1269391"/>
        <a:ext cx="9662887" cy="408705"/>
      </dsp:txXfrm>
    </dsp:sp>
    <dsp:sp modelId="{F8E144C9-6E5F-48A4-BDBB-DEB7BCA6DDA7}">
      <dsp:nvSpPr>
        <dsp:cNvPr id="0" name=""/>
        <dsp:cNvSpPr/>
      </dsp:nvSpPr>
      <dsp:spPr>
        <a:xfrm rot="5400000">
          <a:off x="-104521" y="1974849"/>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4</a:t>
          </a:r>
        </a:p>
      </dsp:txBody>
      <dsp:txXfrm rot="-5400000">
        <a:off x="1" y="2114210"/>
        <a:ext cx="487766" cy="209043"/>
      </dsp:txXfrm>
    </dsp:sp>
    <dsp:sp modelId="{8F3802A7-4B0C-44D1-BDBD-F5FD4B8725AA}">
      <dsp:nvSpPr>
        <dsp:cNvPr id="0" name=""/>
        <dsp:cNvSpPr/>
      </dsp:nvSpPr>
      <dsp:spPr>
        <a:xfrm rot="5400000">
          <a:off x="5103802" y="-2745707"/>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Screening</a:t>
          </a:r>
        </a:p>
      </dsp:txBody>
      <dsp:txXfrm rot="-5400000">
        <a:off x="487766" y="1892439"/>
        <a:ext cx="9662887" cy="408705"/>
      </dsp:txXfrm>
    </dsp:sp>
    <dsp:sp modelId="{55EE0668-2F83-4849-B0BE-D2BE33125560}">
      <dsp:nvSpPr>
        <dsp:cNvPr id="0" name=""/>
        <dsp:cNvSpPr/>
      </dsp:nvSpPr>
      <dsp:spPr>
        <a:xfrm rot="5400000">
          <a:off x="-104521" y="2597898"/>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5</a:t>
          </a:r>
        </a:p>
      </dsp:txBody>
      <dsp:txXfrm rot="-5400000">
        <a:off x="1" y="2737259"/>
        <a:ext cx="487766" cy="209043"/>
      </dsp:txXfrm>
    </dsp:sp>
    <dsp:sp modelId="{634FBAFB-B062-43D2-94D9-CD72FC9C8C99}">
      <dsp:nvSpPr>
        <dsp:cNvPr id="0" name=""/>
        <dsp:cNvSpPr/>
      </dsp:nvSpPr>
      <dsp:spPr>
        <a:xfrm rot="5400000">
          <a:off x="5103802" y="-2122658"/>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Mental Health Promotion for All (Tier 1)</a:t>
          </a:r>
        </a:p>
      </dsp:txBody>
      <dsp:txXfrm rot="-5400000">
        <a:off x="487766" y="2515488"/>
        <a:ext cx="9662887" cy="408705"/>
      </dsp:txXfrm>
    </dsp:sp>
    <dsp:sp modelId="{05A2E95F-B95F-4EE9-8E24-819F7C4FC549}">
      <dsp:nvSpPr>
        <dsp:cNvPr id="0" name=""/>
        <dsp:cNvSpPr/>
      </dsp:nvSpPr>
      <dsp:spPr>
        <a:xfrm rot="5400000">
          <a:off x="-104521" y="3220947"/>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6</a:t>
          </a:r>
        </a:p>
      </dsp:txBody>
      <dsp:txXfrm rot="-5400000">
        <a:off x="1" y="3360308"/>
        <a:ext cx="487766" cy="209043"/>
      </dsp:txXfrm>
    </dsp:sp>
    <dsp:sp modelId="{513CB0E4-1D01-4910-90D9-90C74D5954C9}">
      <dsp:nvSpPr>
        <dsp:cNvPr id="0" name=""/>
        <dsp:cNvSpPr/>
      </dsp:nvSpPr>
      <dsp:spPr>
        <a:xfrm rot="5400000">
          <a:off x="5103802" y="-1499610"/>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Early Intervention and Treatment (Tiers 2/3)</a:t>
          </a:r>
        </a:p>
      </dsp:txBody>
      <dsp:txXfrm rot="-5400000">
        <a:off x="487766" y="3138536"/>
        <a:ext cx="9662887" cy="408705"/>
      </dsp:txXfrm>
    </dsp:sp>
    <dsp:sp modelId="{83E08153-1110-43CC-B68F-D7B7549EBEF6}">
      <dsp:nvSpPr>
        <dsp:cNvPr id="0" name=""/>
        <dsp:cNvSpPr/>
      </dsp:nvSpPr>
      <dsp:spPr>
        <a:xfrm rot="5400000">
          <a:off x="-104521" y="3843995"/>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7</a:t>
          </a:r>
        </a:p>
      </dsp:txBody>
      <dsp:txXfrm rot="-5400000">
        <a:off x="1" y="3983356"/>
        <a:ext cx="487766" cy="209043"/>
      </dsp:txXfrm>
    </dsp:sp>
    <dsp:sp modelId="{1788C7AD-DB06-471B-AEF0-7C6A305170D3}">
      <dsp:nvSpPr>
        <dsp:cNvPr id="0" name=""/>
        <dsp:cNvSpPr/>
      </dsp:nvSpPr>
      <dsp:spPr>
        <a:xfrm rot="5400000">
          <a:off x="5103802" y="-876561"/>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Funding and Sustainability</a:t>
          </a:r>
        </a:p>
      </dsp:txBody>
      <dsp:txXfrm rot="-5400000">
        <a:off x="487766" y="3761585"/>
        <a:ext cx="9662887" cy="408705"/>
      </dsp:txXfrm>
    </dsp:sp>
    <dsp:sp modelId="{8BDCD04D-D4E3-4523-9B19-B9B1A1ADE77F}">
      <dsp:nvSpPr>
        <dsp:cNvPr id="0" name=""/>
        <dsp:cNvSpPr/>
      </dsp:nvSpPr>
      <dsp:spPr>
        <a:xfrm rot="5400000">
          <a:off x="-104521" y="4467044"/>
          <a:ext cx="696809" cy="487766"/>
        </a:xfrm>
        <a:prstGeom prst="chevron">
          <a:avLst/>
        </a:prstGeom>
        <a:solidFill>
          <a:srgbClr val="835B79"/>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 8</a:t>
          </a:r>
        </a:p>
      </dsp:txBody>
      <dsp:txXfrm rot="-5400000">
        <a:off x="1" y="4606405"/>
        <a:ext cx="487766" cy="209043"/>
      </dsp:txXfrm>
    </dsp:sp>
    <dsp:sp modelId="{1DF3C570-186B-4DD3-BC45-B7D05CF6E2A0}">
      <dsp:nvSpPr>
        <dsp:cNvPr id="0" name=""/>
        <dsp:cNvSpPr/>
      </dsp:nvSpPr>
      <dsp:spPr>
        <a:xfrm rot="5400000">
          <a:off x="5103802" y="-253512"/>
          <a:ext cx="452925" cy="9684997"/>
        </a:xfrm>
        <a:prstGeom prst="round2SameRect">
          <a:avLst/>
        </a:prstGeom>
        <a:solidFill>
          <a:schemeClr val="lt1">
            <a:alpha val="90000"/>
            <a:hueOff val="0"/>
            <a:satOff val="0"/>
            <a:lumOff val="0"/>
            <a:alphaOff val="0"/>
          </a:schemeClr>
        </a:solidFill>
        <a:ln w="12700" cap="flat" cmpd="sng" algn="ctr">
          <a:solidFill>
            <a:srgbClr val="835B7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Impact</a:t>
          </a:r>
        </a:p>
      </dsp:txBody>
      <dsp:txXfrm rot="-5400000">
        <a:off x="487766" y="4384634"/>
        <a:ext cx="9662887" cy="408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ABEEF-2C21-427F-9119-5B04B8EA2BDF}">
      <dsp:nvSpPr>
        <dsp:cNvPr id="0" name=""/>
        <dsp:cNvSpPr/>
      </dsp:nvSpPr>
      <dsp:spPr>
        <a:xfrm>
          <a:off x="3135427" y="0"/>
          <a:ext cx="3750461" cy="2146327"/>
        </a:xfrm>
        <a:prstGeom prst="trapezoid">
          <a:avLst>
            <a:gd name="adj" fmla="val 87369"/>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ts val="1300"/>
            </a:spcAft>
            <a:buNone/>
          </a:pPr>
          <a:endParaRPr lang="en-US" sz="1200" b="1" kern="1200" dirty="0"/>
        </a:p>
        <a:p>
          <a:pPr marL="0" lvl="0" indent="0" algn="ctr" defTabSz="533400">
            <a:lnSpc>
              <a:spcPct val="100000"/>
            </a:lnSpc>
            <a:spcBef>
              <a:spcPct val="0"/>
            </a:spcBef>
            <a:spcAft>
              <a:spcPts val="800"/>
            </a:spcAft>
            <a:buNone/>
          </a:pPr>
          <a:r>
            <a:rPr lang="en-US" sz="1600" b="1" kern="1200" dirty="0">
              <a:solidFill>
                <a:schemeClr val="bg1"/>
              </a:solidFill>
            </a:rPr>
            <a:t>Tier 3</a:t>
          </a:r>
        </a:p>
        <a:p>
          <a:pPr marL="0" lvl="0" indent="0" algn="ctr" defTabSz="533400">
            <a:lnSpc>
              <a:spcPct val="100000"/>
            </a:lnSpc>
            <a:spcBef>
              <a:spcPct val="0"/>
            </a:spcBef>
            <a:spcAft>
              <a:spcPts val="0"/>
            </a:spcAft>
            <a:buNone/>
          </a:pPr>
          <a:r>
            <a:rPr lang="en-US" sz="1600" b="0" kern="1200" dirty="0">
              <a:solidFill>
                <a:schemeClr val="bg1"/>
              </a:solidFill>
            </a:rPr>
            <a:t>Targeted interventions for </a:t>
          </a:r>
        </a:p>
        <a:p>
          <a:pPr marL="0" lvl="0" indent="0" algn="ctr" defTabSz="533400">
            <a:lnSpc>
              <a:spcPct val="100000"/>
            </a:lnSpc>
            <a:spcBef>
              <a:spcPct val="0"/>
            </a:spcBef>
            <a:spcAft>
              <a:spcPts val="0"/>
            </a:spcAft>
            <a:buNone/>
          </a:pPr>
          <a:r>
            <a:rPr lang="en-US" sz="1600" b="0" kern="1200" dirty="0">
              <a:solidFill>
                <a:schemeClr val="bg1"/>
              </a:solidFill>
            </a:rPr>
            <a:t>students with serious concerns</a:t>
          </a:r>
        </a:p>
        <a:p>
          <a:pPr marL="0" lvl="0" indent="0" algn="ctr" defTabSz="533400">
            <a:lnSpc>
              <a:spcPct val="100000"/>
            </a:lnSpc>
            <a:spcBef>
              <a:spcPct val="0"/>
            </a:spcBef>
            <a:spcAft>
              <a:spcPts val="0"/>
            </a:spcAft>
            <a:buNone/>
          </a:pPr>
          <a:r>
            <a:rPr lang="en-US" sz="1600" b="0" kern="1200" dirty="0">
              <a:solidFill>
                <a:schemeClr val="bg1"/>
              </a:solidFill>
            </a:rPr>
            <a:t> that affect daily functioning</a:t>
          </a:r>
        </a:p>
        <a:p>
          <a:pPr marL="0" lvl="0" indent="0" algn="ctr" defTabSz="533400">
            <a:lnSpc>
              <a:spcPct val="90000"/>
            </a:lnSpc>
            <a:spcBef>
              <a:spcPct val="0"/>
            </a:spcBef>
            <a:spcAft>
              <a:spcPct val="35000"/>
            </a:spcAft>
            <a:buNone/>
          </a:pPr>
          <a:endParaRPr lang="en-US" sz="1300" b="0" kern="1200" dirty="0">
            <a:solidFill>
              <a:schemeClr val="bg1"/>
            </a:solidFill>
          </a:endParaRPr>
        </a:p>
        <a:p>
          <a:pPr marL="0" lvl="0" indent="0" algn="ctr" defTabSz="533400">
            <a:lnSpc>
              <a:spcPct val="90000"/>
            </a:lnSpc>
            <a:spcBef>
              <a:spcPct val="0"/>
            </a:spcBef>
            <a:spcAft>
              <a:spcPct val="35000"/>
            </a:spcAft>
            <a:buNone/>
          </a:pPr>
          <a:endParaRPr lang="en-US" sz="1300" b="0" kern="1200" dirty="0">
            <a:solidFill>
              <a:schemeClr val="bg1"/>
            </a:solidFill>
          </a:endParaRPr>
        </a:p>
      </dsp:txBody>
      <dsp:txXfrm>
        <a:off x="3135427" y="0"/>
        <a:ext cx="3750461" cy="2146327"/>
      </dsp:txXfrm>
    </dsp:sp>
    <dsp:sp modelId="{3AB329CE-EF4D-4C54-83A0-23C022570512}">
      <dsp:nvSpPr>
        <dsp:cNvPr id="0" name=""/>
        <dsp:cNvSpPr/>
      </dsp:nvSpPr>
      <dsp:spPr>
        <a:xfrm>
          <a:off x="2033418" y="2146327"/>
          <a:ext cx="5954479" cy="1261323"/>
        </a:xfrm>
        <a:prstGeom prst="trapezoid">
          <a:avLst>
            <a:gd name="adj" fmla="val 87369"/>
          </a:avLst>
        </a:prstGeom>
        <a:solidFill>
          <a:srgbClr val="6A4A6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100000"/>
            </a:lnSpc>
            <a:spcBef>
              <a:spcPct val="0"/>
            </a:spcBef>
            <a:spcAft>
              <a:spcPts val="800"/>
            </a:spcAft>
            <a:buNone/>
          </a:pPr>
          <a:r>
            <a:rPr lang="en-US" sz="1600" b="1" kern="1200" dirty="0">
              <a:solidFill>
                <a:schemeClr val="bg1"/>
              </a:solidFill>
            </a:rPr>
            <a:t>Tier 2</a:t>
          </a:r>
        </a:p>
        <a:p>
          <a:pPr marL="0" lvl="0" indent="0" algn="ctr" defTabSz="533400">
            <a:lnSpc>
              <a:spcPct val="90000"/>
            </a:lnSpc>
            <a:spcBef>
              <a:spcPct val="0"/>
            </a:spcBef>
            <a:spcAft>
              <a:spcPct val="35000"/>
            </a:spcAft>
            <a:buNone/>
          </a:pPr>
          <a:r>
            <a:rPr lang="en-US" sz="1600" b="0" kern="1200" dirty="0">
              <a:solidFill>
                <a:schemeClr val="bg1"/>
              </a:solidFill>
            </a:rPr>
            <a:t>Supports and early intervention for students identified through needs assessments as at risk for mental health concerns</a:t>
          </a:r>
        </a:p>
        <a:p>
          <a:pPr marL="0" lvl="0" indent="0" algn="ctr" defTabSz="533400">
            <a:lnSpc>
              <a:spcPct val="90000"/>
            </a:lnSpc>
            <a:spcBef>
              <a:spcPct val="0"/>
            </a:spcBef>
            <a:spcAft>
              <a:spcPct val="35000"/>
            </a:spcAft>
            <a:buNone/>
          </a:pPr>
          <a:endParaRPr lang="en-US" sz="1200" b="1" kern="1200" dirty="0"/>
        </a:p>
      </dsp:txBody>
      <dsp:txXfrm>
        <a:off x="3075452" y="2146327"/>
        <a:ext cx="3870411" cy="1261323"/>
      </dsp:txXfrm>
    </dsp:sp>
    <dsp:sp modelId="{0C074895-42C9-46CA-ADEA-187CCF2DF6EF}">
      <dsp:nvSpPr>
        <dsp:cNvPr id="0" name=""/>
        <dsp:cNvSpPr/>
      </dsp:nvSpPr>
      <dsp:spPr>
        <a:xfrm>
          <a:off x="1025984" y="3407650"/>
          <a:ext cx="7969347" cy="1153075"/>
        </a:xfrm>
        <a:prstGeom prst="trapezoid">
          <a:avLst>
            <a:gd name="adj" fmla="val 87369"/>
          </a:avLst>
        </a:prstGeom>
        <a:solidFill>
          <a:srgbClr val="6A4A6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800"/>
            </a:spcAft>
            <a:buNone/>
          </a:pPr>
          <a:r>
            <a:rPr lang="en-US" sz="1600" b="1" kern="1200" dirty="0">
              <a:solidFill>
                <a:schemeClr val="bg1"/>
              </a:solidFill>
            </a:rPr>
            <a:t>Tier 1</a:t>
          </a:r>
        </a:p>
        <a:p>
          <a:pPr marL="0" lvl="0" indent="0" algn="ctr" defTabSz="711200">
            <a:lnSpc>
              <a:spcPct val="90000"/>
            </a:lnSpc>
            <a:spcBef>
              <a:spcPct val="0"/>
            </a:spcBef>
            <a:spcAft>
              <a:spcPct val="35000"/>
            </a:spcAft>
            <a:buNone/>
          </a:pPr>
          <a:r>
            <a:rPr lang="en-US" sz="1600" b="0" kern="1200" dirty="0">
              <a:solidFill>
                <a:schemeClr val="bg1"/>
              </a:solidFill>
            </a:rPr>
            <a:t>Promotion of positive social, emotional, and behavioral skills and overall wellness for all students</a:t>
          </a:r>
        </a:p>
      </dsp:txBody>
      <dsp:txXfrm>
        <a:off x="2420620" y="3407650"/>
        <a:ext cx="5180075" cy="1153075"/>
      </dsp:txXfrm>
    </dsp:sp>
    <dsp:sp modelId="{D27D7080-0285-4D4D-8637-9D3F44FC6385}">
      <dsp:nvSpPr>
        <dsp:cNvPr id="0" name=""/>
        <dsp:cNvSpPr/>
      </dsp:nvSpPr>
      <dsp:spPr>
        <a:xfrm>
          <a:off x="507270" y="4560726"/>
          <a:ext cx="9006775" cy="593703"/>
        </a:xfrm>
        <a:prstGeom prst="trapezoid">
          <a:avLst>
            <a:gd name="adj" fmla="val 87369"/>
          </a:avLst>
        </a:prstGeom>
        <a:solidFill>
          <a:srgbClr val="6A4A6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Professional development and support for a healthy school workforce</a:t>
          </a:r>
        </a:p>
      </dsp:txBody>
      <dsp:txXfrm>
        <a:off x="2083455" y="4560726"/>
        <a:ext cx="5854404" cy="593703"/>
      </dsp:txXfrm>
    </dsp:sp>
    <dsp:sp modelId="{3A1246A2-6781-469D-8C44-027A742C2746}">
      <dsp:nvSpPr>
        <dsp:cNvPr id="0" name=""/>
        <dsp:cNvSpPr/>
      </dsp:nvSpPr>
      <dsp:spPr>
        <a:xfrm>
          <a:off x="0" y="5154429"/>
          <a:ext cx="10021316" cy="580604"/>
        </a:xfrm>
        <a:prstGeom prst="trapezoid">
          <a:avLst>
            <a:gd name="adj" fmla="val 87369"/>
          </a:avLst>
        </a:prstGeom>
        <a:solidFill>
          <a:srgbClr val="6A4A62">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Family-School-Community partnerships</a:t>
          </a:r>
        </a:p>
      </dsp:txBody>
      <dsp:txXfrm>
        <a:off x="1753730" y="5154429"/>
        <a:ext cx="6513855" cy="5806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4/4/24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shapesystem.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pi.wi.gov/sspw/mental-health"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schoolmentalhealthwisconsin.org/"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rPr>
              <a:t>Welcome to Module </a:t>
            </a:r>
            <a:r>
              <a:rPr lang="en-US" sz="1200">
                <a:latin typeface="+mn-lt"/>
              </a:rPr>
              <a:t>1 of </a:t>
            </a:r>
            <a:r>
              <a:rPr lang="en-US" sz="1200" dirty="0">
                <a:latin typeface="+mn-lt"/>
              </a:rPr>
              <a:t>National School Mental Health </a:t>
            </a:r>
            <a:r>
              <a:rPr lang="en-US" sz="1200" dirty="0"/>
              <a:t>Best Practices: Implementation Guidance Modules for States, Districts, and Schools</a:t>
            </a:r>
            <a:r>
              <a:rPr lang="en-US" sz="1200" dirty="0">
                <a:latin typeface="+mn-lt"/>
              </a:rPr>
              <a:t> – Foundations of Comprehensive School Mental Health.</a:t>
            </a:r>
          </a:p>
          <a:p>
            <a:endParaRPr lang="en-US" sz="1200" dirty="0">
              <a:latin typeface="+mn-lt"/>
            </a:endParaRPr>
          </a:p>
          <a:p>
            <a:r>
              <a:rPr lang="en-US" sz="1200" dirty="0">
                <a:latin typeface="+mn-lt"/>
              </a:rPr>
              <a:t>Module content was developed by the National Center for School Mental Health in partnership with the Mental Health Technology Transfer Center (MHTTC) Network.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40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Each module aligns </a:t>
            </a:r>
            <a:r>
              <a:rPr lang="en-US" sz="1200" dirty="0">
                <a:solidFill>
                  <a:schemeClr val="tx1"/>
                </a:solidFill>
                <a:latin typeface="+mn-lt"/>
              </a:rPr>
              <a:t>with the </a:t>
            </a:r>
            <a:r>
              <a:rPr lang="en-US" sz="1200" b="1" dirty="0">
                <a:solidFill>
                  <a:schemeClr val="tx1"/>
                </a:solidFill>
                <a:latin typeface="+mn-lt"/>
              </a:rPr>
              <a:t>national performance domains and indicators </a:t>
            </a:r>
            <a:r>
              <a:rPr lang="en-US" sz="1200" dirty="0">
                <a:solidFill>
                  <a:schemeClr val="tx1"/>
                </a:solidFill>
                <a:latin typeface="+mn-lt"/>
              </a:rPr>
              <a:t>of comprehensive school mental health system quality. These domains and indicators were established as part of the National Quality Initiative on School Health, and were developed through an iterative process led by the National Center for School Mental Health with significant and diverse stakeholder input from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All domains and indicators are part of the </a:t>
            </a:r>
            <a:r>
              <a:rPr kumimoji="0" lang="en-US" sz="1200" b="1" i="0" u="none" strike="noStrike" kern="1200" cap="none" spc="0" normalizeH="0" baseline="0" noProof="0" dirty="0">
                <a:ln>
                  <a:noFill/>
                </a:ln>
                <a:solidFill>
                  <a:schemeClr val="tx1"/>
                </a:solidFill>
                <a:effectLst/>
                <a:uLnTx/>
                <a:uFillTx/>
                <a:latin typeface="+mn-lt"/>
                <a:ea typeface="+mn-ea"/>
                <a:cs typeface="+mn-cs"/>
              </a:rPr>
              <a:t>National School Mental Health Quality Assessment (SMH-QA)</a:t>
            </a:r>
            <a:r>
              <a:rPr kumimoji="0" lang="en-US" sz="1200" b="0" i="0" u="none" strike="noStrike" kern="1200" cap="none" spc="0" normalizeH="0" baseline="0" noProof="0" dirty="0">
                <a:ln>
                  <a:noFill/>
                </a:ln>
                <a:solidFill>
                  <a:schemeClr val="tx1"/>
                </a:solidFill>
                <a:effectLst/>
                <a:uLnTx/>
                <a:uFillTx/>
                <a:latin typeface="+mn-lt"/>
                <a:ea typeface="+mn-ea"/>
                <a:cs typeface="+mn-cs"/>
              </a:rPr>
              <a:t>, which can be completed by teams as they engage with National School Mental Health </a:t>
            </a:r>
            <a:r>
              <a:rPr lang="en-US" sz="1200" dirty="0"/>
              <a:t>Best Practices: Implementation Guidance Modules for States, Districts, and Schools</a:t>
            </a:r>
            <a:r>
              <a:rPr kumimoji="0" lang="en-US" sz="1200" b="0" i="0" u="none" strike="noStrike" kern="1200" cap="none" spc="0" normalizeH="0" baseline="0" noProof="0" dirty="0">
                <a:ln>
                  <a:noFill/>
                </a:ln>
                <a:solidFill>
                  <a:schemeClr val="tx1"/>
                </a:solidFill>
                <a:effectLst/>
                <a:uLnTx/>
                <a:uFillTx/>
                <a:latin typeface="+mn-lt"/>
                <a:ea typeface="+mn-ea"/>
                <a:cs typeface="+mn-cs"/>
              </a:rPr>
              <a:t>. The SMH-QA provides district and school teams a framework for assessing the quality of their school mental health system and engaging in strategic quality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Many of the quality indicators include best-practice guidelines that can be used to self-assess indicator implementation and to guide strategic quality improvement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Quality indicators are noted by a tab in the upper left corner of the slides within each module.</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74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Each module also contains resources, as indicated by the resources tab in the top right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Many of the resources are included at the end of each module, following the slide deck.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resource provides an overview of the School Mental Health Quality Domains and Indicators.</a:t>
            </a:r>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11</a:t>
            </a:fld>
            <a:endParaRPr lang="en-US"/>
          </a:p>
        </p:txBody>
      </p:sp>
    </p:spTree>
    <p:extLst>
      <p:ext uri="{BB962C8B-B14F-4D97-AF65-F5344CB8AC3E}">
        <p14:creationId xmlns:p14="http://schemas.microsoft.com/office/powerpoint/2010/main" val="291497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a:latin typeface="+mn-lt"/>
              </a:rPr>
              <a:t>The </a:t>
            </a:r>
            <a:r>
              <a:rPr lang="en-US" sz="1200" b="1" dirty="0">
                <a:solidFill>
                  <a:srgbClr val="6A4A62"/>
                </a:solidFill>
                <a:latin typeface="+mn-lt"/>
              </a:rPr>
              <a:t>School Health Assessment and Performance Evaluation (SHAPE) System (</a:t>
            </a:r>
            <a:r>
              <a:rPr lang="en-US" sz="1200" b="1" dirty="0">
                <a:solidFill>
                  <a:srgbClr val="6A4A62"/>
                </a:solidFill>
                <a:latin typeface="+mn-lt"/>
                <a:hlinkClick r:id="rId3"/>
              </a:rPr>
              <a:t>www.theSHAPEsystem.com</a:t>
            </a:r>
            <a:r>
              <a:rPr lang="en-US" sz="1200" b="1" dirty="0">
                <a:solidFill>
                  <a:srgbClr val="6A4A62"/>
                </a:solidFill>
                <a:latin typeface="+mn-lt"/>
              </a:rPr>
              <a:t>) </a:t>
            </a:r>
            <a:r>
              <a:rPr lang="en-US" sz="1200" kern="1200" dirty="0">
                <a:solidFill>
                  <a:schemeClr val="tx1"/>
                </a:solidFill>
                <a:effectLst/>
                <a:latin typeface="+mn-lt"/>
                <a:ea typeface="+mn-ea"/>
                <a:cs typeface="+mn-cs"/>
              </a:rPr>
              <a:t>is a public-access, web-based platform that offers schools, districts, and states a workspace and targeted resources to support school mental health quality improvement. </a:t>
            </a:r>
          </a:p>
          <a:p>
            <a:pPr>
              <a:lnSpc>
                <a:spcPct val="120000"/>
              </a:lnSpc>
            </a:pPr>
            <a:endParaRPr lang="en-US" sz="1200" kern="1200" dirty="0">
              <a:solidFill>
                <a:schemeClr val="tx1"/>
              </a:solidFill>
              <a:effectLst/>
              <a:latin typeface="+mn-lt"/>
              <a:ea typeface="+mn-ea"/>
              <a:cs typeface="+mn-cs"/>
            </a:endParaRPr>
          </a:p>
          <a:p>
            <a:pPr>
              <a:lnSpc>
                <a:spcPct val="120000"/>
              </a:lnSpc>
            </a:pPr>
            <a:r>
              <a:rPr lang="en-US" sz="1200" kern="1200" dirty="0">
                <a:solidFill>
                  <a:schemeClr val="tx1"/>
                </a:solidFill>
                <a:effectLst/>
                <a:latin typeface="+mn-lt"/>
                <a:ea typeface="+mn-ea"/>
                <a:cs typeface="+mn-cs"/>
              </a:rPr>
              <a:t>SHAPE was developed by the National Center for School Mental Health (NCSMH), in partnership with the field, to increase the quality and sustainability of comprehensive school mental health systems. </a:t>
            </a:r>
          </a:p>
          <a:p>
            <a:pPr>
              <a:lnSpc>
                <a:spcPct val="120000"/>
              </a:lnSpc>
            </a:pPr>
            <a:endParaRPr lang="en-US" sz="1200" kern="1200" dirty="0">
              <a:solidFill>
                <a:schemeClr val="tx1"/>
              </a:solidFill>
              <a:effectLst/>
              <a:latin typeface="+mn-lt"/>
              <a:ea typeface="+mn-ea"/>
              <a:cs typeface="+mn-cs"/>
            </a:endParaRPr>
          </a:p>
          <a:p>
            <a:pPr>
              <a:lnSpc>
                <a:spcPct val="120000"/>
              </a:lnSpc>
            </a:pPr>
            <a:r>
              <a:rPr lang="en-US" sz="1200" kern="1200" dirty="0">
                <a:solidFill>
                  <a:schemeClr val="tx1"/>
                </a:solidFill>
                <a:effectLst/>
                <a:latin typeface="+mn-lt"/>
                <a:ea typeface="+mn-ea"/>
                <a:cs typeface="+mn-cs"/>
              </a:rPr>
              <a:t>SHAPE houses the National School Mental Health Census and the School Mental Health Quality Assessment (SMH-QA, district and school versions). </a:t>
            </a:r>
          </a:p>
          <a:p>
            <a:pPr>
              <a:lnSpc>
                <a:spcPct val="120000"/>
              </a:lnSpc>
            </a:pPr>
            <a:endParaRPr lang="en-US" sz="1200" kern="1200" dirty="0">
              <a:solidFill>
                <a:schemeClr val="tx1"/>
              </a:solidFill>
              <a:effectLst/>
              <a:latin typeface="+mn-lt"/>
              <a:ea typeface="+mn-ea"/>
              <a:cs typeface="+mn-cs"/>
            </a:endParaRPr>
          </a:p>
          <a:p>
            <a:pPr>
              <a:lnSpc>
                <a:spcPct val="120000"/>
              </a:lnSpc>
            </a:pP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83246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SHAPE has several features to support district and school teams including school and district profiles and a quality assessment with targeted resources.</a:t>
            </a:r>
            <a:endParaRPr lang="en-US" sz="1200" dirty="0">
              <a:latin typeface="+mn-lt"/>
            </a:endParaRPr>
          </a:p>
          <a:p>
            <a:pPr>
              <a:lnSpc>
                <a:spcPct val="120000"/>
              </a:lnSpc>
            </a:pPr>
            <a:endParaRPr lang="en-US" sz="1200" b="0" dirty="0">
              <a:solidFill>
                <a:srgbClr val="6A4A62"/>
              </a:solidFill>
              <a:latin typeface="+mn-lt"/>
            </a:endParaRPr>
          </a:p>
          <a:p>
            <a:r>
              <a:rPr lang="en-US" sz="1200" b="1" kern="1200" dirty="0">
                <a:solidFill>
                  <a:schemeClr val="tx1"/>
                </a:solidFill>
                <a:effectLst/>
                <a:latin typeface="+mn-lt"/>
                <a:ea typeface="+mn-ea"/>
                <a:cs typeface="+mn-cs"/>
              </a:rPr>
              <a:t>School and District Profiles</a:t>
            </a:r>
            <a:r>
              <a:rPr lang="en-US" sz="1200" kern="1200" dirty="0">
                <a:solidFill>
                  <a:schemeClr val="tx1"/>
                </a:solidFill>
                <a:effectLst/>
                <a:latin typeface="+mn-lt"/>
                <a:ea typeface="+mn-ea"/>
                <a:cs typeface="+mn-cs"/>
              </a:rPr>
              <a:t> collect information and provide a snapshot of the multi-tiered services and supports, staffing, financing, and data systems of your school’s or district’s comprehensive school mental health system.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Quality Assessment and Individualized Reports </a:t>
            </a:r>
            <a:r>
              <a:rPr lang="en-US" sz="1200" kern="1200" dirty="0">
                <a:solidFill>
                  <a:schemeClr val="tx1"/>
                </a:solidFill>
                <a:effectLst/>
                <a:latin typeface="+mn-lt"/>
                <a:ea typeface="+mn-ea"/>
                <a:cs typeface="+mn-cs"/>
              </a:rPr>
              <a:t>offer individuals and teams the opportunity to complete the National School Mental Health Quality Assessment (SMH-QA, School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District versions) and to receive tailored reports that illustrate degree of implementation from emerging to mastery. Individualized reports then provide guidance on strategic quality improvement planning.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SHAPE also hosts </a:t>
            </a:r>
            <a:r>
              <a:rPr lang="en-US" sz="1200" b="1" kern="1200" dirty="0">
                <a:solidFill>
                  <a:schemeClr val="tx1"/>
                </a:solidFill>
                <a:effectLst/>
                <a:latin typeface="+mn-lt"/>
                <a:ea typeface="+mn-ea"/>
                <a:cs typeface="+mn-cs"/>
              </a:rPr>
              <a:t>District and State Dashboards </a:t>
            </a:r>
            <a:r>
              <a:rPr lang="en-US" sz="1200" b="0" kern="1200" dirty="0">
                <a:solidFill>
                  <a:schemeClr val="tx1"/>
                </a:solidFill>
                <a:effectLst/>
                <a:latin typeface="+mn-lt"/>
                <a:ea typeface="+mn-ea"/>
                <a:cs typeface="+mn-cs"/>
              </a:rPr>
              <a:t>to p</a:t>
            </a:r>
            <a:r>
              <a:rPr lang="en-US" sz="1200" kern="1200" dirty="0">
                <a:solidFill>
                  <a:schemeClr val="tx1"/>
                </a:solidFill>
                <a:effectLst/>
                <a:latin typeface="+mn-lt"/>
                <a:ea typeface="+mn-ea"/>
                <a:cs typeface="+mn-cs"/>
              </a:rPr>
              <a:t>rovide state leaders the opportunity to systematically view the landscape of school mental health within their districts and districts the opportunity to do the same within their schools. This information may guide state and district technical assistance and quality improvement support efforts.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2380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system provides individuals and teams with quality improvement guides and resources.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428229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addition to the quality improvement tools, SHAPE offers additional tools including the Screening and Assessment Library and the Trauma-Responsive Schools Assessment.</a:t>
            </a:r>
          </a:p>
          <a:p>
            <a:endParaRPr lang="en-US" sz="1200" dirty="0">
              <a:latin typeface="+mn-lt"/>
            </a:endParaRPr>
          </a:p>
          <a:p>
            <a:r>
              <a:rPr lang="en-US" sz="1200" b="1" kern="1200" dirty="0">
                <a:solidFill>
                  <a:schemeClr val="tx1"/>
                </a:solidFill>
                <a:effectLst/>
                <a:latin typeface="+mn-lt"/>
                <a:ea typeface="+mn-ea"/>
                <a:cs typeface="+mn-cs"/>
              </a:rPr>
              <a:t>The Screening and Assessment Library </a:t>
            </a:r>
            <a:r>
              <a:rPr lang="en-US" sz="1200" b="0"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rovides information about and links to free assessment measures that can be used within school mental health.  The library allows for filtering based on focus area, assessment purpose, student age, language, reporter, and cost.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Trauma Responsive Schools Implementation Assessment (TRS-IA) </a:t>
            </a:r>
            <a:r>
              <a:rPr lang="en-US" sz="1200" b="0"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ffers district and school teams an evidence-informed tool to assess their trauma-responsiveness. The TRS-IA is composed of eight domains, and was co-developed by the National Child Traumatic Stress Network, Treatment and Services Adaptation Center for Resilience, Hope, and Wellness in Schools in partnership with the NCSMH.</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328724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District and school teams can achieve SHAPE recognition when they complete the National School Mental Health Census and the Quality Assessment. Recognition may increase opportunities for federal, state, and local grant funding.</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169136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Let’s define comprehensive school mental health and its core features.</a:t>
            </a:r>
          </a:p>
        </p:txBody>
      </p:sp>
      <p:sp>
        <p:nvSpPr>
          <p:cNvPr id="4" name="Slide Number Placeholder 3"/>
          <p:cNvSpPr>
            <a:spLocks noGrp="1"/>
          </p:cNvSpPr>
          <p:nvPr>
            <p:ph type="sldNum" sz="quarter" idx="5"/>
          </p:nvPr>
        </p:nvSpPr>
        <p:spPr/>
        <p:txBody>
          <a:bodyPr/>
          <a:lstStyle/>
          <a:p>
            <a:fld id="{1008A72D-3A49-4FC1-ADCD-F4954970C19B}" type="slidenum">
              <a:rPr lang="en-US" smtClean="0"/>
              <a:t>17</a:t>
            </a:fld>
            <a:endParaRPr lang="en-US"/>
          </a:p>
        </p:txBody>
      </p:sp>
    </p:spTree>
    <p:extLst>
      <p:ext uri="{BB962C8B-B14F-4D97-AF65-F5344CB8AC3E}">
        <p14:creationId xmlns:p14="http://schemas.microsoft.com/office/powerpoint/2010/main" val="60543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Comprehensive school mental health systems</a:t>
            </a:r>
            <a:r>
              <a:rPr lang="en-US" sz="1200" kern="1200" dirty="0">
                <a:solidFill>
                  <a:schemeClr val="tx1"/>
                </a:solidFill>
                <a:effectLst/>
                <a:latin typeface="+mn-lt"/>
                <a:ea typeface="+mn-ea"/>
                <a:cs typeface="+mn-cs"/>
              </a:rPr>
              <a:t> provide a full array of supports and services that promote positive school climate, social emotional learning, mental health, and well-being, while reducing the prevalence and severity of mental illness.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Comprehensive school mental health systems are built on a strong foundation of district and school professionals, including administrators and educators, specialized instructional support personnel (e.g., school psychologists, school social workers, school counselors, school nurses and other school health professionals), in strategic partnership with students, families, and community health and mental health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systems also assess and address the social and environmental factors that affect mental health, including public policies and social norms that shape mental health outcomes.  Effective comprehensive school mental health systems contribute to improved student and school outcomes including greater academic success, reduced exclusionary discipline practices, improved school climate and safety, and enhanced student social-emotional-behavioral functioning.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3708059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a:t>
            </a:r>
            <a:r>
              <a:rPr lang="en-US" sz="1200" b="1" kern="1200" dirty="0">
                <a:solidFill>
                  <a:schemeClr val="tx1"/>
                </a:solidFill>
                <a:effectLst/>
                <a:latin typeface="+mn-lt"/>
                <a:ea typeface="+mn-ea"/>
                <a:cs typeface="+mn-cs"/>
              </a:rPr>
              <a:t>core features </a:t>
            </a:r>
            <a:r>
              <a:rPr lang="en-US" sz="1200" kern="1200" dirty="0">
                <a:solidFill>
                  <a:schemeClr val="tx1"/>
                </a:solidFill>
                <a:effectLst/>
                <a:latin typeface="+mn-lt"/>
                <a:ea typeface="+mn-ea"/>
                <a:cs typeface="+mn-cs"/>
              </a:rPr>
              <a:t>of comprehensive school mental health systems. Each of these will be examined in more depth here and throughout the training.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Core Features include:</a:t>
            </a:r>
          </a:p>
          <a:p>
            <a:pPr marL="171450" indent="-171450">
              <a:buFont typeface="Arial" panose="020B0604020202020204" pitchFamily="34" charset="0"/>
              <a:buChar char="•"/>
            </a:pPr>
            <a:r>
              <a:rPr lang="en-US" sz="1200" dirty="0">
                <a:latin typeface="+mn-lt"/>
              </a:rPr>
              <a:t>Educators and Student Instructional Support Personnel </a:t>
            </a:r>
          </a:p>
          <a:p>
            <a:pPr marL="171450" indent="-171450">
              <a:buFont typeface="Arial" panose="020B0604020202020204" pitchFamily="34" charset="0"/>
              <a:buChar char="•"/>
            </a:pPr>
            <a:r>
              <a:rPr lang="en-US" sz="1200" dirty="0">
                <a:latin typeface="+mn-lt"/>
              </a:rPr>
              <a:t>Collaboration and Teaming</a:t>
            </a:r>
          </a:p>
          <a:p>
            <a:pPr marL="171450" indent="-171450">
              <a:buFont typeface="Arial" panose="020B0604020202020204" pitchFamily="34" charset="0"/>
              <a:buChar char="•"/>
            </a:pPr>
            <a:r>
              <a:rPr lang="en-US" sz="1200" dirty="0" err="1">
                <a:latin typeface="+mn-lt"/>
              </a:rPr>
              <a:t>Multitiered</a:t>
            </a:r>
            <a:r>
              <a:rPr lang="en-US" sz="1200" dirty="0">
                <a:latin typeface="+mn-lt"/>
              </a:rPr>
              <a:t> System of Supports</a:t>
            </a:r>
          </a:p>
          <a:p>
            <a:pPr marL="171450" indent="-171450">
              <a:buFont typeface="Arial" panose="020B0604020202020204" pitchFamily="34" charset="0"/>
              <a:buChar char="•"/>
            </a:pPr>
            <a:r>
              <a:rPr lang="en-US" sz="1200" dirty="0">
                <a:latin typeface="+mn-lt"/>
              </a:rPr>
              <a:t>Evidence-Informed Services and Supports</a:t>
            </a:r>
          </a:p>
          <a:p>
            <a:pPr marL="171450" indent="-171450">
              <a:buFont typeface="Arial" panose="020B0604020202020204" pitchFamily="34" charset="0"/>
              <a:buChar char="•"/>
            </a:pPr>
            <a:r>
              <a:rPr lang="en-US" sz="1200" dirty="0">
                <a:latin typeface="+mn-lt"/>
              </a:rPr>
              <a:t>Cultural Responsiveness and Equity </a:t>
            </a:r>
          </a:p>
          <a:p>
            <a:pPr marL="171450" indent="-171450">
              <a:buFont typeface="Arial" panose="020B0604020202020204" pitchFamily="34" charset="0"/>
              <a:buChar char="•"/>
            </a:pPr>
            <a:r>
              <a:rPr lang="en-US" sz="1200" dirty="0">
                <a:latin typeface="+mn-lt"/>
              </a:rPr>
              <a:t>Data-Driven Decision-Making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Several successful state and local examples of these core features provide a road map to achieve wide scale adoption of comprehensive school mental health systems across the United States, and will be used as examples throughout this training resource.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74261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01905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It is important to have a</a:t>
            </a:r>
            <a:r>
              <a:rPr lang="en-US" sz="1200" b="1" kern="1200" dirty="0">
                <a:solidFill>
                  <a:schemeClr val="tx1"/>
                </a:solidFill>
                <a:effectLst/>
                <a:latin typeface="+mn-lt"/>
                <a:ea typeface="+mn-ea"/>
                <a:cs typeface="+mn-cs"/>
              </a:rPr>
              <a:t> full array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of school and district professionals, including specialized instructional support personnel</a:t>
            </a:r>
            <a:r>
              <a:rPr lang="en-US" sz="1200" kern="1200" dirty="0">
                <a:solidFill>
                  <a:schemeClr val="tx1"/>
                </a:solidFill>
                <a:effectLst/>
                <a:latin typeface="+mn-lt"/>
                <a:ea typeface="+mn-ea"/>
                <a:cs typeface="+mn-cs"/>
              </a:rPr>
              <a:t>, who are well-trained to support the mental health needs of students in the school setting. </a:t>
            </a:r>
          </a:p>
          <a:p>
            <a:endParaRPr lang="en-US" sz="1200" dirty="0">
              <a:latin typeface="+mn-lt"/>
            </a:endParaRPr>
          </a:p>
          <a:p>
            <a:r>
              <a:rPr lang="en-US" sz="1200" dirty="0">
                <a:latin typeface="+mn-lt"/>
              </a:rPr>
              <a:t>District and school professionals are the foundation of comprehensive school mental health systems.</a:t>
            </a:r>
          </a:p>
          <a:p>
            <a:pPr lvl="1"/>
            <a:endParaRPr lang="en-US" sz="1200" dirty="0">
              <a:latin typeface="+mn-lt"/>
            </a:endParaRPr>
          </a:p>
          <a:p>
            <a:pPr lvl="1"/>
            <a:r>
              <a:rPr lang="en-US" sz="1200" dirty="0">
                <a:latin typeface="+mn-lt"/>
              </a:rPr>
              <a:t>Administrators and Educators need to be trained in how to promote student mental health and to identify and refer students in need of extra mental health supports.</a:t>
            </a:r>
          </a:p>
          <a:p>
            <a:pPr lvl="1"/>
            <a:endParaRPr lang="en-US" sz="1200" dirty="0">
              <a:latin typeface="+mn-lt"/>
            </a:endParaRPr>
          </a:p>
          <a:p>
            <a:pPr lvl="1"/>
            <a:r>
              <a:rPr lang="en-US" sz="1200" dirty="0">
                <a:latin typeface="+mn-lt"/>
              </a:rPr>
              <a:t>Student Instructional Support Personnel include a variety of professionals trained to support student mental health in the school context. These include:</a:t>
            </a:r>
          </a:p>
          <a:p>
            <a:pPr marL="1085850" lvl="2" indent="-171450">
              <a:buFont typeface="Arial" panose="020B0604020202020204" pitchFamily="34" charset="0"/>
              <a:buChar char="•"/>
            </a:pPr>
            <a:r>
              <a:rPr lang="en-US" sz="1200" dirty="0">
                <a:latin typeface="+mn-lt"/>
              </a:rPr>
              <a:t>School Psychologists</a:t>
            </a:r>
          </a:p>
          <a:p>
            <a:pPr marL="1085850" lvl="2" indent="-171450">
              <a:buFont typeface="Arial" panose="020B0604020202020204" pitchFamily="34" charset="0"/>
              <a:buChar char="•"/>
            </a:pPr>
            <a:r>
              <a:rPr lang="en-US" sz="1200" dirty="0">
                <a:latin typeface="+mn-lt"/>
              </a:rPr>
              <a:t>School Counselors</a:t>
            </a:r>
          </a:p>
          <a:p>
            <a:pPr marL="1085850" lvl="2" indent="-171450">
              <a:buFont typeface="Arial" panose="020B0604020202020204" pitchFamily="34" charset="0"/>
              <a:buChar char="•"/>
            </a:pPr>
            <a:r>
              <a:rPr lang="en-US" sz="1200" dirty="0">
                <a:latin typeface="+mn-lt"/>
              </a:rPr>
              <a:t>School Social Workers</a:t>
            </a:r>
          </a:p>
          <a:p>
            <a:pPr marL="1085850" lvl="2" indent="-171450">
              <a:buFont typeface="Arial" panose="020B0604020202020204" pitchFamily="34" charset="0"/>
              <a:buChar char="•"/>
            </a:pPr>
            <a:r>
              <a:rPr lang="en-US" sz="1200" dirty="0">
                <a:latin typeface="+mn-lt"/>
              </a:rPr>
              <a:t>School Nurses</a:t>
            </a:r>
          </a:p>
          <a:p>
            <a:pPr marL="1085850" lvl="2" indent="-171450">
              <a:buFont typeface="Arial" panose="020B0604020202020204" pitchFamily="34" charset="0"/>
              <a:buChar char="•"/>
            </a:pPr>
            <a:r>
              <a:rPr lang="en-US" sz="1200" dirty="0">
                <a:latin typeface="+mn-lt"/>
              </a:rPr>
              <a:t>Other Health Professionals</a:t>
            </a:r>
          </a:p>
          <a:p>
            <a:pPr lvl="2"/>
            <a:endParaRPr lang="en-US" sz="1200" dirty="0">
              <a:latin typeface="+mn-lt"/>
            </a:endParaRPr>
          </a:p>
          <a:p>
            <a:r>
              <a:rPr lang="en-US" sz="1200" dirty="0">
                <a:latin typeface="+mn-lt"/>
              </a:rPr>
              <a:t>Consider nationally recognized staffing ratios – Each Student Instructional Support Personnel professional organization has nationally recognized staffing ratios. Districts and schools should consider whether they have sufficiently invested in these personnel in alignment with needs and recommended ratios.</a:t>
            </a:r>
          </a:p>
          <a:p>
            <a:endParaRPr lang="en-US" sz="1200" dirty="0">
              <a:latin typeface="+mn-lt"/>
            </a:endParaRPr>
          </a:p>
          <a:p>
            <a:r>
              <a:rPr lang="en-US" sz="1200" dirty="0">
                <a:latin typeface="+mn-lt"/>
              </a:rPr>
              <a:t>When community providers partner with schools, they should augment existing supports and services in a strategic and integrated way instead of replacing or being walled off from school professionals.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216581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Collaboration and teaming</a:t>
            </a:r>
            <a:r>
              <a:rPr lang="en-US" sz="1200" kern="1200" dirty="0">
                <a:solidFill>
                  <a:schemeClr val="tx1"/>
                </a:solidFill>
                <a:effectLst/>
                <a:latin typeface="+mn-lt"/>
                <a:ea typeface="+mn-ea"/>
                <a:cs typeface="+mn-cs"/>
              </a:rPr>
              <a:t> among students, families, schools, community partners, policymakers, funders, and providers addresses the interconnected academic, social, emotional, and behavioral needs of all students.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3021950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Students and families should be involved in all levels of school mental health systems, including planning, development, implementation, evaluation, and training.</a:t>
            </a:r>
            <a:endParaRPr lang="en-US" sz="1200" b="1" dirty="0">
              <a:latin typeface="+mn-lt"/>
            </a:endParaRPr>
          </a:p>
          <a:p>
            <a:endParaRPr lang="en-US" sz="1200" dirty="0">
              <a:latin typeface="+mn-lt"/>
            </a:endParaRPr>
          </a:p>
          <a:p>
            <a:r>
              <a:rPr lang="en-US" sz="1200" dirty="0">
                <a:latin typeface="+mn-lt"/>
              </a:rPr>
              <a:t>There are several ways that students and families can be involved in school mental health systems. Some examples include:</a:t>
            </a:r>
          </a:p>
          <a:p>
            <a:pPr marL="800100" lvl="1" indent="-342900">
              <a:buFont typeface="Arial" panose="020B0604020202020204" pitchFamily="34" charset="0"/>
              <a:buChar char="•"/>
            </a:pPr>
            <a:r>
              <a:rPr lang="en-US" sz="1200" dirty="0">
                <a:latin typeface="+mn-lt"/>
              </a:rPr>
              <a:t>Participation in a school-community advisory group </a:t>
            </a:r>
          </a:p>
          <a:p>
            <a:pPr marL="800100" lvl="1" indent="-342900">
              <a:buFont typeface="Arial" panose="020B0604020202020204" pitchFamily="34" charset="0"/>
              <a:buChar char="•"/>
            </a:pPr>
            <a:r>
              <a:rPr lang="en-US" sz="1200" dirty="0">
                <a:latin typeface="+mn-lt"/>
              </a:rPr>
              <a:t>Involvement in needs assessment process and program selection</a:t>
            </a:r>
          </a:p>
          <a:p>
            <a:pPr marL="800100" lvl="1" indent="-342900">
              <a:buFont typeface="Arial" panose="020B0604020202020204" pitchFamily="34" charset="0"/>
              <a:buChar char="•"/>
            </a:pPr>
            <a:r>
              <a:rPr lang="en-US" sz="1200" dirty="0">
                <a:latin typeface="+mn-lt"/>
              </a:rPr>
              <a:t>Involvement in developing family-centered procedures for mental health referral, service provision, follow-up, and crisis care</a:t>
            </a:r>
          </a:p>
          <a:p>
            <a:pPr marL="800100" lvl="1" indent="-342900">
              <a:buFont typeface="Arial" panose="020B0604020202020204" pitchFamily="34" charset="0"/>
              <a:buChar char="•"/>
            </a:pPr>
            <a:r>
              <a:rPr lang="en-US" sz="1200" dirty="0">
                <a:latin typeface="+mn-lt"/>
              </a:rPr>
              <a:t>Development of communications about school mental health services to students and families</a:t>
            </a:r>
          </a:p>
          <a:p>
            <a:pPr marL="800100" lvl="1" indent="-342900">
              <a:buFont typeface="Arial" panose="020B0604020202020204" pitchFamily="34" charset="0"/>
              <a:buChar char="•"/>
            </a:pPr>
            <a:r>
              <a:rPr lang="en-US" sz="1200" dirty="0">
                <a:latin typeface="+mn-lt"/>
              </a:rPr>
              <a:t>Evaluating programs and communicating results to parents, community, and funders</a:t>
            </a:r>
          </a:p>
          <a:p>
            <a:endParaRPr lang="en-US" sz="1200" dirty="0">
              <a:latin typeface="+mn-lt"/>
            </a:endParaRPr>
          </a:p>
          <a:p>
            <a:r>
              <a:rPr lang="en-US" sz="1200" dirty="0">
                <a:latin typeface="+mn-lt"/>
              </a:rPr>
              <a:t>In addition, there is good research to show that students have better outcomes in school and in mental health treatment when families are engaged.</a:t>
            </a:r>
          </a:p>
        </p:txBody>
      </p:sp>
      <p:sp>
        <p:nvSpPr>
          <p:cNvPr id="4" name="Slide Number Placeholder 3"/>
          <p:cNvSpPr>
            <a:spLocks noGrp="1"/>
          </p:cNvSpPr>
          <p:nvPr>
            <p:ph type="sldNum" sz="quarter" idx="10"/>
          </p:nvPr>
        </p:nvSpPr>
        <p:spPr/>
        <p:txBody>
          <a:bodyPr/>
          <a:lstStyle/>
          <a:p>
            <a:fld id="{1008A72D-3A49-4FC1-ADCD-F4954970C19B}" type="slidenum">
              <a:rPr lang="en-US" smtClean="0"/>
              <a:t>22</a:t>
            </a:fld>
            <a:endParaRPr lang="en-US"/>
          </a:p>
        </p:txBody>
      </p:sp>
    </p:spTree>
    <p:extLst>
      <p:ext uri="{BB962C8B-B14F-4D97-AF65-F5344CB8AC3E}">
        <p14:creationId xmlns:p14="http://schemas.microsoft.com/office/powerpoint/2010/main" val="4002285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Partnerships between schools and community mental health organizations are </a:t>
            </a:r>
            <a:r>
              <a:rPr lang="en-US" sz="1200" b="1" dirty="0">
                <a:latin typeface="+mn-lt"/>
              </a:rPr>
              <a:t>purposeful</a:t>
            </a:r>
            <a:r>
              <a:rPr lang="en-US" sz="1200" dirty="0">
                <a:latin typeface="+mn-lt"/>
              </a:rPr>
              <a:t>, and designed to </a:t>
            </a:r>
            <a:r>
              <a:rPr lang="en-US" sz="1200" b="1" dirty="0">
                <a:latin typeface="+mn-lt"/>
              </a:rPr>
              <a:t>augment </a:t>
            </a:r>
            <a:r>
              <a:rPr lang="en-US" sz="1200" dirty="0">
                <a:latin typeface="+mn-lt"/>
              </a:rPr>
              <a:t>the abilities of schools to integrate student mental health into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kern="1200" dirty="0">
                <a:solidFill>
                  <a:schemeClr val="tx1"/>
                </a:solidFill>
                <a:effectLst/>
                <a:latin typeface="+mn-lt"/>
                <a:ea typeface="+mn-ea"/>
                <a:cs typeface="+mn-cs"/>
              </a:rPr>
              <a:t>Community partners can help to augment services within the school building and can link students to other services and supports in the community.  In addition, they can help to champion what schools are doing to support mental health with key leadership, including boards of education and policymakers.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Successful and sustainable school mental health systems integrate partners to complement the mental health supports and services offered by districts and schools. The roles and responsibilities of school and community partners will differ based on unique resources and needs.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In many schools, community partners are integrated across all tiers of support, but are primarily involved in more intensive treatment supports for youth with identified mental health challenges.</a:t>
            </a:r>
            <a:endParaRPr lang="en-US" sz="1200" b="1" dirty="0">
              <a:latin typeface="+mn-lt"/>
            </a:endParaRPr>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1683651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full array of tiered, evidence-based processes, policies, and practices, called a </a:t>
            </a:r>
            <a:r>
              <a:rPr lang="en-US" sz="1200" b="1" kern="1200" dirty="0">
                <a:solidFill>
                  <a:schemeClr val="tx1"/>
                </a:solidFill>
                <a:effectLst/>
                <a:latin typeface="+mn-lt"/>
                <a:ea typeface="+mn-ea"/>
                <a:cs typeface="+mn-cs"/>
              </a:rPr>
              <a:t>multi-tiered system of supports</a:t>
            </a:r>
            <a:r>
              <a:rPr lang="en-US" sz="1200" kern="1200" dirty="0">
                <a:solidFill>
                  <a:schemeClr val="tx1"/>
                </a:solidFill>
                <a:effectLst/>
                <a:latin typeface="+mn-lt"/>
                <a:ea typeface="+mn-ea"/>
                <a:cs typeface="+mn-cs"/>
              </a:rPr>
              <a:t> (MTSS), promotes mental health and reduces the prevalence and severity of mental illness. Based on principles of prevention, the tiers of support layer on one another so that students with higher-level needs continue to receive supports that promote positive mental health among all students.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schools deliver instructional or behavioral intervention to students in varying intensities as part of this MTSS to address the academic needs of the larger student body and not just students with identified disabilities. Based on a public health framework, prevention is an underlying principle at all three tiers, with Tier 1 focused on promoting mental health and preventing occurrences of problems, Tier 2 preventing risk factors or early-onset problems from progressing, and Tier 3 individually intervening to address more serious concerns that</a:t>
            </a:r>
            <a:r>
              <a:rPr lang="en-US" sz="1200" kern="1200" baseline="0" dirty="0">
                <a:solidFill>
                  <a:schemeClr val="tx1"/>
                </a:solidFill>
                <a:effectLst/>
                <a:latin typeface="+mn-lt"/>
                <a:ea typeface="+mn-ea"/>
                <a:cs typeface="+mn-cs"/>
              </a:rPr>
              <a:t> affe</a:t>
            </a:r>
            <a:r>
              <a:rPr lang="en-US" sz="1200" kern="1200" dirty="0">
                <a:solidFill>
                  <a:schemeClr val="tx1"/>
                </a:solidFill>
                <a:effectLst/>
                <a:latin typeface="+mn-lt"/>
                <a:ea typeface="+mn-ea"/>
                <a:cs typeface="+mn-cs"/>
              </a:rPr>
              <a:t>ct student daily functioning.</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Matching the range of academic, behavioral, and social needs within a school involves layering of interventions from universal approaches to targeted programming for students with mild impairment and, for some students, adding on individualized interventions linked to the lower-tiered structures.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MTSS approach ensures that all students may access the service array, including students in both general and special education, and that all students will have exposure to universal mental health supports. The number of tiers in an MTSS can vary, though many districts employ a 3-tiered model:</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Mental health promotion services and supports (Tier 1)</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mental health-related activities, including promotion of positive social, emotional, and behavioral skills and well-being, which are designed to meet the needs of all students regardless of whether or not they are at risk for mental health problems. These activities might also include efforts to support a positive school climate and staff well-being. These activities can be implemented school-wide, at the grade level, and/or at the classroom level. </a:t>
            </a:r>
          </a:p>
          <a:p>
            <a:r>
              <a:rPr lang="en-US" sz="1200" b="1" i="1" kern="1200" dirty="0">
                <a:solidFill>
                  <a:schemeClr val="tx1"/>
                </a:solidFill>
                <a:effectLst/>
                <a:latin typeface="+mn-lt"/>
                <a:ea typeface="+mn-ea"/>
                <a:cs typeface="+mn-cs"/>
              </a:rPr>
              <a:t>Examples </a:t>
            </a:r>
            <a:r>
              <a:rPr lang="en-US" sz="1200" i="1" kern="1200" dirty="0">
                <a:solidFill>
                  <a:schemeClr val="tx1"/>
                </a:solidFill>
                <a:effectLst/>
                <a:latin typeface="+mn-lt"/>
                <a:ea typeface="+mn-ea"/>
                <a:cs typeface="+mn-cs"/>
              </a:rPr>
              <a:t>include school-wide curricular lessons and grade-level or classroom presentations for all students regardless of whether or not they are at risk for mental health problems.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Early intervention services and supports (Tier 2)</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address mental health concerns are provided for students who have been identified through needs assessments, screening, referral, or other school teaming processes as experiencing mild distress</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functional impairment, or being at risk for a given problem or concern.  When problems are identified early and supports put in place, positive youth development is promoted and problems can be eliminated or reduced. </a:t>
            </a:r>
          </a:p>
          <a:p>
            <a:r>
              <a:rPr lang="en-US" sz="1200" b="1" i="1" kern="1200" dirty="0">
                <a:solidFill>
                  <a:schemeClr val="tx1"/>
                </a:solidFill>
                <a:effectLst/>
                <a:latin typeface="+mn-lt"/>
                <a:ea typeface="+mn-ea"/>
                <a:cs typeface="+mn-cs"/>
              </a:rPr>
              <a:t>Examples </a:t>
            </a:r>
            <a:r>
              <a:rPr lang="en-US" sz="1200" i="1" kern="1200" dirty="0">
                <a:solidFill>
                  <a:schemeClr val="tx1"/>
                </a:solidFill>
                <a:effectLst/>
                <a:latin typeface="+mn-lt"/>
                <a:ea typeface="+mn-ea"/>
                <a:cs typeface="+mn-cs"/>
              </a:rPr>
              <a:t>include small group interventions for students identified with similar needs (e.g., chronically absent students), brief individualized interventions (e.g., motivational interviewing, problem solving), mentoring, and/or low-intensity classroom-based supports such as a daily report card or daily teacher check-in.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Treatment services and supports (Tier 3)</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address mental health concerns are provided for students who are already experiencing significant distress and functional impairment. </a:t>
            </a:r>
          </a:p>
          <a:p>
            <a:r>
              <a:rPr lang="en-US" sz="1200" b="1" i="1" kern="1200" dirty="0">
                <a:solidFill>
                  <a:schemeClr val="tx1"/>
                </a:solidFill>
                <a:effectLst/>
                <a:latin typeface="+mn-lt"/>
                <a:ea typeface="+mn-ea"/>
                <a:cs typeface="+mn-cs"/>
              </a:rPr>
              <a:t>Examples </a:t>
            </a:r>
            <a:r>
              <a:rPr lang="en-US" sz="1200" i="1" kern="1200" dirty="0">
                <a:solidFill>
                  <a:schemeClr val="tx1"/>
                </a:solidFill>
                <a:effectLst/>
                <a:latin typeface="+mn-lt"/>
                <a:ea typeface="+mn-ea"/>
                <a:cs typeface="+mn-cs"/>
              </a:rPr>
              <a:t>include individual, group, or family therapy for students who have identified, and often diagnosed, social, emotional, and/or behavioral needs.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1844663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Some things to consider when implementing a </a:t>
            </a:r>
            <a:r>
              <a:rPr lang="en-US" sz="1200" b="0" dirty="0" err="1">
                <a:latin typeface="+mn-lt"/>
              </a:rPr>
              <a:t>multitiered</a:t>
            </a:r>
            <a:r>
              <a:rPr lang="en-US" sz="1200" b="0" dirty="0">
                <a:latin typeface="+mn-lt"/>
              </a:rPr>
              <a:t> system of support include:</a:t>
            </a:r>
          </a:p>
          <a:p>
            <a:endParaRPr lang="en-US" sz="1200" b="0" dirty="0">
              <a:latin typeface="+mn-lt"/>
            </a:endParaRPr>
          </a:p>
          <a:p>
            <a:r>
              <a:rPr lang="en-US" sz="1200" b="1" dirty="0">
                <a:latin typeface="+mn-lt"/>
              </a:rPr>
              <a:t>Needed supports and services are fluid.</a:t>
            </a:r>
          </a:p>
          <a:p>
            <a:pPr lvl="1"/>
            <a:r>
              <a:rPr lang="en-US" sz="1200" dirty="0">
                <a:latin typeface="+mn-lt"/>
              </a:rPr>
              <a:t>Students need different levels of support at different times throughout development. </a:t>
            </a:r>
          </a:p>
          <a:p>
            <a:r>
              <a:rPr lang="en-US" sz="1200" b="1" dirty="0">
                <a:latin typeface="+mn-lt"/>
              </a:rPr>
              <a:t>Tiers are layered.</a:t>
            </a:r>
          </a:p>
          <a:p>
            <a:pPr lvl="1"/>
            <a:r>
              <a:rPr lang="en-US" sz="1200" dirty="0">
                <a:latin typeface="+mn-lt"/>
              </a:rPr>
              <a:t>Students who receive higher levels of support continue to benefit from universal mental health promotion supports.</a:t>
            </a:r>
          </a:p>
          <a:p>
            <a:r>
              <a:rPr lang="en-US" sz="1200" b="1" dirty="0">
                <a:latin typeface="+mn-lt"/>
              </a:rPr>
              <a:t>Invest in prevention!</a:t>
            </a:r>
          </a:p>
          <a:p>
            <a:pPr lvl="1"/>
            <a:r>
              <a:rPr lang="en-US" sz="1200" dirty="0">
                <a:latin typeface="+mn-lt"/>
              </a:rPr>
              <a:t>Effective mental health promotion (Tier 1) supports can reduce the degree of need for higher-level supports in a school or district.</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1539112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Implementing </a:t>
            </a:r>
            <a:r>
              <a:rPr lang="en-US" sz="1200" b="1" kern="1200" dirty="0">
                <a:solidFill>
                  <a:schemeClr val="tx1"/>
                </a:solidFill>
                <a:effectLst/>
                <a:latin typeface="+mn-lt"/>
                <a:ea typeface="+mn-ea"/>
                <a:cs typeface="+mn-cs"/>
              </a:rPr>
              <a:t>evidence-based practices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emerging best practices</a:t>
            </a:r>
            <a:r>
              <a:rPr lang="en-US" sz="1200" kern="1200" dirty="0">
                <a:solidFill>
                  <a:schemeClr val="tx1"/>
                </a:solidFill>
                <a:effectLst/>
                <a:latin typeface="+mn-lt"/>
                <a:ea typeface="+mn-ea"/>
                <a:cs typeface="+mn-cs"/>
              </a:rPr>
              <a:t> enhances the quality of the supports and services provided to students.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important that:</a:t>
            </a:r>
            <a:endParaRPr lang="en-US" sz="1200" dirty="0">
              <a:latin typeface="+mn-lt"/>
            </a:endParaRPr>
          </a:p>
          <a:p>
            <a:pPr>
              <a:buFont typeface="Wingdings" pitchFamily="2" charset="2"/>
              <a:buChar char="ü"/>
            </a:pPr>
            <a:r>
              <a:rPr lang="en-US" sz="1200" dirty="0">
                <a:latin typeface="+mn-lt"/>
              </a:rPr>
              <a:t>Services and supports are backed by scientific and/or practice-based evidence of implementation success and achieving the desired outcomes.</a:t>
            </a:r>
          </a:p>
          <a:p>
            <a:pPr lvl="1">
              <a:buFont typeface="Wingdings" pitchFamily="2" charset="2"/>
              <a:buChar char="ü"/>
            </a:pPr>
            <a:r>
              <a:rPr lang="en-US" sz="1200" dirty="0">
                <a:latin typeface="+mn-lt"/>
              </a:rPr>
              <a:t>Teams need a system in place to evaluate the evidence for any service or support being considered or already being provided.</a:t>
            </a:r>
          </a:p>
          <a:p>
            <a:pPr>
              <a:buFont typeface="Wingdings" pitchFamily="2" charset="2"/>
              <a:buChar char="ü"/>
            </a:pPr>
            <a:r>
              <a:rPr lang="en-US" sz="1200" dirty="0">
                <a:latin typeface="+mn-lt"/>
              </a:rPr>
              <a:t>Ongoing monitoring of implementation success is crucial for continuous quality improvement.</a:t>
            </a:r>
          </a:p>
          <a:p>
            <a:pPr>
              <a:buFont typeface="Wingdings" pitchFamily="2" charset="2"/>
              <a:buChar char="ü"/>
            </a:pPr>
            <a:r>
              <a:rPr lang="en-US" sz="1200" dirty="0">
                <a:latin typeface="+mn-lt"/>
              </a:rPr>
              <a:t>Decisions about which services are most likely to benefit individual students are grounded in systematic, reliable data.</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4006918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There are many sources of evidence to refer to when developing and implementing your school mental health system. Research-based evidence and practice-based evidence are equally of value for districts to consider. Overall, it is imperative that districts have a strong commitment to continuous quality improvement, which can include referring to the evidence on a regular basis to make decisions.</a:t>
            </a:r>
            <a:endParaRPr lang="en-US" sz="1200" b="1" dirty="0">
              <a:latin typeface="+mn-lt"/>
            </a:endParaRPr>
          </a:p>
        </p:txBody>
      </p:sp>
      <p:sp>
        <p:nvSpPr>
          <p:cNvPr id="4" name="Slide Number Placeholder 3"/>
          <p:cNvSpPr>
            <a:spLocks noGrp="1"/>
          </p:cNvSpPr>
          <p:nvPr>
            <p:ph type="sldNum" sz="quarter" idx="10"/>
          </p:nvPr>
        </p:nvSpPr>
        <p:spPr/>
        <p:txBody>
          <a:bodyPr/>
          <a:lstStyle/>
          <a:p>
            <a:fld id="{1008A72D-3A49-4FC1-ADCD-F4954970C19B}" type="slidenum">
              <a:rPr lang="en-US" smtClean="0"/>
              <a:t>27</a:t>
            </a:fld>
            <a:endParaRPr lang="en-US"/>
          </a:p>
        </p:txBody>
      </p:sp>
    </p:spTree>
    <p:extLst>
      <p:ext uri="{BB962C8B-B14F-4D97-AF65-F5344CB8AC3E}">
        <p14:creationId xmlns:p14="http://schemas.microsoft.com/office/powerpoint/2010/main" val="4151350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all aspects of a comprehensive school mental health system, it is critical to consider and be </a:t>
            </a:r>
            <a:r>
              <a:rPr lang="en-US" sz="1200" b="1" kern="1200" dirty="0">
                <a:solidFill>
                  <a:schemeClr val="tx1"/>
                </a:solidFill>
                <a:effectLst/>
                <a:latin typeface="+mn-lt"/>
                <a:ea typeface="+mn-ea"/>
                <a:cs typeface="+mn-cs"/>
              </a:rPr>
              <a:t>responsive to the specific cultural values, beliefs, and behaviors </a:t>
            </a:r>
            <a:r>
              <a:rPr lang="en-US" sz="1200" kern="1200" dirty="0">
                <a:solidFill>
                  <a:schemeClr val="tx1"/>
                </a:solidFill>
                <a:effectLst/>
                <a:latin typeface="+mn-lt"/>
                <a:ea typeface="+mn-ea"/>
                <a:cs typeface="+mn-cs"/>
              </a:rPr>
              <a:t>of families and communities, and to ensure access to mental health supports and services in a manner that is </a:t>
            </a:r>
            <a:r>
              <a:rPr lang="en-US" sz="1200" b="1" kern="1200" dirty="0">
                <a:solidFill>
                  <a:schemeClr val="tx1"/>
                </a:solidFill>
                <a:effectLst/>
                <a:latin typeface="+mn-lt"/>
                <a:ea typeface="+mn-ea"/>
                <a:cs typeface="+mn-cs"/>
              </a:rPr>
              <a:t>equitable and reduces disparities </a:t>
            </a:r>
            <a:r>
              <a:rPr lang="en-US" sz="1200" kern="1200" dirty="0">
                <a:solidFill>
                  <a:schemeClr val="tx1"/>
                </a:solidFill>
                <a:effectLst/>
                <a:latin typeface="+mn-lt"/>
                <a:ea typeface="+mn-ea"/>
                <a:cs typeface="+mn-cs"/>
              </a:rPr>
              <a:t>across all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Stigma, cultural adaptations of evidence-based practices, reducing health disparities and disproportionality, meaningful family partnership representing all families, and cultural competence are considered in all aspects (e.g., planning, development, implementation, evaluation, training) of comprehensive school mental health services and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28</a:t>
            </a:fld>
            <a:endParaRPr lang="en-US"/>
          </a:p>
        </p:txBody>
      </p:sp>
    </p:spTree>
    <p:extLst>
      <p:ext uri="{BB962C8B-B14F-4D97-AF65-F5344CB8AC3E}">
        <p14:creationId xmlns:p14="http://schemas.microsoft.com/office/powerpoint/2010/main" val="1317023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Key recommendations from the Equity in Mental Health Framework include:</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Identify and promote the mental health and well-being of all students as a district priority.</a:t>
            </a:r>
          </a:p>
          <a:p>
            <a:pPr marL="171450" indent="-171450">
              <a:buFont typeface="Arial" panose="020B0604020202020204" pitchFamily="34" charset="0"/>
              <a:buChar char="•"/>
            </a:pPr>
            <a:r>
              <a:rPr lang="en-US" sz="1200" dirty="0">
                <a:latin typeface="+mn-lt"/>
              </a:rPr>
              <a:t>Engage students to provide guidance on matters of student mental health and well-being for various student subgroups.</a:t>
            </a:r>
          </a:p>
          <a:p>
            <a:pPr marL="171450" indent="-171450">
              <a:buFont typeface="Arial" panose="020B0604020202020204" pitchFamily="34" charset="0"/>
              <a:buChar char="•"/>
            </a:pPr>
            <a:r>
              <a:rPr lang="en-US" sz="1200" dirty="0">
                <a:latin typeface="+mn-lt"/>
              </a:rPr>
              <a:t>Actively recruit, train, and retain a diverse and culturally competent faculty and staff.</a:t>
            </a:r>
          </a:p>
          <a:p>
            <a:pPr marL="171450" indent="-171450">
              <a:buFont typeface="Arial" panose="020B0604020202020204" pitchFamily="34" charset="0"/>
              <a:buChar char="•"/>
            </a:pPr>
            <a:r>
              <a:rPr lang="en-US" sz="1200" dirty="0">
                <a:latin typeface="+mn-lt"/>
              </a:rPr>
              <a:t>Create opportunities to engage around national and international issues/events about equity.</a:t>
            </a:r>
          </a:p>
          <a:p>
            <a:pPr marL="171450" indent="-171450">
              <a:buFont typeface="Arial" panose="020B0604020202020204" pitchFamily="34" charset="0"/>
              <a:buChar char="•"/>
            </a:pPr>
            <a:r>
              <a:rPr lang="en-US" sz="1200" dirty="0">
                <a:latin typeface="+mn-lt"/>
              </a:rPr>
              <a:t>Support and promote accessible, safe communication to school leadership and an effective response system.</a:t>
            </a:r>
          </a:p>
          <a:p>
            <a:pPr marL="171450" indent="-171450">
              <a:buFont typeface="Arial" panose="020B0604020202020204" pitchFamily="34" charset="0"/>
              <a:buChar char="•"/>
            </a:pPr>
            <a:r>
              <a:rPr lang="en-US" sz="1200" dirty="0">
                <a:latin typeface="+mn-lt"/>
              </a:rPr>
              <a:t>Select and implement services and supports that are culturally and linguistically appropriate to your student body and surrounding community.</a:t>
            </a:r>
          </a:p>
          <a:p>
            <a:pPr marL="171450" indent="-171450">
              <a:buFont typeface="Arial" panose="020B0604020202020204" pitchFamily="34" charset="0"/>
              <a:buChar char="•"/>
            </a:pPr>
            <a:r>
              <a:rPr lang="en-US" sz="1200" dirty="0">
                <a:latin typeface="+mn-lt"/>
              </a:rPr>
              <a:t>Disaggregate key data points such as referrals, access to care, and effectiveness of supports by subgroups of students to evaluate indicators of equity.</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29</a:t>
            </a:fld>
            <a:endParaRPr lang="en-US"/>
          </a:p>
        </p:txBody>
      </p:sp>
    </p:spTree>
    <p:extLst>
      <p:ext uri="{BB962C8B-B14F-4D97-AF65-F5344CB8AC3E}">
        <p14:creationId xmlns:p14="http://schemas.microsoft.com/office/powerpoint/2010/main" val="40795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1724866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Collection and use of data in decision-making</a:t>
            </a:r>
            <a:r>
              <a:rPr lang="en-US" sz="1200" kern="1200" dirty="0">
                <a:solidFill>
                  <a:schemeClr val="tx1"/>
                </a:solidFill>
                <a:effectLst/>
                <a:latin typeface="+mn-lt"/>
                <a:ea typeface="+mn-ea"/>
                <a:cs typeface="+mn-cs"/>
              </a:rPr>
              <a:t> monitors student needs and progress, assesses the quality of implementation, and evaluates the effectiveness of supports and services. </a:t>
            </a:r>
          </a:p>
          <a:p>
            <a:pPr marL="0" indent="0">
              <a:lnSpc>
                <a:spcPct val="120000"/>
              </a:lnSpc>
              <a:spcBef>
                <a:spcPts val="0"/>
              </a:spcBef>
              <a:buNone/>
            </a:pPr>
            <a:endParaRPr lang="en-US" sz="1200" dirty="0">
              <a:solidFill>
                <a:schemeClr val="tx1"/>
              </a:solidFill>
              <a:latin typeface="+mn-lt"/>
            </a:endParaRPr>
          </a:p>
          <a:p>
            <a:pPr marL="0" indent="0">
              <a:lnSpc>
                <a:spcPct val="120000"/>
              </a:lnSpc>
              <a:spcBef>
                <a:spcPts val="0"/>
              </a:spcBef>
              <a:buNone/>
            </a:pPr>
            <a:r>
              <a:rPr lang="en-US" sz="1200" dirty="0">
                <a:solidFill>
                  <a:schemeClr val="tx1"/>
                </a:solidFill>
                <a:latin typeface="+mn-lt"/>
              </a:rPr>
              <a:t>Observations and other data/information should be used to make </a:t>
            </a:r>
            <a:r>
              <a:rPr lang="en-US" sz="1200" b="1" dirty="0">
                <a:solidFill>
                  <a:schemeClr val="tx1"/>
                </a:solidFill>
                <a:latin typeface="+mn-lt"/>
              </a:rPr>
              <a:t>fair, objective decisions </a:t>
            </a:r>
            <a:r>
              <a:rPr lang="en-US" sz="1200" dirty="0">
                <a:solidFill>
                  <a:schemeClr val="tx1"/>
                </a:solidFill>
                <a:latin typeface="+mn-lt"/>
              </a:rPr>
              <a:t>about:</a:t>
            </a:r>
          </a:p>
          <a:p>
            <a:pPr marL="171450" indent="-171450">
              <a:lnSpc>
                <a:spcPct val="120000"/>
              </a:lnSpc>
              <a:spcBef>
                <a:spcPts val="0"/>
              </a:spcBef>
              <a:buFont typeface="Arial" panose="020B0604020202020204" pitchFamily="34" charset="0"/>
              <a:buChar char="•"/>
            </a:pPr>
            <a:r>
              <a:rPr lang="en-US" sz="1200" dirty="0">
                <a:solidFill>
                  <a:schemeClr val="tx1"/>
                </a:solidFill>
                <a:latin typeface="+mn-lt"/>
              </a:rPr>
              <a:t>Identifying student mental health needs</a:t>
            </a:r>
          </a:p>
          <a:p>
            <a:pPr marL="171450" indent="-171450">
              <a:lnSpc>
                <a:spcPct val="120000"/>
              </a:lnSpc>
              <a:spcBef>
                <a:spcPts val="0"/>
              </a:spcBef>
              <a:buFont typeface="Arial" panose="020B0604020202020204" pitchFamily="34" charset="0"/>
              <a:buChar char="•"/>
            </a:pPr>
            <a:r>
              <a:rPr lang="en-US" sz="1200" dirty="0">
                <a:solidFill>
                  <a:schemeClr val="tx1"/>
                </a:solidFill>
                <a:latin typeface="+mn-lt"/>
              </a:rPr>
              <a:t>Matching students to appropriate services and supports</a:t>
            </a:r>
          </a:p>
          <a:p>
            <a:pPr marL="171450" indent="-171450">
              <a:lnSpc>
                <a:spcPct val="120000"/>
              </a:lnSpc>
              <a:spcBef>
                <a:spcPts val="0"/>
              </a:spcBef>
              <a:buFont typeface="Arial" panose="020B0604020202020204" pitchFamily="34" charset="0"/>
              <a:buChar char="•"/>
            </a:pPr>
            <a:r>
              <a:rPr lang="en-US" sz="1200" dirty="0">
                <a:solidFill>
                  <a:schemeClr val="tx1"/>
                </a:solidFill>
                <a:latin typeface="+mn-lt"/>
              </a:rPr>
              <a:t>Monitoring progress to evaluate student response to interventions</a:t>
            </a:r>
          </a:p>
          <a:p>
            <a:pPr marL="171450" indent="-171450">
              <a:lnSpc>
                <a:spcPct val="120000"/>
              </a:lnSpc>
              <a:spcBef>
                <a:spcPts val="0"/>
              </a:spcBef>
              <a:buFont typeface="Arial" panose="020B0604020202020204" pitchFamily="34" charset="0"/>
              <a:buChar char="•"/>
            </a:pPr>
            <a:r>
              <a:rPr lang="en-US" sz="1200" dirty="0">
                <a:solidFill>
                  <a:schemeClr val="tx1"/>
                </a:solidFill>
                <a:latin typeface="+mn-lt"/>
              </a:rPr>
              <a:t>Changing student services and supports over time as appropriate</a:t>
            </a:r>
          </a:p>
          <a:p>
            <a:pPr marL="0" indent="0">
              <a:buNone/>
            </a:pPr>
            <a:endParaRPr lang="en-US" sz="1200" b="1" dirty="0">
              <a:solidFill>
                <a:schemeClr val="tx1"/>
              </a:solidFill>
              <a:latin typeface="+mn-lt"/>
            </a:endParaRPr>
          </a:p>
          <a:p>
            <a:pPr marL="0" indent="0">
              <a:buNone/>
            </a:pPr>
            <a:r>
              <a:rPr lang="en-US" sz="1200" b="1" dirty="0">
                <a:solidFill>
                  <a:schemeClr val="tx1"/>
                </a:solidFill>
                <a:latin typeface="+mn-lt"/>
              </a:rPr>
              <a:t>Sources of data often available in schools include:</a:t>
            </a:r>
          </a:p>
          <a:p>
            <a:pPr marL="171450" indent="-171450">
              <a:buFont typeface="Arial" panose="020B0604020202020204" pitchFamily="34" charset="0"/>
              <a:buChar char="•"/>
            </a:pPr>
            <a:r>
              <a:rPr lang="en-US" sz="1200" dirty="0">
                <a:solidFill>
                  <a:schemeClr val="tx1"/>
                </a:solidFill>
                <a:latin typeface="+mn-lt"/>
              </a:rPr>
              <a:t>Mental health screenings and assessments</a:t>
            </a:r>
          </a:p>
          <a:p>
            <a:pPr marL="171450" indent="-171450">
              <a:buFont typeface="Arial" panose="020B0604020202020204" pitchFamily="34" charset="0"/>
              <a:buChar char="•"/>
            </a:pPr>
            <a:r>
              <a:rPr lang="en-US" sz="1200" dirty="0">
                <a:solidFill>
                  <a:schemeClr val="tx1"/>
                </a:solidFill>
                <a:latin typeface="+mn-lt"/>
              </a:rPr>
              <a:t>School climate surveys</a:t>
            </a:r>
          </a:p>
          <a:p>
            <a:pPr marL="171450" indent="-171450">
              <a:buFont typeface="Arial" panose="020B0604020202020204" pitchFamily="34" charset="0"/>
              <a:buChar char="•"/>
            </a:pPr>
            <a:r>
              <a:rPr lang="en-US" sz="1200" dirty="0">
                <a:solidFill>
                  <a:schemeClr val="tx1"/>
                </a:solidFill>
                <a:latin typeface="+mn-lt"/>
              </a:rPr>
              <a:t>Grades</a:t>
            </a:r>
          </a:p>
          <a:p>
            <a:pPr marL="171450" indent="-171450">
              <a:buFont typeface="Arial" panose="020B0604020202020204" pitchFamily="34" charset="0"/>
              <a:buChar char="•"/>
            </a:pPr>
            <a:r>
              <a:rPr lang="en-US" sz="1200" dirty="0">
                <a:solidFill>
                  <a:schemeClr val="tx1"/>
                </a:solidFill>
                <a:latin typeface="+mn-lt"/>
              </a:rPr>
              <a:t>Attendance/seat time</a:t>
            </a:r>
          </a:p>
          <a:p>
            <a:pPr marL="171450" indent="-171450">
              <a:buFont typeface="Arial" panose="020B0604020202020204" pitchFamily="34" charset="0"/>
              <a:buChar char="•"/>
            </a:pPr>
            <a:r>
              <a:rPr lang="en-US" sz="1200" dirty="0">
                <a:solidFill>
                  <a:schemeClr val="tx1"/>
                </a:solidFill>
                <a:latin typeface="+mn-lt"/>
              </a:rPr>
              <a:t>Performance test scores</a:t>
            </a:r>
          </a:p>
          <a:p>
            <a:pPr marL="171450" indent="-171450">
              <a:buFont typeface="Arial" panose="020B0604020202020204" pitchFamily="34" charset="0"/>
              <a:buChar char="•"/>
            </a:pPr>
            <a:r>
              <a:rPr lang="en-US" sz="1200" dirty="0">
                <a:solidFill>
                  <a:schemeClr val="tx1"/>
                </a:solidFill>
                <a:latin typeface="+mn-lt"/>
              </a:rPr>
              <a:t>Office referrals</a:t>
            </a:r>
          </a:p>
          <a:p>
            <a:pPr marL="171450" indent="-171450">
              <a:buFont typeface="Arial" panose="020B0604020202020204" pitchFamily="34" charset="0"/>
              <a:buChar char="•"/>
            </a:pPr>
            <a:r>
              <a:rPr lang="en-US" sz="1200" dirty="0">
                <a:solidFill>
                  <a:schemeClr val="tx1"/>
                </a:solidFill>
                <a:latin typeface="+mn-lt"/>
              </a:rPr>
              <a:t>Suspensions/expulsions</a:t>
            </a:r>
          </a:p>
          <a:p>
            <a:pPr marL="171450" indent="-171450">
              <a:buFont typeface="Arial" panose="020B0604020202020204" pitchFamily="34" charset="0"/>
              <a:buChar char="•"/>
            </a:pPr>
            <a:r>
              <a:rPr lang="en-US" sz="1200" dirty="0">
                <a:solidFill>
                  <a:schemeClr val="tx1"/>
                </a:solidFill>
                <a:latin typeface="+mn-lt"/>
              </a:rPr>
              <a:t>Achievement/benchmark test scores</a:t>
            </a:r>
          </a:p>
          <a:p>
            <a:pPr marL="171450" indent="-171450">
              <a:buFont typeface="Arial" panose="020B0604020202020204" pitchFamily="34" charset="0"/>
              <a:buChar char="•"/>
            </a:pPr>
            <a:r>
              <a:rPr lang="en-US" sz="1200" dirty="0">
                <a:solidFill>
                  <a:schemeClr val="tx1"/>
                </a:solidFill>
                <a:latin typeface="+mn-lt"/>
              </a:rPr>
              <a:t>Behavioral observations</a:t>
            </a:r>
          </a:p>
          <a:p>
            <a:pPr marL="171450" indent="-171450">
              <a:buFont typeface="Arial" panose="020B0604020202020204" pitchFamily="34" charset="0"/>
              <a:buChar char="•"/>
            </a:pPr>
            <a:r>
              <a:rPr lang="en-US" sz="1200" dirty="0">
                <a:solidFill>
                  <a:schemeClr val="tx1"/>
                </a:solidFill>
                <a:latin typeface="+mn-lt"/>
              </a:rPr>
              <a:t>Crisis incidents</a:t>
            </a:r>
          </a:p>
          <a:p>
            <a:pPr marL="0" indent="0">
              <a:lnSpc>
                <a:spcPct val="120000"/>
              </a:lnSpc>
              <a:spcBef>
                <a:spcPts val="0"/>
              </a:spcBef>
              <a:buFont typeface="Arial" panose="020B0604020202020204" pitchFamily="34" charset="0"/>
              <a:buNone/>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30</a:t>
            </a:fld>
            <a:endParaRPr lang="en-US"/>
          </a:p>
        </p:txBody>
      </p:sp>
    </p:spTree>
    <p:extLst>
      <p:ext uri="{BB962C8B-B14F-4D97-AF65-F5344CB8AC3E}">
        <p14:creationId xmlns:p14="http://schemas.microsoft.com/office/powerpoint/2010/main" val="4282652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Reflection:</a:t>
            </a:r>
          </a:p>
          <a:p>
            <a:pPr>
              <a:spcAft>
                <a:spcPts val="600"/>
              </a:spcAft>
            </a:pPr>
            <a:r>
              <a:rPr lang="en-US" sz="1200" dirty="0">
                <a:solidFill>
                  <a:schemeClr val="tx1"/>
                </a:solidFill>
                <a:latin typeface="+mn-lt"/>
              </a:rPr>
              <a:t>Which core features are your district doing very well – throughout the district or in select school(s)?</a:t>
            </a:r>
          </a:p>
          <a:p>
            <a:br>
              <a:rPr lang="en-US" sz="1200" dirty="0">
                <a:solidFill>
                  <a:schemeClr val="tx1"/>
                </a:solidFill>
                <a:latin typeface="+mn-lt"/>
              </a:rPr>
            </a:br>
            <a:r>
              <a:rPr lang="en-US" sz="1200" dirty="0">
                <a:solidFill>
                  <a:schemeClr val="tx1"/>
                </a:solidFill>
                <a:latin typeface="+mn-lt"/>
              </a:rPr>
              <a:t>Which core features do you wish were more consistently present in all your schools?</a:t>
            </a:r>
          </a:p>
          <a:p>
            <a:br>
              <a:rPr lang="en-US" sz="1200" dirty="0">
                <a:solidFill>
                  <a:schemeClr val="tx1"/>
                </a:solidFill>
                <a:latin typeface="+mn-lt"/>
              </a:rPr>
            </a:br>
            <a:r>
              <a:rPr lang="en-US" sz="1200" dirty="0">
                <a:solidFill>
                  <a:schemeClr val="tx1"/>
                </a:solidFill>
                <a:latin typeface="+mn-lt"/>
              </a:rPr>
              <a:t>How do you think families would respond to the question of which core features is the school or district doing well?</a:t>
            </a:r>
          </a:p>
          <a:p>
            <a:endParaRPr lang="en-US" sz="1200" dirty="0">
              <a:solidFill>
                <a:schemeClr val="tx1"/>
              </a:solidFill>
              <a:latin typeface="+mn-lt"/>
            </a:endParaRPr>
          </a:p>
          <a:p>
            <a:r>
              <a:rPr lang="en-US" sz="1200" dirty="0">
                <a:solidFill>
                  <a:schemeClr val="tx1"/>
                </a:solidFill>
                <a:latin typeface="+mn-lt"/>
              </a:rPr>
              <a:t>As a reminder, core features of comprehensive school mental health include:</a:t>
            </a:r>
          </a:p>
          <a:p>
            <a:pPr marL="171450" indent="-171450">
              <a:buFont typeface="Arial" panose="020B0604020202020204" pitchFamily="34" charset="0"/>
              <a:buChar char="•"/>
            </a:pPr>
            <a:r>
              <a:rPr lang="en-US" sz="1200" dirty="0">
                <a:solidFill>
                  <a:schemeClr val="tx1"/>
                </a:solidFill>
                <a:latin typeface="+mn-lt"/>
              </a:rPr>
              <a:t>Educators and Student Instructional Support Personnel </a:t>
            </a:r>
          </a:p>
          <a:p>
            <a:pPr marL="171450" indent="-171450">
              <a:buFont typeface="Arial" panose="020B0604020202020204" pitchFamily="34" charset="0"/>
              <a:buChar char="•"/>
            </a:pPr>
            <a:r>
              <a:rPr lang="en-US" sz="1200" dirty="0">
                <a:solidFill>
                  <a:schemeClr val="tx1"/>
                </a:solidFill>
                <a:latin typeface="+mn-lt"/>
              </a:rPr>
              <a:t>Collaboration and Teaming</a:t>
            </a:r>
          </a:p>
          <a:p>
            <a:pPr marL="171450" indent="-171450">
              <a:buFont typeface="Arial" panose="020B0604020202020204" pitchFamily="34" charset="0"/>
              <a:buChar char="•"/>
            </a:pPr>
            <a:r>
              <a:rPr lang="en-US" sz="1200" dirty="0" err="1">
                <a:solidFill>
                  <a:schemeClr val="tx1"/>
                </a:solidFill>
                <a:latin typeface="+mn-lt"/>
              </a:rPr>
              <a:t>Multitiered</a:t>
            </a:r>
            <a:r>
              <a:rPr lang="en-US" sz="1200" dirty="0">
                <a:solidFill>
                  <a:schemeClr val="tx1"/>
                </a:solidFill>
                <a:latin typeface="+mn-lt"/>
              </a:rPr>
              <a:t> System of Supports</a:t>
            </a:r>
          </a:p>
          <a:p>
            <a:pPr marL="171450" indent="-171450">
              <a:buFont typeface="Arial" panose="020B0604020202020204" pitchFamily="34" charset="0"/>
              <a:buChar char="•"/>
            </a:pPr>
            <a:r>
              <a:rPr lang="en-US" sz="1200" dirty="0">
                <a:solidFill>
                  <a:schemeClr val="tx1"/>
                </a:solidFill>
                <a:latin typeface="+mn-lt"/>
              </a:rPr>
              <a:t>Evidence-Informed Services and Supports</a:t>
            </a:r>
          </a:p>
          <a:p>
            <a:pPr marL="171450" indent="-171450">
              <a:buFont typeface="Arial" panose="020B0604020202020204" pitchFamily="34" charset="0"/>
              <a:buChar char="•"/>
            </a:pPr>
            <a:r>
              <a:rPr lang="en-US" sz="1200" dirty="0">
                <a:solidFill>
                  <a:schemeClr val="tx1"/>
                </a:solidFill>
                <a:latin typeface="+mn-lt"/>
              </a:rPr>
              <a:t>Cultural Responsiveness and Equity </a:t>
            </a:r>
          </a:p>
          <a:p>
            <a:pPr marL="171450" indent="-171450">
              <a:buFont typeface="Arial" panose="020B0604020202020204" pitchFamily="34" charset="0"/>
              <a:buChar char="•"/>
            </a:pPr>
            <a:r>
              <a:rPr lang="en-US" sz="1200" dirty="0">
                <a:solidFill>
                  <a:schemeClr val="tx1"/>
                </a:solidFill>
                <a:latin typeface="+mn-lt"/>
              </a:rPr>
              <a:t>Data-Driven Decision-Making</a:t>
            </a:r>
          </a:p>
          <a:p>
            <a:endParaRPr lang="en-US" sz="1200" dirty="0">
              <a:solidFill>
                <a:srgbClr val="6A4A62"/>
              </a:solidFill>
            </a:endParaRPr>
          </a:p>
          <a:p>
            <a:endParaRPr lang="en-US" sz="1200" dirty="0">
              <a:solidFill>
                <a:srgbClr val="6A4A62"/>
              </a:solidFill>
            </a:endParaRPr>
          </a:p>
          <a:p>
            <a:endParaRPr lang="en-US" b="1" dirty="0"/>
          </a:p>
        </p:txBody>
      </p:sp>
      <p:sp>
        <p:nvSpPr>
          <p:cNvPr id="4" name="Slide Number Placeholder 3"/>
          <p:cNvSpPr>
            <a:spLocks noGrp="1"/>
          </p:cNvSpPr>
          <p:nvPr>
            <p:ph type="sldNum" sz="quarter" idx="10"/>
          </p:nvPr>
        </p:nvSpPr>
        <p:spPr/>
        <p:txBody>
          <a:bodyPr/>
          <a:lstStyle/>
          <a:p>
            <a:fld id="{75407F5E-1248-0D41-AA81-B50EA45314DF}" type="slidenum">
              <a:rPr lang="en-US" smtClean="0"/>
              <a:t>31</a:t>
            </a:fld>
            <a:endParaRPr lang="en-US"/>
          </a:p>
        </p:txBody>
      </p:sp>
    </p:spTree>
    <p:extLst>
      <p:ext uri="{BB962C8B-B14F-4D97-AF65-F5344CB8AC3E}">
        <p14:creationId xmlns:p14="http://schemas.microsoft.com/office/powerpoint/2010/main" val="2136696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Now we will turn to the value of comprehensive school mental health. </a:t>
            </a:r>
          </a:p>
          <a:p>
            <a:endParaRPr lang="en-US" sz="1200" dirty="0">
              <a:latin typeface="+mn-lt"/>
            </a:endParaRPr>
          </a:p>
          <a:p>
            <a:r>
              <a:rPr lang="en-US" sz="1200" dirty="0">
                <a:latin typeface="+mn-lt"/>
              </a:rPr>
              <a:t>Why is providing mental health supports and services in schools important?</a:t>
            </a:r>
          </a:p>
        </p:txBody>
      </p:sp>
      <p:sp>
        <p:nvSpPr>
          <p:cNvPr id="4" name="Slide Number Placeholder 3"/>
          <p:cNvSpPr>
            <a:spLocks noGrp="1"/>
          </p:cNvSpPr>
          <p:nvPr>
            <p:ph type="sldNum" sz="quarter" idx="5"/>
          </p:nvPr>
        </p:nvSpPr>
        <p:spPr/>
        <p:txBody>
          <a:bodyPr/>
          <a:lstStyle/>
          <a:p>
            <a:fld id="{1008A72D-3A49-4FC1-ADCD-F4954970C19B}" type="slidenum">
              <a:rPr lang="en-US" smtClean="0"/>
              <a:t>32</a:t>
            </a:fld>
            <a:endParaRPr lang="en-US"/>
          </a:p>
        </p:txBody>
      </p:sp>
    </p:spTree>
    <p:extLst>
      <p:ext uri="{BB962C8B-B14F-4D97-AF65-F5344CB8AC3E}">
        <p14:creationId xmlns:p14="http://schemas.microsoft.com/office/powerpoint/2010/main" val="2486608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Ask yourself the question: What one skill would you wish for all graduating students to possess?  [Allow time for reflection – ask the audience for some of their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dirty="0">
                <a:latin typeface="+mn-lt"/>
              </a:rPr>
              <a:t>Although there is great emphasis on academic skills in school, when asked about the skills that are important for graduating students, most people identify social-emotional competencies as a priority. </a:t>
            </a:r>
          </a:p>
          <a:p>
            <a:endParaRPr lang="en-US" sz="1200" dirty="0">
              <a:latin typeface="+mn-lt"/>
            </a:endParaRPr>
          </a:p>
          <a:p>
            <a:r>
              <a:rPr lang="en-US" sz="1200" dirty="0">
                <a:latin typeface="+mn-lt"/>
              </a:rPr>
              <a:t>This wheel is from the Collaborative for Academic, Social, and Emotional Learning – CASEL – and reflects the five domains of social emotional learning:</a:t>
            </a:r>
          </a:p>
          <a:p>
            <a:pPr marL="171450" indent="-171450">
              <a:buFont typeface="Arial" panose="020B0604020202020204" pitchFamily="34" charset="0"/>
              <a:buChar char="•"/>
            </a:pPr>
            <a:r>
              <a:rPr lang="en-US" sz="1200" dirty="0">
                <a:latin typeface="+mn-lt"/>
              </a:rPr>
              <a:t>Self-management</a:t>
            </a:r>
          </a:p>
          <a:p>
            <a:pPr marL="171450" indent="-171450">
              <a:buFont typeface="Arial" panose="020B0604020202020204" pitchFamily="34" charset="0"/>
              <a:buChar char="•"/>
            </a:pPr>
            <a:r>
              <a:rPr lang="en-US" sz="1200" dirty="0">
                <a:latin typeface="+mn-lt"/>
              </a:rPr>
              <a:t>Self-awareness</a:t>
            </a:r>
          </a:p>
          <a:p>
            <a:pPr marL="171450" indent="-171450">
              <a:buFont typeface="Arial" panose="020B0604020202020204" pitchFamily="34" charset="0"/>
              <a:buChar char="•"/>
            </a:pPr>
            <a:r>
              <a:rPr lang="en-US" sz="1200" dirty="0">
                <a:latin typeface="+mn-lt"/>
              </a:rPr>
              <a:t>Responsible decision-making</a:t>
            </a:r>
          </a:p>
          <a:p>
            <a:pPr marL="171450" indent="-171450">
              <a:buFont typeface="Arial" panose="020B0604020202020204" pitchFamily="34" charset="0"/>
              <a:buChar char="•"/>
            </a:pPr>
            <a:r>
              <a:rPr lang="en-US" sz="1200" dirty="0">
                <a:latin typeface="+mn-lt"/>
              </a:rPr>
              <a:t>Relationship skills</a:t>
            </a:r>
          </a:p>
          <a:p>
            <a:pPr marL="171450" indent="-171450">
              <a:buFont typeface="Arial" panose="020B0604020202020204" pitchFamily="34" charset="0"/>
              <a:buChar char="•"/>
            </a:pPr>
            <a:r>
              <a:rPr lang="en-US" sz="1200" dirty="0">
                <a:latin typeface="+mn-lt"/>
              </a:rPr>
              <a:t>Social awareness</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dirty="0">
                <a:latin typeface="+mn-lt"/>
              </a:rPr>
              <a:t>Not only is the development of positive mental health and socially and emotionally competent students part of the mission of schools, improving students’ mental health and social emotional competence improves their academic performance.</a:t>
            </a:r>
          </a:p>
        </p:txBody>
      </p:sp>
      <p:sp>
        <p:nvSpPr>
          <p:cNvPr id="4" name="Slide Number Placeholder 3"/>
          <p:cNvSpPr>
            <a:spLocks noGrp="1"/>
          </p:cNvSpPr>
          <p:nvPr>
            <p:ph type="sldNum" sz="quarter" idx="5"/>
          </p:nvPr>
        </p:nvSpPr>
        <p:spPr/>
        <p:txBody>
          <a:bodyPr/>
          <a:lstStyle/>
          <a:p>
            <a:fld id="{75407F5E-1248-0D41-AA81-B50EA45314DF}" type="slidenum">
              <a:rPr lang="en-US" smtClean="0"/>
              <a:t>33</a:t>
            </a:fld>
            <a:endParaRPr lang="en-US"/>
          </a:p>
        </p:txBody>
      </p:sp>
    </p:spTree>
    <p:extLst>
      <p:ext uri="{BB962C8B-B14F-4D97-AF65-F5344CB8AC3E}">
        <p14:creationId xmlns:p14="http://schemas.microsoft.com/office/powerpoint/2010/main" val="3966810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latin typeface="+mn-lt"/>
              </a:rPr>
              <a:t>In addition to mental health promotion, we know that schools are the primary mental health service provider for students with identified needs. </a:t>
            </a:r>
          </a:p>
          <a:p>
            <a:pPr defTabSz="931774">
              <a:defRPr/>
            </a:pPr>
            <a:endParaRPr lang="en-US" sz="1200" dirty="0">
              <a:latin typeface="+mn-lt"/>
            </a:endParaRPr>
          </a:p>
          <a:p>
            <a:pPr defTabSz="931774">
              <a:defRPr/>
            </a:pPr>
            <a:r>
              <a:rPr lang="en-US" sz="1200" dirty="0">
                <a:latin typeface="+mn-lt"/>
              </a:rPr>
              <a:t>Mental health challenges often first emerge at school (Richardson, Morrissette &amp; Zucker, 2012), and school-based services are often the more accessible and less stigmatizing than other community mental health services.</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34</a:t>
            </a:fld>
            <a:endParaRPr lang="en-US"/>
          </a:p>
        </p:txBody>
      </p:sp>
    </p:spTree>
    <p:extLst>
      <p:ext uri="{BB962C8B-B14F-4D97-AF65-F5344CB8AC3E}">
        <p14:creationId xmlns:p14="http://schemas.microsoft.com/office/powerpoint/2010/main" val="3017517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There is growing data to support the accessibility and impact of school mental health. </a:t>
            </a:r>
          </a:p>
          <a:p>
            <a:endParaRPr lang="en-US" sz="1200" b="0" dirty="0">
              <a:latin typeface="+mn-lt"/>
            </a:endParaRPr>
          </a:p>
          <a:p>
            <a:r>
              <a:rPr lang="en-US" sz="1200" b="0" dirty="0">
                <a:latin typeface="+mn-lt"/>
              </a:rPr>
              <a:t>As noted, students who participate in social emotional learning programs do better academically and socially than those who don’t. </a:t>
            </a:r>
          </a:p>
          <a:p>
            <a:endParaRPr lang="en-US" sz="1200" b="0" dirty="0">
              <a:latin typeface="+mn-lt"/>
            </a:endParaRPr>
          </a:p>
          <a:p>
            <a:r>
              <a:rPr lang="en-US" sz="1200" b="0" dirty="0">
                <a:latin typeface="+mn-lt"/>
              </a:rPr>
              <a:t>Also, a positive school climate and social emotional learning improves school safety and decreases bullying.</a:t>
            </a:r>
          </a:p>
          <a:p>
            <a:endParaRPr lang="en-US" sz="1200" b="0" dirty="0">
              <a:latin typeface="+mn-lt"/>
            </a:endParaRPr>
          </a:p>
          <a:p>
            <a:r>
              <a:rPr lang="en-US" sz="1200" b="0" dirty="0">
                <a:latin typeface="+mn-lt"/>
              </a:rPr>
              <a:t>In addition to schools being the place where most students receive mental health services, youth are six times more likely to complete mental health treatment in schools than in other community settings.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1757717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When comprehensive school mental health systems are put in place, the research suggests that students experience:</a:t>
            </a:r>
          </a:p>
          <a:p>
            <a:endParaRPr lang="en-US" sz="1200" dirty="0">
              <a:latin typeface="+mn-lt"/>
            </a:endParaRPr>
          </a:p>
          <a:p>
            <a:pPr marL="171450" indent="-171450">
              <a:buFont typeface="Arial" panose="020B0604020202020204" pitchFamily="34" charset="0"/>
              <a:buChar char="•"/>
            </a:pPr>
            <a:r>
              <a:rPr lang="en-US" sz="1200" dirty="0">
                <a:latin typeface="+mn-lt"/>
              </a:rPr>
              <a:t>Improvements in self and social awareness, decision-making capacity and relationship skills </a:t>
            </a:r>
          </a:p>
          <a:p>
            <a:pPr marL="171450" indent="-171450">
              <a:buFont typeface="Arial" panose="020B0604020202020204" pitchFamily="34" charset="0"/>
              <a:buChar char="•"/>
            </a:pPr>
            <a:r>
              <a:rPr lang="en-US" sz="1200" dirty="0">
                <a:latin typeface="+mn-lt"/>
              </a:rPr>
              <a:t>Better academic outcomes </a:t>
            </a:r>
          </a:p>
          <a:p>
            <a:pPr marL="171450" indent="-171450">
              <a:buFont typeface="Arial" panose="020B0604020202020204" pitchFamily="34" charset="0"/>
              <a:buChar char="•"/>
            </a:pPr>
            <a:r>
              <a:rPr lang="en-US" sz="1200" dirty="0">
                <a:latin typeface="+mn-lt"/>
              </a:rPr>
              <a:t>Fewer special education referrals and decreased need for restrictive placements </a:t>
            </a:r>
          </a:p>
          <a:p>
            <a:pPr marL="171450" indent="-171450">
              <a:buFont typeface="Arial" panose="020B0604020202020204" pitchFamily="34" charset="0"/>
              <a:buChar char="•"/>
            </a:pPr>
            <a:r>
              <a:rPr lang="en-US" sz="1200" dirty="0">
                <a:latin typeface="+mn-lt"/>
              </a:rPr>
              <a:t>Fewer disciplinary actions </a:t>
            </a:r>
          </a:p>
          <a:p>
            <a:pPr marL="171450" indent="-171450">
              <a:buFont typeface="Arial" panose="020B0604020202020204" pitchFamily="34" charset="0"/>
              <a:buChar char="•"/>
            </a:pPr>
            <a:r>
              <a:rPr lang="en-US" sz="1200" dirty="0">
                <a:latin typeface="+mn-lt"/>
              </a:rPr>
              <a:t>Increased student engagement and feelings of connectedness to school</a:t>
            </a:r>
          </a:p>
        </p:txBody>
      </p:sp>
      <p:sp>
        <p:nvSpPr>
          <p:cNvPr id="4" name="Slide Number Placeholder 3"/>
          <p:cNvSpPr>
            <a:spLocks noGrp="1"/>
          </p:cNvSpPr>
          <p:nvPr>
            <p:ph type="sldNum" sz="quarter" idx="10"/>
          </p:nvPr>
        </p:nvSpPr>
        <p:spPr/>
        <p:txBody>
          <a:bodyPr/>
          <a:lstStyle/>
          <a:p>
            <a:fld id="{1008A72D-3A49-4FC1-ADCD-F4954970C19B}" type="slidenum">
              <a:rPr lang="en-US" smtClean="0"/>
              <a:t>36</a:t>
            </a:fld>
            <a:endParaRPr lang="en-US"/>
          </a:p>
        </p:txBody>
      </p:sp>
    </p:spTree>
    <p:extLst>
      <p:ext uri="{BB962C8B-B14F-4D97-AF65-F5344CB8AC3E}">
        <p14:creationId xmlns:p14="http://schemas.microsoft.com/office/powerpoint/2010/main" val="2504810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Guided by the Massachusetts Department of Elementary and Secondary Education Behavioral Health Framework, Boston Public Schools uses a Comprehensive Behavioral Health Model. The mission is to ensure that all students have a safe and supportive school where they can be successful. The model is based on what they call the “Lighthouse” three-tiered model of service delivery. The model integrates universal screening and positive skill instruction, including social emotional learning, for all students. This model also actively promotes family and community partnerships as part of their work.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37</a:t>
            </a:fld>
            <a:endParaRPr lang="en-US"/>
          </a:p>
        </p:txBody>
      </p:sp>
    </p:spTree>
    <p:extLst>
      <p:ext uri="{BB962C8B-B14F-4D97-AF65-F5344CB8AC3E}">
        <p14:creationId xmlns:p14="http://schemas.microsoft.com/office/powerpoint/2010/main" val="823612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Several states have developed frameworks or guidance for districts on the components of comprehensive school mental health. Let’s look to Wisconsin as an example of how a state has provided a framework to its districts for how to do comprehensive school mental health.</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Wisconsin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Wisconsin’s School Mental Health Initiative benefitted from three large-scale grants being awarded in 2014: Safe Schools Healthy Students, Project AWARE, and School Climate Transformation. Braided funding from these projects allowed over 100 schools in the state to receive school mental health professional development, technical assistance, and coaching. Teaming efforts through a state management team and community management teams helped to advance strategic school mental health advancement. Central to Wisconsin’s school mental health system advancement was the adoption of a School Mental Health Framework in the state. The School Mental Health Framework defines and outlines key elements to implement comprehensive school mental health systems in districts and schools across Wisconsin. The framework offers the foundational elements to help build and sustain school mental health systems. The Framework is designed to integrate mental health and wellness supports into a multi-tiered system of support. Using the tenets of this framework, districts and schools can build and sustain a comprehensive school mental health system. For more information about school mental health in Wisconsin, </a:t>
            </a:r>
          </a:p>
          <a:p>
            <a:r>
              <a:rPr lang="en-US" sz="1200" kern="1200" dirty="0">
                <a:solidFill>
                  <a:schemeClr val="tx1"/>
                </a:solidFill>
                <a:effectLst/>
                <a:latin typeface="+mn-lt"/>
                <a:ea typeface="+mn-ea"/>
                <a:cs typeface="+mn-cs"/>
              </a:rPr>
              <a:t>visit </a:t>
            </a:r>
            <a:r>
              <a:rPr lang="en-US" sz="1200" u="sng" kern="1200" dirty="0">
                <a:solidFill>
                  <a:schemeClr val="tx1"/>
                </a:solidFill>
                <a:effectLst/>
                <a:latin typeface="+mn-lt"/>
                <a:ea typeface="+mn-ea"/>
                <a:cs typeface="+mn-cs"/>
                <a:hlinkClick r:id="rId3"/>
              </a:rPr>
              <a:t>https://dpi.wi.gov/sspw/mental-health</a:t>
            </a:r>
            <a:r>
              <a:rPr lang="en-US" sz="1200" kern="1200" dirty="0">
                <a:solidFill>
                  <a:schemeClr val="tx1"/>
                </a:solidFill>
                <a:effectLst/>
                <a:latin typeface="+mn-lt"/>
                <a:ea typeface="+mn-ea"/>
                <a:cs typeface="+mn-cs"/>
              </a:rPr>
              <a:t> or </a:t>
            </a:r>
            <a:r>
              <a:rPr lang="en-US" sz="1200" u="sng" kern="1200" dirty="0">
                <a:solidFill>
                  <a:schemeClr val="tx1"/>
                </a:solidFill>
                <a:effectLst/>
                <a:latin typeface="+mn-lt"/>
                <a:ea typeface="+mn-ea"/>
                <a:cs typeface="+mn-cs"/>
                <a:hlinkClick r:id="rId4"/>
              </a:rPr>
              <a:t>www.schoolmentalhealthwisconsin.org/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38</a:t>
            </a:fld>
            <a:endParaRPr lang="en-US"/>
          </a:p>
        </p:txBody>
      </p:sp>
    </p:spTree>
    <p:extLst>
      <p:ext uri="{BB962C8B-B14F-4D97-AF65-F5344CB8AC3E}">
        <p14:creationId xmlns:p14="http://schemas.microsoft.com/office/powerpoint/2010/main" val="623077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Colorado’s School Mental Health Toolkit offers a blueprint for school mental health services and guides community members, schools, local leaders, and districts through 10 best practices, including strategies for implementing, funding, and sustaining school mental health services in schools.  The toolkit can help individuals make the case for an array of school mental health practices, including screenings, suicide prevention, and wellness plans.  </a:t>
            </a:r>
          </a:p>
        </p:txBody>
      </p:sp>
      <p:sp>
        <p:nvSpPr>
          <p:cNvPr id="4" name="Slide Number Placeholder 3"/>
          <p:cNvSpPr>
            <a:spLocks noGrp="1"/>
          </p:cNvSpPr>
          <p:nvPr>
            <p:ph type="sldNum" sz="quarter" idx="10"/>
          </p:nvPr>
        </p:nvSpPr>
        <p:spPr/>
        <p:txBody>
          <a:bodyPr/>
          <a:lstStyle/>
          <a:p>
            <a:fld id="{75407F5E-1248-0D41-AA81-B50EA45314DF}" type="slidenum">
              <a:rPr lang="en-US" smtClean="0"/>
              <a:t>39</a:t>
            </a:fld>
            <a:endParaRPr lang="en-US"/>
          </a:p>
        </p:txBody>
      </p:sp>
    </p:spTree>
    <p:extLst>
      <p:ext uri="{BB962C8B-B14F-4D97-AF65-F5344CB8AC3E}">
        <p14:creationId xmlns:p14="http://schemas.microsoft.com/office/powerpoint/2010/main" val="23570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This module will begin with an overview of this school mental health resource.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We will describe how the implementation guidance modules align with the School Mental Health Quality Assessment (SMH-QA), which is composed of the national performance indicators for school mental health quality.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Comprehensive school mental health will be defined and core features identified.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We will also describe the value of school mental health and share examples of district successes with advancing school mental health systems.</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1937884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We will now consider how this module and quality indicators fit with your understanding and implementation of the core features of comprehensive school mental health. </a:t>
            </a:r>
          </a:p>
          <a:p>
            <a:endParaRPr lang="en-US" sz="1200" dirty="0">
              <a:latin typeface="+mn-lt"/>
            </a:endParaRPr>
          </a:p>
          <a:p>
            <a:r>
              <a:rPr lang="en-US" sz="1200" dirty="0">
                <a:latin typeface="+mn-lt"/>
              </a:rPr>
              <a:t>Please work together with your group to state a specific goal for your district and then consider 3 potential action steps that could reasonably be taken to move the goal forward</a:t>
            </a:r>
            <a:r>
              <a:rPr lang="en-US" dirty="0"/>
              <a:t>.</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40</a:t>
            </a:fld>
            <a:endParaRPr lang="en-US"/>
          </a:p>
        </p:txBody>
      </p:sp>
    </p:spTree>
    <p:extLst>
      <p:ext uri="{BB962C8B-B14F-4D97-AF65-F5344CB8AC3E}">
        <p14:creationId xmlns:p14="http://schemas.microsoft.com/office/powerpoint/2010/main" val="4184897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a:p>
        </p:txBody>
      </p:sp>
    </p:spTree>
    <p:extLst>
      <p:ext uri="{BB962C8B-B14F-4D97-AF65-F5344CB8AC3E}">
        <p14:creationId xmlns:p14="http://schemas.microsoft.com/office/powerpoint/2010/main" val="4198401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27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National School Mental Health </a:t>
            </a:r>
            <a:r>
              <a:rPr lang="en-US" sz="1200" dirty="0"/>
              <a:t>Best Practices: Implementation Guidance Modules for States, Districts, and Schools </a:t>
            </a:r>
            <a:r>
              <a:rPr lang="en-US" sz="1200" dirty="0">
                <a:latin typeface="+mn-lt"/>
              </a:rPr>
              <a:t>was co-developed by the Mental Health Technology Transfer Center (MHTTC) Network and the National Center for School Mental Health (NCSMH).</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23835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a:t>
            </a:r>
            <a:r>
              <a:rPr lang="en-US" sz="1200" dirty="0" err="1">
                <a:latin typeface="+mn-lt"/>
              </a:rPr>
              <a:t>MHTTC</a:t>
            </a:r>
            <a:r>
              <a:rPr lang="en-US" sz="1200" dirty="0">
                <a:latin typeface="+mn-lt"/>
              </a:rPr>
              <a:t> Network is funded by SAMHSA. The </a:t>
            </a:r>
            <a:r>
              <a:rPr lang="en-US" sz="1200" dirty="0" err="1">
                <a:latin typeface="+mn-lt"/>
              </a:rPr>
              <a:t>MHTTC</a:t>
            </a:r>
            <a:r>
              <a:rPr lang="en-US" sz="1200" dirty="0">
                <a:latin typeface="+mn-lt"/>
              </a:rPr>
              <a:t> Network includes 10 Regional Centers, a National American Indian &amp; Alaskan Native Center, a National Hispanic &amp; Latino Center, and a Network Coordinating Office. The Network Coordinating Office, housed at Stanford</a:t>
            </a:r>
            <a:r>
              <a:rPr lang="en-US" sz="1200" baseline="0" dirty="0">
                <a:latin typeface="+mn-lt"/>
              </a:rPr>
              <a:t> University School of Medicine, </a:t>
            </a:r>
            <a:r>
              <a:rPr lang="en-US" sz="1200" dirty="0">
                <a:latin typeface="+mn-lt"/>
              </a:rPr>
              <a:t>serves as the focal point and provides leadership, infrastructure, and support to the </a:t>
            </a:r>
            <a:r>
              <a:rPr lang="en-US" sz="1200" dirty="0" err="1">
                <a:latin typeface="+mn-lt"/>
              </a:rPr>
              <a:t>MHTTC</a:t>
            </a:r>
            <a:r>
              <a:rPr lang="en-US" sz="1200" dirty="0">
                <a:latin typeface="+mn-lt"/>
              </a:rPr>
              <a:t> Network.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39449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National Center for School Mental Health at the University of Maryland School of Medicine is funded in part by the Health Resources and Services Administration to lead the National Quality Initiative focused on comprehensive school mental health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NCSMH mission is to strengthen policies and programs in school mental health to improve learning and promote success for America's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NCSMH focuses on advancing school mental health research, training, policy, and practice at the local, state, and national/federal levels.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145478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This resource has eight modules, each designed for delivery in one-hour in-person sessions. </a:t>
            </a:r>
          </a:p>
          <a:p>
            <a:endParaRPr lang="en-US" sz="1200" dirty="0">
              <a:latin typeface="+mn-lt"/>
            </a:endParaRPr>
          </a:p>
          <a:p>
            <a:r>
              <a:rPr lang="en-US" sz="1200" dirty="0">
                <a:latin typeface="+mn-lt"/>
              </a:rPr>
              <a:t>This resource contains trainer and participant manuals (with slides, worksheets, and other resources referenced in the modules).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1323848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The primary audience for this training is </a:t>
            </a:r>
            <a:r>
              <a:rPr lang="en-US" sz="1200" b="1" dirty="0">
                <a:latin typeface="+mn-lt"/>
              </a:rPr>
              <a:t>District teams </a:t>
            </a:r>
            <a:r>
              <a:rPr lang="en-US" sz="1200" dirty="0">
                <a:latin typeface="+mn-lt"/>
              </a:rPr>
              <a:t>that can influence, develop, and oversee school mental health systems at the school district and building levels.</a:t>
            </a:r>
          </a:p>
          <a:p>
            <a:pPr marL="0" indent="0">
              <a:buNone/>
            </a:pPr>
            <a:endParaRPr lang="en-US" sz="1200" dirty="0">
              <a:latin typeface="+mn-lt"/>
            </a:endParaRPr>
          </a:p>
          <a:p>
            <a:pPr marL="0" indent="0">
              <a:buNone/>
            </a:pPr>
            <a:r>
              <a:rPr lang="en-US" sz="1200" dirty="0">
                <a:latin typeface="+mn-lt"/>
              </a:rPr>
              <a:t>District teams may include:</a:t>
            </a:r>
          </a:p>
          <a:p>
            <a:pPr lvl="1"/>
            <a:r>
              <a:rPr lang="en-US" sz="1200" dirty="0">
                <a:latin typeface="+mn-lt"/>
              </a:rPr>
              <a:t>School District Leaders (e.g., Superintendent, School Board)</a:t>
            </a:r>
          </a:p>
          <a:p>
            <a:pPr lvl="1"/>
            <a:r>
              <a:rPr lang="en-US" sz="1200" dirty="0">
                <a:latin typeface="+mn-lt"/>
              </a:rPr>
              <a:t>School Administrators (e.g., Principal, Assistant Principal)</a:t>
            </a:r>
          </a:p>
          <a:p>
            <a:pPr lvl="1"/>
            <a:r>
              <a:rPr lang="en-US" sz="1200" dirty="0">
                <a:latin typeface="+mn-lt"/>
              </a:rPr>
              <a:t>District Mental Health Director or Student Services Supervisor (e.g., Director of Student Services, District Supervisor School Psychologists/Social Workers/Counselors)</a:t>
            </a:r>
          </a:p>
          <a:p>
            <a:pPr lvl="1"/>
            <a:r>
              <a:rPr lang="en-US" sz="1200" dirty="0">
                <a:latin typeface="+mn-lt"/>
              </a:rPr>
              <a:t>Community Behavioral Health Agency Supervisor/Director (e.g., clinical director of an agency that provides school-based services in the district)</a:t>
            </a:r>
          </a:p>
          <a:p>
            <a:pPr lvl="1"/>
            <a:r>
              <a:rPr lang="en-US" sz="1200" dirty="0">
                <a:latin typeface="+mn-lt"/>
              </a:rPr>
              <a:t>Youth/Family Advocate or Consumer</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35946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
        <p:nvSpPr>
          <p:cNvPr id="4" name="Footer Placeholder 3"/>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3"/>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pic>
        <p:nvPicPr>
          <p:cNvPr id="4" name="Picture 3" title="SAMHS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5024031"/>
            <a:ext cx="2846385" cy="763994"/>
          </a:xfrm>
          <a:prstGeom prst="rect">
            <a:avLst/>
          </a:prstGeom>
        </p:spPr>
      </p:pic>
      <p:sp>
        <p:nvSpPr>
          <p:cNvPr id="7" name="Slide Number Placeholder 5">
            <a:extLst>
              <a:ext uri="{FF2B5EF4-FFF2-40B4-BE49-F238E27FC236}">
                <a16:creationId xmlns:a16="http://schemas.microsoft.com/office/drawing/2014/main" id="{73B2068D-4259-4303-9618-CD26878ED658}"/>
              </a:ext>
            </a:extLst>
          </p:cNvPr>
          <p:cNvSpPr>
            <a:spLocks noGrp="1"/>
          </p:cNvSpPr>
          <p:nvPr>
            <p:ph type="sldNum" sz="quarter" idx="4"/>
          </p:nvPr>
        </p:nvSpPr>
        <p:spPr>
          <a:xfrm>
            <a:off x="3352800"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4" y="1713490"/>
            <a:ext cx="4760913" cy="3454400"/>
          </a:xfrm>
        </p:spPr>
        <p:txBody>
          <a:bodyPr/>
          <a:lstStyle/>
          <a:p>
            <a:endParaRPr lang="en-US"/>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8" name="Slide Number Placeholder 5">
            <a:extLst>
              <a:ext uri="{FF2B5EF4-FFF2-40B4-BE49-F238E27FC236}">
                <a16:creationId xmlns:a16="http://schemas.microsoft.com/office/drawing/2014/main" id="{6AAD5AEC-ED6E-4302-8ABE-D6E02D6A9F22}"/>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6" name="Slide Number Placeholder 5">
            <a:extLst>
              <a:ext uri="{FF2B5EF4-FFF2-40B4-BE49-F238E27FC236}">
                <a16:creationId xmlns:a16="http://schemas.microsoft.com/office/drawing/2014/main" id="{EF4AB406-6A77-40BB-BA7F-5B73C53D4112}"/>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ustDataLst>
      <p:tags r:id="rId1"/>
    </p:custDataLst>
    <p:extLst>
      <p:ext uri="{BB962C8B-B14F-4D97-AF65-F5344CB8AC3E}">
        <p14:creationId xmlns:p14="http://schemas.microsoft.com/office/powerpoint/2010/main" val="1749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8" name="Slide Number Placeholder 5">
            <a:extLst>
              <a:ext uri="{FF2B5EF4-FFF2-40B4-BE49-F238E27FC236}">
                <a16:creationId xmlns:a16="http://schemas.microsoft.com/office/drawing/2014/main" id="{9E106976-2644-4203-A1D9-D951BD50603D}"/>
              </a:ext>
            </a:extLst>
          </p:cNvPr>
          <p:cNvSpPr>
            <a:spLocks noGrp="1"/>
          </p:cNvSpPr>
          <p:nvPr>
            <p:ph type="sldNum" sz="quarter" idx="10"/>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8" name="Slide Number Placeholder 5">
            <a:extLst>
              <a:ext uri="{FF2B5EF4-FFF2-40B4-BE49-F238E27FC236}">
                <a16:creationId xmlns:a16="http://schemas.microsoft.com/office/drawing/2014/main" id="{14DB296B-C639-489C-A9C0-CABD2232C6ED}"/>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pic>
        <p:nvPicPr>
          <p:cNvPr id="9" name="Picture 8"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8" name="Slide Number Placeholder 5">
            <a:extLst>
              <a:ext uri="{FF2B5EF4-FFF2-40B4-BE49-F238E27FC236}">
                <a16:creationId xmlns:a16="http://schemas.microsoft.com/office/drawing/2014/main" id="{3A0FCCDD-A1B7-4C92-886B-4B0B1EA54CBD}"/>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81" r:id="rId13"/>
    <p:sldLayoutId id="2147483678" r:id="rId14"/>
    <p:sldLayoutId id="2147483680" r:id="rId15"/>
    <p:sldLayoutId id="2147483663" r:id="rId16"/>
    <p:sldLayoutId id="2147483655" r:id="rId17"/>
    <p:sldLayoutId id="2147483657"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http://www.theshapesystem.com/"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feetoftheshepherd.blogspot.com/2010/09/happy-people-need-jesus-too.html" TargetMode="Externa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www.equityinmentalhealth.org/"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hyperlink" Target="http://www.casel.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https://cbhmboston.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hyperlink" Target="http://www.schoolmentalhealthwisconsin.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hyperlink" Target="https://doi.org/10.1016/j.jaac.2013.03.002" TargetMode="External"/><Relationship Id="rId3" Type="http://schemas.openxmlformats.org/officeDocument/2006/relationships/hyperlink" Target="https://doi.org/10.1177/0145445503259524" TargetMode="External"/><Relationship Id="rId7" Type="http://schemas.openxmlformats.org/officeDocument/2006/relationships/hyperlink" Target="https://files.eric.ed.gov/fulltext/ED499056.pdf" TargetMode="External"/><Relationship Id="rId2" Type="http://schemas.openxmlformats.org/officeDocument/2006/relationships/hyperlink" Target="https://cbhmboston.com/what-is-cbhm/" TargetMode="External"/><Relationship Id="rId1" Type="http://schemas.openxmlformats.org/officeDocument/2006/relationships/slideLayout" Target="../slideLayouts/slideLayout7.xml"/><Relationship Id="rId6" Type="http://schemas.openxmlformats.org/officeDocument/2006/relationships/hyperlink" Target="https://doi.org/10.1037/spq0000039" TargetMode="External"/><Relationship Id="rId5" Type="http://schemas.openxmlformats.org/officeDocument/2006/relationships/hyperlink" Target="https://doi.org/10.1111/j.1467-8624.2010.01564.x" TargetMode="External"/><Relationship Id="rId4" Type="http://schemas.openxmlformats.org/officeDocument/2006/relationships/hyperlink" Target="https://casel.org/what-is-se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theshapesystem.com/" TargetMode="External"/><Relationship Id="rId3" Type="http://schemas.openxmlformats.org/officeDocument/2006/relationships/hyperlink" Target="https://doi.org/10.1111/josh.12524" TargetMode="External"/><Relationship Id="rId7" Type="http://schemas.openxmlformats.org/officeDocument/2006/relationships/hyperlink" Target="https://www.schoolmentalhealth.org/media/som/microsites/ncsmh/documents/shape/SMHQA-Domains-and-Indicators-2023.pdf" TargetMode="External"/><Relationship Id="rId12" Type="http://schemas.openxmlformats.org/officeDocument/2006/relationships/hyperlink" Target="https://dpi.wi.gov/sites/default/files/imce/sspw/pdf/mhframework.pdf"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bit.ly/2NKpG25" TargetMode="External"/><Relationship Id="rId11" Type="http://schemas.openxmlformats.org/officeDocument/2006/relationships/hyperlink" Target="http://doi.org/10.1111/cdev.12864" TargetMode="External"/><Relationship Id="rId5" Type="http://schemas.openxmlformats.org/officeDocument/2006/relationships/hyperlink" Target="http://bit.ly/2Ungx29" TargetMode="External"/><Relationship Id="rId10" Type="http://schemas.openxmlformats.org/officeDocument/2006/relationships/hyperlink" Target="https://equityinmentalhealth.org/" TargetMode="External"/><Relationship Id="rId4" Type="http://schemas.openxmlformats.org/officeDocument/2006/relationships/hyperlink" Target="https://www.mentalhealthcolorado.org/schooltoolkit/" TargetMode="External"/><Relationship Id="rId9" Type="http://schemas.openxmlformats.org/officeDocument/2006/relationships/hyperlink" Target="http://theshapesystem.com/"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schoolmentalhealth.org/" TargetMode="Externa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47" y="2789298"/>
            <a:ext cx="10883899" cy="1480325"/>
          </a:xfrm>
        </p:spPr>
        <p:txBody>
          <a:bodyPr>
            <a:noAutofit/>
          </a:bodyPr>
          <a:lstStyle/>
          <a:p>
            <a:pPr algn="l"/>
            <a:r>
              <a:rPr lang="en-US" sz="4000" b="1" dirty="0">
                <a:solidFill>
                  <a:srgbClr val="6A4A62"/>
                </a:solidFill>
                <a:latin typeface="Arial"/>
              </a:rPr>
              <a:t>Module 1: Foundations of Comprehensive School </a:t>
            </a:r>
            <a:r>
              <a:rPr lang="en-US" sz="4000" b="1">
                <a:solidFill>
                  <a:srgbClr val="6A4A62"/>
                </a:solidFill>
                <a:latin typeface="Arial"/>
              </a:rPr>
              <a:t>Mental Health</a:t>
            </a:r>
            <a:endParaRPr lang="en-US" sz="4000" dirty="0">
              <a:solidFill>
                <a:srgbClr val="6A4A62"/>
              </a:solidFill>
            </a:endParaRPr>
          </a:p>
        </p:txBody>
      </p:sp>
      <p:sp>
        <p:nvSpPr>
          <p:cNvPr id="3" name="Subtitle 2"/>
          <p:cNvSpPr>
            <a:spLocks noGrp="1"/>
          </p:cNvSpPr>
          <p:nvPr>
            <p:ph type="subTitle" idx="1"/>
          </p:nvPr>
        </p:nvSpPr>
        <p:spPr>
          <a:xfrm>
            <a:off x="377846" y="4378060"/>
            <a:ext cx="7585747" cy="605330"/>
          </a:xfrm>
        </p:spPr>
        <p:txBody>
          <a:bodyPr>
            <a:noAutofit/>
          </a:bodyPr>
          <a:lstStyle/>
          <a:p>
            <a:pPr algn="l">
              <a:spcBef>
                <a:spcPts val="0"/>
              </a:spcBef>
            </a:pPr>
            <a:r>
              <a:rPr lang="en-US" sz="2800" dirty="0">
                <a:latin typeface="Arial"/>
              </a:rPr>
              <a:t>National School Mental Health </a:t>
            </a:r>
            <a:r>
              <a:rPr lang="en-US" sz="2800" dirty="0"/>
              <a:t>Best Practices:</a:t>
            </a:r>
          </a:p>
          <a:p>
            <a:pPr algn="l">
              <a:spcBef>
                <a:spcPts val="0"/>
              </a:spcBef>
            </a:pPr>
            <a:r>
              <a:rPr lang="en-US" sz="2800" dirty="0"/>
              <a:t>Implementation Guidance Modules</a:t>
            </a:r>
          </a:p>
          <a:p>
            <a:pPr algn="l">
              <a:spcBef>
                <a:spcPts val="0"/>
              </a:spcBef>
            </a:pPr>
            <a:r>
              <a:rPr lang="en-US" sz="2800" dirty="0"/>
              <a:t>for States, Districts, and Schools</a:t>
            </a:r>
            <a:endParaRPr lang="en-US" sz="2800" dirty="0">
              <a:latin typeface="Arial"/>
            </a:endParaRPr>
          </a:p>
        </p:txBody>
      </p:sp>
      <p:pic>
        <p:nvPicPr>
          <p:cNvPr id="7" name="Stacked color bar placeholder"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pic>
        <p:nvPicPr>
          <p:cNvPr id="9" name="Picture 8" descr="Logo: NCSMH National Center for School Mental Health ">
            <a:extLst>
              <a:ext uri="{FF2B5EF4-FFF2-40B4-BE49-F238E27FC236}">
                <a16:creationId xmlns:a16="http://schemas.microsoft.com/office/drawing/2014/main" id="{1C9B832F-AF1E-4514-A364-23EA7916B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7869" y="126039"/>
            <a:ext cx="2120537" cy="1336099"/>
          </a:xfrm>
          <a:prstGeom prst="rect">
            <a:avLst/>
          </a:prstGeom>
        </p:spPr>
      </p:pic>
      <p:pic>
        <p:nvPicPr>
          <p:cNvPr id="12"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a:extLst>
              <a:ext uri="{FF2B5EF4-FFF2-40B4-BE49-F238E27FC236}">
                <a16:creationId xmlns:a16="http://schemas.microsoft.com/office/drawing/2014/main" id="{64E953A8-AAD2-4F64-8B3E-AC12C065D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4" y="256668"/>
            <a:ext cx="4410075" cy="1019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11"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Logo: Mental Health Technology Transfer Center Network &#10;Funded by Substance Abuse and Mental Health Services Administrati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NCSMH National Center for School Mental Health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Tree>
    <p:custDataLst>
      <p:tags r:id="rId1"/>
    </p:custDataLst>
    <p:extLst>
      <p:ext uri="{BB962C8B-B14F-4D97-AF65-F5344CB8AC3E}">
        <p14:creationId xmlns:p14="http://schemas.microsoft.com/office/powerpoint/2010/main" val="93000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519522" y="1801013"/>
            <a:ext cx="4498305"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endPar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endParaRPr>
          </a:p>
          <a:p>
            <a:pPr lvl="0" algn="l"/>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Each module aligns </a:t>
            </a:r>
            <a:r>
              <a:rPr lang="en-US" sz="2400" dirty="0">
                <a:solidFill>
                  <a:srgbClr val="6A4A62"/>
                </a:solidFill>
                <a:latin typeface="Arial" panose="020B0604020202020204"/>
              </a:rPr>
              <a:t>with the </a:t>
            </a:r>
            <a:r>
              <a:rPr lang="en-US" sz="2400" b="1" dirty="0">
                <a:solidFill>
                  <a:srgbClr val="6A4A62"/>
                </a:solidFill>
                <a:latin typeface="Arial" panose="020B0604020202020204"/>
              </a:rPr>
              <a:t>national performance domains and indicators </a:t>
            </a:r>
            <a:r>
              <a:rPr lang="en-US" sz="2400" dirty="0">
                <a:solidFill>
                  <a:srgbClr val="6A4A62"/>
                </a:solidFill>
                <a:latin typeface="Arial" panose="020B0604020202020204"/>
              </a:rPr>
              <a:t>of comprehensive school mental health system quality. </a:t>
            </a:r>
          </a:p>
          <a:p>
            <a:pPr lvl="0" algn="l"/>
            <a:endPar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endParaRPr>
          </a:p>
          <a:p>
            <a:pPr algn="l"/>
            <a:r>
              <a:rPr lang="en-US" sz="2400" b="1" dirty="0">
                <a:solidFill>
                  <a:srgbClr val="6A4A62"/>
                </a:solidFill>
              </a:rPr>
              <a:t>National School Mental Health Quality Assessment (SMH-QA; NCSMH, 2019)</a:t>
            </a:r>
          </a:p>
          <a:p>
            <a:pPr lvl="0" algn="l"/>
            <a:endPar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endParaRPr>
          </a:p>
        </p:txBody>
      </p:sp>
      <p:sp>
        <p:nvSpPr>
          <p:cNvPr id="6" name="TextBox 5"/>
          <p:cNvSpPr txBox="1"/>
          <p:nvPr/>
        </p:nvSpPr>
        <p:spPr>
          <a:xfrm>
            <a:off x="5702151" y="1097534"/>
            <a:ext cx="34597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A4A62"/>
                </a:solidFill>
                <a:effectLst/>
                <a:uLnTx/>
                <a:uFillTx/>
                <a:latin typeface="Arial" panose="020B0604020202020204"/>
                <a:ea typeface="+mn-ea"/>
                <a:cs typeface="+mn-cs"/>
              </a:rPr>
              <a:t>Best Practices</a:t>
            </a:r>
          </a:p>
        </p:txBody>
      </p:sp>
      <p:sp>
        <p:nvSpPr>
          <p:cNvPr id="23" name="TextBox 22"/>
          <p:cNvSpPr txBox="1"/>
          <p:nvPr/>
        </p:nvSpPr>
        <p:spPr>
          <a:xfrm>
            <a:off x="5702151" y="2160136"/>
            <a:ext cx="6093159" cy="2509405"/>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600" dirty="0"/>
              <a:t>Quality indicators have best-practice guidelines </a:t>
            </a:r>
          </a:p>
          <a:p>
            <a:pPr marL="285750" lvl="0" indent="-285750">
              <a:lnSpc>
                <a:spcPct val="90000"/>
              </a:lnSpc>
              <a:spcBef>
                <a:spcPts val="1000"/>
              </a:spcBef>
              <a:buClr>
                <a:srgbClr val="684860"/>
              </a:buClr>
              <a:buFont typeface="Arial" panose="020B0604020202020204" pitchFamily="34" charset="0"/>
              <a:buChar char="•"/>
            </a:pPr>
            <a:endParaRPr lang="en-US" sz="2600" dirty="0"/>
          </a:p>
          <a:p>
            <a:pPr marL="285750" lvl="0" indent="-285750">
              <a:lnSpc>
                <a:spcPct val="90000"/>
              </a:lnSpc>
              <a:spcBef>
                <a:spcPts val="1000"/>
              </a:spcBef>
              <a:buClr>
                <a:srgbClr val="684860"/>
              </a:buClr>
              <a:buFont typeface="Arial" panose="020B0604020202020204" pitchFamily="34" charset="0"/>
              <a:buChar char="•"/>
            </a:pPr>
            <a:r>
              <a:rPr lang="en-US" sz="2600" dirty="0"/>
              <a:t>Used to self-assess indicator implementation and guide strategic quality improvement planning </a:t>
            </a:r>
          </a:p>
        </p:txBody>
      </p:sp>
      <p:grpSp>
        <p:nvGrpSpPr>
          <p:cNvPr id="8" name="Group 7" descr="Quality Indicators heading ">
            <a:extLst>
              <a:ext uri="{FF2B5EF4-FFF2-40B4-BE49-F238E27FC236}">
                <a16:creationId xmlns:a16="http://schemas.microsoft.com/office/drawing/2014/main" id="{8F2E1CB0-BB40-0A4F-81AB-B9B3F22FF8E5}"/>
              </a:ext>
            </a:extLst>
          </p:cNvPr>
          <p:cNvGrpSpPr/>
          <p:nvPr/>
        </p:nvGrpSpPr>
        <p:grpSpPr>
          <a:xfrm>
            <a:off x="0" y="0"/>
            <a:ext cx="3761117" cy="959880"/>
            <a:chOff x="6874681" y="0"/>
            <a:chExt cx="2201980" cy="675971"/>
          </a:xfrm>
          <a:solidFill>
            <a:srgbClr val="6A4A62"/>
          </a:solidFill>
        </p:grpSpPr>
        <p:sp>
          <p:nvSpPr>
            <p:cNvPr id="9" name="Rectangle 8">
              <a:extLst>
                <a:ext uri="{FF2B5EF4-FFF2-40B4-BE49-F238E27FC236}">
                  <a16:creationId xmlns:a16="http://schemas.microsoft.com/office/drawing/2014/main" id="{62A73B2D-4E3A-CE43-8AB0-8AF82B5D915B}"/>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6BBE72-78A0-3F4B-98B3-CF37A1E37613}"/>
                </a:ext>
              </a:extLst>
            </p:cNvPr>
            <p:cNvSpPr txBox="1"/>
            <p:nvPr/>
          </p:nvSpPr>
          <p:spPr>
            <a:xfrm>
              <a:off x="6990530" y="164591"/>
              <a:ext cx="1757854" cy="346790"/>
            </a:xfrm>
            <a:prstGeom prst="rect">
              <a:avLst/>
            </a:prstGeom>
            <a:grpFill/>
            <a:ln>
              <a:noFill/>
            </a:ln>
          </p:spPr>
          <p:txBody>
            <a:bodyPr wrap="square" rtlCol="0">
              <a:spAutoFit/>
            </a:bodyPr>
            <a:lstStyle/>
            <a:p>
              <a:r>
                <a:rPr lang="en-US" sz="2600" dirty="0">
                  <a:solidFill>
                    <a:schemeClr val="bg1"/>
                  </a:solidFill>
                </a:rPr>
                <a:t>Quality Indicators </a:t>
              </a:r>
            </a:p>
          </p:txBody>
        </p:sp>
      </p:grpSp>
      <p:cxnSp>
        <p:nvCxnSpPr>
          <p:cNvPr id="13" name="Straight Connector 12">
            <a:extLst>
              <a:ext uri="{C183D7F6-B498-43B3-948B-1728B52AA6E4}">
                <adec:decorative xmlns:adec="http://schemas.microsoft.com/office/drawing/2017/decorative" val="1"/>
              </a:ext>
            </a:extLst>
          </p:cNvPr>
          <p:cNvCxnSpPr/>
          <p:nvPr/>
        </p:nvCxnSpPr>
        <p:spPr>
          <a:xfrm flipH="1">
            <a:off x="5339517" y="191388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F2DCA3E-C3EA-43CD-BDB0-CFC97840FAD9}"/>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3" name="Title 2" hidden="1">
            <a:extLst>
              <a:ext uri="{FF2B5EF4-FFF2-40B4-BE49-F238E27FC236}">
                <a16:creationId xmlns:a16="http://schemas.microsoft.com/office/drawing/2014/main" id="{E22B8F97-625E-4382-8E4D-1F50854071CB}"/>
              </a:ext>
            </a:extLst>
          </p:cNvPr>
          <p:cNvSpPr>
            <a:spLocks noGrp="1"/>
          </p:cNvSpPr>
          <p:nvPr>
            <p:ph type="title"/>
          </p:nvPr>
        </p:nvSpPr>
        <p:spPr/>
        <p:txBody>
          <a:bodyPr/>
          <a:lstStyle/>
          <a:p>
            <a:r>
              <a:rPr lang="en-US" dirty="0"/>
              <a:t>Quality Indicators</a:t>
            </a:r>
          </a:p>
        </p:txBody>
      </p:sp>
      <p:sp>
        <p:nvSpPr>
          <p:cNvPr id="14" name="Footer Placeholder 5">
            <a:extLst>
              <a:ext uri="{FF2B5EF4-FFF2-40B4-BE49-F238E27FC236}">
                <a16:creationId xmlns:a16="http://schemas.microsoft.com/office/drawing/2014/main" id="{010C87B3-64A5-854F-A320-5822E3C9C90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7497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health care service&#10;&#10;Description automatically generated">
            <a:extLst>
              <a:ext uri="{FF2B5EF4-FFF2-40B4-BE49-F238E27FC236}">
                <a16:creationId xmlns:a16="http://schemas.microsoft.com/office/drawing/2014/main" id="{07522A59-34C5-1763-B760-0E3F980A6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650" y="803613"/>
            <a:ext cx="4396248" cy="5689262"/>
          </a:xfrm>
          <a:prstGeom prst="rect">
            <a:avLst/>
          </a:prstGeom>
        </p:spPr>
      </p:pic>
      <p:sp>
        <p:nvSpPr>
          <p:cNvPr id="2" name="Text Placeholder 2">
            <a:extLst>
              <a:ext uri="{FF2B5EF4-FFF2-40B4-BE49-F238E27FC236}">
                <a16:creationId xmlns:a16="http://schemas.microsoft.com/office/drawing/2014/main" id="{7C1B5B74-7A11-6B40-8AF4-69CE79F32D10}"/>
              </a:ext>
            </a:extLst>
          </p:cNvPr>
          <p:cNvSpPr txBox="1">
            <a:spLocks/>
          </p:cNvSpPr>
          <p:nvPr/>
        </p:nvSpPr>
        <p:spPr>
          <a:xfrm>
            <a:off x="245910" y="240034"/>
            <a:ext cx="9702753" cy="500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684860"/>
                </a:solidFill>
              </a:rPr>
              <a:t>Overview of School Mental Health Quality Domains and Indicators </a:t>
            </a:r>
            <a:endParaRPr lang="en-US" sz="3000" b="1" dirty="0">
              <a:solidFill>
                <a:srgbClr val="684860"/>
              </a:solidFill>
            </a:endParaRPr>
          </a:p>
        </p:txBody>
      </p:sp>
      <p:sp>
        <p:nvSpPr>
          <p:cNvPr id="7" name="Content Placeholder 1">
            <a:extLst>
              <a:ext uri="{FF2B5EF4-FFF2-40B4-BE49-F238E27FC236}">
                <a16:creationId xmlns:a16="http://schemas.microsoft.com/office/drawing/2014/main" id="{9C8FF187-B6C6-1243-AF68-D8914717552B}"/>
              </a:ext>
            </a:extLst>
          </p:cNvPr>
          <p:cNvSpPr txBox="1">
            <a:spLocks/>
          </p:cNvSpPr>
          <p:nvPr/>
        </p:nvSpPr>
        <p:spPr>
          <a:xfrm>
            <a:off x="529703" y="2861719"/>
            <a:ext cx="5115180" cy="18432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dirty="0">
                <a:solidFill>
                  <a:schemeClr val="tx1"/>
                </a:solidFill>
              </a:rPr>
              <a:t>Quality Domains</a:t>
            </a:r>
          </a:p>
          <a:p>
            <a:pPr marL="457200" indent="-457200" algn="l">
              <a:buFont typeface="Arial" panose="020B0604020202020204" pitchFamily="34" charset="0"/>
              <a:buChar char="•"/>
            </a:pPr>
            <a:r>
              <a:rPr lang="en-US" sz="2200" dirty="0">
                <a:solidFill>
                  <a:schemeClr val="tx1"/>
                </a:solidFill>
              </a:rPr>
              <a:t>Teaming</a:t>
            </a:r>
          </a:p>
          <a:p>
            <a:pPr marL="457200" indent="-457200" algn="l">
              <a:buFont typeface="Arial" panose="020B0604020202020204" pitchFamily="34" charset="0"/>
              <a:buChar char="•"/>
            </a:pPr>
            <a:r>
              <a:rPr lang="en-US" sz="2200" dirty="0">
                <a:solidFill>
                  <a:schemeClr val="tx1"/>
                </a:solidFill>
              </a:rPr>
              <a:t>Needs Assessment and Resource Mapping</a:t>
            </a:r>
          </a:p>
          <a:p>
            <a:pPr marL="457200" indent="-457200" algn="l">
              <a:buFont typeface="Arial" panose="020B0604020202020204" pitchFamily="34" charset="0"/>
              <a:buChar char="•"/>
            </a:pPr>
            <a:r>
              <a:rPr lang="en-US" sz="2200" dirty="0">
                <a:solidFill>
                  <a:schemeClr val="tx1"/>
                </a:solidFill>
              </a:rPr>
              <a:t>Mental Health Promotion Services and Supports (Tier 1)</a:t>
            </a:r>
          </a:p>
          <a:p>
            <a:pPr marL="457200" indent="-457200" algn="l">
              <a:buFont typeface="Arial" panose="020B0604020202020204" pitchFamily="34" charset="0"/>
              <a:buChar char="•"/>
            </a:pPr>
            <a:r>
              <a:rPr lang="en-US" sz="2200" dirty="0">
                <a:solidFill>
                  <a:schemeClr val="tx1"/>
                </a:solidFill>
              </a:rPr>
              <a:t>Early Intervention and Treatment Services and Supports (Tiers 2/3)</a:t>
            </a:r>
          </a:p>
          <a:p>
            <a:pPr marL="457200" indent="-457200" algn="l">
              <a:buFont typeface="Arial" panose="020B0604020202020204" pitchFamily="34" charset="0"/>
              <a:buChar char="•"/>
            </a:pPr>
            <a:r>
              <a:rPr lang="en-US" sz="2200" dirty="0">
                <a:solidFill>
                  <a:schemeClr val="tx1"/>
                </a:solidFill>
              </a:rPr>
              <a:t>Screening</a:t>
            </a:r>
          </a:p>
          <a:p>
            <a:pPr marL="457200" indent="-457200" algn="l">
              <a:buFont typeface="Arial" panose="020B0604020202020204" pitchFamily="34" charset="0"/>
              <a:buChar char="•"/>
            </a:pPr>
            <a:r>
              <a:rPr lang="en-US" sz="2200" dirty="0">
                <a:solidFill>
                  <a:schemeClr val="tx1"/>
                </a:solidFill>
              </a:rPr>
              <a:t>Funding and Sustainability</a:t>
            </a:r>
          </a:p>
          <a:p>
            <a:pPr marL="457200" indent="-457200" algn="l">
              <a:buFont typeface="Arial" panose="020B0604020202020204" pitchFamily="34" charset="0"/>
              <a:buChar char="•"/>
            </a:pPr>
            <a:r>
              <a:rPr lang="en-US" sz="2200" dirty="0">
                <a:solidFill>
                  <a:schemeClr val="tx1"/>
                </a:solidFill>
              </a:rPr>
              <a:t>Impact</a:t>
            </a:r>
          </a:p>
        </p:txBody>
      </p:sp>
      <p:cxnSp>
        <p:nvCxnSpPr>
          <p:cNvPr id="9" name="Straight Connector 8">
            <a:extLst>
              <a:ext uri="{C183D7F6-B498-43B3-948B-1728B52AA6E4}">
                <adec:decorative xmlns:adec="http://schemas.microsoft.com/office/drawing/2017/decorative" val="1"/>
              </a:ext>
            </a:extLst>
          </p:cNvPr>
          <p:cNvCxnSpPr/>
          <p:nvPr/>
        </p:nvCxnSpPr>
        <p:spPr>
          <a:xfrm flipH="1">
            <a:off x="6076079" y="191232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7" name="Group 16" descr="Resources Header&#10;">
            <a:extLst>
              <a:ext uri="{FF2B5EF4-FFF2-40B4-BE49-F238E27FC236}">
                <a16:creationId xmlns:a16="http://schemas.microsoft.com/office/drawing/2014/main" id="{6EB8EA92-7EBE-4D40-A7E7-ADC28AEC53DA}"/>
              </a:ext>
            </a:extLst>
          </p:cNvPr>
          <p:cNvGrpSpPr/>
          <p:nvPr/>
        </p:nvGrpSpPr>
        <p:grpSpPr>
          <a:xfrm>
            <a:off x="9886321" y="-4630"/>
            <a:ext cx="2269319" cy="682388"/>
            <a:chOff x="6874681" y="0"/>
            <a:chExt cx="2269319" cy="682388"/>
          </a:xfrm>
        </p:grpSpPr>
        <p:sp>
          <p:nvSpPr>
            <p:cNvPr id="18" name="Rectangle 8">
              <a:extLst>
                <a:ext uri="{FF2B5EF4-FFF2-40B4-BE49-F238E27FC236}">
                  <a16:creationId xmlns:a16="http://schemas.microsoft.com/office/drawing/2014/main" id="{C2CE042D-F338-3247-8069-2F7AF99F8867}"/>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5D43F41E-2C45-BC48-AFDB-14EDF2BDFB48}"/>
                </a:ext>
              </a:extLst>
            </p:cNvPr>
            <p:cNvSpPr txBox="1"/>
            <p:nvPr/>
          </p:nvSpPr>
          <p:spPr>
            <a:xfrm>
              <a:off x="7414792" y="141139"/>
              <a:ext cx="145731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11" name="TextBox 3">
            <a:extLst>
              <a:ext uri="{FF2B5EF4-FFF2-40B4-BE49-F238E27FC236}">
                <a16:creationId xmlns:a16="http://schemas.microsoft.com/office/drawing/2014/main" id="{EFB3017C-2FDA-4B20-BD67-B9FC4FD95A82}"/>
              </a:ext>
            </a:extLst>
          </p:cNvPr>
          <p:cNvSpPr txBox="1"/>
          <p:nvPr/>
        </p:nvSpPr>
        <p:spPr>
          <a:xfrm>
            <a:off x="10426432" y="6519591"/>
            <a:ext cx="19714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(NCSMH, 2023)</a:t>
            </a:r>
          </a:p>
        </p:txBody>
      </p:sp>
      <p:sp>
        <p:nvSpPr>
          <p:cNvPr id="3" name="Slide Number Placeholder 2">
            <a:extLst>
              <a:ext uri="{FF2B5EF4-FFF2-40B4-BE49-F238E27FC236}">
                <a16:creationId xmlns:a16="http://schemas.microsoft.com/office/drawing/2014/main" id="{B737BFD4-0151-44AE-95AF-FE796CDEB2B6}"/>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5" name="Title 4" hidden="1">
            <a:extLst>
              <a:ext uri="{FF2B5EF4-FFF2-40B4-BE49-F238E27FC236}">
                <a16:creationId xmlns:a16="http://schemas.microsoft.com/office/drawing/2014/main" id="{F507B7A8-837B-4803-8B5E-16C56C8E76F1}"/>
              </a:ext>
            </a:extLst>
          </p:cNvPr>
          <p:cNvSpPr>
            <a:spLocks noGrp="1"/>
          </p:cNvSpPr>
          <p:nvPr>
            <p:ph type="title" idx="4294967295"/>
          </p:nvPr>
        </p:nvSpPr>
        <p:spPr/>
        <p:txBody>
          <a:bodyPr>
            <a:normAutofit fontScale="90000"/>
          </a:bodyPr>
          <a:lstStyle/>
          <a:p>
            <a:r>
              <a:rPr lang="en-US" dirty="0"/>
              <a:t>Overview of School Mental Health Quality Domains and Indicators</a:t>
            </a:r>
            <a:r>
              <a:rPr lang="en-US" baseline="0" dirty="0"/>
              <a:t> </a:t>
            </a:r>
            <a:endParaRPr lang="en-US" dirty="0"/>
          </a:p>
        </p:txBody>
      </p:sp>
      <p:sp>
        <p:nvSpPr>
          <p:cNvPr id="13" name="Footer Placeholder 5">
            <a:extLst>
              <a:ext uri="{FF2B5EF4-FFF2-40B4-BE49-F238E27FC236}">
                <a16:creationId xmlns:a16="http://schemas.microsoft.com/office/drawing/2014/main" id="{FACFB191-9C28-1C4C-92E8-7769E8C403C2}"/>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83253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umbnail infographic of the SHAPE System ">
            <a:extLst>
              <a:ext uri="{FF2B5EF4-FFF2-40B4-BE49-F238E27FC236}">
                <a16:creationId xmlns:a16="http://schemas.microsoft.com/office/drawing/2014/main" id="{A4EEDA2F-42AF-482A-8509-7B4684DB8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360" y="0"/>
            <a:ext cx="2213364" cy="6858000"/>
          </a:xfrm>
          <a:prstGeom prst="rect">
            <a:avLst/>
          </a:prstGeom>
        </p:spPr>
      </p:pic>
      <p:pic>
        <p:nvPicPr>
          <p:cNvPr id="3" name="Picture 2" descr="Thumbnail graphic of how SHAPE helps districts and school districts">
            <a:extLst>
              <a:ext uri="{FF2B5EF4-FFF2-40B4-BE49-F238E27FC236}">
                <a16:creationId xmlns:a16="http://schemas.microsoft.com/office/drawing/2014/main" id="{716AA84C-D2A5-8D47-8AB0-17B7FE7A8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736" y="1708150"/>
            <a:ext cx="8369300" cy="3441700"/>
          </a:xfrm>
          <a:prstGeom prst="rect">
            <a:avLst/>
          </a:prstGeom>
        </p:spPr>
      </p:pic>
      <p:sp>
        <p:nvSpPr>
          <p:cNvPr id="10" name="Title 1">
            <a:extLst>
              <a:ext uri="{FF2B5EF4-FFF2-40B4-BE49-F238E27FC236}">
                <a16:creationId xmlns:a16="http://schemas.microsoft.com/office/drawing/2014/main" id="{678115D6-B33F-0F42-B7FA-03B935DBC10E}"/>
              </a:ext>
            </a:extLst>
          </p:cNvPr>
          <p:cNvSpPr txBox="1">
            <a:spLocks/>
          </p:cNvSpPr>
          <p:nvPr/>
        </p:nvSpPr>
        <p:spPr>
          <a:xfrm>
            <a:off x="2943736" y="152400"/>
            <a:ext cx="8947904" cy="1300525"/>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4000" b="1" dirty="0">
                <a:solidFill>
                  <a:srgbClr val="6A4A62"/>
                </a:solidFill>
                <a:latin typeface="+mn-lt"/>
              </a:rPr>
              <a:t>School Health Assessment and Performance Evaluation (SHAPE) System</a:t>
            </a:r>
          </a:p>
          <a:p>
            <a:pPr>
              <a:lnSpc>
                <a:spcPct val="120000"/>
              </a:lnSpc>
            </a:pPr>
            <a:r>
              <a:rPr lang="en-US" sz="4000" b="1" dirty="0">
                <a:solidFill>
                  <a:srgbClr val="6A4A62"/>
                </a:solidFill>
                <a:latin typeface="+mn-lt"/>
                <a:hlinkClick r:id="rId5"/>
              </a:rPr>
              <a:t>www.theSHAPEsystem.com</a:t>
            </a:r>
            <a:r>
              <a:rPr lang="en-US" sz="4000" b="1" dirty="0">
                <a:solidFill>
                  <a:srgbClr val="6A4A62"/>
                </a:solidFill>
                <a:latin typeface="+mn-lt"/>
              </a:rPr>
              <a:t> </a:t>
            </a:r>
          </a:p>
        </p:txBody>
      </p:sp>
      <p:sp>
        <p:nvSpPr>
          <p:cNvPr id="5" name="TextBox 3">
            <a:extLst>
              <a:ext uri="{FF2B5EF4-FFF2-40B4-BE49-F238E27FC236}">
                <a16:creationId xmlns:a16="http://schemas.microsoft.com/office/drawing/2014/main" id="{EFB3017C-2FDA-4B20-BD67-B9FC4FD95A82}"/>
              </a:ext>
            </a:extLst>
          </p:cNvPr>
          <p:cNvSpPr txBox="1"/>
          <p:nvPr/>
        </p:nvSpPr>
        <p:spPr>
          <a:xfrm>
            <a:off x="7692090" y="6520934"/>
            <a:ext cx="19714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(NCSMH, 2019)</a:t>
            </a:r>
          </a:p>
        </p:txBody>
      </p:sp>
      <p:sp>
        <p:nvSpPr>
          <p:cNvPr id="6" name="Slide Number Placeholder 5">
            <a:extLst>
              <a:ext uri="{FF2B5EF4-FFF2-40B4-BE49-F238E27FC236}">
                <a16:creationId xmlns:a16="http://schemas.microsoft.com/office/drawing/2014/main" id="{5E4A193B-D9A0-455C-BF69-EE13A23A282F}"/>
              </a:ext>
            </a:extLst>
          </p:cNvPr>
          <p:cNvSpPr txBox="1">
            <a:spLocks/>
          </p:cNvSpPr>
          <p:nvPr/>
        </p:nvSpPr>
        <p:spPr>
          <a:xfrm>
            <a:off x="3352800" y="6356350"/>
            <a:ext cx="2743200" cy="365125"/>
          </a:xfrm>
          <a:prstGeom prst="rect">
            <a:avLst/>
          </a:prstGeom>
        </p:spPr>
        <p:txBody>
          <a:bodyPr vert="horz" lIns="91440" tIns="45720" rIns="91440" bIns="45720" rtlCol="0" anchor="ctr">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48F63A3B-78C7-47BE-AE5E-E10140E04643}" type="slidenum">
              <a:rPr lang="en-US" smtClean="0"/>
              <a:pPr marL="0" indent="0">
                <a:buNone/>
              </a:pPr>
              <a:t>12</a:t>
            </a:fld>
            <a:endParaRPr lang="en-US" dirty="0"/>
          </a:p>
        </p:txBody>
      </p:sp>
      <p:sp>
        <p:nvSpPr>
          <p:cNvPr id="2" name="Title 1" hidden="1">
            <a:extLst>
              <a:ext uri="{FF2B5EF4-FFF2-40B4-BE49-F238E27FC236}">
                <a16:creationId xmlns:a16="http://schemas.microsoft.com/office/drawing/2014/main" id="{F873CB5B-70AA-4AF9-A549-6F22501F190D}"/>
              </a:ext>
            </a:extLst>
          </p:cNvPr>
          <p:cNvSpPr>
            <a:spLocks noGrp="1"/>
          </p:cNvSpPr>
          <p:nvPr>
            <p:ph type="title"/>
          </p:nvPr>
        </p:nvSpPr>
        <p:spPr/>
        <p:txBody>
          <a:bodyPr/>
          <a:lstStyle/>
          <a:p>
            <a:r>
              <a:rPr lang="en-US" dirty="0"/>
              <a:t>SHAPE Systems</a:t>
            </a:r>
          </a:p>
        </p:txBody>
      </p:sp>
    </p:spTree>
    <p:extLst>
      <p:ext uri="{BB962C8B-B14F-4D97-AF65-F5344CB8AC3E}">
        <p14:creationId xmlns:p14="http://schemas.microsoft.com/office/powerpoint/2010/main" val="31638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ssessments and Reports ">
            <a:extLst>
              <a:ext uri="{FF2B5EF4-FFF2-40B4-BE49-F238E27FC236}">
                <a16:creationId xmlns:a16="http://schemas.microsoft.com/office/drawing/2014/main" id="{89B08F31-33E5-43EB-ABB1-28B6C1D464E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4988" y="377561"/>
            <a:ext cx="8361362" cy="6131665"/>
          </a:xfrm>
        </p:spPr>
      </p:pic>
      <p:sp>
        <p:nvSpPr>
          <p:cNvPr id="3" name="TextBox 3">
            <a:extLst>
              <a:ext uri="{FF2B5EF4-FFF2-40B4-BE49-F238E27FC236}">
                <a16:creationId xmlns:a16="http://schemas.microsoft.com/office/drawing/2014/main" id="{EFB3017C-2FDA-4B20-BD67-B9FC4FD95A82}"/>
              </a:ext>
            </a:extLst>
          </p:cNvPr>
          <p:cNvSpPr txBox="1"/>
          <p:nvPr/>
        </p:nvSpPr>
        <p:spPr>
          <a:xfrm>
            <a:off x="0" y="6509226"/>
            <a:ext cx="19714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(NCSMH, 2019)</a:t>
            </a:r>
          </a:p>
        </p:txBody>
      </p:sp>
      <p:sp>
        <p:nvSpPr>
          <p:cNvPr id="4" name="Slide Number Placeholder 5">
            <a:extLst>
              <a:ext uri="{FF2B5EF4-FFF2-40B4-BE49-F238E27FC236}">
                <a16:creationId xmlns:a16="http://schemas.microsoft.com/office/drawing/2014/main" id="{132EB127-D955-4F7C-83C7-45A0AA224AF3}"/>
              </a:ext>
            </a:extLst>
          </p:cNvPr>
          <p:cNvSpPr>
            <a:spLocks noGrp="1"/>
          </p:cNvSpPr>
          <p:nvPr>
            <p:ph type="sldNum" sz="quarter" idx="4"/>
          </p:nvPr>
        </p:nvSpPr>
        <p:spPr>
          <a:xfrm>
            <a:off x="3352800" y="64856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13</a:t>
            </a:fld>
            <a:endParaRPr lang="en-US" dirty="0"/>
          </a:p>
        </p:txBody>
      </p:sp>
      <p:sp>
        <p:nvSpPr>
          <p:cNvPr id="2" name="Title 1" hidden="1">
            <a:extLst>
              <a:ext uri="{FF2B5EF4-FFF2-40B4-BE49-F238E27FC236}">
                <a16:creationId xmlns:a16="http://schemas.microsoft.com/office/drawing/2014/main" id="{A95A6847-CC11-4993-8AD4-8C3EEB492C37}"/>
              </a:ext>
            </a:extLst>
          </p:cNvPr>
          <p:cNvSpPr>
            <a:spLocks noGrp="1"/>
          </p:cNvSpPr>
          <p:nvPr>
            <p:ph type="title"/>
          </p:nvPr>
        </p:nvSpPr>
        <p:spPr/>
        <p:txBody>
          <a:bodyPr/>
          <a:lstStyle/>
          <a:p>
            <a:r>
              <a:rPr lang="en-US" dirty="0"/>
              <a:t>Assessments &amp; Reports</a:t>
            </a:r>
          </a:p>
        </p:txBody>
      </p:sp>
    </p:spTree>
    <p:extLst>
      <p:ext uri="{BB962C8B-B14F-4D97-AF65-F5344CB8AC3E}">
        <p14:creationId xmlns:p14="http://schemas.microsoft.com/office/powerpoint/2010/main" val="403661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geted Resources and Guides thumbnails ">
            <a:extLst>
              <a:ext uri="{FF2B5EF4-FFF2-40B4-BE49-F238E27FC236}">
                <a16:creationId xmlns:a16="http://schemas.microsoft.com/office/drawing/2014/main" id="{122DDA73-1E24-4E9C-B88B-F5DECC4CB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09270"/>
            <a:ext cx="7962900" cy="5839460"/>
          </a:xfrm>
          <a:prstGeom prst="rect">
            <a:avLst/>
          </a:prstGeom>
        </p:spPr>
      </p:pic>
      <p:sp>
        <p:nvSpPr>
          <p:cNvPr id="4" name="TextBox 3">
            <a:extLst>
              <a:ext uri="{FF2B5EF4-FFF2-40B4-BE49-F238E27FC236}">
                <a16:creationId xmlns:a16="http://schemas.microsoft.com/office/drawing/2014/main" id="{EFB3017C-2FDA-4B20-BD67-B9FC4FD95A82}"/>
              </a:ext>
            </a:extLst>
          </p:cNvPr>
          <p:cNvSpPr txBox="1"/>
          <p:nvPr/>
        </p:nvSpPr>
        <p:spPr>
          <a:xfrm>
            <a:off x="0" y="6488668"/>
            <a:ext cx="19714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(NCSMH, 2019)</a:t>
            </a:r>
          </a:p>
        </p:txBody>
      </p:sp>
      <p:sp>
        <p:nvSpPr>
          <p:cNvPr id="5" name="Slide Number Placeholder 5">
            <a:extLst>
              <a:ext uri="{FF2B5EF4-FFF2-40B4-BE49-F238E27FC236}">
                <a16:creationId xmlns:a16="http://schemas.microsoft.com/office/drawing/2014/main" id="{6AE24A8A-B8A1-43BA-B569-B403C3E964D8}"/>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14</a:t>
            </a:fld>
            <a:endParaRPr lang="en-US" dirty="0"/>
          </a:p>
        </p:txBody>
      </p:sp>
      <p:sp>
        <p:nvSpPr>
          <p:cNvPr id="2" name="Title 1" hidden="1">
            <a:extLst>
              <a:ext uri="{FF2B5EF4-FFF2-40B4-BE49-F238E27FC236}">
                <a16:creationId xmlns:a16="http://schemas.microsoft.com/office/drawing/2014/main" id="{EDD49375-F4A2-44D3-8BEC-246864C26AF4}"/>
              </a:ext>
            </a:extLst>
          </p:cNvPr>
          <p:cNvSpPr>
            <a:spLocks noGrp="1"/>
          </p:cNvSpPr>
          <p:nvPr>
            <p:ph type="title"/>
          </p:nvPr>
        </p:nvSpPr>
        <p:spPr/>
        <p:txBody>
          <a:bodyPr/>
          <a:lstStyle/>
          <a:p>
            <a:r>
              <a:rPr lang="en-US" dirty="0"/>
              <a:t>Targeted Resources &amp; Guides</a:t>
            </a:r>
          </a:p>
        </p:txBody>
      </p:sp>
    </p:spTree>
    <p:extLst>
      <p:ext uri="{BB962C8B-B14F-4D97-AF65-F5344CB8AC3E}">
        <p14:creationId xmlns:p14="http://schemas.microsoft.com/office/powerpoint/2010/main" val="129958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ing &amp; Assessment Library screenshots">
            <a:extLst>
              <a:ext uri="{FF2B5EF4-FFF2-40B4-BE49-F238E27FC236}">
                <a16:creationId xmlns:a16="http://schemas.microsoft.com/office/drawing/2014/main" id="{01270961-58B2-4BDF-8691-812723DC8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91" y="464185"/>
            <a:ext cx="8085859" cy="5929630"/>
          </a:xfrm>
          <a:prstGeom prst="rect">
            <a:avLst/>
          </a:prstGeom>
        </p:spPr>
      </p:pic>
      <p:sp>
        <p:nvSpPr>
          <p:cNvPr id="4" name="TextBox 3">
            <a:extLst>
              <a:ext uri="{FF2B5EF4-FFF2-40B4-BE49-F238E27FC236}">
                <a16:creationId xmlns:a16="http://schemas.microsoft.com/office/drawing/2014/main" id="{EFB3017C-2FDA-4B20-BD67-B9FC4FD95A82}"/>
              </a:ext>
            </a:extLst>
          </p:cNvPr>
          <p:cNvSpPr txBox="1"/>
          <p:nvPr/>
        </p:nvSpPr>
        <p:spPr>
          <a:xfrm>
            <a:off x="0" y="6488668"/>
            <a:ext cx="19714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(NCSMH, 2019)</a:t>
            </a:r>
          </a:p>
        </p:txBody>
      </p:sp>
      <p:sp>
        <p:nvSpPr>
          <p:cNvPr id="5" name="Slide Number Placeholder 5">
            <a:extLst>
              <a:ext uri="{FF2B5EF4-FFF2-40B4-BE49-F238E27FC236}">
                <a16:creationId xmlns:a16="http://schemas.microsoft.com/office/drawing/2014/main" id="{8A2F0E04-132D-480D-BBF9-33254265CFB8}"/>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15</a:t>
            </a:fld>
            <a:endParaRPr lang="en-US" dirty="0"/>
          </a:p>
        </p:txBody>
      </p:sp>
      <p:sp>
        <p:nvSpPr>
          <p:cNvPr id="2" name="Title 1" hidden="1">
            <a:extLst>
              <a:ext uri="{FF2B5EF4-FFF2-40B4-BE49-F238E27FC236}">
                <a16:creationId xmlns:a16="http://schemas.microsoft.com/office/drawing/2014/main" id="{5A91B5C6-87C7-47FC-93F2-9091FF55D30E}"/>
              </a:ext>
            </a:extLst>
          </p:cNvPr>
          <p:cNvSpPr>
            <a:spLocks noGrp="1"/>
          </p:cNvSpPr>
          <p:nvPr>
            <p:ph type="title"/>
          </p:nvPr>
        </p:nvSpPr>
        <p:spPr/>
        <p:txBody>
          <a:bodyPr/>
          <a:lstStyle/>
          <a:p>
            <a:r>
              <a:rPr lang="en-US" dirty="0"/>
              <a:t>Screening &amp; Assessment</a:t>
            </a:r>
            <a:r>
              <a:rPr lang="en-US" baseline="0" dirty="0"/>
              <a:t> Library</a:t>
            </a:r>
            <a:endParaRPr lang="en-US" dirty="0"/>
          </a:p>
        </p:txBody>
      </p:sp>
    </p:spTree>
    <p:extLst>
      <p:ext uri="{BB962C8B-B14F-4D97-AF65-F5344CB8AC3E}">
        <p14:creationId xmlns:p14="http://schemas.microsoft.com/office/powerpoint/2010/main" val="196378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B3017C-2FDA-4B20-BD67-B9FC4FD95A82}"/>
              </a:ext>
            </a:extLst>
          </p:cNvPr>
          <p:cNvSpPr txBox="1"/>
          <p:nvPr/>
        </p:nvSpPr>
        <p:spPr>
          <a:xfrm>
            <a:off x="0" y="6488668"/>
            <a:ext cx="19714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(NCSMH, 2019)</a:t>
            </a:r>
          </a:p>
        </p:txBody>
      </p:sp>
      <p:pic>
        <p:nvPicPr>
          <p:cNvPr id="5" name="Picture 4" descr="Earn Shape Recognition ">
            <a:extLst>
              <a:ext uri="{FF2B5EF4-FFF2-40B4-BE49-F238E27FC236}">
                <a16:creationId xmlns:a16="http://schemas.microsoft.com/office/drawing/2014/main" id="{0068BBF4-1AAE-AC48-AF67-9ADFE4EFB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70" y="218208"/>
            <a:ext cx="8018929" cy="6196445"/>
          </a:xfrm>
          <a:prstGeom prst="rect">
            <a:avLst/>
          </a:prstGeom>
        </p:spPr>
      </p:pic>
      <p:sp>
        <p:nvSpPr>
          <p:cNvPr id="6" name="Slide Number Placeholder 5">
            <a:extLst>
              <a:ext uri="{FF2B5EF4-FFF2-40B4-BE49-F238E27FC236}">
                <a16:creationId xmlns:a16="http://schemas.microsoft.com/office/drawing/2014/main" id="{4F1CB4D4-3D1C-424B-8CBD-66C068F1DA07}"/>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16</a:t>
            </a:fld>
            <a:endParaRPr lang="en-US" dirty="0"/>
          </a:p>
        </p:txBody>
      </p:sp>
      <p:sp>
        <p:nvSpPr>
          <p:cNvPr id="2" name="Title 1" hidden="1">
            <a:extLst>
              <a:ext uri="{FF2B5EF4-FFF2-40B4-BE49-F238E27FC236}">
                <a16:creationId xmlns:a16="http://schemas.microsoft.com/office/drawing/2014/main" id="{FFF155B0-223B-494C-A7A2-23277404084F}"/>
              </a:ext>
            </a:extLst>
          </p:cNvPr>
          <p:cNvSpPr>
            <a:spLocks noGrp="1"/>
          </p:cNvSpPr>
          <p:nvPr>
            <p:ph type="title"/>
          </p:nvPr>
        </p:nvSpPr>
        <p:spPr/>
        <p:txBody>
          <a:bodyPr/>
          <a:lstStyle/>
          <a:p>
            <a:r>
              <a:rPr lang="en-US" dirty="0"/>
              <a:t>Earn</a:t>
            </a:r>
            <a:r>
              <a:rPr lang="en-US" baseline="0" dirty="0"/>
              <a:t> Shape Recognition</a:t>
            </a:r>
            <a:endParaRPr lang="en-US" dirty="0"/>
          </a:p>
        </p:txBody>
      </p:sp>
    </p:spTree>
    <p:extLst>
      <p:ext uri="{BB962C8B-B14F-4D97-AF65-F5344CB8AC3E}">
        <p14:creationId xmlns:p14="http://schemas.microsoft.com/office/powerpoint/2010/main" val="99981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09113"/>
            <a:ext cx="10515600" cy="2852737"/>
          </a:xfrm>
        </p:spPr>
        <p:txBody>
          <a:bodyPr>
            <a:normAutofit/>
          </a:bodyPr>
          <a:lstStyle/>
          <a:p>
            <a:pPr algn="ctr"/>
            <a:r>
              <a:rPr lang="en-US" b="1" dirty="0">
                <a:solidFill>
                  <a:srgbClr val="6A4A62"/>
                </a:solidFill>
                <a:latin typeface="+mn-lt"/>
              </a:rPr>
              <a:t>What Is Comprehensive School Mental Health?</a:t>
            </a:r>
          </a:p>
        </p:txBody>
      </p:sp>
      <p:sp>
        <p:nvSpPr>
          <p:cNvPr id="3" name="Slide Number Placeholder 2">
            <a:extLst>
              <a:ext uri="{FF2B5EF4-FFF2-40B4-BE49-F238E27FC236}">
                <a16:creationId xmlns:a16="http://schemas.microsoft.com/office/drawing/2014/main" id="{8E4DF593-EE13-49EC-A4F1-D0D19A187D08}"/>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15694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4" y="288925"/>
            <a:ext cx="11518051" cy="1325563"/>
          </a:xfrm>
        </p:spPr>
        <p:txBody>
          <a:bodyPr>
            <a:normAutofit/>
          </a:bodyPr>
          <a:lstStyle/>
          <a:p>
            <a:r>
              <a:rPr lang="en-US" sz="4000" b="1" dirty="0">
                <a:solidFill>
                  <a:srgbClr val="6A4A62"/>
                </a:solidFill>
                <a:latin typeface="+mn-lt"/>
              </a:rPr>
              <a:t>Comprehensive School Mental Health Systems</a:t>
            </a:r>
          </a:p>
        </p:txBody>
      </p:sp>
      <p:sp>
        <p:nvSpPr>
          <p:cNvPr id="7" name="Content Placeholder 6">
            <a:extLst>
              <a:ext uri="{FF2B5EF4-FFF2-40B4-BE49-F238E27FC236}">
                <a16:creationId xmlns:a16="http://schemas.microsoft.com/office/drawing/2014/main" id="{55678F7B-0453-4B4E-A1D3-25104DFD885B}"/>
              </a:ext>
            </a:extLst>
          </p:cNvPr>
          <p:cNvSpPr>
            <a:spLocks noGrp="1"/>
          </p:cNvSpPr>
          <p:nvPr>
            <p:ph sz="half" idx="1"/>
          </p:nvPr>
        </p:nvSpPr>
        <p:spPr>
          <a:xfrm>
            <a:off x="476674" y="1462493"/>
            <a:ext cx="11123502" cy="5395507"/>
          </a:xfrm>
        </p:spPr>
        <p:txBody>
          <a:bodyPr>
            <a:noAutofit/>
          </a:bodyPr>
          <a:lstStyle/>
          <a:p>
            <a:pPr>
              <a:spcAft>
                <a:spcPts val="600"/>
              </a:spcAft>
              <a:buClr>
                <a:srgbClr val="6A4A62"/>
              </a:buClr>
            </a:pPr>
            <a:r>
              <a:rPr lang="en-US" sz="2600" dirty="0"/>
              <a:t>Provide a </a:t>
            </a:r>
            <a:r>
              <a:rPr lang="en-US" sz="2600" b="1" dirty="0"/>
              <a:t>full array of supports and services </a:t>
            </a:r>
            <a:r>
              <a:rPr lang="en-US" sz="2600" dirty="0"/>
              <a:t>that promote positive school climate, social emotional learning, mental health, and well-being, while reducing the prevalence and severity of mental illness</a:t>
            </a:r>
          </a:p>
          <a:p>
            <a:pPr>
              <a:buClr>
                <a:srgbClr val="6A4A62"/>
              </a:buClr>
            </a:pPr>
            <a:r>
              <a:rPr lang="en-US" sz="2600" b="1" dirty="0"/>
              <a:t>Built on a strong foundation of district and school professionals</a:t>
            </a:r>
            <a:r>
              <a:rPr lang="en-US" sz="2600" dirty="0"/>
              <a:t>, including administrators and educators, specialized instructional support personnel (e.g., school psychologists, school social workers, school counselors, school nurses, other school health professionals) in </a:t>
            </a:r>
            <a:r>
              <a:rPr lang="en-US" sz="2600" b="1" dirty="0"/>
              <a:t>strategic partnership </a:t>
            </a:r>
            <a:r>
              <a:rPr lang="en-US" sz="2600" dirty="0"/>
              <a:t>with </a:t>
            </a:r>
            <a:r>
              <a:rPr lang="en-US" sz="2600" b="1" dirty="0"/>
              <a:t>students, families, and community health and mental health partners</a:t>
            </a:r>
            <a:endParaRPr lang="en-US" sz="2600" dirty="0"/>
          </a:p>
          <a:p>
            <a:pPr>
              <a:buClr>
                <a:srgbClr val="6A4A62"/>
              </a:buClr>
            </a:pPr>
            <a:r>
              <a:rPr lang="en-US" sz="2600" dirty="0"/>
              <a:t>Assess and address the </a:t>
            </a:r>
            <a:r>
              <a:rPr lang="en-US" sz="2600" b="1" dirty="0"/>
              <a:t>social and environmental factors </a:t>
            </a:r>
            <a:r>
              <a:rPr lang="en-US" sz="2600" dirty="0"/>
              <a:t>that impact health and mental health</a:t>
            </a:r>
          </a:p>
        </p:txBody>
      </p:sp>
      <p:cxnSp>
        <p:nvCxnSpPr>
          <p:cNvPr id="4" name="Straight Connector 3">
            <a:extLst>
              <a:ext uri="{C183D7F6-B498-43B3-948B-1728B52AA6E4}">
                <adec:decorative xmlns:adec="http://schemas.microsoft.com/office/drawing/2017/decorative" val="1"/>
              </a:ext>
            </a:extLst>
          </p:cNvPr>
          <p:cNvCxnSpPr/>
          <p:nvPr/>
        </p:nvCxnSpPr>
        <p:spPr>
          <a:xfrm flipV="1">
            <a:off x="658073" y="1422400"/>
            <a:ext cx="11155252" cy="20046"/>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269DF61-2890-4804-A2E6-D42B425DE184}"/>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18</a:t>
            </a:fld>
            <a:endParaRPr lang="en-US" dirty="0"/>
          </a:p>
        </p:txBody>
      </p:sp>
      <p:sp>
        <p:nvSpPr>
          <p:cNvPr id="9" name="Footer Placeholder 5">
            <a:extLst>
              <a:ext uri="{FF2B5EF4-FFF2-40B4-BE49-F238E27FC236}">
                <a16:creationId xmlns:a16="http://schemas.microsoft.com/office/drawing/2014/main" id="{338715C7-5A63-8440-BA7D-0224372C7DD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72571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219217" y="950494"/>
            <a:ext cx="5583762" cy="547019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4A62"/>
              </a:buClr>
            </a:pPr>
            <a:r>
              <a:rPr lang="en-US" dirty="0"/>
              <a:t>Educators and Student Instructional Support Personnel </a:t>
            </a:r>
          </a:p>
          <a:p>
            <a:pPr lvl="1">
              <a:buClr>
                <a:srgbClr val="6A4A62"/>
              </a:buClr>
            </a:pPr>
            <a:r>
              <a:rPr lang="en-US" dirty="0"/>
              <a:t>Adequate staffing and support</a:t>
            </a:r>
          </a:p>
          <a:p>
            <a:pPr lvl="1">
              <a:buClr>
                <a:srgbClr val="6A4A62"/>
              </a:buClr>
            </a:pPr>
            <a:r>
              <a:rPr lang="en-US" dirty="0"/>
              <a:t>Trained to address student mental health in schools</a:t>
            </a:r>
          </a:p>
          <a:p>
            <a:pPr>
              <a:buClr>
                <a:srgbClr val="6A4A62"/>
              </a:buClr>
            </a:pPr>
            <a:r>
              <a:rPr lang="en-US" dirty="0"/>
              <a:t>Collaboration and Teaming</a:t>
            </a:r>
          </a:p>
          <a:p>
            <a:pPr lvl="1">
              <a:buClr>
                <a:srgbClr val="6A4A62"/>
              </a:buClr>
            </a:pPr>
            <a:r>
              <a:rPr lang="en-US" dirty="0"/>
              <a:t>Youth and families</a:t>
            </a:r>
          </a:p>
          <a:p>
            <a:pPr lvl="1">
              <a:buClr>
                <a:srgbClr val="6A4A62"/>
              </a:buClr>
            </a:pPr>
            <a:r>
              <a:rPr lang="en-US" dirty="0"/>
              <a:t>Community health/mental health and other partners</a:t>
            </a:r>
          </a:p>
          <a:p>
            <a:pPr>
              <a:buClr>
                <a:srgbClr val="6A4A62"/>
              </a:buClr>
            </a:pPr>
            <a:r>
              <a:rPr lang="en-US" dirty="0" err="1"/>
              <a:t>Multitiered</a:t>
            </a:r>
            <a:r>
              <a:rPr lang="en-US" dirty="0"/>
              <a:t> System of Supports</a:t>
            </a:r>
          </a:p>
          <a:p>
            <a:pPr lvl="1">
              <a:buClr>
                <a:srgbClr val="6A4A62"/>
              </a:buClr>
            </a:pPr>
            <a:r>
              <a:rPr lang="en-US" dirty="0"/>
              <a:t>Mental health promotion support (Tier 1)</a:t>
            </a:r>
          </a:p>
          <a:p>
            <a:pPr lvl="1">
              <a:buClr>
                <a:srgbClr val="6A4A62"/>
              </a:buClr>
            </a:pPr>
            <a:r>
              <a:rPr lang="en-US" dirty="0"/>
              <a:t>Early intervention and treatment services and supports (Tiers 2-3)</a:t>
            </a:r>
          </a:p>
          <a:p>
            <a:pPr>
              <a:buClr>
                <a:srgbClr val="6A4A62"/>
              </a:buClr>
            </a:pPr>
            <a:r>
              <a:rPr lang="en-US" dirty="0"/>
              <a:t>Evidence-Informed Services and Supports</a:t>
            </a:r>
          </a:p>
          <a:p>
            <a:pPr>
              <a:buClr>
                <a:srgbClr val="6A4A62"/>
              </a:buClr>
            </a:pPr>
            <a:r>
              <a:rPr lang="en-US" dirty="0"/>
              <a:t>Cultural Responsiveness and Equity </a:t>
            </a:r>
          </a:p>
          <a:p>
            <a:pPr>
              <a:buClr>
                <a:srgbClr val="6A4A62"/>
              </a:buClr>
            </a:pPr>
            <a:r>
              <a:rPr lang="en-US" dirty="0"/>
              <a:t>Data-Driven Decision-Making</a:t>
            </a:r>
          </a:p>
          <a:p>
            <a:endParaRPr lang="en-US" dirty="0"/>
          </a:p>
          <a:p>
            <a:endParaRPr lang="en-US" dirty="0"/>
          </a:p>
        </p:txBody>
      </p:sp>
      <p:pic>
        <p:nvPicPr>
          <p:cNvPr id="3" name="Picture 2" descr="Group of people holding up signs with checkmarks over their fa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48" y="1828800"/>
            <a:ext cx="5157042" cy="3434844"/>
          </a:xfrm>
          <a:prstGeom prst="rect">
            <a:avLst/>
          </a:prstGeom>
        </p:spPr>
      </p:pic>
      <p:sp>
        <p:nvSpPr>
          <p:cNvPr id="4" name="Title 1"/>
          <p:cNvSpPr txBox="1">
            <a:spLocks/>
          </p:cNvSpPr>
          <p:nvPr/>
        </p:nvSpPr>
        <p:spPr>
          <a:xfrm>
            <a:off x="467226" y="326530"/>
            <a:ext cx="3975100" cy="843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6A4A62"/>
                </a:solidFill>
                <a:latin typeface="+mn-lt"/>
              </a:rPr>
              <a:t>Core Features</a:t>
            </a:r>
          </a:p>
        </p:txBody>
      </p:sp>
      <p:cxnSp>
        <p:nvCxnSpPr>
          <p:cNvPr id="5" name="Straight Connector 4">
            <a:extLst>
              <a:ext uri="{C183D7F6-B498-43B3-948B-1728B52AA6E4}">
                <adec:decorative xmlns:adec="http://schemas.microsoft.com/office/drawing/2017/decorative" val="1"/>
              </a:ext>
            </a:extLst>
          </p:cNvPr>
          <p:cNvCxnSpPr/>
          <p:nvPr/>
        </p:nvCxnSpPr>
        <p:spPr>
          <a:xfrm flipV="1">
            <a:off x="668448" y="1070810"/>
            <a:ext cx="3987773" cy="14699"/>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93BD52B-FDDC-44E5-BADD-22CB781DCD98}"/>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7" name="Title 6" hidden="1">
            <a:extLst>
              <a:ext uri="{FF2B5EF4-FFF2-40B4-BE49-F238E27FC236}">
                <a16:creationId xmlns:a16="http://schemas.microsoft.com/office/drawing/2014/main" id="{AE0D65A4-8261-4CB4-86AC-A8C1991DF46E}"/>
              </a:ext>
            </a:extLst>
          </p:cNvPr>
          <p:cNvSpPr>
            <a:spLocks noGrp="1"/>
          </p:cNvSpPr>
          <p:nvPr>
            <p:ph type="title" idx="4294967295"/>
          </p:nvPr>
        </p:nvSpPr>
        <p:spPr/>
        <p:txBody>
          <a:bodyPr/>
          <a:lstStyle/>
          <a:p>
            <a:r>
              <a:rPr lang="en-US" dirty="0"/>
              <a:t>Core Features</a:t>
            </a:r>
          </a:p>
        </p:txBody>
      </p:sp>
    </p:spTree>
    <p:extLst>
      <p:ext uri="{BB962C8B-B14F-4D97-AF65-F5344CB8AC3E}">
        <p14:creationId xmlns:p14="http://schemas.microsoft.com/office/powerpoint/2010/main" val="179426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12" name="Title 11">
            <a:extLst>
              <a:ext uri="{FF2B5EF4-FFF2-40B4-BE49-F238E27FC236}">
                <a16:creationId xmlns:a16="http://schemas.microsoft.com/office/drawing/2014/main" id="{4A57235E-C84C-4838-99E5-A0621A8D9DA9}"/>
              </a:ext>
            </a:extLst>
          </p:cNvPr>
          <p:cNvSpPr>
            <a:spLocks noGrp="1"/>
          </p:cNvSpPr>
          <p:nvPr>
            <p:ph type="title" idx="4294967295"/>
          </p:nvPr>
        </p:nvSpPr>
        <p:spPr/>
        <p:txBody>
          <a:bodyPr/>
          <a:lstStyle/>
          <a:p>
            <a:r>
              <a:rPr lang="en-US" dirty="0"/>
              <a:t>Disclaimer</a:t>
            </a:r>
          </a:p>
        </p:txBody>
      </p:sp>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8" name="Rectangle 7"/>
          <p:cNvSpPr/>
          <p:nvPr/>
        </p:nvSpPr>
        <p:spPr>
          <a:xfrm>
            <a:off x="1624263" y="2597240"/>
            <a:ext cx="8738481" cy="2123658"/>
          </a:xfrm>
          <a:prstGeom prst="rect">
            <a:avLst/>
          </a:prstGeom>
        </p:spPr>
        <p:txBody>
          <a:bodyPr wrap="square">
            <a:spAutoFit/>
          </a:bodyPr>
          <a:lstStyle/>
          <a:p>
            <a:pPr algn="just"/>
            <a:r>
              <a:rPr lang="en-US" sz="2200" dirty="0"/>
              <a:t>The opinions expressed herein are the views of the Mental Health Technology Transfer Center Network and the National Center for School Mental Health and do not reflect the official position of the Department of Health and Human Services (DHHS), SAMHSA. No official support or endorsement of DHHS, SAMHSA, for the opinions described in this document is intended or should be inferred. </a:t>
            </a:r>
          </a:p>
        </p:txBody>
      </p:sp>
      <p:sp>
        <p:nvSpPr>
          <p:cNvPr id="10" name="Footer Placeholder 5">
            <a:extLs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
        <p:nvSpPr>
          <p:cNvPr id="2" name="Slide Number Placeholder 1">
            <a:extLst>
              <a:ext uri="{FF2B5EF4-FFF2-40B4-BE49-F238E27FC236}">
                <a16:creationId xmlns:a16="http://schemas.microsoft.com/office/drawing/2014/main" id="{D144FFB0-CC06-4F00-8B81-48DE539396FC}"/>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248790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51CC-7BF8-5C4D-8462-0BD5AEB90A0D}"/>
              </a:ext>
            </a:extLst>
          </p:cNvPr>
          <p:cNvSpPr>
            <a:spLocks noGrp="1"/>
          </p:cNvSpPr>
          <p:nvPr>
            <p:ph type="title"/>
          </p:nvPr>
        </p:nvSpPr>
        <p:spPr>
          <a:xfrm>
            <a:off x="355600" y="212725"/>
            <a:ext cx="11468100" cy="1325563"/>
          </a:xfrm>
        </p:spPr>
        <p:txBody>
          <a:bodyPr>
            <a:normAutofit/>
          </a:bodyPr>
          <a:lstStyle/>
          <a:p>
            <a:r>
              <a:rPr lang="en-US" sz="3300" b="1" dirty="0">
                <a:solidFill>
                  <a:srgbClr val="6A4A62"/>
                </a:solidFill>
                <a:latin typeface="+mn-lt"/>
              </a:rPr>
              <a:t>Educators and Student Instructional Support Personnel </a:t>
            </a:r>
          </a:p>
        </p:txBody>
      </p:sp>
      <p:sp>
        <p:nvSpPr>
          <p:cNvPr id="3" name="Content Placeholder 2">
            <a:extLst>
              <a:ext uri="{FF2B5EF4-FFF2-40B4-BE49-F238E27FC236}">
                <a16:creationId xmlns:a16="http://schemas.microsoft.com/office/drawing/2014/main" id="{BDD4E918-F2AD-EA48-A9FB-70AFB6EBFCA7}"/>
              </a:ext>
            </a:extLst>
          </p:cNvPr>
          <p:cNvSpPr>
            <a:spLocks noGrp="1"/>
          </p:cNvSpPr>
          <p:nvPr>
            <p:ph sz="half" idx="1"/>
          </p:nvPr>
        </p:nvSpPr>
        <p:spPr>
          <a:xfrm>
            <a:off x="482599" y="1751012"/>
            <a:ext cx="9989159" cy="4351338"/>
          </a:xfrm>
        </p:spPr>
        <p:txBody>
          <a:bodyPr>
            <a:normAutofit fontScale="92500" lnSpcReduction="20000"/>
          </a:bodyPr>
          <a:lstStyle/>
          <a:p>
            <a:pPr>
              <a:spcAft>
                <a:spcPts val="600"/>
              </a:spcAft>
              <a:buClr>
                <a:srgbClr val="6A4A62"/>
              </a:buClr>
            </a:pPr>
            <a:r>
              <a:rPr lang="en-US" dirty="0"/>
              <a:t>District and school professionals are the foundation of comprehensive school mental health systems.</a:t>
            </a:r>
          </a:p>
          <a:p>
            <a:pPr lvl="1">
              <a:buClr>
                <a:srgbClr val="6A4A62"/>
              </a:buClr>
            </a:pPr>
            <a:r>
              <a:rPr lang="en-US" sz="2600" dirty="0"/>
              <a:t>Administrators and Educators</a:t>
            </a:r>
          </a:p>
          <a:p>
            <a:pPr lvl="1">
              <a:buClr>
                <a:srgbClr val="6A4A62"/>
              </a:buClr>
            </a:pPr>
            <a:r>
              <a:rPr lang="en-US" sz="2600" dirty="0"/>
              <a:t>Student Instructional Support Personnel</a:t>
            </a:r>
          </a:p>
          <a:p>
            <a:pPr lvl="2">
              <a:buClr>
                <a:srgbClr val="6A4A62"/>
              </a:buClr>
            </a:pPr>
            <a:r>
              <a:rPr lang="en-US" sz="2100" dirty="0"/>
              <a:t>School Psychologists</a:t>
            </a:r>
          </a:p>
          <a:p>
            <a:pPr lvl="2">
              <a:buClr>
                <a:srgbClr val="6A4A62"/>
              </a:buClr>
            </a:pPr>
            <a:r>
              <a:rPr lang="en-US" sz="2100" dirty="0"/>
              <a:t>School Counselors</a:t>
            </a:r>
          </a:p>
          <a:p>
            <a:pPr lvl="2">
              <a:buClr>
                <a:srgbClr val="6A4A62"/>
              </a:buClr>
            </a:pPr>
            <a:r>
              <a:rPr lang="en-US" sz="2100" dirty="0"/>
              <a:t>School Social Workers</a:t>
            </a:r>
          </a:p>
          <a:p>
            <a:pPr lvl="2">
              <a:buClr>
                <a:srgbClr val="6A4A62"/>
              </a:buClr>
            </a:pPr>
            <a:r>
              <a:rPr lang="en-US" sz="2100" dirty="0"/>
              <a:t>School Nurses</a:t>
            </a:r>
          </a:p>
          <a:p>
            <a:pPr lvl="2">
              <a:buClr>
                <a:srgbClr val="6A4A62"/>
              </a:buClr>
            </a:pPr>
            <a:r>
              <a:rPr lang="en-US" sz="2100" dirty="0"/>
              <a:t>Other Health Professionals</a:t>
            </a:r>
          </a:p>
          <a:p>
            <a:pPr lvl="2">
              <a:buClr>
                <a:srgbClr val="6A4A62"/>
              </a:buClr>
            </a:pPr>
            <a:endParaRPr lang="en-US" dirty="0"/>
          </a:p>
          <a:p>
            <a:pPr>
              <a:spcAft>
                <a:spcPts val="1200"/>
              </a:spcAft>
              <a:buClr>
                <a:srgbClr val="6A4A62"/>
              </a:buClr>
            </a:pPr>
            <a:r>
              <a:rPr lang="en-US" dirty="0"/>
              <a:t>Consider nationally recognized staffing ratios.</a:t>
            </a:r>
          </a:p>
          <a:p>
            <a:pPr>
              <a:buClr>
                <a:srgbClr val="6A4A62"/>
              </a:buClr>
            </a:pPr>
            <a:r>
              <a:rPr lang="en-US" dirty="0"/>
              <a:t>Community partners should augment existing supports and services in a strategic and integrated way.</a:t>
            </a:r>
          </a:p>
        </p:txBody>
      </p:sp>
      <p:cxnSp>
        <p:nvCxnSpPr>
          <p:cNvPr id="6" name="Straight Connector 5">
            <a:extLst>
              <a:ext uri="{C183D7F6-B498-43B3-948B-1728B52AA6E4}">
                <adec:decorative xmlns:adec="http://schemas.microsoft.com/office/drawing/2017/decorative" val="1"/>
              </a:ext>
            </a:extLst>
          </p:cNvPr>
          <p:cNvCxnSpPr/>
          <p:nvPr/>
        </p:nvCxnSpPr>
        <p:spPr>
          <a:xfrm>
            <a:off x="482600" y="1346200"/>
            <a:ext cx="11049000"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40D3F4B-71EB-4B2B-A09D-5D44762E5E63}"/>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20</a:t>
            </a:fld>
            <a:endParaRPr lang="en-US" dirty="0"/>
          </a:p>
        </p:txBody>
      </p:sp>
      <p:sp>
        <p:nvSpPr>
          <p:cNvPr id="8" name="Footer Placeholder 5">
            <a:extLst>
              <a:ext uri="{FF2B5EF4-FFF2-40B4-BE49-F238E27FC236}">
                <a16:creationId xmlns:a16="http://schemas.microsoft.com/office/drawing/2014/main" id="{8E5C8EAB-6CBF-8A4F-AEEC-E6B65D9E589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0201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4EFF-262E-2A46-862B-FCBB8ADDDE3F}"/>
              </a:ext>
            </a:extLst>
          </p:cNvPr>
          <p:cNvSpPr>
            <a:spLocks noGrp="1"/>
          </p:cNvSpPr>
          <p:nvPr>
            <p:ph type="title"/>
          </p:nvPr>
        </p:nvSpPr>
        <p:spPr>
          <a:xfrm>
            <a:off x="927100" y="271455"/>
            <a:ext cx="10515600" cy="1325563"/>
          </a:xfrm>
        </p:spPr>
        <p:txBody>
          <a:bodyPr vert="horz" lIns="91440" tIns="45720" rIns="91440" bIns="45720" rtlCol="0" anchor="ctr">
            <a:normAutofit/>
          </a:bodyPr>
          <a:lstStyle/>
          <a:p>
            <a:r>
              <a:rPr lang="en-US" sz="4000" b="1" dirty="0">
                <a:solidFill>
                  <a:srgbClr val="6A4A62"/>
                </a:solidFill>
                <a:latin typeface="+mn-lt"/>
              </a:rPr>
              <a:t>Collaboration and Teaming</a:t>
            </a:r>
          </a:p>
        </p:txBody>
      </p:sp>
      <p:sp>
        <p:nvSpPr>
          <p:cNvPr id="3" name="Content Placeholder 2">
            <a:extLst>
              <a:ext uri="{FF2B5EF4-FFF2-40B4-BE49-F238E27FC236}">
                <a16:creationId xmlns:a16="http://schemas.microsoft.com/office/drawing/2014/main" id="{8A0D869A-ABB8-6D40-9FC6-2B99B65EE22F}"/>
              </a:ext>
            </a:extLst>
          </p:cNvPr>
          <p:cNvSpPr>
            <a:spLocks noGrp="1"/>
          </p:cNvSpPr>
          <p:nvPr>
            <p:ph sz="quarter" idx="10"/>
          </p:nvPr>
        </p:nvSpPr>
        <p:spPr>
          <a:xfrm>
            <a:off x="1028700" y="1713490"/>
            <a:ext cx="6667499" cy="5144510"/>
          </a:xfrm>
        </p:spPr>
        <p:txBody>
          <a:bodyPr vert="horz" lIns="91440" tIns="45720" rIns="91440" bIns="45720" rtlCol="0" anchor="t">
            <a:normAutofit/>
          </a:bodyPr>
          <a:lstStyle/>
          <a:p>
            <a:pPr>
              <a:buClr>
                <a:srgbClr val="6A4A62"/>
              </a:buClr>
            </a:pPr>
            <a:r>
              <a:rPr lang="en-US" sz="3200" dirty="0"/>
              <a:t>Students</a:t>
            </a:r>
          </a:p>
          <a:p>
            <a:pPr>
              <a:buClr>
                <a:srgbClr val="6A4A62"/>
              </a:buClr>
            </a:pPr>
            <a:r>
              <a:rPr lang="en-US" sz="3200" dirty="0"/>
              <a:t>Families</a:t>
            </a:r>
          </a:p>
          <a:p>
            <a:pPr>
              <a:buClr>
                <a:srgbClr val="6A4A62"/>
              </a:buClr>
            </a:pPr>
            <a:r>
              <a:rPr lang="en-US" sz="3200" dirty="0"/>
              <a:t>Schools</a:t>
            </a:r>
          </a:p>
          <a:p>
            <a:pPr>
              <a:buClr>
                <a:srgbClr val="6A4A62"/>
              </a:buClr>
            </a:pPr>
            <a:r>
              <a:rPr lang="en-US" sz="3200" dirty="0"/>
              <a:t>Community health and mental health</a:t>
            </a:r>
          </a:p>
          <a:p>
            <a:pPr>
              <a:buClr>
                <a:srgbClr val="6A4A62"/>
              </a:buClr>
            </a:pPr>
            <a:r>
              <a:rPr lang="en-US" sz="3200" dirty="0"/>
              <a:t>Policymakers</a:t>
            </a:r>
          </a:p>
          <a:p>
            <a:pPr>
              <a:buClr>
                <a:srgbClr val="6A4A62"/>
              </a:buClr>
            </a:pPr>
            <a:r>
              <a:rPr lang="en-US" sz="3200" dirty="0"/>
              <a:t>Funders</a:t>
            </a:r>
          </a:p>
        </p:txBody>
      </p:sp>
      <p:cxnSp>
        <p:nvCxnSpPr>
          <p:cNvPr id="9" name="Straight Connector 8">
            <a:extLst>
              <a:ext uri="{C183D7F6-B498-43B3-948B-1728B52AA6E4}">
                <adec:decorative xmlns:adec="http://schemas.microsoft.com/office/drawing/2017/decorative" val="1"/>
              </a:ext>
            </a:extLst>
          </p:cNvPr>
          <p:cNvCxnSpPr/>
          <p:nvPr/>
        </p:nvCxnSpPr>
        <p:spPr>
          <a:xfrm flipV="1">
            <a:off x="1028700" y="1359568"/>
            <a:ext cx="6811878" cy="1816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4" name="Picture 3" descr="Group of people making a star shape with their fing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579" y="1713490"/>
            <a:ext cx="3468437" cy="3468437"/>
          </a:xfrm>
          <a:prstGeom prst="rect">
            <a:avLst/>
          </a:prstGeom>
        </p:spPr>
      </p:pic>
      <p:sp>
        <p:nvSpPr>
          <p:cNvPr id="8" name="Slide Number Placeholder 5">
            <a:extLst>
              <a:ext uri="{FF2B5EF4-FFF2-40B4-BE49-F238E27FC236}">
                <a16:creationId xmlns:a16="http://schemas.microsoft.com/office/drawing/2014/main" id="{D7BAE378-0453-46A9-8A64-215403002034}"/>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21</a:t>
            </a:fld>
            <a:endParaRPr lang="en-US" dirty="0"/>
          </a:p>
        </p:txBody>
      </p:sp>
      <p:sp>
        <p:nvSpPr>
          <p:cNvPr id="10" name="Footer Placeholder 5">
            <a:extLst>
              <a:ext uri="{FF2B5EF4-FFF2-40B4-BE49-F238E27FC236}">
                <a16:creationId xmlns:a16="http://schemas.microsoft.com/office/drawing/2014/main" id="{0ABBBED9-668D-C645-8D7F-B23B69E41F3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695195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72740"/>
            <a:ext cx="6578600" cy="1344975"/>
          </a:xfrm>
        </p:spPr>
        <p:txBody>
          <a:bodyPr vert="horz" lIns="91440" tIns="45720" rIns="91440" bIns="45720" rtlCol="0" anchor="ctr">
            <a:normAutofit/>
          </a:bodyPr>
          <a:lstStyle/>
          <a:p>
            <a:r>
              <a:rPr lang="en-US" sz="4000" b="1" kern="1200" dirty="0">
                <a:solidFill>
                  <a:srgbClr val="6A4A62"/>
                </a:solidFill>
                <a:latin typeface="+mn-lt"/>
                <a:ea typeface="+mj-ea"/>
                <a:cs typeface="+mj-cs"/>
              </a:rPr>
              <a:t>Examples of Partnership</a:t>
            </a:r>
          </a:p>
        </p:txBody>
      </p:sp>
      <p:sp>
        <p:nvSpPr>
          <p:cNvPr id="3" name="Content Placeholder 2"/>
          <p:cNvSpPr>
            <a:spLocks noGrp="1"/>
          </p:cNvSpPr>
          <p:nvPr>
            <p:ph sz="half" idx="1"/>
          </p:nvPr>
        </p:nvSpPr>
        <p:spPr>
          <a:xfrm>
            <a:off x="0" y="2065511"/>
            <a:ext cx="6348549" cy="4282310"/>
          </a:xfrm>
        </p:spPr>
        <p:txBody>
          <a:bodyPr vert="horz" lIns="91440" tIns="45720" rIns="91440" bIns="45720" rtlCol="0">
            <a:normAutofit/>
          </a:bodyPr>
          <a:lstStyle/>
          <a:p>
            <a:pPr lvl="1">
              <a:lnSpc>
                <a:spcPct val="100000"/>
              </a:lnSpc>
              <a:buClr>
                <a:srgbClr val="6A4A62"/>
              </a:buClr>
            </a:pPr>
            <a:r>
              <a:rPr lang="en-US" sz="2800" dirty="0"/>
              <a:t>School-community advisory group </a:t>
            </a:r>
          </a:p>
          <a:p>
            <a:pPr lvl="1">
              <a:lnSpc>
                <a:spcPct val="100000"/>
              </a:lnSpc>
              <a:buClr>
                <a:srgbClr val="6A4A62"/>
              </a:buClr>
            </a:pPr>
            <a:r>
              <a:rPr lang="en-US" sz="2800" dirty="0"/>
              <a:t>Needs assessment process and program selection</a:t>
            </a:r>
          </a:p>
          <a:p>
            <a:pPr lvl="1">
              <a:lnSpc>
                <a:spcPct val="100000"/>
              </a:lnSpc>
              <a:buClr>
                <a:srgbClr val="6A4A62"/>
              </a:buClr>
            </a:pPr>
            <a:r>
              <a:rPr lang="en-US" sz="2800" dirty="0"/>
              <a:t>Family-centered procedures</a:t>
            </a:r>
          </a:p>
          <a:p>
            <a:pPr lvl="1">
              <a:lnSpc>
                <a:spcPct val="100000"/>
              </a:lnSpc>
              <a:buClr>
                <a:srgbClr val="6A4A62"/>
              </a:buClr>
            </a:pPr>
            <a:r>
              <a:rPr lang="en-US" sz="2800" dirty="0"/>
              <a:t>Communications </a:t>
            </a:r>
          </a:p>
          <a:p>
            <a:pPr lvl="1">
              <a:lnSpc>
                <a:spcPct val="100000"/>
              </a:lnSpc>
              <a:buClr>
                <a:srgbClr val="6A4A62"/>
              </a:buClr>
            </a:pPr>
            <a:r>
              <a:rPr lang="en-US" sz="2800" dirty="0"/>
              <a:t>Evaluating programs and communicating results</a:t>
            </a:r>
          </a:p>
        </p:txBody>
      </p:sp>
      <p:pic>
        <p:nvPicPr>
          <p:cNvPr id="4" name="Picture 3" descr="Speech bubble says &quot;nothing about us without us&quo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327" y="1553227"/>
            <a:ext cx="5143545" cy="3980143"/>
          </a:xfrm>
          <a:prstGeom prst="rect">
            <a:avLst/>
          </a:prstGeom>
        </p:spPr>
      </p:pic>
      <p:cxnSp>
        <p:nvCxnSpPr>
          <p:cNvPr id="7" name="Straight Connector 6">
            <a:extLst>
              <a:ext uri="{C183D7F6-B498-43B3-948B-1728B52AA6E4}">
                <adec:decorative xmlns:adec="http://schemas.microsoft.com/office/drawing/2017/decorative" val="1"/>
              </a:ext>
            </a:extLst>
          </p:cNvPr>
          <p:cNvCxnSpPr/>
          <p:nvPr/>
        </p:nvCxnSpPr>
        <p:spPr>
          <a:xfrm flipV="1">
            <a:off x="592248" y="1553227"/>
            <a:ext cx="6322119" cy="3519"/>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F825470-E194-44E1-96BD-FEEB55B9074E}"/>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22</a:t>
            </a:fld>
            <a:endParaRPr lang="en-US" dirty="0"/>
          </a:p>
        </p:txBody>
      </p:sp>
      <p:sp>
        <p:nvSpPr>
          <p:cNvPr id="9" name="Footer Placeholder 5">
            <a:extLst>
              <a:ext uri="{FF2B5EF4-FFF2-40B4-BE49-F238E27FC236}">
                <a16:creationId xmlns:a16="http://schemas.microsoft.com/office/drawing/2014/main" id="{2932D1F9-6ED7-D343-B993-10FB138F6F8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04240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98" y="384286"/>
            <a:ext cx="6559641" cy="1325563"/>
          </a:xfrm>
        </p:spPr>
        <p:txBody>
          <a:bodyPr vert="horz" lIns="91440" tIns="45720" rIns="91440" bIns="45720" rtlCol="0" anchor="ctr">
            <a:normAutofit/>
          </a:bodyPr>
          <a:lstStyle/>
          <a:p>
            <a:r>
              <a:rPr lang="en-US" sz="4000" b="1" dirty="0">
                <a:solidFill>
                  <a:srgbClr val="6A4A62"/>
                </a:solidFill>
                <a:latin typeface="+mn-lt"/>
              </a:rPr>
              <a:t>Community Partnerships</a:t>
            </a:r>
          </a:p>
        </p:txBody>
      </p:sp>
      <p:sp>
        <p:nvSpPr>
          <p:cNvPr id="3" name="Content Placeholder 2"/>
          <p:cNvSpPr>
            <a:spLocks noGrp="1"/>
          </p:cNvSpPr>
          <p:nvPr>
            <p:ph sz="half" idx="1"/>
          </p:nvPr>
        </p:nvSpPr>
        <p:spPr>
          <a:xfrm>
            <a:off x="492298" y="1809648"/>
            <a:ext cx="6257843" cy="3920647"/>
          </a:xfrm>
        </p:spPr>
        <p:txBody>
          <a:bodyPr vert="horz" lIns="91440" tIns="45720" rIns="91440" bIns="45720" rtlCol="0" anchor="t">
            <a:noAutofit/>
          </a:bodyPr>
          <a:lstStyle/>
          <a:p>
            <a:pPr marL="0" indent="0">
              <a:spcAft>
                <a:spcPts val="600"/>
              </a:spcAft>
              <a:buNone/>
            </a:pPr>
            <a:r>
              <a:rPr lang="en-US" sz="2400" dirty="0"/>
              <a:t>Partnerships between schools and community mental health organizations are </a:t>
            </a:r>
            <a:r>
              <a:rPr lang="en-US" sz="2400" b="1" dirty="0"/>
              <a:t>purposeful</a:t>
            </a:r>
            <a:r>
              <a:rPr lang="en-US" sz="2400" dirty="0"/>
              <a:t>, and designed to:</a:t>
            </a:r>
          </a:p>
          <a:p>
            <a:pPr>
              <a:spcAft>
                <a:spcPts val="600"/>
              </a:spcAft>
              <a:buClr>
                <a:srgbClr val="6A4A62"/>
              </a:buClr>
            </a:pPr>
            <a:r>
              <a:rPr lang="en-US" sz="2400" b="1" dirty="0"/>
              <a:t>Augment </a:t>
            </a:r>
            <a:r>
              <a:rPr lang="en-US" sz="2400" dirty="0"/>
              <a:t>the abilities of schools to address barriers to learning and promote social-emotional well-being </a:t>
            </a:r>
          </a:p>
          <a:p>
            <a:pPr>
              <a:spcAft>
                <a:spcPts val="600"/>
              </a:spcAft>
              <a:buClr>
                <a:srgbClr val="6A4A62"/>
              </a:buClr>
            </a:pPr>
            <a:r>
              <a:rPr lang="en-US" sz="2400" b="1" dirty="0"/>
              <a:t>Provide a broader array</a:t>
            </a:r>
            <a:r>
              <a:rPr lang="en-US" sz="2400" dirty="0"/>
              <a:t> </a:t>
            </a:r>
            <a:r>
              <a:rPr lang="en-US" sz="2400" b="1" dirty="0"/>
              <a:t>of supports</a:t>
            </a:r>
            <a:r>
              <a:rPr lang="en-US" sz="2400" dirty="0"/>
              <a:t>, including mental health promotion, prevention, and intervention within a multi-tiered system of support</a:t>
            </a:r>
          </a:p>
          <a:p>
            <a:pPr>
              <a:buClr>
                <a:srgbClr val="6A4A62"/>
              </a:buClr>
            </a:pPr>
            <a:r>
              <a:rPr lang="en-US" sz="2400" b="1" dirty="0"/>
              <a:t>Improve access </a:t>
            </a:r>
            <a:r>
              <a:rPr lang="en-US" sz="2400" dirty="0"/>
              <a:t>to mental health care</a:t>
            </a:r>
          </a:p>
          <a:p>
            <a:pPr marL="0" indent="0">
              <a:buClr>
                <a:srgbClr val="6A4A62"/>
              </a:buClr>
              <a:buNone/>
            </a:pPr>
            <a:endParaRPr lang="en-US" sz="2400" dirty="0"/>
          </a:p>
        </p:txBody>
      </p:sp>
      <p:pic>
        <p:nvPicPr>
          <p:cNvPr id="5" name="Content Placeholder 4" descr="At The Feet Of The Shepherd: Happy people need Jesus too">
            <a:extLst>
              <a:ext uri="{FF2B5EF4-FFF2-40B4-BE49-F238E27FC236}">
                <a16:creationId xmlns:a16="http://schemas.microsoft.com/office/drawing/2014/main" id="{DEFEEBB6-A300-8E43-938E-A5CC3E6D86FB}"/>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8363" r="18365" b="2"/>
          <a:stretch/>
        </p:blipFill>
        <p:spPr>
          <a:xfrm>
            <a:off x="7645400" y="0"/>
            <a:ext cx="4546600" cy="4724626"/>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cxnSp>
        <p:nvCxnSpPr>
          <p:cNvPr id="7" name="Straight Connector 6">
            <a:extLst>
              <a:ext uri="{C183D7F6-B498-43B3-948B-1728B52AA6E4}">
                <adec:decorative xmlns:adec="http://schemas.microsoft.com/office/drawing/2017/decorative" val="1"/>
              </a:ext>
            </a:extLst>
          </p:cNvPr>
          <p:cNvCxnSpPr/>
          <p:nvPr/>
        </p:nvCxnSpPr>
        <p:spPr>
          <a:xfrm flipV="1">
            <a:off x="652812" y="1515649"/>
            <a:ext cx="6238612" cy="3171"/>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1DA8594-6C94-4C43-856F-3916D3FDB6A8}"/>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23</a:t>
            </a:fld>
            <a:endParaRPr lang="en-US" dirty="0"/>
          </a:p>
        </p:txBody>
      </p:sp>
      <p:sp>
        <p:nvSpPr>
          <p:cNvPr id="9" name="Footer Placeholder 5">
            <a:extLst>
              <a:ext uri="{FF2B5EF4-FFF2-40B4-BE49-F238E27FC236}">
                <a16:creationId xmlns:a16="http://schemas.microsoft.com/office/drawing/2014/main" id="{84680D40-5B05-3842-8778-3DFB6E9FD2E1}"/>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11996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4500" y="26491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6A4A62"/>
                </a:solidFill>
                <a:latin typeface="+mn-lt"/>
              </a:rPr>
              <a:t>Multitiered</a:t>
            </a:r>
            <a:r>
              <a:rPr lang="en-US" sz="4000" b="1" dirty="0">
                <a:solidFill>
                  <a:srgbClr val="6A4A62"/>
                </a:solidFill>
                <a:latin typeface="+mn-lt"/>
              </a:rPr>
              <a:t> System of Supports (MTSS)</a:t>
            </a:r>
          </a:p>
        </p:txBody>
      </p:sp>
      <p:graphicFrame>
        <p:nvGraphicFramePr>
          <p:cNvPr id="3" name="Content Placeholder 13" descr="Multitiered System of Supports pyramid&#10;">
            <a:extLst>
              <a:ext uri="{FF2B5EF4-FFF2-40B4-BE49-F238E27FC236}">
                <a16:creationId xmlns:a16="http://schemas.microsoft.com/office/drawing/2014/main" id="{E9FB0131-FC35-4543-96B1-24FA204F2CE6}"/>
              </a:ext>
            </a:extLst>
          </p:cNvPr>
          <p:cNvGraphicFramePr>
            <a:graphicFrameLocks/>
          </p:cNvGraphicFramePr>
          <p:nvPr>
            <p:extLst>
              <p:ext uri="{D42A27DB-BD31-4B8C-83A1-F6EECF244321}">
                <p14:modId xmlns:p14="http://schemas.microsoft.com/office/powerpoint/2010/main" val="752609756"/>
              </p:ext>
            </p:extLst>
          </p:nvPr>
        </p:nvGraphicFramePr>
        <p:xfrm>
          <a:off x="1305052" y="927697"/>
          <a:ext cx="10021316" cy="5735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E72BDA4-A9A0-4DF4-88A0-E0831068BF7C}"/>
              </a:ext>
            </a:extLst>
          </p:cNvPr>
          <p:cNvSpPr>
            <a:spLocks noGrp="1"/>
          </p:cNvSpPr>
          <p:nvPr>
            <p:ph type="sldNum" sz="quarter" idx="12"/>
          </p:nvPr>
        </p:nvSpPr>
        <p:spPr>
          <a:xfrm>
            <a:off x="3352800" y="6559542"/>
            <a:ext cx="2743200" cy="365125"/>
          </a:xfrm>
        </p:spPr>
        <p:txBody>
          <a:bodyPr/>
          <a:lstStyle/>
          <a:p>
            <a:fld id="{48F63A3B-78C7-47BE-AE5E-E10140E04643}" type="slidenum">
              <a:rPr lang="en-US" smtClean="0"/>
              <a:t>24</a:t>
            </a:fld>
            <a:endParaRPr lang="en-US" dirty="0"/>
          </a:p>
        </p:txBody>
      </p:sp>
      <p:sp>
        <p:nvSpPr>
          <p:cNvPr id="5" name="Title 4" hidden="1">
            <a:extLst>
              <a:ext uri="{FF2B5EF4-FFF2-40B4-BE49-F238E27FC236}">
                <a16:creationId xmlns:a16="http://schemas.microsoft.com/office/drawing/2014/main" id="{6C5BFB32-8955-46AD-AA72-ABB75E43A95B}"/>
              </a:ext>
            </a:extLst>
          </p:cNvPr>
          <p:cNvSpPr>
            <a:spLocks noGrp="1"/>
          </p:cNvSpPr>
          <p:nvPr>
            <p:ph type="title" idx="4294967295"/>
          </p:nvPr>
        </p:nvSpPr>
        <p:spPr/>
        <p:txBody>
          <a:bodyPr/>
          <a:lstStyle/>
          <a:p>
            <a:r>
              <a:rPr lang="en-US" dirty="0"/>
              <a:t>Multitiered System of Supports</a:t>
            </a:r>
          </a:p>
        </p:txBody>
      </p:sp>
    </p:spTree>
    <p:extLst>
      <p:ext uri="{BB962C8B-B14F-4D97-AF65-F5344CB8AC3E}">
        <p14:creationId xmlns:p14="http://schemas.microsoft.com/office/powerpoint/2010/main" val="79083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4148" y="44271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A4A62"/>
                </a:solidFill>
                <a:latin typeface="+mn-lt"/>
              </a:rPr>
              <a:t>Key Considerations in MTSS</a:t>
            </a:r>
          </a:p>
        </p:txBody>
      </p:sp>
      <p:sp>
        <p:nvSpPr>
          <p:cNvPr id="3" name="Content Placeholder 2"/>
          <p:cNvSpPr txBox="1">
            <a:spLocks/>
          </p:cNvSpPr>
          <p:nvPr/>
        </p:nvSpPr>
        <p:spPr>
          <a:xfrm>
            <a:off x="443558" y="1653435"/>
            <a:ext cx="11368486" cy="483954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6A4A62"/>
              </a:buClr>
            </a:pPr>
            <a:r>
              <a:rPr lang="en-US" b="1" dirty="0"/>
              <a:t>Needed supports and services are fluid.</a:t>
            </a:r>
          </a:p>
          <a:p>
            <a:pPr lvl="1">
              <a:buClr>
                <a:srgbClr val="6A4A62"/>
              </a:buClr>
            </a:pPr>
            <a:r>
              <a:rPr lang="en-US" dirty="0"/>
              <a:t>Students need different levels of support at different times throughout development. </a:t>
            </a:r>
            <a:endParaRPr lang="en-US" b="1" dirty="0"/>
          </a:p>
          <a:p>
            <a:pPr>
              <a:spcAft>
                <a:spcPts val="600"/>
              </a:spcAft>
              <a:buClr>
                <a:srgbClr val="6A4A62"/>
              </a:buClr>
            </a:pPr>
            <a:r>
              <a:rPr lang="en-US" b="1" dirty="0"/>
              <a:t>Tiers are layered.</a:t>
            </a:r>
          </a:p>
          <a:p>
            <a:pPr lvl="1">
              <a:buClr>
                <a:srgbClr val="6A4A62"/>
              </a:buClr>
            </a:pPr>
            <a:r>
              <a:rPr lang="en-US" dirty="0"/>
              <a:t>Students who receive higher levels of support continue to benefit from universal mental health promotion supports.</a:t>
            </a:r>
          </a:p>
          <a:p>
            <a:pPr>
              <a:spcAft>
                <a:spcPts val="600"/>
              </a:spcAft>
              <a:buClr>
                <a:srgbClr val="6A4A62"/>
              </a:buClr>
            </a:pPr>
            <a:r>
              <a:rPr lang="en-US" b="1" dirty="0"/>
              <a:t>Invest in mental health promotion!</a:t>
            </a:r>
          </a:p>
          <a:p>
            <a:pPr lvl="1">
              <a:buClr>
                <a:srgbClr val="6A4A62"/>
              </a:buClr>
            </a:pPr>
            <a:r>
              <a:rPr lang="en-US" dirty="0"/>
              <a:t>Effective mental health promotion (Tier 1) supports can reduce the degree of need for higher-level supports in a school or district.</a:t>
            </a:r>
            <a:endParaRPr lang="en-US" b="1" dirty="0"/>
          </a:p>
          <a:p>
            <a:pPr>
              <a:spcAft>
                <a:spcPts val="600"/>
              </a:spcAft>
              <a:buClr>
                <a:srgbClr val="6A4A62"/>
              </a:buClr>
            </a:pPr>
            <a:r>
              <a:rPr lang="en-US" b="1" dirty="0"/>
              <a:t>Provide more intensive and targeted services and supports </a:t>
            </a:r>
            <a:r>
              <a:rPr lang="en-US" dirty="0"/>
              <a:t>at the individual, group, or family level to address mental health concerns.</a:t>
            </a:r>
          </a:p>
          <a:p>
            <a:pPr lvl="1">
              <a:spcAft>
                <a:spcPts val="600"/>
              </a:spcAft>
              <a:buClr>
                <a:srgbClr val="6A4A62"/>
              </a:buClr>
            </a:pPr>
            <a:r>
              <a:rPr lang="en-US" dirty="0"/>
              <a:t>Students at risk for more serious mental health concerns  (Tier 2) are able to participate in programs and supports that address their risk factors and promote positive social-emotional-behavioral learning.</a:t>
            </a:r>
          </a:p>
          <a:p>
            <a:pPr lvl="1">
              <a:buClr>
                <a:srgbClr val="6A4A62"/>
              </a:buClr>
            </a:pPr>
            <a:r>
              <a:rPr lang="en-US" dirty="0"/>
              <a:t>Students already experiencing mental health concerns (Tier 3) have individualized services and supports that can improve mental health and overall well-being.</a:t>
            </a:r>
          </a:p>
          <a:p>
            <a:pPr marL="457200" lvl="1" indent="0">
              <a:buFont typeface="Arial" panose="020B0604020202020204" pitchFamily="34" charset="0"/>
              <a:buNone/>
            </a:pPr>
            <a:endParaRPr lang="en-US" dirty="0"/>
          </a:p>
          <a:p>
            <a:endParaRPr lang="en-US" dirty="0"/>
          </a:p>
        </p:txBody>
      </p:sp>
      <p:cxnSp>
        <p:nvCxnSpPr>
          <p:cNvPr id="4" name="Straight Connector 3">
            <a:extLst>
              <a:ext uri="{C183D7F6-B498-43B3-948B-1728B52AA6E4}">
                <adec:decorative xmlns:adec="http://schemas.microsoft.com/office/drawing/2017/decorative" val="1"/>
              </a:ext>
            </a:extLst>
          </p:cNvPr>
          <p:cNvCxnSpPr/>
          <p:nvPr/>
        </p:nvCxnSpPr>
        <p:spPr>
          <a:xfrm flipV="1">
            <a:off x="666882" y="1252603"/>
            <a:ext cx="7161885" cy="8737"/>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1CC36F6-3820-472F-99BE-8B8900B0F3F3}"/>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7" name="Title 6" hidden="1">
            <a:extLst>
              <a:ext uri="{FF2B5EF4-FFF2-40B4-BE49-F238E27FC236}">
                <a16:creationId xmlns:a16="http://schemas.microsoft.com/office/drawing/2014/main" id="{BD1975A7-BF3E-4E01-948E-7440E506BB31}"/>
              </a:ext>
            </a:extLst>
          </p:cNvPr>
          <p:cNvSpPr>
            <a:spLocks noGrp="1"/>
          </p:cNvSpPr>
          <p:nvPr>
            <p:ph type="title" idx="4294967295"/>
          </p:nvPr>
        </p:nvSpPr>
        <p:spPr/>
        <p:txBody>
          <a:bodyPr/>
          <a:lstStyle/>
          <a:p>
            <a:r>
              <a:rPr lang="en-US" dirty="0"/>
              <a:t>Key Considerations</a:t>
            </a:r>
            <a:r>
              <a:rPr lang="en-US" baseline="0" dirty="0"/>
              <a:t> in MTSS</a:t>
            </a:r>
            <a:endParaRPr lang="en-US" dirty="0"/>
          </a:p>
        </p:txBody>
      </p:sp>
      <p:sp>
        <p:nvSpPr>
          <p:cNvPr id="8" name="Footer Placeholder 5">
            <a:extLst>
              <a:ext uri="{FF2B5EF4-FFF2-40B4-BE49-F238E27FC236}">
                <a16:creationId xmlns:a16="http://schemas.microsoft.com/office/drawing/2014/main" id="{A7422B82-7122-2D46-A871-BB1A3BD7737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644143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2213" y="457200"/>
            <a:ext cx="10588434" cy="7630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6A4A62"/>
                </a:solidFill>
                <a:latin typeface="+mn-lt"/>
              </a:rPr>
              <a:t>Evidence-Informed Supports and Services</a:t>
            </a:r>
            <a:endParaRPr lang="en-US" sz="4000" b="1" dirty="0">
              <a:solidFill>
                <a:srgbClr val="6A4A62"/>
              </a:solidFill>
              <a:latin typeface="+mn-lt"/>
            </a:endParaRPr>
          </a:p>
        </p:txBody>
      </p:sp>
      <p:sp>
        <p:nvSpPr>
          <p:cNvPr id="3" name="Content Placeholder 2"/>
          <p:cNvSpPr txBox="1">
            <a:spLocks/>
          </p:cNvSpPr>
          <p:nvPr/>
        </p:nvSpPr>
        <p:spPr>
          <a:xfrm>
            <a:off x="4955354" y="2167003"/>
            <a:ext cx="6618695" cy="3443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4A62"/>
              </a:buClr>
              <a:buFont typeface="Wingdings" pitchFamily="2" charset="2"/>
              <a:buChar char="ü"/>
            </a:pPr>
            <a:r>
              <a:rPr lang="en-US" sz="2600" dirty="0"/>
              <a:t>Services and supports that are backed by scientific and/or practice-based evidence</a:t>
            </a:r>
          </a:p>
          <a:p>
            <a:pPr lvl="1">
              <a:buClr>
                <a:srgbClr val="6A4A62"/>
              </a:buClr>
              <a:buFont typeface="Wingdings" pitchFamily="2" charset="2"/>
              <a:buChar char="ü"/>
            </a:pPr>
            <a:r>
              <a:rPr lang="en-US" sz="2200" dirty="0"/>
              <a:t>Teams need a system to evaluate evidence</a:t>
            </a:r>
          </a:p>
          <a:p>
            <a:pPr>
              <a:buClr>
                <a:srgbClr val="6A4A62"/>
              </a:buClr>
              <a:buFont typeface="Wingdings" pitchFamily="2" charset="2"/>
              <a:buChar char="ü"/>
            </a:pPr>
            <a:r>
              <a:rPr lang="en-US" sz="2600" dirty="0"/>
              <a:t>Ongoing monitoring of implementation success </a:t>
            </a:r>
          </a:p>
          <a:p>
            <a:pPr>
              <a:buClr>
                <a:srgbClr val="6A4A62"/>
              </a:buClr>
              <a:buFont typeface="Wingdings" pitchFamily="2" charset="2"/>
              <a:buChar char="ü"/>
            </a:pPr>
            <a:r>
              <a:rPr lang="en-US" sz="2600" dirty="0"/>
              <a:t>Systematic, reliable data informs decisions about student supports and services</a:t>
            </a:r>
          </a:p>
        </p:txBody>
      </p:sp>
      <p:cxnSp>
        <p:nvCxnSpPr>
          <p:cNvPr id="4" name="Straight Connector 3">
            <a:extLst>
              <a:ext uri="{C183D7F6-B498-43B3-948B-1728B52AA6E4}">
                <adec:decorative xmlns:adec="http://schemas.microsoft.com/office/drawing/2017/decorative" val="1"/>
              </a:ext>
            </a:extLst>
          </p:cNvPr>
          <p:cNvCxnSpPr/>
          <p:nvPr/>
        </p:nvCxnSpPr>
        <p:spPr>
          <a:xfrm flipV="1">
            <a:off x="599886" y="1371600"/>
            <a:ext cx="10233087" cy="2540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descr="Illustration with pencil checking a box for &quot;excellent&qu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2336489"/>
            <a:ext cx="3424973" cy="3159659"/>
          </a:xfrm>
          <a:prstGeom prst="rect">
            <a:avLst/>
          </a:prstGeom>
        </p:spPr>
      </p:pic>
      <p:sp>
        <p:nvSpPr>
          <p:cNvPr id="5" name="Slide Number Placeholder 4">
            <a:extLst>
              <a:ext uri="{FF2B5EF4-FFF2-40B4-BE49-F238E27FC236}">
                <a16:creationId xmlns:a16="http://schemas.microsoft.com/office/drawing/2014/main" id="{743B02B3-1DD0-4834-88E8-EC77A95A9199}"/>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7" name="Title 6" hidden="1">
            <a:extLst>
              <a:ext uri="{FF2B5EF4-FFF2-40B4-BE49-F238E27FC236}">
                <a16:creationId xmlns:a16="http://schemas.microsoft.com/office/drawing/2014/main" id="{18A0B0DE-46B3-4270-9271-5A1D5466BE45}"/>
              </a:ext>
            </a:extLst>
          </p:cNvPr>
          <p:cNvSpPr>
            <a:spLocks noGrp="1"/>
          </p:cNvSpPr>
          <p:nvPr>
            <p:ph type="title" idx="4294967295"/>
          </p:nvPr>
        </p:nvSpPr>
        <p:spPr/>
        <p:txBody>
          <a:bodyPr/>
          <a:lstStyle/>
          <a:p>
            <a:r>
              <a:rPr lang="en-US" dirty="0"/>
              <a:t>Evidence-Informed Supports</a:t>
            </a:r>
            <a:r>
              <a:rPr lang="en-US" baseline="0" dirty="0"/>
              <a:t> and Services</a:t>
            </a:r>
            <a:endParaRPr lang="en-US" dirty="0"/>
          </a:p>
        </p:txBody>
      </p:sp>
      <p:sp>
        <p:nvSpPr>
          <p:cNvPr id="9" name="Footer Placeholder 5">
            <a:extLst>
              <a:ext uri="{FF2B5EF4-FFF2-40B4-BE49-F238E27FC236}">
                <a16:creationId xmlns:a16="http://schemas.microsoft.com/office/drawing/2014/main" id="{A3BB3751-FB75-9046-A8CE-58DF044C901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10945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63" y="601521"/>
            <a:ext cx="5600700" cy="795479"/>
          </a:xfrm>
          <a:noFill/>
          <a:ln w="19050">
            <a:solidFill>
              <a:schemeClr val="bg1"/>
            </a:solidFill>
          </a:ln>
        </p:spPr>
        <p:txBody>
          <a:bodyPr vert="horz" wrap="square" lIns="91440" tIns="45720" rIns="91440" bIns="45720" rtlCol="0" anchor="ctr">
            <a:noAutofit/>
          </a:bodyPr>
          <a:lstStyle/>
          <a:p>
            <a:pPr algn="ctr"/>
            <a:r>
              <a:rPr lang="en-US" sz="4000" b="1" kern="1200" dirty="0">
                <a:solidFill>
                  <a:srgbClr val="6A4A62"/>
                </a:solidFill>
                <a:latin typeface="+mn-lt"/>
                <a:ea typeface="+mj-ea"/>
                <a:cs typeface="+mj-cs"/>
              </a:rPr>
              <a:t>Sources of Evidence</a:t>
            </a:r>
          </a:p>
        </p:txBody>
      </p:sp>
      <p:sp>
        <p:nvSpPr>
          <p:cNvPr id="3" name="Content Placeholder 2"/>
          <p:cNvSpPr>
            <a:spLocks noGrp="1"/>
          </p:cNvSpPr>
          <p:nvPr>
            <p:ph sz="half" idx="1"/>
          </p:nvPr>
        </p:nvSpPr>
        <p:spPr>
          <a:xfrm>
            <a:off x="643468" y="1841500"/>
            <a:ext cx="5439832" cy="3187700"/>
          </a:xfrm>
        </p:spPr>
        <p:txBody>
          <a:bodyPr vert="horz" lIns="91440" tIns="45720" rIns="91440" bIns="45720" rtlCol="0">
            <a:normAutofit/>
          </a:bodyPr>
          <a:lstStyle/>
          <a:p>
            <a:pPr>
              <a:buClr>
                <a:srgbClr val="6A4A62"/>
              </a:buClr>
            </a:pPr>
            <a:r>
              <a:rPr lang="en-US" sz="2600" dirty="0"/>
              <a:t>Evidence-based practice registries</a:t>
            </a:r>
          </a:p>
          <a:p>
            <a:pPr>
              <a:buClr>
                <a:srgbClr val="6A4A62"/>
              </a:buClr>
            </a:pPr>
            <a:r>
              <a:rPr lang="en-US" sz="2600" dirty="0"/>
              <a:t>Research literature</a:t>
            </a:r>
          </a:p>
          <a:p>
            <a:pPr>
              <a:buClr>
                <a:srgbClr val="6A4A62"/>
              </a:buClr>
            </a:pPr>
            <a:r>
              <a:rPr lang="en-US" sz="2600" dirty="0"/>
              <a:t>Evidence-based practice developers</a:t>
            </a:r>
          </a:p>
          <a:p>
            <a:pPr>
              <a:buClr>
                <a:srgbClr val="6A4A62"/>
              </a:buClr>
            </a:pPr>
            <a:r>
              <a:rPr lang="en-US" sz="2600" dirty="0"/>
              <a:t>Schools implementing the service or support</a:t>
            </a:r>
          </a:p>
        </p:txBody>
      </p:sp>
      <p:cxnSp>
        <p:nvCxnSpPr>
          <p:cNvPr id="6" name="Straight Connector 5">
            <a:extLst>
              <a:ext uri="{C183D7F6-B498-43B3-948B-1728B52AA6E4}">
                <adec:decorative xmlns:adec="http://schemas.microsoft.com/office/drawing/2017/decorative" val="1"/>
              </a:ext>
            </a:extLst>
          </p:cNvPr>
          <p:cNvCxnSpPr/>
          <p:nvPr/>
        </p:nvCxnSpPr>
        <p:spPr>
          <a:xfrm flipV="1">
            <a:off x="554148" y="1397000"/>
            <a:ext cx="5238915" cy="7346"/>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9" name="Picture 8" descr="Hand writing the word &quot;evidence&quot; and underlining 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778" y="1676109"/>
            <a:ext cx="5017443" cy="3353091"/>
          </a:xfrm>
          <a:prstGeom prst="rect">
            <a:avLst/>
          </a:prstGeom>
        </p:spPr>
      </p:pic>
      <p:sp>
        <p:nvSpPr>
          <p:cNvPr id="7" name="Slide Number Placeholder 5">
            <a:extLst>
              <a:ext uri="{FF2B5EF4-FFF2-40B4-BE49-F238E27FC236}">
                <a16:creationId xmlns:a16="http://schemas.microsoft.com/office/drawing/2014/main" id="{081F0404-4780-4417-B217-638A517B956B}"/>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27</a:t>
            </a:fld>
            <a:endParaRPr lang="en-US" dirty="0"/>
          </a:p>
        </p:txBody>
      </p:sp>
      <p:sp>
        <p:nvSpPr>
          <p:cNvPr id="8" name="Footer Placeholder 5">
            <a:extLst>
              <a:ext uri="{FF2B5EF4-FFF2-40B4-BE49-F238E27FC236}">
                <a16:creationId xmlns:a16="http://schemas.microsoft.com/office/drawing/2014/main" id="{8E321A56-43C6-9244-97EB-0C983F5D2F6F}"/>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783826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24" y="212725"/>
            <a:ext cx="10515600" cy="1325563"/>
          </a:xfrm>
        </p:spPr>
        <p:txBody>
          <a:bodyPr>
            <a:normAutofit/>
          </a:bodyPr>
          <a:lstStyle/>
          <a:p>
            <a:r>
              <a:rPr lang="en-US" b="1" dirty="0">
                <a:solidFill>
                  <a:srgbClr val="6A4A62"/>
                </a:solidFill>
                <a:latin typeface="+mn-lt"/>
              </a:rPr>
              <a:t>Cultural Responsiveness and Equity</a:t>
            </a:r>
          </a:p>
        </p:txBody>
      </p:sp>
      <p:sp>
        <p:nvSpPr>
          <p:cNvPr id="3" name="Content Placeholder 2"/>
          <p:cNvSpPr>
            <a:spLocks noGrp="1"/>
          </p:cNvSpPr>
          <p:nvPr>
            <p:ph sz="half" idx="1"/>
          </p:nvPr>
        </p:nvSpPr>
        <p:spPr>
          <a:xfrm>
            <a:off x="651724" y="1823524"/>
            <a:ext cx="6104676" cy="4218740"/>
          </a:xfrm>
        </p:spPr>
        <p:txBody>
          <a:bodyPr>
            <a:normAutofit fontScale="92500" lnSpcReduction="10000"/>
          </a:bodyPr>
          <a:lstStyle/>
          <a:p>
            <a:pPr>
              <a:buClr>
                <a:srgbClr val="6A4A62"/>
              </a:buClr>
            </a:pPr>
            <a:r>
              <a:rPr lang="en-US" sz="3200" b="1" dirty="0"/>
              <a:t>Responsive to the specific cultural values, beliefs, and behaviors </a:t>
            </a:r>
            <a:r>
              <a:rPr lang="en-US" sz="3200" dirty="0"/>
              <a:t>of families and communities </a:t>
            </a:r>
          </a:p>
          <a:p>
            <a:pPr>
              <a:buClr>
                <a:srgbClr val="6A4A62"/>
              </a:buClr>
            </a:pPr>
            <a:endParaRPr lang="en-US" sz="3200" dirty="0"/>
          </a:p>
          <a:p>
            <a:pPr>
              <a:buClr>
                <a:srgbClr val="6A4A62"/>
              </a:buClr>
            </a:pPr>
            <a:r>
              <a:rPr lang="en-US" sz="3200" dirty="0"/>
              <a:t>Ensure access to mental health supports and services in a manner that is </a:t>
            </a:r>
            <a:r>
              <a:rPr lang="en-US" sz="3200" b="1" dirty="0"/>
              <a:t>equitable and reduces disparities </a:t>
            </a:r>
            <a:r>
              <a:rPr lang="en-US" sz="3200" dirty="0"/>
              <a:t>across all students </a:t>
            </a:r>
          </a:p>
          <a:p>
            <a:pPr marL="0" indent="0">
              <a:buNone/>
            </a:pPr>
            <a:endParaRPr lang="en-US" sz="3200" dirty="0"/>
          </a:p>
        </p:txBody>
      </p:sp>
      <p:cxnSp>
        <p:nvCxnSpPr>
          <p:cNvPr id="5" name="Straight Connector 4">
            <a:extLst>
              <a:ext uri="{C183D7F6-B498-43B3-948B-1728B52AA6E4}">
                <adec:decorative xmlns:adec="http://schemas.microsoft.com/office/drawing/2017/decorative" val="1"/>
              </a:ext>
            </a:extLst>
          </p:cNvPr>
          <p:cNvCxnSpPr/>
          <p:nvPr/>
        </p:nvCxnSpPr>
        <p:spPr>
          <a:xfrm flipV="1">
            <a:off x="753324" y="1390386"/>
            <a:ext cx="9698776" cy="2540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44"/>
          <a:stretch/>
        </p:blipFill>
        <p:spPr>
          <a:xfrm>
            <a:off x="7321530" y="1823524"/>
            <a:ext cx="4125365" cy="3362087"/>
          </a:xfrm>
          <a:prstGeom prst="rect">
            <a:avLst/>
          </a:prstGeom>
        </p:spPr>
      </p:pic>
      <p:sp>
        <p:nvSpPr>
          <p:cNvPr id="7" name="Slide Number Placeholder 5">
            <a:extLst>
              <a:ext uri="{FF2B5EF4-FFF2-40B4-BE49-F238E27FC236}">
                <a16:creationId xmlns:a16="http://schemas.microsoft.com/office/drawing/2014/main" id="{F5B80318-0494-458F-8D2D-A7DB2CABEAD5}"/>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28</a:t>
            </a:fld>
            <a:endParaRPr lang="en-US" dirty="0"/>
          </a:p>
        </p:txBody>
      </p:sp>
      <p:sp>
        <p:nvSpPr>
          <p:cNvPr id="8" name="Footer Placeholder 5">
            <a:extLst>
              <a:ext uri="{FF2B5EF4-FFF2-40B4-BE49-F238E27FC236}">
                <a16:creationId xmlns:a16="http://schemas.microsoft.com/office/drawing/2014/main" id="{23FE5EAA-3B72-A646-8B6F-5D9DB3FF6F3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650483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6642"/>
            <a:ext cx="11125200" cy="1325563"/>
          </a:xfrm>
        </p:spPr>
        <p:txBody>
          <a:bodyPr>
            <a:normAutofit/>
          </a:bodyPr>
          <a:lstStyle/>
          <a:p>
            <a:r>
              <a:rPr lang="en-US" sz="4000" b="1" dirty="0">
                <a:solidFill>
                  <a:srgbClr val="6A4A62"/>
                </a:solidFill>
                <a:latin typeface="+mn-lt"/>
              </a:rPr>
              <a:t>Equity in Mental Health Framework Recommendations</a:t>
            </a:r>
          </a:p>
        </p:txBody>
      </p:sp>
      <p:sp>
        <p:nvSpPr>
          <p:cNvPr id="3" name="Content Placeholder 2"/>
          <p:cNvSpPr>
            <a:spLocks noGrp="1"/>
          </p:cNvSpPr>
          <p:nvPr>
            <p:ph sz="half" idx="1"/>
          </p:nvPr>
        </p:nvSpPr>
        <p:spPr>
          <a:xfrm>
            <a:off x="533400" y="2077005"/>
            <a:ext cx="11294952" cy="4351338"/>
          </a:xfrm>
        </p:spPr>
        <p:txBody>
          <a:bodyPr>
            <a:normAutofit/>
          </a:bodyPr>
          <a:lstStyle/>
          <a:p>
            <a:pPr>
              <a:lnSpc>
                <a:spcPct val="100000"/>
              </a:lnSpc>
              <a:spcBef>
                <a:spcPts val="0"/>
              </a:spcBef>
              <a:spcAft>
                <a:spcPts val="1200"/>
              </a:spcAft>
              <a:buClr>
                <a:srgbClr val="6A4A62"/>
              </a:buClr>
            </a:pPr>
            <a:r>
              <a:rPr lang="en-US" sz="2400" dirty="0"/>
              <a:t>Mental health and well-being of all students </a:t>
            </a:r>
          </a:p>
          <a:p>
            <a:pPr>
              <a:lnSpc>
                <a:spcPct val="100000"/>
              </a:lnSpc>
              <a:spcBef>
                <a:spcPts val="0"/>
              </a:spcBef>
              <a:spcAft>
                <a:spcPts val="1200"/>
              </a:spcAft>
              <a:buClr>
                <a:srgbClr val="6A4A62"/>
              </a:buClr>
            </a:pPr>
            <a:r>
              <a:rPr lang="en-US" sz="2400" dirty="0"/>
              <a:t>Guidance to various student subgroups</a:t>
            </a:r>
          </a:p>
          <a:p>
            <a:pPr>
              <a:lnSpc>
                <a:spcPct val="100000"/>
              </a:lnSpc>
              <a:spcBef>
                <a:spcPts val="0"/>
              </a:spcBef>
              <a:spcAft>
                <a:spcPts val="1200"/>
              </a:spcAft>
              <a:buClr>
                <a:srgbClr val="6A4A62"/>
              </a:buClr>
            </a:pPr>
            <a:r>
              <a:rPr lang="en-US" sz="2400" dirty="0"/>
              <a:t>Diverse and culturally competent faculty and staff</a:t>
            </a:r>
          </a:p>
          <a:p>
            <a:pPr>
              <a:lnSpc>
                <a:spcPct val="100000"/>
              </a:lnSpc>
              <a:spcBef>
                <a:spcPts val="0"/>
              </a:spcBef>
              <a:spcAft>
                <a:spcPts val="1200"/>
              </a:spcAft>
              <a:buClr>
                <a:srgbClr val="6A4A62"/>
              </a:buClr>
            </a:pPr>
            <a:r>
              <a:rPr lang="en-US" sz="2400" dirty="0"/>
              <a:t>National and international equity issues/events </a:t>
            </a:r>
          </a:p>
          <a:p>
            <a:pPr>
              <a:lnSpc>
                <a:spcPct val="100000"/>
              </a:lnSpc>
              <a:spcBef>
                <a:spcPts val="0"/>
              </a:spcBef>
              <a:spcAft>
                <a:spcPts val="1200"/>
              </a:spcAft>
              <a:buClr>
                <a:srgbClr val="6A4A62"/>
              </a:buClr>
            </a:pPr>
            <a:r>
              <a:rPr lang="en-US" sz="2400" dirty="0"/>
              <a:t>Accessible, safe communication and effective response system</a:t>
            </a:r>
          </a:p>
          <a:p>
            <a:pPr>
              <a:lnSpc>
                <a:spcPct val="100000"/>
              </a:lnSpc>
              <a:spcBef>
                <a:spcPts val="0"/>
              </a:spcBef>
              <a:spcAft>
                <a:spcPts val="1200"/>
              </a:spcAft>
              <a:buClr>
                <a:srgbClr val="6A4A62"/>
              </a:buClr>
            </a:pPr>
            <a:r>
              <a:rPr lang="en-US" sz="2400" dirty="0"/>
              <a:t>Culturally and linguistically appropriate services and supports</a:t>
            </a:r>
          </a:p>
          <a:p>
            <a:pPr>
              <a:lnSpc>
                <a:spcPct val="100000"/>
              </a:lnSpc>
              <a:spcBef>
                <a:spcPts val="0"/>
              </a:spcBef>
              <a:spcAft>
                <a:spcPts val="1200"/>
              </a:spcAft>
              <a:buClr>
                <a:srgbClr val="6A4A62"/>
              </a:buClr>
            </a:pPr>
            <a:r>
              <a:rPr lang="en-US" sz="2400" dirty="0"/>
              <a:t>Disaggregate key data points</a:t>
            </a:r>
          </a:p>
        </p:txBody>
      </p:sp>
      <p:sp>
        <p:nvSpPr>
          <p:cNvPr id="7" name="TextBox 6">
            <a:extLst>
              <a:ext uri="{FF2B5EF4-FFF2-40B4-BE49-F238E27FC236}">
                <a16:creationId xmlns:a16="http://schemas.microsoft.com/office/drawing/2014/main" id="{3BE39312-09F4-4C18-9F24-BDFE1BC7134E}"/>
              </a:ext>
            </a:extLst>
          </p:cNvPr>
          <p:cNvSpPr txBox="1"/>
          <p:nvPr/>
        </p:nvSpPr>
        <p:spPr>
          <a:xfrm>
            <a:off x="2761539" y="5843568"/>
            <a:ext cx="6236426" cy="584775"/>
          </a:xfrm>
          <a:prstGeom prst="rect">
            <a:avLst/>
          </a:prstGeom>
          <a:noFill/>
        </p:spPr>
        <p:txBody>
          <a:bodyPr wrap="square" rtlCol="0">
            <a:spAutoFit/>
          </a:bodyPr>
          <a:lstStyle/>
          <a:p>
            <a:pPr algn="r"/>
            <a:r>
              <a:rPr lang="en-US" sz="1600" dirty="0"/>
              <a:t>Adapted from the Equity in Mental Health Framework (</a:t>
            </a:r>
            <a:r>
              <a:rPr lang="en-US" sz="1600" dirty="0">
                <a:hlinkClick r:id="rId3"/>
              </a:rPr>
              <a:t>www.equityinmentalhealth.org</a:t>
            </a:r>
            <a:r>
              <a:rPr lang="en-US" sz="1600" dirty="0"/>
              <a:t>)</a:t>
            </a:r>
          </a:p>
        </p:txBody>
      </p:sp>
      <p:cxnSp>
        <p:nvCxnSpPr>
          <p:cNvPr id="5" name="Straight Connector 4">
            <a:extLst>
              <a:ext uri="{C183D7F6-B498-43B3-948B-1728B52AA6E4}">
                <adec:decorative xmlns:adec="http://schemas.microsoft.com/office/drawing/2017/decorative" val="1"/>
              </a:ext>
            </a:extLst>
          </p:cNvPr>
          <p:cNvCxnSpPr/>
          <p:nvPr/>
        </p:nvCxnSpPr>
        <p:spPr>
          <a:xfrm flipV="1">
            <a:off x="639024" y="1772205"/>
            <a:ext cx="8466876" cy="2540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C515365-09CD-4D05-89FE-50739F4C3E57}"/>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29</a:t>
            </a:fld>
            <a:endParaRPr lang="en-US" dirty="0"/>
          </a:p>
        </p:txBody>
      </p:sp>
    </p:spTree>
    <p:extLst>
      <p:ext uri="{BB962C8B-B14F-4D97-AF65-F5344CB8AC3E}">
        <p14:creationId xmlns:p14="http://schemas.microsoft.com/office/powerpoint/2010/main" val="232972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F8F74C-D12A-4E9C-93AC-D29256F11654}"/>
              </a:ext>
            </a:extLst>
          </p:cNvPr>
          <p:cNvSpPr>
            <a:spLocks noGrp="1"/>
          </p:cNvSpPr>
          <p:nvPr>
            <p:ph type="title" idx="4294967295"/>
          </p:nvPr>
        </p:nvSpPr>
        <p:spPr/>
        <p:txBody>
          <a:bodyPr/>
          <a:lstStyle/>
          <a:p>
            <a:r>
              <a:rPr lang="en-US" dirty="0"/>
              <a:t>Public</a:t>
            </a:r>
            <a:r>
              <a:rPr lang="en-US" baseline="0" dirty="0"/>
              <a:t> Domain Notice</a:t>
            </a:r>
            <a:endParaRPr lang="en-US" dirty="0"/>
          </a:p>
        </p:txBody>
      </p:sp>
      <p:sp>
        <p:nvSpPr>
          <p:cNvPr id="8" name="Rectangle 7"/>
          <p:cNvSpPr/>
          <p:nvPr/>
        </p:nvSpPr>
        <p:spPr>
          <a:xfrm>
            <a:off x="354211" y="1768536"/>
            <a:ext cx="10873946" cy="4770537"/>
          </a:xfrm>
          <a:prstGeom prst="rect">
            <a:avLst/>
          </a:prstGeom>
        </p:spPr>
        <p:txBody>
          <a:bodyPr wrap="square">
            <a:spAutoFit/>
          </a:bodyPr>
          <a:lstStyle/>
          <a:p>
            <a:r>
              <a:rPr lang="en-US" sz="1900" b="1" dirty="0"/>
              <a:t>Public Domain Notice</a:t>
            </a:r>
            <a:endParaRPr lang="en-US" sz="1900" dirty="0"/>
          </a:p>
          <a:p>
            <a:r>
              <a:rPr lang="en-US" sz="1900" dirty="0"/>
              <a:t>All material appearing in this publication except that taken directly from copyrighted sources is in the public domain and may be reproduced or copied without permission from SAMHSA. </a:t>
            </a:r>
          </a:p>
          <a:p>
            <a:endParaRPr lang="en-US" sz="1900" dirty="0"/>
          </a:p>
          <a:p>
            <a:r>
              <a:rPr lang="en-US" sz="1900" dirty="0"/>
              <a:t>Do not reproduce or distribute this publication for a fee without specific, written authorization from the MHTTC NCO. </a:t>
            </a:r>
          </a:p>
          <a:p>
            <a:endParaRPr lang="en-US" sz="1900" dirty="0"/>
          </a:p>
          <a:p>
            <a:r>
              <a:rPr lang="en-US" sz="1900" dirty="0"/>
              <a:t>All material appearing in this publication should be appropriately cited using the recommended citation below. If content is removed, added, or adapted from the original material in this publication, these modifications should be clearly noted. </a:t>
            </a:r>
          </a:p>
          <a:p>
            <a:endParaRPr lang="en-US" sz="1900" dirty="0">
              <a:effectLst/>
            </a:endParaRPr>
          </a:p>
          <a:p>
            <a:r>
              <a:rPr lang="en-US" sz="1900" b="1" dirty="0"/>
              <a:t>Recommended Citation</a:t>
            </a:r>
            <a:endParaRPr lang="en-US" sz="1900" dirty="0"/>
          </a:p>
          <a:p>
            <a:r>
              <a:rPr lang="en-US" sz="1900" dirty="0"/>
              <a:t>National Center for School Mental Health and MHTTC Network Coordinating Office. (2019). </a:t>
            </a:r>
            <a:r>
              <a:rPr lang="en-US" sz="1900" i="1" dirty="0"/>
              <a:t>Trainer manual,</a:t>
            </a:r>
            <a:r>
              <a:rPr lang="en-US" sz="1900" dirty="0"/>
              <a:t> </a:t>
            </a:r>
            <a:r>
              <a:rPr lang="en-US" sz="1900" i="1" dirty="0"/>
              <a:t>National School Mental Health Best Practices: Implementation Guidance Modules for States, Districts, and Schools.</a:t>
            </a:r>
            <a:r>
              <a:rPr lang="en-US" sz="1900" dirty="0"/>
              <a:t> Palo Alto, CA: MHTTC Network Coordinating Office. </a:t>
            </a:r>
          </a:p>
          <a:p>
            <a:endParaRPr lang="en-US" sz="1900" dirty="0">
              <a:effectLst/>
            </a:endParaRPr>
          </a:p>
        </p:txBody>
      </p:sp>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2" name="Slide Number Placeholder 1">
            <a:extLst>
              <a:ext uri="{FF2B5EF4-FFF2-40B4-BE49-F238E27FC236}">
                <a16:creationId xmlns:a16="http://schemas.microsoft.com/office/drawing/2014/main" id="{92067978-5D6C-41DE-820E-8B6EAE88E885}"/>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12" name="Footer Placeholder 5">
            <a:extLst>
              <a:ext uri="{FF2B5EF4-FFF2-40B4-BE49-F238E27FC236}">
                <a16:creationId xmlns:a16="http://schemas.microsoft.com/office/drawing/2014/main" id="{E9815F6C-D4C0-C64D-9415-6F543270234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813079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48" y="231512"/>
            <a:ext cx="10515600" cy="1325563"/>
          </a:xfrm>
        </p:spPr>
        <p:txBody>
          <a:bodyPr>
            <a:normAutofit/>
          </a:bodyPr>
          <a:lstStyle/>
          <a:p>
            <a:r>
              <a:rPr lang="en-US" b="1" dirty="0">
                <a:solidFill>
                  <a:srgbClr val="6A4A62"/>
                </a:solidFill>
                <a:latin typeface="+mn-lt"/>
              </a:rPr>
              <a:t>Data-Driven Decision-Making</a:t>
            </a:r>
          </a:p>
        </p:txBody>
      </p:sp>
      <p:sp>
        <p:nvSpPr>
          <p:cNvPr id="3" name="Content Placeholder 2"/>
          <p:cNvSpPr>
            <a:spLocks noGrp="1"/>
          </p:cNvSpPr>
          <p:nvPr>
            <p:ph sz="half" idx="1"/>
          </p:nvPr>
        </p:nvSpPr>
        <p:spPr>
          <a:xfrm>
            <a:off x="668448" y="1849306"/>
            <a:ext cx="5181600" cy="3764094"/>
          </a:xfrm>
        </p:spPr>
        <p:txBody>
          <a:bodyPr>
            <a:normAutofit fontScale="62500" lnSpcReduction="20000"/>
          </a:bodyPr>
          <a:lstStyle/>
          <a:p>
            <a:pPr marL="0" indent="0">
              <a:lnSpc>
                <a:spcPct val="120000"/>
              </a:lnSpc>
              <a:spcBef>
                <a:spcPts val="0"/>
              </a:spcBef>
              <a:spcAft>
                <a:spcPts val="1200"/>
              </a:spcAft>
              <a:buNone/>
            </a:pPr>
            <a:r>
              <a:rPr lang="en-US" sz="3600" dirty="0"/>
              <a:t>Observations and other data/information should be used to make </a:t>
            </a:r>
            <a:r>
              <a:rPr lang="en-US" sz="3600" b="1" dirty="0"/>
              <a:t>fair, objective decisions </a:t>
            </a:r>
            <a:r>
              <a:rPr lang="en-US" sz="3600" dirty="0"/>
              <a:t>about:</a:t>
            </a:r>
          </a:p>
          <a:p>
            <a:pPr>
              <a:lnSpc>
                <a:spcPct val="120000"/>
              </a:lnSpc>
              <a:spcBef>
                <a:spcPts val="0"/>
              </a:spcBef>
            </a:pPr>
            <a:r>
              <a:rPr lang="en-US" sz="3300" dirty="0"/>
              <a:t>Identifying student mental health needs</a:t>
            </a:r>
          </a:p>
          <a:p>
            <a:pPr>
              <a:lnSpc>
                <a:spcPct val="120000"/>
              </a:lnSpc>
              <a:spcBef>
                <a:spcPts val="0"/>
              </a:spcBef>
            </a:pPr>
            <a:r>
              <a:rPr lang="en-US" sz="3300" dirty="0"/>
              <a:t>Matching students to appropriate services and supports</a:t>
            </a:r>
          </a:p>
          <a:p>
            <a:pPr>
              <a:lnSpc>
                <a:spcPct val="120000"/>
              </a:lnSpc>
              <a:spcBef>
                <a:spcPts val="0"/>
              </a:spcBef>
            </a:pPr>
            <a:r>
              <a:rPr lang="en-US" sz="3300" dirty="0"/>
              <a:t>Monitoring progress to evaluate student response to interventions</a:t>
            </a:r>
          </a:p>
          <a:p>
            <a:pPr>
              <a:lnSpc>
                <a:spcPct val="120000"/>
              </a:lnSpc>
              <a:spcBef>
                <a:spcPts val="0"/>
              </a:spcBef>
            </a:pPr>
            <a:r>
              <a:rPr lang="en-US" sz="3300" dirty="0"/>
              <a:t>Changing student services and supports over time as appropriate</a:t>
            </a:r>
          </a:p>
        </p:txBody>
      </p:sp>
      <p:sp>
        <p:nvSpPr>
          <p:cNvPr id="8" name="Content Placeholder 7">
            <a:extLst>
              <a:ext uri="{FF2B5EF4-FFF2-40B4-BE49-F238E27FC236}">
                <a16:creationId xmlns:a16="http://schemas.microsoft.com/office/drawing/2014/main" id="{3FFD4E5F-C224-4B83-BF50-4E19DFB72D1F}"/>
              </a:ext>
            </a:extLst>
          </p:cNvPr>
          <p:cNvSpPr>
            <a:spLocks noGrp="1"/>
          </p:cNvSpPr>
          <p:nvPr>
            <p:ph sz="half" idx="2"/>
          </p:nvPr>
        </p:nvSpPr>
        <p:spPr>
          <a:xfrm>
            <a:off x="6274428" y="1602850"/>
            <a:ext cx="5447672" cy="4351338"/>
          </a:xfrm>
          <a:noFill/>
          <a:ln>
            <a:noFill/>
          </a:ln>
        </p:spPr>
        <p:txBody>
          <a:bodyPr>
            <a:normAutofit fontScale="70000" lnSpcReduction="20000"/>
          </a:bodyPr>
          <a:lstStyle/>
          <a:p>
            <a:pPr marL="0" indent="0">
              <a:buNone/>
            </a:pPr>
            <a:endParaRPr lang="en-US" sz="1600" b="1" dirty="0"/>
          </a:p>
          <a:p>
            <a:pPr marL="0" indent="0">
              <a:buNone/>
            </a:pPr>
            <a:r>
              <a:rPr lang="en-US" sz="3600" b="1" dirty="0">
                <a:solidFill>
                  <a:srgbClr val="6A4A62"/>
                </a:solidFill>
              </a:rPr>
              <a:t>Data Sources in Schools:</a:t>
            </a:r>
          </a:p>
          <a:p>
            <a:pPr>
              <a:buClr>
                <a:srgbClr val="6A4A62"/>
              </a:buClr>
              <a:buFont typeface="Wingdings" panose="05000000000000000000" pitchFamily="2" charset="2"/>
              <a:buChar char="ü"/>
            </a:pPr>
            <a:r>
              <a:rPr lang="en-US" dirty="0"/>
              <a:t>Mental health screenings and assessments</a:t>
            </a:r>
          </a:p>
          <a:p>
            <a:pPr>
              <a:buClr>
                <a:srgbClr val="6A4A62"/>
              </a:buClr>
              <a:buFont typeface="Wingdings" panose="05000000000000000000" pitchFamily="2" charset="2"/>
              <a:buChar char="ü"/>
            </a:pPr>
            <a:r>
              <a:rPr lang="en-US" dirty="0"/>
              <a:t>School climate surveys</a:t>
            </a:r>
          </a:p>
          <a:p>
            <a:pPr>
              <a:buClr>
                <a:srgbClr val="6A4A62"/>
              </a:buClr>
              <a:buFont typeface="Wingdings" panose="05000000000000000000" pitchFamily="2" charset="2"/>
              <a:buChar char="ü"/>
            </a:pPr>
            <a:r>
              <a:rPr lang="en-US" dirty="0"/>
              <a:t>Grades</a:t>
            </a:r>
          </a:p>
          <a:p>
            <a:pPr>
              <a:buClr>
                <a:srgbClr val="6A4A62"/>
              </a:buClr>
              <a:buFont typeface="Wingdings" panose="05000000000000000000" pitchFamily="2" charset="2"/>
              <a:buChar char="ü"/>
            </a:pPr>
            <a:r>
              <a:rPr lang="en-US" dirty="0"/>
              <a:t>Attendance/seat time</a:t>
            </a:r>
          </a:p>
          <a:p>
            <a:pPr>
              <a:buClr>
                <a:srgbClr val="6A4A62"/>
              </a:buClr>
              <a:buFont typeface="Wingdings" panose="05000000000000000000" pitchFamily="2" charset="2"/>
              <a:buChar char="ü"/>
            </a:pPr>
            <a:r>
              <a:rPr lang="en-US" dirty="0"/>
              <a:t>Performance test scores</a:t>
            </a:r>
          </a:p>
          <a:p>
            <a:pPr>
              <a:buClr>
                <a:srgbClr val="6A4A62"/>
              </a:buClr>
              <a:buFont typeface="Wingdings" panose="05000000000000000000" pitchFamily="2" charset="2"/>
              <a:buChar char="ü"/>
            </a:pPr>
            <a:r>
              <a:rPr lang="en-US" dirty="0"/>
              <a:t>Office referrals</a:t>
            </a:r>
          </a:p>
          <a:p>
            <a:pPr>
              <a:buClr>
                <a:srgbClr val="6A4A62"/>
              </a:buClr>
              <a:buFont typeface="Wingdings" panose="05000000000000000000" pitchFamily="2" charset="2"/>
              <a:buChar char="ü"/>
            </a:pPr>
            <a:r>
              <a:rPr lang="en-US" dirty="0"/>
              <a:t>Suspensions/expulsions</a:t>
            </a:r>
          </a:p>
          <a:p>
            <a:pPr>
              <a:buClr>
                <a:srgbClr val="6A4A62"/>
              </a:buClr>
              <a:buFont typeface="Wingdings" panose="05000000000000000000" pitchFamily="2" charset="2"/>
              <a:buChar char="ü"/>
            </a:pPr>
            <a:r>
              <a:rPr lang="en-US" dirty="0"/>
              <a:t>Achievement/benchmark test scores</a:t>
            </a:r>
          </a:p>
          <a:p>
            <a:pPr>
              <a:buClr>
                <a:srgbClr val="6A4A62"/>
              </a:buClr>
              <a:buFont typeface="Wingdings" panose="05000000000000000000" pitchFamily="2" charset="2"/>
              <a:buChar char="ü"/>
            </a:pPr>
            <a:r>
              <a:rPr lang="en-US" dirty="0"/>
              <a:t>Behavioral observations</a:t>
            </a:r>
          </a:p>
          <a:p>
            <a:pPr>
              <a:buClr>
                <a:srgbClr val="6A4A62"/>
              </a:buClr>
              <a:buFont typeface="Wingdings" panose="05000000000000000000" pitchFamily="2" charset="2"/>
              <a:buChar char="ü"/>
            </a:pPr>
            <a:r>
              <a:rPr lang="en-US" dirty="0"/>
              <a:t>Crisis incidents</a:t>
            </a:r>
          </a:p>
        </p:txBody>
      </p:sp>
      <p:cxnSp>
        <p:nvCxnSpPr>
          <p:cNvPr id="6" name="Straight Connector 5">
            <a:extLst>
              <a:ext uri="{C183D7F6-B498-43B3-948B-1728B52AA6E4}">
                <adec:decorative xmlns:adec="http://schemas.microsoft.com/office/drawing/2017/decorative" val="1"/>
              </a:ext>
            </a:extLst>
          </p:cNvPr>
          <p:cNvCxnSpPr/>
          <p:nvPr/>
        </p:nvCxnSpPr>
        <p:spPr>
          <a:xfrm>
            <a:off x="753324" y="1415786"/>
            <a:ext cx="7742127"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8737F255-08BB-417B-8FD2-694E8173F265}"/>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30</a:t>
            </a:fld>
            <a:endParaRPr lang="en-US" dirty="0"/>
          </a:p>
        </p:txBody>
      </p:sp>
      <p:sp>
        <p:nvSpPr>
          <p:cNvPr id="9" name="Footer Placeholder 5">
            <a:extLst>
              <a:ext uri="{FF2B5EF4-FFF2-40B4-BE49-F238E27FC236}">
                <a16:creationId xmlns:a16="http://schemas.microsoft.com/office/drawing/2014/main" id="{6B484685-4350-BD47-8363-299F9C8D615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30342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7F745D5-327F-1749-9328-4746A6915FD8}"/>
              </a:ext>
            </a:extLst>
          </p:cNvPr>
          <p:cNvSpPr txBox="1">
            <a:spLocks/>
          </p:cNvSpPr>
          <p:nvPr/>
        </p:nvSpPr>
        <p:spPr>
          <a:xfrm>
            <a:off x="6151483" y="125852"/>
            <a:ext cx="5702517" cy="6610015"/>
          </a:xfrm>
          <a:prstGeom prst="rect">
            <a:avLst/>
          </a:prstGeom>
          <a:solidFill>
            <a:schemeClr val="bg1"/>
          </a:solidFill>
          <a:ln>
            <a:solidFill>
              <a:srgbClr val="6A4A62"/>
            </a:solidFill>
          </a:ln>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100" b="1" dirty="0"/>
              <a:t>Comprehensive School Mental Health   Core Features Checklist:</a:t>
            </a:r>
          </a:p>
          <a:p>
            <a:pPr>
              <a:buFont typeface="Wingdings" pitchFamily="2" charset="2"/>
              <a:buChar char="q"/>
            </a:pPr>
            <a:r>
              <a:rPr lang="en-US" sz="2100" dirty="0"/>
              <a:t>Educators and Student Instructional Support Personnel </a:t>
            </a:r>
          </a:p>
          <a:p>
            <a:pPr lvl="1">
              <a:buFont typeface="Wingdings" pitchFamily="2" charset="2"/>
              <a:buChar char="q"/>
            </a:pPr>
            <a:r>
              <a:rPr lang="en-US" sz="2100" dirty="0"/>
              <a:t>Adequate staffing and support</a:t>
            </a:r>
          </a:p>
          <a:p>
            <a:pPr lvl="1">
              <a:buFont typeface="Wingdings" pitchFamily="2" charset="2"/>
              <a:buChar char="q"/>
            </a:pPr>
            <a:r>
              <a:rPr lang="en-US" sz="2100" dirty="0"/>
              <a:t>Trained to address student mental health in schools</a:t>
            </a:r>
          </a:p>
          <a:p>
            <a:pPr>
              <a:buFont typeface="Wingdings" pitchFamily="2" charset="2"/>
              <a:buChar char="q"/>
            </a:pPr>
            <a:r>
              <a:rPr lang="en-US" sz="2100" dirty="0"/>
              <a:t>Collaboration and Teaming</a:t>
            </a:r>
          </a:p>
          <a:p>
            <a:pPr lvl="1">
              <a:buFont typeface="Wingdings" pitchFamily="2" charset="2"/>
              <a:buChar char="q"/>
            </a:pPr>
            <a:r>
              <a:rPr lang="en-US" sz="2100" dirty="0"/>
              <a:t>Youth and families</a:t>
            </a:r>
          </a:p>
          <a:p>
            <a:pPr lvl="1">
              <a:buFont typeface="Wingdings" pitchFamily="2" charset="2"/>
              <a:buChar char="q"/>
            </a:pPr>
            <a:r>
              <a:rPr lang="en-US" sz="2100" dirty="0"/>
              <a:t>Community health/mental health and other partners</a:t>
            </a:r>
          </a:p>
          <a:p>
            <a:pPr>
              <a:buFont typeface="Wingdings" pitchFamily="2" charset="2"/>
              <a:buChar char="q"/>
            </a:pPr>
            <a:r>
              <a:rPr lang="en-US" sz="2100" dirty="0" err="1"/>
              <a:t>Multitiered</a:t>
            </a:r>
            <a:r>
              <a:rPr lang="en-US" sz="2100" dirty="0"/>
              <a:t> System of Supports</a:t>
            </a:r>
          </a:p>
          <a:p>
            <a:pPr lvl="1">
              <a:buFont typeface="Wingdings" pitchFamily="2" charset="2"/>
              <a:buChar char="q"/>
            </a:pPr>
            <a:r>
              <a:rPr lang="en-US" sz="2100" dirty="0"/>
              <a:t>Mental health promotion support (Tier 1)</a:t>
            </a:r>
          </a:p>
          <a:p>
            <a:pPr lvl="1">
              <a:buFont typeface="Wingdings" pitchFamily="2" charset="2"/>
              <a:buChar char="q"/>
            </a:pPr>
            <a:r>
              <a:rPr lang="en-US" sz="2100" dirty="0"/>
              <a:t>Early intervention and treatment services and supports (Tiers 2-3)</a:t>
            </a:r>
          </a:p>
          <a:p>
            <a:pPr>
              <a:buFont typeface="Wingdings" pitchFamily="2" charset="2"/>
              <a:buChar char="q"/>
            </a:pPr>
            <a:r>
              <a:rPr lang="en-US" sz="2100" dirty="0"/>
              <a:t>Evidence-Informed Services and Supports</a:t>
            </a:r>
          </a:p>
          <a:p>
            <a:pPr>
              <a:buFont typeface="Wingdings" pitchFamily="2" charset="2"/>
              <a:buChar char="q"/>
            </a:pPr>
            <a:r>
              <a:rPr lang="en-US" sz="2100" dirty="0"/>
              <a:t>Cultural Responsiveness and Equity </a:t>
            </a:r>
          </a:p>
          <a:p>
            <a:pPr>
              <a:buFont typeface="Wingdings" pitchFamily="2" charset="2"/>
              <a:buChar char="q"/>
            </a:pPr>
            <a:r>
              <a:rPr lang="en-US" sz="2100" dirty="0"/>
              <a:t>Data-Driven Decision-Making</a:t>
            </a:r>
          </a:p>
        </p:txBody>
      </p:sp>
      <p:sp>
        <p:nvSpPr>
          <p:cNvPr id="3" name="Rounded Rectangular Callout 2">
            <a:extLst>
              <a:ext uri="{C183D7F6-B498-43B3-948B-1728B52AA6E4}">
                <adec:decorative xmlns:adec="http://schemas.microsoft.com/office/drawing/2017/decorative" val="1"/>
              </a:ext>
            </a:extLst>
          </p:cNvPr>
          <p:cNvSpPr/>
          <p:nvPr/>
        </p:nvSpPr>
        <p:spPr>
          <a:xfrm>
            <a:off x="330200" y="762001"/>
            <a:ext cx="5054388" cy="4603749"/>
          </a:xfrm>
          <a:prstGeom prst="wedgeRoundRectCallout">
            <a:avLst>
              <a:gd name="adj1" fmla="val -25781"/>
              <a:gd name="adj2" fmla="val 74371"/>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8800" y="762001"/>
            <a:ext cx="4825682" cy="4414278"/>
          </a:xfrm>
          <a:prstGeom prst="rect">
            <a:avLst/>
          </a:prstGeom>
        </p:spPr>
        <p:txBody>
          <a:bodyPr wrap="square">
            <a:spAutoFit/>
          </a:bodyPr>
          <a:lstStyle/>
          <a:p>
            <a:pPr>
              <a:spcAft>
                <a:spcPts val="600"/>
              </a:spcAft>
            </a:pPr>
            <a:br>
              <a:rPr lang="en-US" dirty="0"/>
            </a:br>
            <a:r>
              <a:rPr lang="en-US" sz="3200" b="1" dirty="0">
                <a:solidFill>
                  <a:srgbClr val="6A4A62"/>
                </a:solidFill>
              </a:rPr>
              <a:t>Reflection: </a:t>
            </a:r>
            <a:endParaRPr lang="en-US" dirty="0"/>
          </a:p>
          <a:p>
            <a:pPr>
              <a:spcAft>
                <a:spcPts val="600"/>
              </a:spcAft>
            </a:pPr>
            <a:r>
              <a:rPr lang="en-US" sz="2000" dirty="0">
                <a:solidFill>
                  <a:srgbClr val="6A4A62"/>
                </a:solidFill>
              </a:rPr>
              <a:t>Which core features are your district doing very well – throughout the district or in select school(s)?</a:t>
            </a:r>
          </a:p>
          <a:p>
            <a:br>
              <a:rPr lang="en-US" sz="2000" dirty="0">
                <a:solidFill>
                  <a:srgbClr val="6A4A62"/>
                </a:solidFill>
              </a:rPr>
            </a:br>
            <a:r>
              <a:rPr lang="en-US" sz="2000" dirty="0">
                <a:solidFill>
                  <a:srgbClr val="6A4A62"/>
                </a:solidFill>
              </a:rPr>
              <a:t>Which core features do you wish were more consistently present in all your schools?</a:t>
            </a:r>
          </a:p>
          <a:p>
            <a:br>
              <a:rPr lang="en-US" sz="2000" dirty="0">
                <a:solidFill>
                  <a:srgbClr val="6A4A62"/>
                </a:solidFill>
              </a:rPr>
            </a:br>
            <a:r>
              <a:rPr lang="en-US" sz="2000" dirty="0">
                <a:solidFill>
                  <a:srgbClr val="6A4A62"/>
                </a:solidFill>
              </a:rPr>
              <a:t>How do you think families would respond to the question of which core features are the school or district doing well?</a:t>
            </a:r>
          </a:p>
        </p:txBody>
      </p:sp>
      <p:cxnSp>
        <p:nvCxnSpPr>
          <p:cNvPr id="5" name="Straight Connector 4">
            <a:extLst>
              <a:ext uri="{FF2B5EF4-FFF2-40B4-BE49-F238E27FC236}">
                <a16:creationId xmlns:a16="http://schemas.microsoft.com/office/drawing/2014/main" id="{628261CD-21EB-4F30-A6B5-7D6A075217CC}"/>
              </a:ext>
              <a:ext uri="{C183D7F6-B498-43B3-948B-1728B52AA6E4}">
                <adec:decorative xmlns:adec="http://schemas.microsoft.com/office/drawing/2017/decorative" val="1"/>
              </a:ext>
            </a:extLst>
          </p:cNvPr>
          <p:cNvCxnSpPr>
            <a:cxnSpLocks/>
          </p:cNvCxnSpPr>
          <p:nvPr/>
        </p:nvCxnSpPr>
        <p:spPr>
          <a:xfrm>
            <a:off x="5767929" y="1180072"/>
            <a:ext cx="424" cy="3926356"/>
          </a:xfrm>
          <a:prstGeom prst="line">
            <a:avLst/>
          </a:prstGeom>
          <a:ln w="38100">
            <a:solidFill>
              <a:srgbClr val="919195"/>
            </a:solidFill>
          </a:ln>
        </p:spPr>
        <p:style>
          <a:lnRef idx="3">
            <a:schemeClr val="dk1"/>
          </a:lnRef>
          <a:fillRef idx="0">
            <a:schemeClr val="dk1"/>
          </a:fillRef>
          <a:effectRef idx="2">
            <a:schemeClr val="dk1"/>
          </a:effectRef>
          <a:fontRef idx="minor">
            <a:schemeClr val="tx1"/>
          </a:fontRef>
        </p:style>
      </p:cxnSp>
      <p:sp>
        <p:nvSpPr>
          <p:cNvPr id="6" name="Slide Number Placeholder 5">
            <a:extLst>
              <a:ext uri="{FF2B5EF4-FFF2-40B4-BE49-F238E27FC236}">
                <a16:creationId xmlns:a16="http://schemas.microsoft.com/office/drawing/2014/main" id="{E858C799-4746-4607-A4C5-967BCC1D61D4}"/>
              </a:ext>
            </a:extLst>
          </p:cNvPr>
          <p:cNvSpPr>
            <a:spLocks noGrp="1"/>
          </p:cNvSpPr>
          <p:nvPr>
            <p:ph type="sldNum" sz="quarter" idx="12"/>
          </p:nvPr>
        </p:nvSpPr>
        <p:spPr/>
        <p:txBody>
          <a:bodyPr/>
          <a:lstStyle/>
          <a:p>
            <a:fld id="{48F63A3B-78C7-47BE-AE5E-E10140E04643}" type="slidenum">
              <a:rPr lang="en-US" smtClean="0"/>
              <a:t>31</a:t>
            </a:fld>
            <a:endParaRPr lang="en-US" dirty="0"/>
          </a:p>
        </p:txBody>
      </p:sp>
      <p:sp>
        <p:nvSpPr>
          <p:cNvPr id="7" name="Title 6" hidden="1">
            <a:extLst>
              <a:ext uri="{FF2B5EF4-FFF2-40B4-BE49-F238E27FC236}">
                <a16:creationId xmlns:a16="http://schemas.microsoft.com/office/drawing/2014/main" id="{7A3A5D82-5888-459B-A614-B0FADD52D413}"/>
              </a:ext>
            </a:extLst>
          </p:cNvPr>
          <p:cNvSpPr>
            <a:spLocks noGrp="1"/>
          </p:cNvSpPr>
          <p:nvPr>
            <p:ph type="title" idx="4294967295"/>
          </p:nvPr>
        </p:nvSpPr>
        <p:spPr/>
        <p:txBody>
          <a:bodyPr/>
          <a:lstStyle/>
          <a:p>
            <a:r>
              <a:rPr lang="en-US" dirty="0"/>
              <a:t>Reflection</a:t>
            </a:r>
          </a:p>
        </p:txBody>
      </p:sp>
    </p:spTree>
    <p:extLst>
      <p:ext uri="{BB962C8B-B14F-4D97-AF65-F5344CB8AC3E}">
        <p14:creationId xmlns:p14="http://schemas.microsoft.com/office/powerpoint/2010/main" val="334268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09113"/>
            <a:ext cx="10515600" cy="2852737"/>
          </a:xfrm>
        </p:spPr>
        <p:txBody>
          <a:bodyPr>
            <a:normAutofit/>
          </a:bodyPr>
          <a:lstStyle/>
          <a:p>
            <a:pPr algn="ctr"/>
            <a:r>
              <a:rPr lang="en-US" b="1" dirty="0">
                <a:solidFill>
                  <a:srgbClr val="6A4A62"/>
                </a:solidFill>
                <a:latin typeface="+mn-lt"/>
              </a:rPr>
              <a:t>The Value of Comprehensive School Mental Health</a:t>
            </a:r>
          </a:p>
        </p:txBody>
      </p:sp>
      <p:sp>
        <p:nvSpPr>
          <p:cNvPr id="3" name="Slide Number Placeholder 2">
            <a:extLst>
              <a:ext uri="{FF2B5EF4-FFF2-40B4-BE49-F238E27FC236}">
                <a16:creationId xmlns:a16="http://schemas.microsoft.com/office/drawing/2014/main" id="{9E2C7490-E03C-450E-BDC0-573954DD3564}"/>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3799936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F12058-ED12-4A46-9F0F-A095EE684ADE}"/>
              </a:ext>
            </a:extLst>
          </p:cNvPr>
          <p:cNvSpPr>
            <a:spLocks noGrp="1"/>
          </p:cNvSpPr>
          <p:nvPr>
            <p:ph type="title"/>
          </p:nvPr>
        </p:nvSpPr>
        <p:spPr>
          <a:xfrm>
            <a:off x="572570" y="232735"/>
            <a:ext cx="10515600" cy="1032504"/>
          </a:xfrm>
        </p:spPr>
        <p:txBody>
          <a:bodyPr>
            <a:normAutofit/>
          </a:bodyPr>
          <a:lstStyle/>
          <a:p>
            <a:r>
              <a:rPr lang="en-US" b="1" dirty="0">
                <a:solidFill>
                  <a:srgbClr val="6A4A62"/>
                </a:solidFill>
                <a:latin typeface="+mn-lt"/>
              </a:rPr>
              <a:t>Mental Health Promotion</a:t>
            </a:r>
          </a:p>
        </p:txBody>
      </p:sp>
      <p:sp>
        <p:nvSpPr>
          <p:cNvPr id="5" name="Content Placeholder 4">
            <a:extLst>
              <a:ext uri="{FF2B5EF4-FFF2-40B4-BE49-F238E27FC236}">
                <a16:creationId xmlns:a16="http://schemas.microsoft.com/office/drawing/2014/main" id="{0CCDEF94-8D64-D44A-A600-0589D201D9EE}"/>
              </a:ext>
            </a:extLst>
          </p:cNvPr>
          <p:cNvSpPr>
            <a:spLocks noGrp="1"/>
          </p:cNvSpPr>
          <p:nvPr>
            <p:ph sz="half" idx="1"/>
          </p:nvPr>
        </p:nvSpPr>
        <p:spPr>
          <a:xfrm>
            <a:off x="6516798" y="2716064"/>
            <a:ext cx="5181600" cy="1665122"/>
          </a:xfrm>
        </p:spPr>
        <p:txBody>
          <a:bodyPr>
            <a:normAutofit/>
          </a:bodyPr>
          <a:lstStyle/>
          <a:p>
            <a:pPr marL="0" indent="0">
              <a:buNone/>
            </a:pPr>
            <a:r>
              <a:rPr lang="en-US" sz="3200" dirty="0"/>
              <a:t>What 1 skill would you wish for all graduating students to possess?</a:t>
            </a:r>
          </a:p>
        </p:txBody>
      </p:sp>
      <p:pic>
        <p:nvPicPr>
          <p:cNvPr id="9" name="Picture 8" descr="Wheel from the Collaborative for Academic, Social, and Emotional Learning – CASEL – and reflects the five domains of social emotional learning:&#10;Self-management&#10;Self-awareness&#10;Responsible decision-making&#10;Relationship skills&#10;Social awareness&#10;">
            <a:extLst>
              <a:ext uri="{FF2B5EF4-FFF2-40B4-BE49-F238E27FC236}">
                <a16:creationId xmlns:a16="http://schemas.microsoft.com/office/drawing/2014/main" id="{00865D13-1F65-404C-BD5A-5E4D4971DA10}"/>
              </a:ext>
            </a:extLst>
          </p:cNvPr>
          <p:cNvPicPr>
            <a:picLocks noChangeAspect="1"/>
          </p:cNvPicPr>
          <p:nvPr/>
        </p:nvPicPr>
        <p:blipFill>
          <a:blip r:embed="rId3"/>
          <a:stretch>
            <a:fillRect/>
          </a:stretch>
        </p:blipFill>
        <p:spPr>
          <a:xfrm>
            <a:off x="422789" y="1325289"/>
            <a:ext cx="5808680" cy="5317646"/>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flipV="1">
            <a:off x="708037" y="1235742"/>
            <a:ext cx="6530963" cy="19415"/>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D769AE-22B5-C945-BABC-A8358EE24A69}"/>
              </a:ext>
            </a:extLst>
          </p:cNvPr>
          <p:cNvSpPr txBox="1"/>
          <p:nvPr/>
        </p:nvSpPr>
        <p:spPr>
          <a:xfrm>
            <a:off x="137460" y="5908478"/>
            <a:ext cx="2493852" cy="369332"/>
          </a:xfrm>
          <a:prstGeom prst="rect">
            <a:avLst/>
          </a:prstGeom>
          <a:noFill/>
        </p:spPr>
        <p:txBody>
          <a:bodyPr wrap="square" rtlCol="0">
            <a:spAutoFit/>
          </a:bodyPr>
          <a:lstStyle/>
          <a:p>
            <a:r>
              <a:rPr lang="en-US" dirty="0">
                <a:hlinkClick r:id="rId4"/>
              </a:rPr>
              <a:t>www.casel.org</a:t>
            </a:r>
            <a:r>
              <a:rPr lang="en-US" dirty="0"/>
              <a:t> </a:t>
            </a:r>
          </a:p>
        </p:txBody>
      </p:sp>
      <p:sp>
        <p:nvSpPr>
          <p:cNvPr id="10" name="Slide Number Placeholder 5">
            <a:extLst>
              <a:ext uri="{FF2B5EF4-FFF2-40B4-BE49-F238E27FC236}">
                <a16:creationId xmlns:a16="http://schemas.microsoft.com/office/drawing/2014/main" id="{97710B21-480F-4CD1-867E-E9013F9AB385}"/>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33</a:t>
            </a:fld>
            <a:endParaRPr lang="en-US" dirty="0"/>
          </a:p>
        </p:txBody>
      </p:sp>
      <p:sp>
        <p:nvSpPr>
          <p:cNvPr id="11" name="Footer Placeholder 5">
            <a:extLst>
              <a:ext uri="{FF2B5EF4-FFF2-40B4-BE49-F238E27FC236}">
                <a16:creationId xmlns:a16="http://schemas.microsoft.com/office/drawing/2014/main" id="{7C5EC017-0D75-DC4A-A4CA-95B2D559714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6963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95002"/>
            <a:ext cx="11647854" cy="930447"/>
          </a:xfrm>
        </p:spPr>
        <p:txBody>
          <a:bodyPr vert="horz" lIns="91440" tIns="45720" rIns="91440" bIns="45720" rtlCol="0" anchor="b">
            <a:normAutofit/>
          </a:bodyPr>
          <a:lstStyle/>
          <a:p>
            <a:pPr algn="ctr"/>
            <a:r>
              <a:rPr lang="en-US" sz="2700" b="1" kern="1200" dirty="0">
                <a:latin typeface="+mn-lt"/>
              </a:rPr>
              <a:t>Schools are </a:t>
            </a:r>
            <a:r>
              <a:rPr lang="en-US" sz="2700" b="1" dirty="0">
                <a:latin typeface="+mn-lt"/>
              </a:rPr>
              <a:t>the</a:t>
            </a:r>
            <a:r>
              <a:rPr lang="en-US" sz="2700" b="1" kern="1200" dirty="0">
                <a:latin typeface="+mn-lt"/>
              </a:rPr>
              <a:t> primary mental health service provider for children.</a:t>
            </a:r>
            <a:endParaRPr lang="en-US" sz="2700" kern="1200" dirty="0">
              <a:latin typeface="+mn-lt"/>
            </a:endParaRPr>
          </a:p>
        </p:txBody>
      </p:sp>
      <p:sp>
        <p:nvSpPr>
          <p:cNvPr id="6" name="Title 3">
            <a:extLst>
              <a:ext uri="{FF2B5EF4-FFF2-40B4-BE49-F238E27FC236}">
                <a16:creationId xmlns:a16="http://schemas.microsoft.com/office/drawing/2014/main" id="{539E03CB-AC30-9F42-982F-4F63BC79DB6E}"/>
              </a:ext>
            </a:extLst>
          </p:cNvPr>
          <p:cNvSpPr txBox="1">
            <a:spLocks/>
          </p:cNvSpPr>
          <p:nvPr/>
        </p:nvSpPr>
        <p:spPr>
          <a:xfrm>
            <a:off x="635000" y="3095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6A4A62"/>
                </a:solidFill>
                <a:latin typeface="+mn-lt"/>
              </a:rPr>
              <a:t>Mental Health Intervention</a:t>
            </a:r>
          </a:p>
        </p:txBody>
      </p:sp>
      <p:cxnSp>
        <p:nvCxnSpPr>
          <p:cNvPr id="7" name="Straight Connector 6">
            <a:extLst>
              <a:ext uri="{C183D7F6-B498-43B3-948B-1728B52AA6E4}">
                <adec:decorative xmlns:adec="http://schemas.microsoft.com/office/drawing/2017/decorative" val="1"/>
              </a:ext>
            </a:extLst>
          </p:cNvPr>
          <p:cNvCxnSpPr/>
          <p:nvPr/>
        </p:nvCxnSpPr>
        <p:spPr>
          <a:xfrm>
            <a:off x="753324" y="1415786"/>
            <a:ext cx="69428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2" name="Group 11" descr="60-80% of children who receive mental health services do so in schools. &#10;&#10;20% of students receive some form of school mental health services annually. "/>
          <p:cNvGrpSpPr/>
          <p:nvPr/>
        </p:nvGrpSpPr>
        <p:grpSpPr>
          <a:xfrm>
            <a:off x="2412786" y="2604004"/>
            <a:ext cx="7282156" cy="3048861"/>
            <a:chOff x="2412786" y="2604004"/>
            <a:chExt cx="7282156" cy="3048861"/>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8378"/>
            <a:stretch/>
          </p:blipFill>
          <p:spPr>
            <a:xfrm>
              <a:off x="2412786" y="2604004"/>
              <a:ext cx="7282156" cy="3048861"/>
            </a:xfrm>
            <a:prstGeom prst="rect">
              <a:avLst/>
            </a:prstGeom>
          </p:spPr>
        </p:pic>
        <p:sp>
          <p:nvSpPr>
            <p:cNvPr id="4" name="TextBox 3"/>
            <p:cNvSpPr txBox="1"/>
            <p:nvPr/>
          </p:nvSpPr>
          <p:spPr>
            <a:xfrm>
              <a:off x="4680284" y="4547936"/>
              <a:ext cx="252664" cy="707886"/>
            </a:xfrm>
            <a:prstGeom prst="rect">
              <a:avLst/>
            </a:prstGeom>
            <a:noFill/>
          </p:spPr>
          <p:txBody>
            <a:bodyPr wrap="square" rtlCol="0">
              <a:spAutoFit/>
            </a:bodyPr>
            <a:lstStyle/>
            <a:p>
              <a:r>
                <a:rPr lang="en-US" sz="4000" dirty="0">
                  <a:solidFill>
                    <a:srgbClr val="6A4A62"/>
                  </a:solidFill>
                </a:rPr>
                <a:t>.</a:t>
              </a:r>
            </a:p>
          </p:txBody>
        </p:sp>
        <p:sp>
          <p:nvSpPr>
            <p:cNvPr id="8" name="TextBox 7"/>
            <p:cNvSpPr txBox="1"/>
            <p:nvPr/>
          </p:nvSpPr>
          <p:spPr>
            <a:xfrm>
              <a:off x="7828547" y="4547936"/>
              <a:ext cx="252664" cy="707886"/>
            </a:xfrm>
            <a:prstGeom prst="rect">
              <a:avLst/>
            </a:prstGeom>
            <a:noFill/>
          </p:spPr>
          <p:txBody>
            <a:bodyPr wrap="square" rtlCol="0">
              <a:spAutoFit/>
            </a:bodyPr>
            <a:lstStyle/>
            <a:p>
              <a:r>
                <a:rPr lang="en-US" sz="4000" dirty="0">
                  <a:solidFill>
                    <a:srgbClr val="6A4A62"/>
                  </a:solidFill>
                </a:rPr>
                <a:t>.</a:t>
              </a:r>
            </a:p>
          </p:txBody>
        </p:sp>
      </p:grpSp>
      <p:sp>
        <p:nvSpPr>
          <p:cNvPr id="10" name="Slide Number Placeholder 5">
            <a:extLst>
              <a:ext uri="{FF2B5EF4-FFF2-40B4-BE49-F238E27FC236}">
                <a16:creationId xmlns:a16="http://schemas.microsoft.com/office/drawing/2014/main" id="{A9A028D7-1287-4BFE-9C7F-796C6813BB3C}"/>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34</a:t>
            </a:fld>
            <a:endParaRPr lang="en-US" dirty="0"/>
          </a:p>
        </p:txBody>
      </p:sp>
      <p:sp>
        <p:nvSpPr>
          <p:cNvPr id="11" name="Footer Placeholder 5">
            <a:extLst>
              <a:ext uri="{FF2B5EF4-FFF2-40B4-BE49-F238E27FC236}">
                <a16:creationId xmlns:a16="http://schemas.microsoft.com/office/drawing/2014/main" id="{34E6D3AC-851D-BC48-9071-BDCB9432B96F}"/>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1056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C0CA1993-5B52-9348-9D66-A9E69197BD6E}"/>
              </a:ext>
            </a:extLst>
          </p:cNvPr>
          <p:cNvSpPr txBox="1">
            <a:spLocks/>
          </p:cNvSpPr>
          <p:nvPr/>
        </p:nvSpPr>
        <p:spPr>
          <a:xfrm>
            <a:off x="393700" y="288925"/>
            <a:ext cx="10515600" cy="676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6A4A62"/>
                </a:solidFill>
                <a:latin typeface="+mn-lt"/>
              </a:rPr>
              <a:t>School Mental Health Impact</a:t>
            </a:r>
            <a:endParaRPr lang="en-US" sz="4000" b="1" dirty="0">
              <a:solidFill>
                <a:srgbClr val="6A4A62"/>
              </a:solidFill>
              <a:latin typeface="+mn-lt"/>
            </a:endParaRPr>
          </a:p>
        </p:txBody>
      </p:sp>
      <p:cxnSp>
        <p:nvCxnSpPr>
          <p:cNvPr id="4" name="Straight Connector 3">
            <a:extLst>
              <a:ext uri="{C183D7F6-B498-43B3-948B-1728B52AA6E4}">
                <adec:decorative xmlns:adec="http://schemas.microsoft.com/office/drawing/2017/decorative" val="1"/>
              </a:ext>
            </a:extLst>
          </p:cNvPr>
          <p:cNvCxnSpPr/>
          <p:nvPr/>
        </p:nvCxnSpPr>
        <p:spPr>
          <a:xfrm>
            <a:off x="537424" y="1085586"/>
            <a:ext cx="69428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5" name="Picture 4" descr="School mental health matters infographics shows: &#10;3/4 of students who receive mental health services access them in schools. &#10;Students who participate in social emotional learning programs do better academically and socially. &#10;Positive school climate integrated with social emotional learning improves school safety and decreases bullying. &#10;Youth are 6x more likely to complete mental health treatments in schools than in other community settings. ">
            <a:extLst>
              <a:ext uri="{FF2B5EF4-FFF2-40B4-BE49-F238E27FC236}">
                <a16:creationId xmlns:a16="http://schemas.microsoft.com/office/drawing/2014/main" id="{68F622BE-F19B-194E-8537-77D6731D976E}"/>
              </a:ext>
            </a:extLst>
          </p:cNvPr>
          <p:cNvPicPr>
            <a:picLocks noChangeAspect="1"/>
          </p:cNvPicPr>
          <p:nvPr/>
        </p:nvPicPr>
        <p:blipFill>
          <a:blip r:embed="rId3"/>
          <a:stretch>
            <a:fillRect/>
          </a:stretch>
        </p:blipFill>
        <p:spPr>
          <a:xfrm>
            <a:off x="2247525" y="1232165"/>
            <a:ext cx="7285582" cy="5051675"/>
          </a:xfrm>
          <a:prstGeom prst="rect">
            <a:avLst/>
          </a:prstGeom>
        </p:spPr>
      </p:pic>
      <p:sp>
        <p:nvSpPr>
          <p:cNvPr id="2" name="TextBox 1">
            <a:extLst>
              <a:ext uri="{FF2B5EF4-FFF2-40B4-BE49-F238E27FC236}">
                <a16:creationId xmlns:a16="http://schemas.microsoft.com/office/drawing/2014/main" id="{39A22074-C6FD-4D9F-A0B3-6E603C481C02}"/>
              </a:ext>
            </a:extLst>
          </p:cNvPr>
          <p:cNvSpPr txBox="1"/>
          <p:nvPr/>
        </p:nvSpPr>
        <p:spPr>
          <a:xfrm>
            <a:off x="7480300" y="6089515"/>
            <a:ext cx="1760977" cy="369332"/>
          </a:xfrm>
          <a:prstGeom prst="rect">
            <a:avLst/>
          </a:prstGeom>
          <a:noFill/>
        </p:spPr>
        <p:txBody>
          <a:bodyPr wrap="square" rtlCol="0">
            <a:spAutoFit/>
          </a:bodyPr>
          <a:lstStyle/>
          <a:p>
            <a:r>
              <a:rPr lang="en-US" dirty="0"/>
              <a:t>NCSMH, 2019</a:t>
            </a:r>
          </a:p>
        </p:txBody>
      </p:sp>
      <p:sp>
        <p:nvSpPr>
          <p:cNvPr id="6" name="Slide Number Placeholder 5">
            <a:extLst>
              <a:ext uri="{FF2B5EF4-FFF2-40B4-BE49-F238E27FC236}">
                <a16:creationId xmlns:a16="http://schemas.microsoft.com/office/drawing/2014/main" id="{47993FC1-F345-4F41-AB8F-AB7C7281E989}"/>
              </a:ext>
            </a:extLst>
          </p:cNvPr>
          <p:cNvSpPr>
            <a:spLocks noGrp="1"/>
          </p:cNvSpPr>
          <p:nvPr>
            <p:ph type="sldNum" sz="quarter" idx="12"/>
          </p:nvPr>
        </p:nvSpPr>
        <p:spPr/>
        <p:txBody>
          <a:bodyPr/>
          <a:lstStyle/>
          <a:p>
            <a:fld id="{48F63A3B-78C7-47BE-AE5E-E10140E04643}" type="slidenum">
              <a:rPr lang="en-US" smtClean="0"/>
              <a:t>35</a:t>
            </a:fld>
            <a:endParaRPr lang="en-US" dirty="0"/>
          </a:p>
        </p:txBody>
      </p:sp>
      <p:sp>
        <p:nvSpPr>
          <p:cNvPr id="7" name="Title 6" hidden="1">
            <a:extLst>
              <a:ext uri="{FF2B5EF4-FFF2-40B4-BE49-F238E27FC236}">
                <a16:creationId xmlns:a16="http://schemas.microsoft.com/office/drawing/2014/main" id="{F0F6F56A-2FFD-4563-8153-E57727231D4A}"/>
              </a:ext>
            </a:extLst>
          </p:cNvPr>
          <p:cNvSpPr>
            <a:spLocks noGrp="1"/>
          </p:cNvSpPr>
          <p:nvPr>
            <p:ph type="title" idx="4294967295"/>
          </p:nvPr>
        </p:nvSpPr>
        <p:spPr/>
        <p:txBody>
          <a:bodyPr/>
          <a:lstStyle/>
          <a:p>
            <a:r>
              <a:rPr lang="en-US" dirty="0"/>
              <a:t>School Mental Health Impact</a:t>
            </a:r>
          </a:p>
        </p:txBody>
      </p:sp>
    </p:spTree>
    <p:extLst>
      <p:ext uri="{BB962C8B-B14F-4D97-AF65-F5344CB8AC3E}">
        <p14:creationId xmlns:p14="http://schemas.microsoft.com/office/powerpoint/2010/main" val="235957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F698-C2A7-4F79-BA43-8BDF6CEBB619}"/>
              </a:ext>
            </a:extLst>
          </p:cNvPr>
          <p:cNvSpPr>
            <a:spLocks noGrp="1"/>
          </p:cNvSpPr>
          <p:nvPr>
            <p:ph type="title"/>
          </p:nvPr>
        </p:nvSpPr>
        <p:spPr>
          <a:xfrm>
            <a:off x="668448" y="225425"/>
            <a:ext cx="10515600" cy="1325563"/>
          </a:xfrm>
        </p:spPr>
        <p:txBody>
          <a:bodyPr>
            <a:normAutofit/>
          </a:bodyPr>
          <a:lstStyle/>
          <a:p>
            <a:r>
              <a:rPr lang="en-US" sz="4000" b="1" dirty="0">
                <a:solidFill>
                  <a:srgbClr val="6A4A62"/>
                </a:solidFill>
                <a:latin typeface="+mn-lt"/>
              </a:rPr>
              <a:t>School Mental Health Outcomes</a:t>
            </a:r>
          </a:p>
        </p:txBody>
      </p:sp>
      <p:sp>
        <p:nvSpPr>
          <p:cNvPr id="3" name="Content Placeholder 2">
            <a:extLst>
              <a:ext uri="{FF2B5EF4-FFF2-40B4-BE49-F238E27FC236}">
                <a16:creationId xmlns:a16="http://schemas.microsoft.com/office/drawing/2014/main" id="{3310A086-E3FE-48CC-888A-1DDB4192E56C}"/>
              </a:ext>
            </a:extLst>
          </p:cNvPr>
          <p:cNvSpPr>
            <a:spLocks noGrp="1"/>
          </p:cNvSpPr>
          <p:nvPr>
            <p:ph sz="half" idx="1"/>
          </p:nvPr>
        </p:nvSpPr>
        <p:spPr>
          <a:xfrm>
            <a:off x="668448" y="2082800"/>
            <a:ext cx="10685352" cy="4114800"/>
          </a:xfrm>
        </p:spPr>
        <p:txBody>
          <a:bodyPr>
            <a:normAutofit/>
          </a:bodyPr>
          <a:lstStyle/>
          <a:p>
            <a:pPr>
              <a:buClr>
                <a:srgbClr val="6A4A62"/>
              </a:buClr>
            </a:pPr>
            <a:r>
              <a:rPr lang="en-US" dirty="0"/>
              <a:t>Improvements in social and self-awareness, decision-making capacity, and relationship skills </a:t>
            </a:r>
            <a:r>
              <a:rPr lang="en-US" sz="1800" dirty="0"/>
              <a:t>(</a:t>
            </a:r>
            <a:r>
              <a:rPr lang="en-US" sz="1800" dirty="0" err="1"/>
              <a:t>Durlak</a:t>
            </a:r>
            <a:r>
              <a:rPr lang="en-US" sz="1800" dirty="0"/>
              <a:t> et al., 2011)</a:t>
            </a:r>
          </a:p>
          <a:p>
            <a:pPr>
              <a:buClr>
                <a:srgbClr val="6A4A62"/>
              </a:buClr>
            </a:pPr>
            <a:r>
              <a:rPr lang="en-US" dirty="0"/>
              <a:t>Better academic outcomes </a:t>
            </a:r>
            <a:r>
              <a:rPr lang="en-US" sz="1800" dirty="0"/>
              <a:t>(</a:t>
            </a:r>
            <a:r>
              <a:rPr lang="en-US" sz="1800" dirty="0" err="1"/>
              <a:t>Durlak</a:t>
            </a:r>
            <a:r>
              <a:rPr lang="en-US" sz="1800" dirty="0"/>
              <a:t> et al., 2011; </a:t>
            </a:r>
            <a:r>
              <a:rPr lang="en-US" sz="1800" dirty="0" err="1"/>
              <a:t>Kase</a:t>
            </a:r>
            <a:r>
              <a:rPr lang="en-US" sz="1800" dirty="0"/>
              <a:t> et al., 2017)</a:t>
            </a:r>
          </a:p>
          <a:p>
            <a:pPr>
              <a:buClr>
                <a:srgbClr val="6A4A62"/>
              </a:buClr>
            </a:pPr>
            <a:r>
              <a:rPr lang="en-US" dirty="0"/>
              <a:t>Fewer special education referrals and decreased need for restrictive placements </a:t>
            </a:r>
            <a:r>
              <a:rPr lang="en-US" sz="1800" dirty="0"/>
              <a:t>(Bruns et al., 2004)</a:t>
            </a:r>
          </a:p>
          <a:p>
            <a:pPr>
              <a:buClr>
                <a:srgbClr val="6A4A62"/>
              </a:buClr>
            </a:pPr>
            <a:r>
              <a:rPr lang="en-US" dirty="0"/>
              <a:t>Fewer disciplinary actions </a:t>
            </a:r>
            <a:r>
              <a:rPr lang="en-US" sz="1800" dirty="0"/>
              <a:t>(Flannery et al., 2014; Taylor et al., 2017)</a:t>
            </a:r>
          </a:p>
          <a:p>
            <a:pPr>
              <a:buClr>
                <a:srgbClr val="6A4A62"/>
              </a:buClr>
            </a:pPr>
            <a:r>
              <a:rPr lang="en-US" dirty="0"/>
              <a:t>Increased student engagement and feelings of connectedness to school </a:t>
            </a:r>
            <a:r>
              <a:rPr lang="en-US" sz="1800" dirty="0"/>
              <a:t>(Greenberg et al., 2005)</a:t>
            </a:r>
          </a:p>
        </p:txBody>
      </p:sp>
      <p:cxnSp>
        <p:nvCxnSpPr>
          <p:cNvPr id="5" name="Straight Connector 4">
            <a:extLst>
              <a:ext uri="{C183D7F6-B498-43B3-948B-1728B52AA6E4}">
                <adec:decorative xmlns:adec="http://schemas.microsoft.com/office/drawing/2017/decorative" val="1"/>
              </a:ext>
            </a:extLst>
          </p:cNvPr>
          <p:cNvCxnSpPr/>
          <p:nvPr/>
        </p:nvCxnSpPr>
        <p:spPr>
          <a:xfrm>
            <a:off x="816824" y="1688704"/>
            <a:ext cx="83652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E3A6F56-BFFE-4CD3-8309-C375755D2E5B}"/>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36</a:t>
            </a:fld>
            <a:endParaRPr lang="en-US" dirty="0"/>
          </a:p>
        </p:txBody>
      </p:sp>
      <p:sp>
        <p:nvSpPr>
          <p:cNvPr id="7" name="Footer Placeholder 5">
            <a:extLst>
              <a:ext uri="{FF2B5EF4-FFF2-40B4-BE49-F238E27FC236}">
                <a16:creationId xmlns:a16="http://schemas.microsoft.com/office/drawing/2014/main" id="{630DA49B-DC3A-9B4D-A4FC-DA08C41506B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64706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Boston Public Schools Behavioral Health Services &#10;Every Child Deserves a Safe and Supportive School ">
            <a:extLst>
              <a:ext uri="{FF2B5EF4-FFF2-40B4-BE49-F238E27FC236}">
                <a16:creationId xmlns:a16="http://schemas.microsoft.com/office/drawing/2014/main" id="{D8306EAA-F875-4BA2-8135-9563B23D8B46}"/>
              </a:ext>
            </a:extLst>
          </p:cNvPr>
          <p:cNvPicPr>
            <a:picLocks noChangeAspect="1"/>
          </p:cNvPicPr>
          <p:nvPr/>
        </p:nvPicPr>
        <p:blipFill rotWithShape="1">
          <a:blip r:embed="rId3"/>
          <a:srcRect l="34531" t="-1" r="32316" b="-768"/>
          <a:stretch/>
        </p:blipFill>
        <p:spPr>
          <a:xfrm>
            <a:off x="766397" y="1872936"/>
            <a:ext cx="4367463" cy="2765399"/>
          </a:xfrm>
          <a:prstGeom prst="rect">
            <a:avLst/>
          </a:prstGeom>
        </p:spPr>
      </p:pic>
      <p:sp>
        <p:nvSpPr>
          <p:cNvPr id="3" name="Rectangle 2">
            <a:extLst>
              <a:ext uri="{FF2B5EF4-FFF2-40B4-BE49-F238E27FC236}">
                <a16:creationId xmlns:a16="http://schemas.microsoft.com/office/drawing/2014/main" id="{8E7D5B26-109F-46A3-9D22-9612C7D4791E}"/>
              </a:ext>
            </a:extLst>
          </p:cNvPr>
          <p:cNvSpPr/>
          <p:nvPr/>
        </p:nvSpPr>
        <p:spPr>
          <a:xfrm>
            <a:off x="1568980" y="4782127"/>
            <a:ext cx="2762295" cy="369332"/>
          </a:xfrm>
          <a:prstGeom prst="rect">
            <a:avLst/>
          </a:prstGeom>
        </p:spPr>
        <p:txBody>
          <a:bodyPr wrap="none">
            <a:spAutoFit/>
          </a:bodyPr>
          <a:lstStyle/>
          <a:p>
            <a:r>
              <a:rPr lang="en-US" dirty="0">
                <a:solidFill>
                  <a:srgbClr val="6A4A62"/>
                </a:solidFill>
                <a:hlinkClick r:id="rId4"/>
              </a:rPr>
              <a:t>https://cbhmboston.com/</a:t>
            </a:r>
            <a:r>
              <a:rPr lang="en-US" dirty="0">
                <a:solidFill>
                  <a:srgbClr val="6A4A62"/>
                </a:solidFill>
              </a:rPr>
              <a:t> </a:t>
            </a:r>
          </a:p>
        </p:txBody>
      </p:sp>
      <p:cxnSp>
        <p:nvCxnSpPr>
          <p:cNvPr id="4" name="Straight Connector 3">
            <a:extLst>
              <a:ext uri="{FF2B5EF4-FFF2-40B4-BE49-F238E27FC236}">
                <a16:creationId xmlns:a16="http://schemas.microsoft.com/office/drawing/2014/main" id="{628261CD-21EB-4F30-A6B5-7D6A075217CC}"/>
              </a:ext>
              <a:ext uri="{C183D7F6-B498-43B3-948B-1728B52AA6E4}">
                <adec:decorative xmlns:adec="http://schemas.microsoft.com/office/drawing/2017/decorative" val="1"/>
              </a:ext>
            </a:extLst>
          </p:cNvPr>
          <p:cNvCxnSpPr>
            <a:cxnSpLocks/>
          </p:cNvCxnSpPr>
          <p:nvPr/>
        </p:nvCxnSpPr>
        <p:spPr>
          <a:xfrm>
            <a:off x="5796277" y="2008426"/>
            <a:ext cx="424" cy="3926356"/>
          </a:xfrm>
          <a:prstGeom prst="line">
            <a:avLst/>
          </a:prstGeom>
          <a:ln w="38100">
            <a:solidFill>
              <a:srgbClr val="919195"/>
            </a:solidFill>
          </a:ln>
        </p:spPr>
        <p:style>
          <a:lnRef idx="3">
            <a:schemeClr val="dk1"/>
          </a:lnRef>
          <a:fillRef idx="0">
            <a:schemeClr val="dk1"/>
          </a:fillRef>
          <a:effectRef idx="2">
            <a:schemeClr val="dk1"/>
          </a:effectRef>
          <a:fontRef idx="minor">
            <a:schemeClr val="tx1"/>
          </a:fontRef>
        </p:style>
      </p:cxnSp>
      <p:pic>
        <p:nvPicPr>
          <p:cNvPr id="5" name="Picture 4" descr="Essential Components fof MTSS: Data Based Decision Making, Instruction, Assessment  ">
            <a:extLst>
              <a:ext uri="{FF2B5EF4-FFF2-40B4-BE49-F238E27FC236}">
                <a16:creationId xmlns:a16="http://schemas.microsoft.com/office/drawing/2014/main" id="{9EEE903E-99AC-479A-91F8-83AF56B132BC}"/>
              </a:ext>
            </a:extLst>
          </p:cNvPr>
          <p:cNvPicPr>
            <a:picLocks noChangeAspect="1"/>
          </p:cNvPicPr>
          <p:nvPr/>
        </p:nvPicPr>
        <p:blipFill>
          <a:blip r:embed="rId5"/>
          <a:stretch>
            <a:fillRect/>
          </a:stretch>
        </p:blipFill>
        <p:spPr>
          <a:xfrm>
            <a:off x="7487047" y="1872936"/>
            <a:ext cx="2821675" cy="4061846"/>
          </a:xfrm>
          <a:prstGeom prst="rect">
            <a:avLst/>
          </a:prstGeom>
        </p:spPr>
      </p:pic>
      <p:sp>
        <p:nvSpPr>
          <p:cNvPr id="6" name="Title 1">
            <a:extLst>
              <a:ext uri="{FF2B5EF4-FFF2-40B4-BE49-F238E27FC236}">
                <a16:creationId xmlns:a16="http://schemas.microsoft.com/office/drawing/2014/main" id="{2E78B6DD-FA26-465C-95C0-68B408308B77}"/>
              </a:ext>
            </a:extLst>
          </p:cNvPr>
          <p:cNvSpPr txBox="1">
            <a:spLocks/>
          </p:cNvSpPr>
          <p:nvPr/>
        </p:nvSpPr>
        <p:spPr>
          <a:xfrm>
            <a:off x="3247858" y="39158"/>
            <a:ext cx="4239189" cy="8543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A4A62"/>
                </a:solidFill>
                <a:latin typeface="+mn-lt"/>
              </a:rPr>
              <a:t>District Example</a:t>
            </a:r>
          </a:p>
        </p:txBody>
      </p:sp>
      <p:sp>
        <p:nvSpPr>
          <p:cNvPr id="7" name="Content Placeholder 2">
            <a:extLst>
              <a:ext uri="{FF2B5EF4-FFF2-40B4-BE49-F238E27FC236}">
                <a16:creationId xmlns:a16="http://schemas.microsoft.com/office/drawing/2014/main" id="{E9C2D3B3-8684-4EAB-BFA0-30D4A95FB287}"/>
              </a:ext>
            </a:extLst>
          </p:cNvPr>
          <p:cNvSpPr txBox="1">
            <a:spLocks/>
          </p:cNvSpPr>
          <p:nvPr/>
        </p:nvSpPr>
        <p:spPr>
          <a:xfrm>
            <a:off x="5700022" y="970837"/>
            <a:ext cx="6395723" cy="834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950" b="1" dirty="0"/>
              <a:t>Boston Public Schools Comprehensive Behavioral Health Model</a:t>
            </a:r>
          </a:p>
        </p:txBody>
      </p:sp>
      <p:grpSp>
        <p:nvGrpSpPr>
          <p:cNvPr id="9" name="Group 8" descr="Resources Heading ">
            <a:extLst>
              <a:ext uri="{FF2B5EF4-FFF2-40B4-BE49-F238E27FC236}">
                <a16:creationId xmlns:a16="http://schemas.microsoft.com/office/drawing/2014/main" id="{77A8D143-D962-44E4-A11B-C7415F327CF0}"/>
              </a:ext>
            </a:extLst>
          </p:cNvPr>
          <p:cNvGrpSpPr/>
          <p:nvPr/>
        </p:nvGrpSpPr>
        <p:grpSpPr>
          <a:xfrm>
            <a:off x="9886321" y="-4630"/>
            <a:ext cx="2269319" cy="682388"/>
            <a:chOff x="6874681" y="0"/>
            <a:chExt cx="2269319" cy="682388"/>
          </a:xfrm>
        </p:grpSpPr>
        <p:sp>
          <p:nvSpPr>
            <p:cNvPr id="10" name="Rectangle 8">
              <a:extLst>
                <a:ext uri="{FF2B5EF4-FFF2-40B4-BE49-F238E27FC236}">
                  <a16:creationId xmlns:a16="http://schemas.microsoft.com/office/drawing/2014/main" id="{5FC0BDD6-2CD1-40CF-8912-6FCED45ACB21}"/>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4090E3C-F27D-47D9-9061-416D82EFAB84}"/>
                </a:ext>
              </a:extLst>
            </p:cNvPr>
            <p:cNvSpPr txBox="1"/>
            <p:nvPr/>
          </p:nvSpPr>
          <p:spPr>
            <a:xfrm>
              <a:off x="7414792" y="141139"/>
              <a:ext cx="145731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12" name="Slide Number Placeholder 11">
            <a:extLst>
              <a:ext uri="{FF2B5EF4-FFF2-40B4-BE49-F238E27FC236}">
                <a16:creationId xmlns:a16="http://schemas.microsoft.com/office/drawing/2014/main" id="{E0226C9A-F423-4244-B9B9-E3576EBAE760}"/>
              </a:ext>
            </a:extLst>
          </p:cNvPr>
          <p:cNvSpPr>
            <a:spLocks noGrp="1"/>
          </p:cNvSpPr>
          <p:nvPr>
            <p:ph type="sldNum" sz="quarter" idx="12"/>
          </p:nvPr>
        </p:nvSpPr>
        <p:spPr/>
        <p:txBody>
          <a:bodyPr/>
          <a:lstStyle/>
          <a:p>
            <a:fld id="{48F63A3B-78C7-47BE-AE5E-E10140E04643}" type="slidenum">
              <a:rPr lang="en-US" smtClean="0"/>
              <a:t>37</a:t>
            </a:fld>
            <a:endParaRPr lang="en-US" dirty="0"/>
          </a:p>
        </p:txBody>
      </p:sp>
      <p:sp>
        <p:nvSpPr>
          <p:cNvPr id="13" name="Title 12" hidden="1">
            <a:extLst>
              <a:ext uri="{FF2B5EF4-FFF2-40B4-BE49-F238E27FC236}">
                <a16:creationId xmlns:a16="http://schemas.microsoft.com/office/drawing/2014/main" id="{451D9988-7520-4CC9-8337-F928D96C5DDC}"/>
              </a:ext>
            </a:extLst>
          </p:cNvPr>
          <p:cNvSpPr>
            <a:spLocks noGrp="1"/>
          </p:cNvSpPr>
          <p:nvPr>
            <p:ph type="title" idx="4294967295"/>
          </p:nvPr>
        </p:nvSpPr>
        <p:spPr/>
        <p:txBody>
          <a:bodyPr/>
          <a:lstStyle/>
          <a:p>
            <a:r>
              <a:rPr lang="en-US" dirty="0"/>
              <a:t>District Example</a:t>
            </a:r>
          </a:p>
        </p:txBody>
      </p:sp>
      <p:sp>
        <p:nvSpPr>
          <p:cNvPr id="14" name="Footer Placeholder 5">
            <a:extLst>
              <a:ext uri="{FF2B5EF4-FFF2-40B4-BE49-F238E27FC236}">
                <a16:creationId xmlns:a16="http://schemas.microsoft.com/office/drawing/2014/main" id="{814C517C-2A60-C842-88DB-03F5BBEEEE3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3793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5AE9-4FAF-9D49-8FBA-85F214AEDA17}"/>
              </a:ext>
            </a:extLst>
          </p:cNvPr>
          <p:cNvSpPr>
            <a:spLocks noGrp="1"/>
          </p:cNvSpPr>
          <p:nvPr>
            <p:ph type="title"/>
          </p:nvPr>
        </p:nvSpPr>
        <p:spPr>
          <a:xfrm>
            <a:off x="5626100" y="1703540"/>
            <a:ext cx="6686550" cy="313150"/>
          </a:xfrm>
        </p:spPr>
        <p:txBody>
          <a:bodyPr>
            <a:normAutofit fontScale="90000"/>
          </a:bodyPr>
          <a:lstStyle/>
          <a:p>
            <a:r>
              <a:rPr lang="en-US" sz="2700" b="1" dirty="0">
                <a:latin typeface="+mn-lt"/>
              </a:rPr>
              <a:t>Wisconsin’s School Mental Health Initiative </a:t>
            </a:r>
          </a:p>
        </p:txBody>
      </p:sp>
      <p:sp>
        <p:nvSpPr>
          <p:cNvPr id="4" name="Content Placeholder 3">
            <a:extLst>
              <a:ext uri="{FF2B5EF4-FFF2-40B4-BE49-F238E27FC236}">
                <a16:creationId xmlns:a16="http://schemas.microsoft.com/office/drawing/2014/main" id="{805B5053-8077-6C4A-897B-8CD337986BE7}"/>
              </a:ext>
            </a:extLst>
          </p:cNvPr>
          <p:cNvSpPr>
            <a:spLocks noGrp="1"/>
          </p:cNvSpPr>
          <p:nvPr>
            <p:ph sz="half" idx="2"/>
          </p:nvPr>
        </p:nvSpPr>
        <p:spPr>
          <a:xfrm>
            <a:off x="6124575" y="2281237"/>
            <a:ext cx="5689600" cy="4351338"/>
          </a:xfrm>
        </p:spPr>
        <p:txBody>
          <a:bodyPr/>
          <a:lstStyle/>
          <a:p>
            <a:pPr>
              <a:buClr>
                <a:srgbClr val="6A4A62"/>
              </a:buClr>
            </a:pPr>
            <a:r>
              <a:rPr lang="en-US" dirty="0"/>
              <a:t>3 supporting grants:</a:t>
            </a:r>
          </a:p>
          <a:p>
            <a:pPr lvl="1">
              <a:buClr>
                <a:srgbClr val="6A4A62"/>
              </a:buClr>
            </a:pPr>
            <a:r>
              <a:rPr lang="en-US" dirty="0"/>
              <a:t>Safe Schools Healthy Students</a:t>
            </a:r>
          </a:p>
          <a:p>
            <a:pPr lvl="1">
              <a:buClr>
                <a:srgbClr val="6A4A62"/>
              </a:buClr>
            </a:pPr>
            <a:r>
              <a:rPr lang="en-US" dirty="0"/>
              <a:t>Project AWARE</a:t>
            </a:r>
          </a:p>
          <a:p>
            <a:pPr lvl="1">
              <a:spcAft>
                <a:spcPts val="600"/>
              </a:spcAft>
              <a:buClr>
                <a:srgbClr val="6A4A62"/>
              </a:buClr>
            </a:pPr>
            <a:r>
              <a:rPr lang="en-US" dirty="0"/>
              <a:t>School Climate Transformation</a:t>
            </a:r>
          </a:p>
          <a:p>
            <a:pPr>
              <a:buClr>
                <a:srgbClr val="6A4A62"/>
              </a:buClr>
            </a:pPr>
            <a:r>
              <a:rPr lang="en-US" dirty="0"/>
              <a:t>State School Mental Health Framework</a:t>
            </a:r>
          </a:p>
        </p:txBody>
      </p:sp>
      <p:pic>
        <p:nvPicPr>
          <p:cNvPr id="6" name="Shape 63" descr="Wisconsin School Mental Health Framework">
            <a:extLst>
              <a:ext uri="{FF2B5EF4-FFF2-40B4-BE49-F238E27FC236}">
                <a16:creationId xmlns:a16="http://schemas.microsoft.com/office/drawing/2014/main" id="{60EE21F1-57D3-D843-9B4F-0AF05192D65E}"/>
              </a:ext>
            </a:extLst>
          </p:cNvPr>
          <p:cNvPicPr>
            <a:picLocks noGrp="1"/>
          </p:cNvPicPr>
          <p:nvPr>
            <p:ph sz="half" idx="1"/>
          </p:nvPr>
        </p:nvPicPr>
        <p:blipFill rotWithShape="1">
          <a:blip r:embed="rId3">
            <a:alphaModFix/>
            <a:extLst>
              <a:ext uri="{28A0092B-C50C-407E-A947-70E740481C1C}">
                <a14:useLocalDpi xmlns:a14="http://schemas.microsoft.com/office/drawing/2010/main" val="0"/>
              </a:ext>
            </a:extLst>
          </a:blip>
          <a:srcRect/>
          <a:stretch/>
        </p:blipFill>
        <p:spPr>
          <a:xfrm>
            <a:off x="340853" y="492842"/>
            <a:ext cx="4830916" cy="5937455"/>
          </a:xfrm>
          <a:prstGeom prst="rect">
            <a:avLst/>
          </a:prstGeom>
          <a:noFill/>
          <a:ln>
            <a:noFill/>
          </a:ln>
        </p:spPr>
      </p:pic>
      <p:cxnSp>
        <p:nvCxnSpPr>
          <p:cNvPr id="7" name="Straight Connector 6">
            <a:extLst>
              <a:ext uri="{FF2B5EF4-FFF2-40B4-BE49-F238E27FC236}">
                <a16:creationId xmlns:a16="http://schemas.microsoft.com/office/drawing/2014/main" id="{628261CD-21EB-4F30-A6B5-7D6A075217CC}"/>
              </a:ext>
              <a:ext uri="{C183D7F6-B498-43B3-948B-1728B52AA6E4}">
                <adec:decorative xmlns:adec="http://schemas.microsoft.com/office/drawing/2017/decorative" val="1"/>
              </a:ext>
            </a:extLst>
          </p:cNvPr>
          <p:cNvCxnSpPr>
            <a:cxnSpLocks/>
          </p:cNvCxnSpPr>
          <p:nvPr/>
        </p:nvCxnSpPr>
        <p:spPr>
          <a:xfrm>
            <a:off x="5416126" y="1504143"/>
            <a:ext cx="424" cy="3926356"/>
          </a:xfrm>
          <a:prstGeom prst="line">
            <a:avLst/>
          </a:prstGeom>
          <a:ln w="38100">
            <a:solidFill>
              <a:srgbClr val="919195"/>
            </a:solidFill>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6700990" y="796257"/>
            <a:ext cx="5611660" cy="707886"/>
          </a:xfrm>
          <a:prstGeom prst="rect">
            <a:avLst/>
          </a:prstGeom>
          <a:noFill/>
        </p:spPr>
        <p:txBody>
          <a:bodyPr wrap="square" rtlCol="0">
            <a:spAutoFit/>
          </a:bodyPr>
          <a:lstStyle/>
          <a:p>
            <a:r>
              <a:rPr lang="en-US" sz="4000" b="1" dirty="0">
                <a:solidFill>
                  <a:srgbClr val="6A4A62"/>
                </a:solidFill>
              </a:rPr>
              <a:t>State Example</a:t>
            </a:r>
            <a:endParaRPr lang="en-US" sz="4000" dirty="0"/>
          </a:p>
        </p:txBody>
      </p:sp>
      <p:grpSp>
        <p:nvGrpSpPr>
          <p:cNvPr id="8" name="Group 7" descr="Resources Heading&#10;">
            <a:extLst>
              <a:ext uri="{FF2B5EF4-FFF2-40B4-BE49-F238E27FC236}">
                <a16:creationId xmlns:a16="http://schemas.microsoft.com/office/drawing/2014/main" id="{1BADA688-78E4-4534-9096-A9A3082541F9}"/>
              </a:ext>
            </a:extLst>
          </p:cNvPr>
          <p:cNvGrpSpPr/>
          <p:nvPr/>
        </p:nvGrpSpPr>
        <p:grpSpPr>
          <a:xfrm>
            <a:off x="9886321" y="-4630"/>
            <a:ext cx="2269319" cy="682388"/>
            <a:chOff x="6874681" y="0"/>
            <a:chExt cx="2269319" cy="682388"/>
          </a:xfrm>
        </p:grpSpPr>
        <p:sp>
          <p:nvSpPr>
            <p:cNvPr id="9" name="Rectangle 8">
              <a:extLst>
                <a:ext uri="{FF2B5EF4-FFF2-40B4-BE49-F238E27FC236}">
                  <a16:creationId xmlns:a16="http://schemas.microsoft.com/office/drawing/2014/main" id="{56DC418D-FFD7-430D-81C0-E4DC966CFE96}"/>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173B4CE-0E28-4838-A9E9-37ECF711E579}"/>
                </a:ext>
              </a:extLst>
            </p:cNvPr>
            <p:cNvSpPr txBox="1"/>
            <p:nvPr/>
          </p:nvSpPr>
          <p:spPr>
            <a:xfrm>
              <a:off x="7414792" y="141139"/>
              <a:ext cx="145731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5" name="Rectangle 4">
            <a:extLst>
              <a:ext uri="{FF2B5EF4-FFF2-40B4-BE49-F238E27FC236}">
                <a16:creationId xmlns:a16="http://schemas.microsoft.com/office/drawing/2014/main" id="{CCD98355-9701-4A74-88FB-FD43340E8001}"/>
              </a:ext>
            </a:extLst>
          </p:cNvPr>
          <p:cNvSpPr/>
          <p:nvPr/>
        </p:nvSpPr>
        <p:spPr>
          <a:xfrm>
            <a:off x="6620771" y="5061167"/>
            <a:ext cx="4185826" cy="369332"/>
          </a:xfrm>
          <a:prstGeom prst="rect">
            <a:avLst/>
          </a:prstGeom>
        </p:spPr>
        <p:txBody>
          <a:bodyPr wrap="none">
            <a:spAutoFit/>
          </a:bodyPr>
          <a:lstStyle/>
          <a:p>
            <a:r>
              <a:rPr lang="en-US" u="sng" dirty="0">
                <a:hlinkClick r:id="rId4"/>
              </a:rPr>
              <a:t>www.schoolmentalhealthwisconsin.org/</a:t>
            </a:r>
            <a:endParaRPr lang="en-US" dirty="0"/>
          </a:p>
        </p:txBody>
      </p:sp>
      <p:sp>
        <p:nvSpPr>
          <p:cNvPr id="11" name="Slide Number Placeholder 5">
            <a:extLst>
              <a:ext uri="{FF2B5EF4-FFF2-40B4-BE49-F238E27FC236}">
                <a16:creationId xmlns:a16="http://schemas.microsoft.com/office/drawing/2014/main" id="{FC167A07-9F5B-4D0D-88C7-13A1080DAE6C}"/>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38</a:t>
            </a:fld>
            <a:endParaRPr lang="en-US" dirty="0"/>
          </a:p>
        </p:txBody>
      </p:sp>
    </p:spTree>
    <p:extLst>
      <p:ext uri="{BB962C8B-B14F-4D97-AF65-F5344CB8AC3E}">
        <p14:creationId xmlns:p14="http://schemas.microsoft.com/office/powerpoint/2010/main" val="3468334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umbnail: School Mental Health Toolkit ">
            <a:extLst>
              <a:ext uri="{FF2B5EF4-FFF2-40B4-BE49-F238E27FC236}">
                <a16:creationId xmlns:a16="http://schemas.microsoft.com/office/drawing/2014/main" id="{8C3C581E-D6D3-AD4B-A2D9-F7DF5FED43F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5703" y="863381"/>
            <a:ext cx="4203654" cy="5443194"/>
          </a:xfrm>
        </p:spPr>
      </p:pic>
      <p:sp>
        <p:nvSpPr>
          <p:cNvPr id="4" name="Content Placeholder 3">
            <a:extLst>
              <a:ext uri="{FF2B5EF4-FFF2-40B4-BE49-F238E27FC236}">
                <a16:creationId xmlns:a16="http://schemas.microsoft.com/office/drawing/2014/main" id="{0EF6BAFC-ED94-1B4B-AF0F-1A25D4373CEF}"/>
              </a:ext>
            </a:extLst>
          </p:cNvPr>
          <p:cNvSpPr>
            <a:spLocks noGrp="1"/>
          </p:cNvSpPr>
          <p:nvPr>
            <p:ph sz="half" idx="2"/>
          </p:nvPr>
        </p:nvSpPr>
        <p:spPr>
          <a:xfrm>
            <a:off x="6274697" y="2148963"/>
            <a:ext cx="5181600" cy="3759450"/>
          </a:xfrm>
        </p:spPr>
        <p:txBody>
          <a:bodyPr>
            <a:normAutofit lnSpcReduction="10000"/>
          </a:bodyPr>
          <a:lstStyle/>
          <a:p>
            <a:r>
              <a:rPr lang="en-US" dirty="0"/>
              <a:t>Blueprint for school mental health services </a:t>
            </a:r>
          </a:p>
          <a:p>
            <a:r>
              <a:rPr lang="en-US" dirty="0"/>
              <a:t>Tool for community members, schools, local leaders, and districts </a:t>
            </a:r>
          </a:p>
          <a:p>
            <a:r>
              <a:rPr lang="en-US" dirty="0"/>
              <a:t>Includes 10 best practices, including strategies for implementing, funding, and sustaining mental health services in schools</a:t>
            </a:r>
          </a:p>
        </p:txBody>
      </p:sp>
      <p:cxnSp>
        <p:nvCxnSpPr>
          <p:cNvPr id="8" name="Straight Connector 7">
            <a:extLst>
              <a:ext uri="{FF2B5EF4-FFF2-40B4-BE49-F238E27FC236}">
                <a16:creationId xmlns:a16="http://schemas.microsoft.com/office/drawing/2014/main" id="{8F661AF3-3815-6843-A688-E99EFDC71EEF}"/>
              </a:ext>
              <a:ext uri="{C183D7F6-B498-43B3-948B-1728B52AA6E4}">
                <adec:decorative xmlns:adec="http://schemas.microsoft.com/office/drawing/2017/decorative" val="1"/>
              </a:ext>
            </a:extLst>
          </p:cNvPr>
          <p:cNvCxnSpPr>
            <a:cxnSpLocks/>
          </p:cNvCxnSpPr>
          <p:nvPr/>
        </p:nvCxnSpPr>
        <p:spPr>
          <a:xfrm>
            <a:off x="5416126" y="1504143"/>
            <a:ext cx="424" cy="3926356"/>
          </a:xfrm>
          <a:prstGeom prst="line">
            <a:avLst/>
          </a:prstGeom>
          <a:ln w="38100">
            <a:solidFill>
              <a:srgbClr val="919195"/>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97BEAA1F-A445-3141-AC98-3C8772FE7C4C}"/>
              </a:ext>
            </a:extLst>
          </p:cNvPr>
          <p:cNvSpPr txBox="1"/>
          <p:nvPr/>
        </p:nvSpPr>
        <p:spPr>
          <a:xfrm>
            <a:off x="6700990" y="818899"/>
            <a:ext cx="5611660" cy="707886"/>
          </a:xfrm>
          <a:prstGeom prst="rect">
            <a:avLst/>
          </a:prstGeom>
          <a:noFill/>
        </p:spPr>
        <p:txBody>
          <a:bodyPr wrap="square" rtlCol="0">
            <a:spAutoFit/>
          </a:bodyPr>
          <a:lstStyle/>
          <a:p>
            <a:r>
              <a:rPr lang="en-US" sz="4000" b="1" dirty="0">
                <a:solidFill>
                  <a:srgbClr val="6A4A62"/>
                </a:solidFill>
              </a:rPr>
              <a:t>State Example</a:t>
            </a:r>
            <a:endParaRPr lang="en-US" sz="4000" dirty="0"/>
          </a:p>
        </p:txBody>
      </p:sp>
      <p:sp>
        <p:nvSpPr>
          <p:cNvPr id="10" name="Title 1">
            <a:extLst>
              <a:ext uri="{FF2B5EF4-FFF2-40B4-BE49-F238E27FC236}">
                <a16:creationId xmlns:a16="http://schemas.microsoft.com/office/drawing/2014/main" id="{AFB8AF83-C0F6-3F42-9110-C8D0E3095BC6}"/>
              </a:ext>
            </a:extLst>
          </p:cNvPr>
          <p:cNvSpPr>
            <a:spLocks noGrp="1"/>
          </p:cNvSpPr>
          <p:nvPr>
            <p:ph type="title"/>
          </p:nvPr>
        </p:nvSpPr>
        <p:spPr>
          <a:xfrm>
            <a:off x="5626100" y="1703540"/>
            <a:ext cx="6686550" cy="313150"/>
          </a:xfrm>
        </p:spPr>
        <p:txBody>
          <a:bodyPr>
            <a:normAutofit fontScale="90000"/>
          </a:bodyPr>
          <a:lstStyle/>
          <a:p>
            <a:r>
              <a:rPr lang="en-US" sz="2700" b="1" dirty="0">
                <a:latin typeface="+mn-lt"/>
              </a:rPr>
              <a:t>Colorado’s School Mental Health Toolkit </a:t>
            </a:r>
          </a:p>
        </p:txBody>
      </p:sp>
      <p:grpSp>
        <p:nvGrpSpPr>
          <p:cNvPr id="7" name="Group 6" descr="Resources Heading ">
            <a:extLst>
              <a:ext uri="{FF2B5EF4-FFF2-40B4-BE49-F238E27FC236}">
                <a16:creationId xmlns:a16="http://schemas.microsoft.com/office/drawing/2014/main" id="{D0F3F95C-148D-4B87-BF75-D912829057D8}"/>
              </a:ext>
            </a:extLst>
          </p:cNvPr>
          <p:cNvGrpSpPr/>
          <p:nvPr/>
        </p:nvGrpSpPr>
        <p:grpSpPr>
          <a:xfrm>
            <a:off x="9886321" y="-4630"/>
            <a:ext cx="2269319" cy="682388"/>
            <a:chOff x="6874681" y="0"/>
            <a:chExt cx="2269319" cy="682388"/>
          </a:xfrm>
        </p:grpSpPr>
        <p:sp>
          <p:nvSpPr>
            <p:cNvPr id="11" name="Rectangle 8">
              <a:extLst>
                <a:ext uri="{FF2B5EF4-FFF2-40B4-BE49-F238E27FC236}">
                  <a16:creationId xmlns:a16="http://schemas.microsoft.com/office/drawing/2014/main" id="{AADE20E6-D670-4DC3-8088-02B5A48A0742}"/>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31D2DD3-7879-4D6E-881A-1F80ACE4A84D}"/>
                </a:ext>
              </a:extLst>
            </p:cNvPr>
            <p:cNvSpPr txBox="1"/>
            <p:nvPr/>
          </p:nvSpPr>
          <p:spPr>
            <a:xfrm>
              <a:off x="7414792" y="141139"/>
              <a:ext cx="145731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3" name="Rectangle 2">
            <a:extLst>
              <a:ext uri="{FF2B5EF4-FFF2-40B4-BE49-F238E27FC236}">
                <a16:creationId xmlns:a16="http://schemas.microsoft.com/office/drawing/2014/main" id="{CC22095B-C83A-4EBE-BE15-5EA573519520}"/>
              </a:ext>
            </a:extLst>
          </p:cNvPr>
          <p:cNvSpPr/>
          <p:nvPr/>
        </p:nvSpPr>
        <p:spPr>
          <a:xfrm>
            <a:off x="2961252" y="6438848"/>
            <a:ext cx="5904245" cy="369332"/>
          </a:xfrm>
          <a:prstGeom prst="rect">
            <a:avLst/>
          </a:prstGeom>
        </p:spPr>
        <p:txBody>
          <a:bodyPr wrap="none">
            <a:spAutoFit/>
          </a:bodyPr>
          <a:lstStyle/>
          <a:p>
            <a:r>
              <a:rPr lang="en-US" dirty="0"/>
              <a:t>https://www.mentalhealthcolorado.org/resources/school/</a:t>
            </a:r>
          </a:p>
        </p:txBody>
      </p:sp>
      <p:sp>
        <p:nvSpPr>
          <p:cNvPr id="13" name="Slide Number Placeholder 5">
            <a:extLst>
              <a:ext uri="{FF2B5EF4-FFF2-40B4-BE49-F238E27FC236}">
                <a16:creationId xmlns:a16="http://schemas.microsoft.com/office/drawing/2014/main" id="{EF812884-A71B-4229-91C1-E06F9B616646}"/>
              </a:ext>
            </a:extLst>
          </p:cNvPr>
          <p:cNvSpPr>
            <a:spLocks noGrp="1"/>
          </p:cNvSpPr>
          <p:nvPr>
            <p:ph type="sldNum" sz="quarter" idx="4"/>
          </p:nvPr>
        </p:nvSpPr>
        <p:spPr>
          <a:xfrm>
            <a:off x="3352800" y="62732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39</a:t>
            </a:fld>
            <a:endParaRPr lang="en-US" dirty="0"/>
          </a:p>
        </p:txBody>
      </p:sp>
    </p:spTree>
    <p:extLst>
      <p:ext uri="{BB962C8B-B14F-4D97-AF65-F5344CB8AC3E}">
        <p14:creationId xmlns:p14="http://schemas.microsoft.com/office/powerpoint/2010/main" val="281211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F32B19E2-6D72-432A-B747-B66145454BEB}"/>
              </a:ext>
            </a:extLst>
          </p:cNvPr>
          <p:cNvSpPr>
            <a:spLocks noGrp="1"/>
          </p:cNvSpPr>
          <p:nvPr>
            <p:ph type="title" idx="4294967295"/>
          </p:nvPr>
        </p:nvSpPr>
        <p:spPr/>
        <p:txBody>
          <a:bodyPr/>
          <a:lstStyle/>
          <a:p>
            <a:r>
              <a:rPr lang="en-US" dirty="0"/>
              <a:t>Agenda</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130053" y="154974"/>
            <a:ext cx="4928973" cy="892552"/>
          </a:xfrm>
          <a:prstGeom prst="rect">
            <a:avLst/>
          </a:prstGeom>
          <a:noFill/>
        </p:spPr>
        <p:txBody>
          <a:bodyPr wrap="square" rtlCol="0">
            <a:spAutoFit/>
          </a:bodyPr>
          <a:lstStyle/>
          <a:p>
            <a:r>
              <a:rPr lang="en-US" sz="3000" b="1" dirty="0">
                <a:solidFill>
                  <a:schemeClr val="bg1"/>
                </a:solidFill>
              </a:rPr>
              <a:t>Module 1: </a:t>
            </a:r>
            <a:r>
              <a:rPr lang="en-US" sz="2200" dirty="0">
                <a:solidFill>
                  <a:schemeClr val="bg1"/>
                </a:solidFill>
              </a:rPr>
              <a:t>Foundations of Comprehensive School Mental Health</a:t>
            </a:r>
          </a:p>
        </p:txBody>
      </p:sp>
      <p:sp>
        <p:nvSpPr>
          <p:cNvPr id="6" name="Title 1"/>
          <p:cNvSpPr txBox="1">
            <a:spLocks/>
          </p:cNvSpPr>
          <p:nvPr/>
        </p:nvSpPr>
        <p:spPr>
          <a:xfrm>
            <a:off x="6344022" y="1197840"/>
            <a:ext cx="2262357" cy="8939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6A4A62"/>
                </a:solidFill>
                <a:latin typeface="+mn-lt"/>
              </a:rPr>
              <a:t>Agenda</a:t>
            </a:r>
          </a:p>
        </p:txBody>
      </p:sp>
      <p:sp>
        <p:nvSpPr>
          <p:cNvPr id="8" name="Content Placeholder 2"/>
          <p:cNvSpPr txBox="1">
            <a:spLocks/>
          </p:cNvSpPr>
          <p:nvPr/>
        </p:nvSpPr>
        <p:spPr>
          <a:xfrm>
            <a:off x="6344022" y="1934437"/>
            <a:ext cx="5740400" cy="3967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6A4A62"/>
              </a:buClr>
            </a:pPr>
            <a:r>
              <a:rPr lang="en-US" sz="2200" dirty="0"/>
              <a:t>Implementation Guidance Modules Overview and Target Audience</a:t>
            </a:r>
          </a:p>
          <a:p>
            <a:pPr>
              <a:lnSpc>
                <a:spcPct val="110000"/>
              </a:lnSpc>
              <a:buClr>
                <a:srgbClr val="6A4A62"/>
              </a:buClr>
            </a:pPr>
            <a:r>
              <a:rPr lang="en-US" sz="2200" dirty="0"/>
              <a:t>Alignment with School Mental Health Quality Assessment</a:t>
            </a:r>
          </a:p>
          <a:p>
            <a:pPr>
              <a:lnSpc>
                <a:spcPct val="110000"/>
              </a:lnSpc>
              <a:buClr>
                <a:srgbClr val="6A4A62"/>
              </a:buClr>
            </a:pPr>
            <a:r>
              <a:rPr lang="en-US" sz="2200" dirty="0"/>
              <a:t>What Is Comprehensive School Mental Health?</a:t>
            </a:r>
          </a:p>
          <a:p>
            <a:pPr>
              <a:lnSpc>
                <a:spcPct val="110000"/>
              </a:lnSpc>
              <a:buClr>
                <a:srgbClr val="6A4A62"/>
              </a:buClr>
            </a:pPr>
            <a:r>
              <a:rPr lang="en-US" sz="2200" dirty="0"/>
              <a:t>Core Features</a:t>
            </a:r>
          </a:p>
          <a:p>
            <a:pPr>
              <a:lnSpc>
                <a:spcPct val="110000"/>
              </a:lnSpc>
              <a:buClr>
                <a:srgbClr val="6A4A62"/>
              </a:buClr>
            </a:pPr>
            <a:r>
              <a:rPr lang="en-US" sz="2200" dirty="0"/>
              <a:t>Value</a:t>
            </a:r>
          </a:p>
          <a:p>
            <a:pPr>
              <a:lnSpc>
                <a:spcPct val="110000"/>
              </a:lnSpc>
              <a:buClr>
                <a:srgbClr val="6A4A62"/>
              </a:buClr>
            </a:pPr>
            <a:r>
              <a:rPr lang="en-US" sz="2200" dirty="0"/>
              <a:t>District Examples</a:t>
            </a:r>
          </a:p>
        </p:txBody>
      </p:sp>
      <p:pic>
        <p:nvPicPr>
          <p:cNvPr id="19" name="Graphic 8" descr="Checklist">
            <a:extLst>
              <a:ext uri="{FF2B5EF4-FFF2-40B4-BE49-F238E27FC236}">
                <a16:creationId xmlns:a16="http://schemas.microsoft.com/office/drawing/2014/main" id="{AD24D019-AF3D-4154-8A64-0ED9FD739524}"/>
              </a:ext>
            </a:extLst>
          </p:cNvPr>
          <p:cNvPicPr>
            <a:picLocks noChangeAspect="1"/>
          </p:cNvPicPr>
          <p:nvPr/>
        </p:nvPicPr>
        <p:blipFill>
          <a:blip r:embed="rId4" cstate="print">
            <a:duotone>
              <a:prstClr val="black"/>
              <a:srgbClr val="6A4A62">
                <a:tint val="45000"/>
                <a:satMod val="400000"/>
              </a:srgbClr>
            </a:duotone>
            <a:extLst>
              <a:ext uri="{BEBA8EAE-BF5A-486C-A8C5-ECC9F3942E4B}">
                <a14:imgProps xmlns:a14="http://schemas.microsoft.com/office/drawing/2010/main">
                  <a14:imgLayer r:embed="rId5">
                    <a14:imgEffect>
                      <a14:artisticPhotocopy/>
                    </a14:imgEffect>
                    <a14:imgEffect>
                      <a14:colorTemperature colorTemp="6212"/>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9757" y="1406270"/>
            <a:ext cx="4290396" cy="4029948"/>
          </a:xfrm>
          <a:prstGeom prst="rect">
            <a:avLst/>
          </a:prstGeom>
          <a:noFill/>
        </p:spPr>
      </p:pic>
      <p:cxnSp>
        <p:nvCxnSpPr>
          <p:cNvPr id="20" name="Straight Connector 19">
            <a:extLst>
              <a:ext uri="{C183D7F6-B498-43B3-948B-1728B52AA6E4}">
                <adec:decorative xmlns:adec="http://schemas.microsoft.com/office/drawing/2017/decorative" val="1"/>
              </a:ext>
            </a:extLst>
          </p:cNvPr>
          <p:cNvCxnSpPr/>
          <p:nvPr/>
        </p:nvCxnSpPr>
        <p:spPr>
          <a:xfrm flipH="1">
            <a:off x="5551669" y="171708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C1E50F-BC2B-489B-A75C-07408EB7E9BC}"/>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11" name="Footer Placeholder 5">
            <a:extLst>
              <a:ext uri="{FF2B5EF4-FFF2-40B4-BE49-F238E27FC236}">
                <a16:creationId xmlns:a16="http://schemas.microsoft.com/office/drawing/2014/main" id="{9340773C-8CE4-C145-A5A4-29843A65153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380054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71" y="1280640"/>
            <a:ext cx="4851306" cy="2871971"/>
          </a:xfrm>
          <a:prstGeom prst="rect">
            <a:avLst/>
          </a:prstGeom>
        </p:spPr>
      </p:pic>
      <p:sp>
        <p:nvSpPr>
          <p:cNvPr id="3" name="Rectangle 2"/>
          <p:cNvSpPr/>
          <p:nvPr/>
        </p:nvSpPr>
        <p:spPr>
          <a:xfrm>
            <a:off x="280579" y="4280191"/>
            <a:ext cx="5838785" cy="1508105"/>
          </a:xfrm>
          <a:prstGeom prst="rect">
            <a:avLst/>
          </a:prstGeom>
        </p:spPr>
        <p:txBody>
          <a:bodyPr wrap="square">
            <a:spAutoFit/>
          </a:bodyPr>
          <a:lstStyle/>
          <a:p>
            <a:pPr lvl="0" algn="ctr"/>
            <a:r>
              <a:rPr lang="en-US" sz="3200" b="1" dirty="0">
                <a:solidFill>
                  <a:srgbClr val="6A4A62"/>
                </a:solidFill>
              </a:rPr>
              <a:t>Discussion</a:t>
            </a:r>
            <a:endParaRPr lang="en-US" sz="3200" dirty="0">
              <a:solidFill>
                <a:srgbClr val="6A4A62"/>
              </a:solidFill>
            </a:endParaRPr>
          </a:p>
          <a:p>
            <a:pPr lvl="0" algn="ctr"/>
            <a:r>
              <a:rPr lang="en-US" sz="2000" dirty="0"/>
              <a:t>How does this content fit with your district’s understanding and implementation of the core features of comprehensive school mental health?</a:t>
            </a:r>
          </a:p>
        </p:txBody>
      </p:sp>
      <p:sp>
        <p:nvSpPr>
          <p:cNvPr id="4" name="Title 3">
            <a:extLst>
              <a:ext uri="{FF2B5EF4-FFF2-40B4-BE49-F238E27FC236}">
                <a16:creationId xmlns:a16="http://schemas.microsoft.com/office/drawing/2014/main" id="{734E2AFF-3529-48E3-80D6-185F6D46AFF0}"/>
              </a:ext>
            </a:extLst>
          </p:cNvPr>
          <p:cNvSpPr txBox="1">
            <a:spLocks/>
          </p:cNvSpPr>
          <p:nvPr/>
        </p:nvSpPr>
        <p:spPr>
          <a:xfrm>
            <a:off x="6652333" y="1729158"/>
            <a:ext cx="5027142" cy="8085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6A4A62"/>
                </a:solidFill>
                <a:latin typeface="+mn-lt"/>
              </a:rPr>
              <a:t>Strategic Planning</a:t>
            </a:r>
          </a:p>
        </p:txBody>
      </p:sp>
      <p:sp>
        <p:nvSpPr>
          <p:cNvPr id="5" name="Content Placeholder 2"/>
          <p:cNvSpPr txBox="1">
            <a:spLocks/>
          </p:cNvSpPr>
          <p:nvPr/>
        </p:nvSpPr>
        <p:spPr>
          <a:xfrm>
            <a:off x="6652333" y="2716626"/>
            <a:ext cx="5099826" cy="197515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4A62"/>
              </a:buClr>
            </a:pPr>
            <a:r>
              <a:rPr lang="en-US" sz="2000" dirty="0"/>
              <a:t>State a specific goal for your district related to comprehensive school mental health. </a:t>
            </a:r>
          </a:p>
          <a:p>
            <a:pPr>
              <a:buClr>
                <a:srgbClr val="6A4A62"/>
              </a:buClr>
            </a:pPr>
            <a:r>
              <a:rPr lang="en-US" sz="2000" dirty="0"/>
              <a:t>List 3 potential action steps to move this goal forward.</a:t>
            </a:r>
          </a:p>
          <a:p>
            <a:pPr marL="0" indent="0">
              <a:lnSpc>
                <a:spcPct val="100000"/>
              </a:lnSpc>
              <a:buFont typeface="Arial" panose="020B0604020202020204" pitchFamily="34" charset="0"/>
              <a:buNone/>
            </a:pPr>
            <a:endParaRPr lang="en-US" sz="2400" dirty="0"/>
          </a:p>
        </p:txBody>
      </p:sp>
      <p:pic>
        <p:nvPicPr>
          <p:cNvPr id="8" name="Picture 7" descr="MHTTC stacked color bars" title="MHTTC stacked color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0" name="Straight Connector 9">
            <a:extLst>
              <a:ext uri="{FF2B5EF4-FFF2-40B4-BE49-F238E27FC236}">
                <a16:creationId xmlns:a16="http://schemas.microsoft.com/office/drawing/2014/main" id="{628261CD-21EB-4F30-A6B5-7D6A075217CC}"/>
              </a:ext>
              <a:ext uri="{C183D7F6-B498-43B3-948B-1728B52AA6E4}">
                <adec:decorative xmlns:adec="http://schemas.microsoft.com/office/drawing/2017/decorative" val="1"/>
              </a:ext>
            </a:extLst>
          </p:cNvPr>
          <p:cNvCxnSpPr>
            <a:cxnSpLocks/>
          </p:cNvCxnSpPr>
          <p:nvPr/>
        </p:nvCxnSpPr>
        <p:spPr>
          <a:xfrm>
            <a:off x="6249622" y="1280640"/>
            <a:ext cx="424" cy="3926356"/>
          </a:xfrm>
          <a:prstGeom prst="line">
            <a:avLst/>
          </a:prstGeom>
          <a:ln w="38100">
            <a:solidFill>
              <a:srgbClr val="919195"/>
            </a:solidFill>
          </a:ln>
        </p:spPr>
        <p:style>
          <a:lnRef idx="3">
            <a:schemeClr val="dk1"/>
          </a:lnRef>
          <a:fillRef idx="0">
            <a:schemeClr val="dk1"/>
          </a:fillRef>
          <a:effectRef idx="2">
            <a:schemeClr val="dk1"/>
          </a:effectRef>
          <a:fontRef idx="minor">
            <a:schemeClr val="tx1"/>
          </a:fontRef>
        </p:style>
      </p:cxnSp>
      <p:sp>
        <p:nvSpPr>
          <p:cNvPr id="6" name="Slide Number Placeholder 5">
            <a:extLst>
              <a:ext uri="{FF2B5EF4-FFF2-40B4-BE49-F238E27FC236}">
                <a16:creationId xmlns:a16="http://schemas.microsoft.com/office/drawing/2014/main" id="{C8CBE83C-E6F2-47F5-BC78-CF6D49F265C4}"/>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9" name="Title 8" hidden="1">
            <a:extLst>
              <a:ext uri="{FF2B5EF4-FFF2-40B4-BE49-F238E27FC236}">
                <a16:creationId xmlns:a16="http://schemas.microsoft.com/office/drawing/2014/main" id="{DA42E95A-8302-42EC-8EE5-735EA0148066}"/>
              </a:ext>
            </a:extLst>
          </p:cNvPr>
          <p:cNvSpPr>
            <a:spLocks noGrp="1"/>
          </p:cNvSpPr>
          <p:nvPr>
            <p:ph type="title" idx="4294967295"/>
          </p:nvPr>
        </p:nvSpPr>
        <p:spPr/>
        <p:txBody>
          <a:bodyPr/>
          <a:lstStyle/>
          <a:p>
            <a:r>
              <a:rPr lang="en-US" dirty="0"/>
              <a:t>Discussion and Strategic Planning</a:t>
            </a:r>
          </a:p>
        </p:txBody>
      </p:sp>
      <p:sp>
        <p:nvSpPr>
          <p:cNvPr id="11" name="Footer Placeholder 5">
            <a:extLst>
              <a:ext uri="{FF2B5EF4-FFF2-40B4-BE49-F238E27FC236}">
                <a16:creationId xmlns:a16="http://schemas.microsoft.com/office/drawing/2014/main" id="{71E43D95-E0E1-A14E-8450-44F658A9CC2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973271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41</a:t>
            </a:fld>
            <a:endParaRPr lang="en-US" dirty="0"/>
          </a:p>
        </p:txBody>
      </p:sp>
      <p:sp>
        <p:nvSpPr>
          <p:cNvPr id="3" name="Title 1"/>
          <p:cNvSpPr txBox="1">
            <a:spLocks/>
          </p:cNvSpPr>
          <p:nvPr/>
        </p:nvSpPr>
        <p:spPr>
          <a:xfrm>
            <a:off x="247020" y="23485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A4A62"/>
                </a:solidFill>
                <a:latin typeface="+mn-lt"/>
              </a:rPr>
              <a:t>Resources</a:t>
            </a:r>
          </a:p>
        </p:txBody>
      </p:sp>
      <p:cxnSp>
        <p:nvCxnSpPr>
          <p:cNvPr id="4" name="Straight Connector 3">
            <a:extLst>
              <a:ext uri="{C183D7F6-B498-43B3-948B-1728B52AA6E4}">
                <adec:decorative xmlns:adec="http://schemas.microsoft.com/office/drawing/2017/decorative" val="1"/>
              </a:ext>
            </a:extLst>
          </p:cNvPr>
          <p:cNvCxnSpPr/>
          <p:nvPr/>
        </p:nvCxnSpPr>
        <p:spPr>
          <a:xfrm>
            <a:off x="247020" y="905530"/>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247020" y="1062376"/>
            <a:ext cx="11775091" cy="50074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t>Boston Public Schools Behavioral Health Services. (</a:t>
            </a:r>
            <a:r>
              <a:rPr lang="en-US" sz="1500" dirty="0" err="1"/>
              <a:t>n.d.</a:t>
            </a:r>
            <a:r>
              <a:rPr lang="en-US" sz="1500" dirty="0"/>
              <a:t>). </a:t>
            </a:r>
            <a:r>
              <a:rPr lang="en-US" sz="1500" i="1" dirty="0"/>
              <a:t>Comprehensive behavioral health model. </a:t>
            </a:r>
            <a:r>
              <a:rPr lang="en-US" sz="1500" dirty="0">
                <a:hlinkClick r:id="rId2"/>
              </a:rPr>
              <a:t>https://cbhmboston.com/what-is-cbhm/</a:t>
            </a:r>
            <a:r>
              <a:rPr lang="en-US" sz="1500" dirty="0"/>
              <a:t> </a:t>
            </a:r>
          </a:p>
          <a:p>
            <a:pPr marL="0" indent="0">
              <a:buNone/>
            </a:pPr>
            <a:r>
              <a:rPr lang="en-US" sz="1500" dirty="0"/>
              <a:t>Burns, B. J., Costello, E. J., </a:t>
            </a:r>
            <a:r>
              <a:rPr lang="en-US" sz="1500" dirty="0" err="1"/>
              <a:t>Angold</a:t>
            </a:r>
            <a:r>
              <a:rPr lang="en-US" sz="1500" dirty="0"/>
              <a:t>, A., Tweed, D., </a:t>
            </a:r>
            <a:r>
              <a:rPr lang="en-US" sz="1500" dirty="0" err="1"/>
              <a:t>Stangl</a:t>
            </a:r>
            <a:r>
              <a:rPr lang="en-US" sz="1500" dirty="0"/>
              <a:t>, D., Farmer, E. M., &amp; </a:t>
            </a:r>
            <a:r>
              <a:rPr lang="en-US" sz="1500" dirty="0" err="1"/>
              <a:t>Erkanli</a:t>
            </a:r>
            <a:r>
              <a:rPr lang="en-US" sz="1500" dirty="0"/>
              <a:t>, A. (1995). Children’s mental health service use across service sectors. </a:t>
            </a:r>
            <a:r>
              <a:rPr lang="en-US" sz="1500" i="1" dirty="0"/>
              <a:t>Health Affairs</a:t>
            </a:r>
            <a:r>
              <a:rPr lang="en-US" sz="1500" dirty="0"/>
              <a:t>, </a:t>
            </a:r>
            <a:r>
              <a:rPr lang="en-US" sz="1500" i="1" dirty="0"/>
              <a:t>14</a:t>
            </a:r>
            <a:r>
              <a:rPr lang="en-US" sz="1500" dirty="0"/>
              <a:t>(3), 147–159.</a:t>
            </a:r>
          </a:p>
          <a:p>
            <a:pPr marL="0" indent="0">
              <a:buFont typeface="Arial" panose="020B0604020202020204" pitchFamily="34" charset="0"/>
              <a:buNone/>
            </a:pPr>
            <a:r>
              <a:rPr lang="en-US" sz="1500" dirty="0"/>
              <a:t>Bruns, E. J., </a:t>
            </a:r>
            <a:r>
              <a:rPr lang="en-US" sz="1500" dirty="0" err="1"/>
              <a:t>Walrath</a:t>
            </a:r>
            <a:r>
              <a:rPr lang="en-US" sz="1500" dirty="0"/>
              <a:t>, C., Glass-Siegel, M., &amp; </a:t>
            </a:r>
            <a:r>
              <a:rPr lang="en-US" sz="1500" dirty="0" err="1"/>
              <a:t>Weist</a:t>
            </a:r>
            <a:r>
              <a:rPr lang="en-US" sz="1500" dirty="0"/>
              <a:t>, M. D. (2004). School-based mental health services in Baltimore: Association with school climate and special education referrals. </a:t>
            </a:r>
            <a:r>
              <a:rPr lang="en-US" sz="1500" i="1" dirty="0"/>
              <a:t>Behavior Modification, 28</a:t>
            </a:r>
            <a:r>
              <a:rPr lang="en-US" sz="1500" dirty="0"/>
              <a:t>, 491–512. </a:t>
            </a:r>
            <a:r>
              <a:rPr lang="en-US" sz="1500" dirty="0">
                <a:hlinkClick r:id="rId3"/>
              </a:rPr>
              <a:t>https://doi.org/10.1177/0145445503259524 </a:t>
            </a:r>
            <a:endParaRPr lang="en-US" sz="1500" dirty="0"/>
          </a:p>
          <a:p>
            <a:pPr marL="0" indent="0">
              <a:buFont typeface="Arial" panose="020B0604020202020204" pitchFamily="34" charset="0"/>
              <a:buNone/>
            </a:pPr>
            <a:r>
              <a:rPr lang="en-US" sz="1500" dirty="0"/>
              <a:t>Collaborative for Academic, Social, and Emotional Learning (CASEL). (</a:t>
            </a:r>
            <a:r>
              <a:rPr lang="en-US" sz="1500" dirty="0" err="1"/>
              <a:t>n.d.</a:t>
            </a:r>
            <a:r>
              <a:rPr lang="en-US" sz="1500" dirty="0"/>
              <a:t>). What is SEL? </a:t>
            </a:r>
            <a:r>
              <a:rPr lang="en-US" sz="1500" dirty="0">
                <a:hlinkClick r:id="rId4"/>
              </a:rPr>
              <a:t>https://casel.org/what-is-sel/</a:t>
            </a:r>
            <a:r>
              <a:rPr lang="en-US" sz="1500" dirty="0"/>
              <a:t> </a:t>
            </a:r>
          </a:p>
          <a:p>
            <a:pPr marL="0" indent="0">
              <a:buNone/>
            </a:pPr>
            <a:r>
              <a:rPr lang="en-US" sz="1500" dirty="0" err="1"/>
              <a:t>Durlak</a:t>
            </a:r>
            <a:r>
              <a:rPr lang="en-US" sz="1500" dirty="0"/>
              <a:t>, J. A., </a:t>
            </a:r>
            <a:r>
              <a:rPr lang="en-US" sz="1500" dirty="0" err="1"/>
              <a:t>Weissberg</a:t>
            </a:r>
            <a:r>
              <a:rPr lang="en-US" sz="1500" dirty="0"/>
              <a:t>, R. P., </a:t>
            </a:r>
            <a:r>
              <a:rPr lang="en-US" sz="1500" dirty="0" err="1"/>
              <a:t>Dymnicki</a:t>
            </a:r>
            <a:r>
              <a:rPr lang="en-US" sz="1500" dirty="0"/>
              <a:t>, A. B., Taylor, R. D., &amp; </a:t>
            </a:r>
            <a:r>
              <a:rPr lang="en-US" sz="1500" dirty="0" err="1"/>
              <a:t>Schellinger</a:t>
            </a:r>
            <a:r>
              <a:rPr lang="en-US" sz="1500" dirty="0"/>
              <a:t>, K. B. (2011). </a:t>
            </a:r>
            <a:r>
              <a:rPr lang="en-US" sz="1500" i="1" dirty="0"/>
              <a:t>Child Development</a:t>
            </a:r>
            <a:r>
              <a:rPr lang="en-US" sz="1500" dirty="0"/>
              <a:t>, </a:t>
            </a:r>
            <a:r>
              <a:rPr lang="en-US" sz="1500" i="1" dirty="0"/>
              <a:t>82</a:t>
            </a:r>
            <a:r>
              <a:rPr lang="en-US" sz="1500" dirty="0"/>
              <a:t>(1), 405–432. The impact of enhancing students’ social and emotional learning: A meta‐analysis of school‐based universal interventions. </a:t>
            </a:r>
            <a:r>
              <a:rPr lang="en-US" sz="1500" dirty="0">
                <a:hlinkClick r:id="rId5"/>
              </a:rPr>
              <a:t>https://doi.org/10.1111/j.1467-8624.2010.01564.x</a:t>
            </a:r>
            <a:r>
              <a:rPr lang="en-US" sz="1500" dirty="0"/>
              <a:t> </a:t>
            </a:r>
          </a:p>
          <a:p>
            <a:pPr marL="0" indent="0">
              <a:buNone/>
            </a:pPr>
            <a:r>
              <a:rPr lang="en-US" sz="1500" dirty="0"/>
              <a:t>Flannery, K. B., </a:t>
            </a:r>
            <a:r>
              <a:rPr lang="en-US" sz="1500" dirty="0" err="1"/>
              <a:t>Fenning</a:t>
            </a:r>
            <a:r>
              <a:rPr lang="en-US" sz="1500" dirty="0"/>
              <a:t>, P., Kato, M. M., &amp; McIntosh, K. (2014). Effects of school-wide positive behavioral interventions and supports and fidelity of implementation on problem behavior in high schools. </a:t>
            </a:r>
            <a:r>
              <a:rPr lang="en-US" sz="1500" i="1" dirty="0"/>
              <a:t>School Psychology Quarterly, 29</a:t>
            </a:r>
            <a:r>
              <a:rPr lang="en-US" sz="1500" dirty="0"/>
              <a:t>, 111–124. </a:t>
            </a:r>
            <a:r>
              <a:rPr lang="en-US" sz="1500" dirty="0">
                <a:hlinkClick r:id="rId6"/>
              </a:rPr>
              <a:t>https://doi.org/10.1037/spq0000039</a:t>
            </a:r>
            <a:endParaRPr lang="en-US" sz="1500" dirty="0"/>
          </a:p>
          <a:p>
            <a:pPr marL="0" indent="0">
              <a:buNone/>
            </a:pPr>
            <a:r>
              <a:rPr lang="en-US" sz="1500" dirty="0"/>
              <a:t>Foster, S., </a:t>
            </a:r>
            <a:r>
              <a:rPr lang="en-US" sz="1500" dirty="0" err="1"/>
              <a:t>Rollefson</a:t>
            </a:r>
            <a:r>
              <a:rPr lang="en-US" sz="1500" dirty="0"/>
              <a:t>, M., </a:t>
            </a:r>
            <a:r>
              <a:rPr lang="en-US" sz="1500" dirty="0" err="1"/>
              <a:t>Doksum</a:t>
            </a:r>
            <a:r>
              <a:rPr lang="en-US" sz="1500" dirty="0"/>
              <a:t>, T., Noonan, D., Robinson, G., &amp; </a:t>
            </a:r>
            <a:r>
              <a:rPr lang="en-US" sz="1500" dirty="0" err="1"/>
              <a:t>Teich</a:t>
            </a:r>
            <a:r>
              <a:rPr lang="en-US" sz="1500" dirty="0"/>
              <a:t>, J. (2005). </a:t>
            </a:r>
            <a:r>
              <a:rPr lang="en-US" sz="1500" i="1" dirty="0"/>
              <a:t>School mental health services in the United States, 2002-2003</a:t>
            </a:r>
            <a:r>
              <a:rPr lang="en-US" sz="1500" dirty="0"/>
              <a:t>. Substance Abuse and Mental Health Services Administration. </a:t>
            </a:r>
            <a:r>
              <a:rPr lang="en-US" sz="1500" dirty="0">
                <a:hlinkClick r:id="rId7"/>
              </a:rPr>
              <a:t>https://files.eric.ed.gov/fulltext/ED499056.pdf</a:t>
            </a:r>
            <a:r>
              <a:rPr lang="en-US" sz="1500" dirty="0"/>
              <a:t> </a:t>
            </a:r>
            <a:endParaRPr lang="en-US" sz="1500" dirty="0">
              <a:cs typeface="Arial"/>
            </a:endParaRPr>
          </a:p>
          <a:p>
            <a:pPr marL="0" indent="0">
              <a:buNone/>
            </a:pPr>
            <a:r>
              <a:rPr lang="en-US" sz="1500" dirty="0"/>
              <a:t>Green, J. G., McLaughlin, K. A., </a:t>
            </a:r>
            <a:r>
              <a:rPr lang="en-US" sz="1500" dirty="0" err="1"/>
              <a:t>Alegría</a:t>
            </a:r>
            <a:r>
              <a:rPr lang="en-US" sz="1500" dirty="0"/>
              <a:t>, M., Costello, E. J., Gruber, M. J., </a:t>
            </a:r>
            <a:r>
              <a:rPr lang="en-US" sz="1500" dirty="0" err="1"/>
              <a:t>Hoagwood</a:t>
            </a:r>
            <a:r>
              <a:rPr lang="en-US" sz="1500" dirty="0"/>
              <a:t>, K., Leaf, P. J., Olin, S., Sampson, N. A., &amp; Kessler, R. C. (2013). School mental health resources and adolescent mental health service use. </a:t>
            </a:r>
            <a:r>
              <a:rPr lang="en-US" sz="1500" i="1" dirty="0"/>
              <a:t>Journal of the American Academy of Child &amp; Adolescent Psychiatry</a:t>
            </a:r>
            <a:r>
              <a:rPr lang="en-US" sz="1500" dirty="0"/>
              <a:t>, </a:t>
            </a:r>
            <a:r>
              <a:rPr lang="en-US" sz="1500" i="1" dirty="0"/>
              <a:t>52</a:t>
            </a:r>
            <a:r>
              <a:rPr lang="en-US" sz="1500" dirty="0"/>
              <a:t>(5), 501–510. </a:t>
            </a:r>
            <a:r>
              <a:rPr lang="en-US" sz="1500" dirty="0">
                <a:hlinkClick r:id="rId8"/>
              </a:rPr>
              <a:t>https://doi.org/10.1016/j.jaac.2013.03.002</a:t>
            </a:r>
            <a:endParaRPr lang="en-US" sz="1500" dirty="0"/>
          </a:p>
          <a:p>
            <a:pPr marL="0" indent="0">
              <a:buNone/>
            </a:pPr>
            <a:r>
              <a:rPr lang="en-US" sz="1500" dirty="0"/>
              <a:t>Greenberg, M. T., </a:t>
            </a:r>
            <a:r>
              <a:rPr lang="en-US" sz="1500" dirty="0" err="1"/>
              <a:t>Domitrovich</a:t>
            </a:r>
            <a:r>
              <a:rPr lang="en-US" sz="1500" dirty="0"/>
              <a:t>, C. E., </a:t>
            </a:r>
            <a:r>
              <a:rPr lang="en-US" sz="1500" dirty="0" err="1"/>
              <a:t>Graczyk</a:t>
            </a:r>
            <a:r>
              <a:rPr lang="en-US" sz="1500" dirty="0"/>
              <a:t>, P. A., &amp; Zins, J. E. (2005). The study of implementation in school-based preventive interventions: Theory, research, and practice. </a:t>
            </a:r>
            <a:r>
              <a:rPr lang="en-US" sz="1500" i="1" dirty="0"/>
              <a:t>Promotion of Mental Health and Prevention of Mental and Behavioral Disorders 2005 Series V3</a:t>
            </a:r>
            <a:r>
              <a:rPr lang="en-US" sz="1500" dirty="0"/>
              <a:t>, 21. </a:t>
            </a:r>
            <a:endParaRPr lang="en-US" sz="1500" dirty="0">
              <a:cs typeface="Arial"/>
            </a:endParaRPr>
          </a:p>
          <a:p>
            <a:pPr marL="0" indent="0">
              <a:buNone/>
            </a:pPr>
            <a:endParaRPr lang="en-US" sz="1500" dirty="0"/>
          </a:p>
        </p:txBody>
      </p:sp>
      <p:sp>
        <p:nvSpPr>
          <p:cNvPr id="7" name="Title 6" hidden="1">
            <a:extLst>
              <a:ext uri="{FF2B5EF4-FFF2-40B4-BE49-F238E27FC236}">
                <a16:creationId xmlns:a16="http://schemas.microsoft.com/office/drawing/2014/main" id="{E8BBB7B1-9B92-4924-A45E-6C8D2020F297}"/>
              </a:ext>
            </a:extLst>
          </p:cNvPr>
          <p:cNvSpPr>
            <a:spLocks noGrp="1"/>
          </p:cNvSpPr>
          <p:nvPr>
            <p:ph type="title" idx="4294967295"/>
          </p:nvPr>
        </p:nvSpPr>
        <p:spPr/>
        <p:txBody>
          <a:bodyPr/>
          <a:lstStyle/>
          <a:p>
            <a:r>
              <a:rPr lang="en-US" dirty="0"/>
              <a:t>Resources</a:t>
            </a:r>
          </a:p>
        </p:txBody>
      </p:sp>
      <p:sp>
        <p:nvSpPr>
          <p:cNvPr id="8" name="Footer Placeholder 5">
            <a:extLst>
              <a:ext uri="{FF2B5EF4-FFF2-40B4-BE49-F238E27FC236}">
                <a16:creationId xmlns:a16="http://schemas.microsoft.com/office/drawing/2014/main" id="{718145ED-9CF6-9145-8713-FBFBBE989412}"/>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66048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42</a:t>
            </a:fld>
            <a:endParaRPr lang="en-US" dirty="0"/>
          </a:p>
        </p:txBody>
      </p:sp>
      <p:sp>
        <p:nvSpPr>
          <p:cNvPr id="4" name="Title 1"/>
          <p:cNvSpPr txBox="1">
            <a:spLocks/>
          </p:cNvSpPr>
          <p:nvPr/>
        </p:nvSpPr>
        <p:spPr>
          <a:xfrm>
            <a:off x="250634" y="23308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A4A62"/>
                </a:solidFill>
                <a:latin typeface="+mn-lt"/>
              </a:rPr>
              <a:t>Resources</a:t>
            </a:r>
          </a:p>
        </p:txBody>
      </p:sp>
      <p:cxnSp>
        <p:nvCxnSpPr>
          <p:cNvPr id="5" name="Straight Connector 4">
            <a:extLst>
              <a:ext uri="{C183D7F6-B498-43B3-948B-1728B52AA6E4}">
                <adec:decorative xmlns:adec="http://schemas.microsoft.com/office/drawing/2017/decorative" val="1"/>
              </a:ext>
            </a:extLst>
          </p:cNvPr>
          <p:cNvCxnSpPr/>
          <p:nvPr/>
        </p:nvCxnSpPr>
        <p:spPr>
          <a:xfrm>
            <a:off x="250634" y="89586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C1D7CC1-2E6E-4BD8-A97E-ED6F6641DDCC}"/>
              </a:ext>
            </a:extLst>
          </p:cNvPr>
          <p:cNvSpPr txBox="1">
            <a:spLocks/>
          </p:cNvSpPr>
          <p:nvPr/>
        </p:nvSpPr>
        <p:spPr>
          <a:xfrm>
            <a:off x="250634" y="1053390"/>
            <a:ext cx="11831438" cy="53465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Kase</a:t>
            </a:r>
            <a:r>
              <a:rPr lang="en-US" sz="1500" dirty="0"/>
              <a:t>, C., Hoover, S., Boyd, G., West, K. D., </a:t>
            </a:r>
            <a:r>
              <a:rPr lang="en-US" sz="1500" dirty="0" err="1"/>
              <a:t>Dubenitz</a:t>
            </a:r>
            <a:r>
              <a:rPr lang="en-US" sz="1500" dirty="0"/>
              <a:t>, J., Trivedi, P. A., Peterson, H. J., &amp; Stein, B. D. (2017). Educational outcomes associated with school behavioral health interventions: A review of the literature. </a:t>
            </a:r>
            <a:r>
              <a:rPr lang="en-US" sz="1500" i="1" dirty="0"/>
              <a:t>Journal of School Health</a:t>
            </a:r>
            <a:r>
              <a:rPr lang="en-US" sz="1500" dirty="0"/>
              <a:t>, </a:t>
            </a:r>
            <a:r>
              <a:rPr lang="en-US" sz="1500" i="1" dirty="0"/>
              <a:t>87</a:t>
            </a:r>
            <a:r>
              <a:rPr lang="en-US" sz="1500" dirty="0"/>
              <a:t>(7), 554–562. </a:t>
            </a:r>
            <a:r>
              <a:rPr lang="en-US" sz="1500" dirty="0">
                <a:hlinkClick r:id="rId3"/>
              </a:rPr>
              <a:t>https://doi.org/10.1111/josh.12524</a:t>
            </a:r>
            <a:r>
              <a:rPr lang="en-US" sz="1500" dirty="0"/>
              <a:t> </a:t>
            </a:r>
          </a:p>
          <a:p>
            <a:pPr marL="0" indent="0">
              <a:buFont typeface="Arial" panose="020B0604020202020204" pitchFamily="34" charset="0"/>
              <a:buNone/>
            </a:pPr>
            <a:r>
              <a:rPr lang="en-US" sz="1500" dirty="0"/>
              <a:t>Mental Health Colorado. (</a:t>
            </a:r>
            <a:r>
              <a:rPr lang="en-US" sz="1500" dirty="0" err="1"/>
              <a:t>n.d.</a:t>
            </a:r>
            <a:r>
              <a:rPr lang="en-US" sz="1500" dirty="0"/>
              <a:t>). </a:t>
            </a:r>
            <a:r>
              <a:rPr lang="en-US" sz="1500" i="1" dirty="0"/>
              <a:t>School mental health toolkit. </a:t>
            </a:r>
            <a:r>
              <a:rPr lang="en-US" sz="1500" dirty="0"/>
              <a:t>Retrieved from </a:t>
            </a:r>
            <a:r>
              <a:rPr lang="en-US" sz="1500" dirty="0">
                <a:hlinkClick r:id="rId4"/>
              </a:rPr>
              <a:t>https://www.mentalhealthcolorado.org/schooltoolkit/</a:t>
            </a:r>
            <a:r>
              <a:rPr lang="en-US" sz="1500" dirty="0"/>
              <a:t> </a:t>
            </a:r>
          </a:p>
          <a:p>
            <a:pPr marL="0" indent="0">
              <a:buFont typeface="Arial" panose="020B0604020202020204" pitchFamily="34" charset="0"/>
              <a:buNone/>
            </a:pPr>
            <a:r>
              <a:rPr lang="en-US" sz="1500" dirty="0"/>
              <a:t>National Center for School Mental Health. (2019). </a:t>
            </a:r>
            <a:r>
              <a:rPr lang="en-US" sz="1500" i="1" dirty="0"/>
              <a:t>Comprehensive school mental health core features checklist. </a:t>
            </a:r>
            <a:r>
              <a:rPr lang="en-US" sz="1500" dirty="0">
                <a:hlinkClick r:id="rId5"/>
              </a:rPr>
              <a:t>http://bit.ly/2Ungx29</a:t>
            </a:r>
            <a:r>
              <a:rPr lang="en-US" sz="1500" dirty="0"/>
              <a:t>  </a:t>
            </a:r>
            <a:endParaRPr lang="en-US" sz="1500" i="1" dirty="0">
              <a:highlight>
                <a:srgbClr val="FFFF00"/>
              </a:highlight>
            </a:endParaRPr>
          </a:p>
          <a:p>
            <a:pPr marL="0" indent="0">
              <a:buFont typeface="Arial" panose="020B0604020202020204" pitchFamily="34" charset="0"/>
              <a:buNone/>
            </a:pPr>
            <a:r>
              <a:rPr lang="en-US" sz="1500" dirty="0"/>
              <a:t>National Center for School Mental Health. (2019). School mental health matters infographic. </a:t>
            </a:r>
            <a:r>
              <a:rPr lang="en-US" sz="1500" dirty="0">
                <a:hlinkClick r:id="rId6"/>
              </a:rPr>
              <a:t>http://bit.ly/2NKpG25</a:t>
            </a:r>
            <a:r>
              <a:rPr lang="en-US" sz="1500" dirty="0"/>
              <a:t>  </a:t>
            </a:r>
            <a:endParaRPr lang="en-US" sz="1500" dirty="0">
              <a:highlight>
                <a:srgbClr val="FFFF00"/>
              </a:highlight>
            </a:endParaRPr>
          </a:p>
          <a:p>
            <a:pPr marL="0" indent="0">
              <a:buNone/>
            </a:pPr>
            <a:r>
              <a:rPr lang="en-US" sz="1500" dirty="0"/>
              <a:t>National Center for School Mental Health. (2023). </a:t>
            </a:r>
            <a:r>
              <a:rPr lang="en-US" sz="1500" i="1" dirty="0"/>
              <a:t>School mental health national quality assessment: Overview of domains and indicators</a:t>
            </a:r>
            <a:r>
              <a:rPr lang="en-US" sz="1500" dirty="0"/>
              <a:t>. Retrieved from </a:t>
            </a:r>
            <a:r>
              <a:rPr lang="en-US" sz="1500" dirty="0">
                <a:hlinkClick r:id="rId7"/>
              </a:rPr>
              <a:t>https://www.schoolmentalhealth.org/media/som/microsites/ncsmh/documents/shape/SMHQA-Domains-and-Indicators-2023.pdf</a:t>
            </a:r>
            <a:endParaRPr lang="en-US" sz="1500" dirty="0"/>
          </a:p>
          <a:p>
            <a:pPr marL="0" indent="0">
              <a:buNone/>
            </a:pPr>
            <a:r>
              <a:rPr lang="en-US" sz="1500" dirty="0"/>
              <a:t>National Center for School Mental Health. (2023). </a:t>
            </a:r>
            <a:r>
              <a:rPr lang="en-US" sz="1500" i="1" dirty="0"/>
              <a:t>School mental health quality assessment</a:t>
            </a:r>
            <a:r>
              <a:rPr lang="en-US" sz="1500" dirty="0"/>
              <a:t>. </a:t>
            </a:r>
            <a:r>
              <a:rPr lang="en-US" sz="1500" dirty="0">
                <a:hlinkClick r:id="rId8"/>
              </a:rPr>
              <a:t>https://theshapesystem.com/</a:t>
            </a:r>
            <a:endParaRPr lang="en-US" sz="1500" dirty="0"/>
          </a:p>
          <a:p>
            <a:pPr marL="0" indent="0">
              <a:buNone/>
            </a:pPr>
            <a:r>
              <a:rPr lang="en-US" sz="1500" dirty="0"/>
              <a:t>National Center for School Mental Health. (2024). </a:t>
            </a:r>
            <a:r>
              <a:rPr lang="en-US" sz="1500" i="1" dirty="0"/>
              <a:t>The SHAPE System. </a:t>
            </a:r>
            <a:r>
              <a:rPr lang="en-US" sz="1500" dirty="0">
                <a:hlinkClick r:id="rId9"/>
              </a:rPr>
              <a:t>http://theshapesystem.com/</a:t>
            </a:r>
            <a:endParaRPr lang="en-US" sz="1500" dirty="0"/>
          </a:p>
          <a:p>
            <a:pPr marL="0" indent="0">
              <a:buFont typeface="Arial" panose="020B0604020202020204" pitchFamily="34" charset="0"/>
              <a:buNone/>
            </a:pPr>
            <a:r>
              <a:rPr lang="en-US" sz="1500" dirty="0"/>
              <a:t>Rose, E. &amp; MacPhee, J. (2017). </a:t>
            </a:r>
            <a:r>
              <a:rPr lang="en-US" sz="1500" i="1" dirty="0"/>
              <a:t>Equity in mental health framework</a:t>
            </a:r>
            <a:r>
              <a:rPr lang="en-US" sz="1500" dirty="0"/>
              <a:t>. The Steve Fund and JED Foundation. Retrieved from </a:t>
            </a:r>
            <a:r>
              <a:rPr lang="en-US" sz="1500" dirty="0">
                <a:hlinkClick r:id="rId10"/>
              </a:rPr>
              <a:t>https://equityinmentalhealth.org</a:t>
            </a:r>
            <a:r>
              <a:rPr lang="en-US" sz="1500" dirty="0"/>
              <a:t> </a:t>
            </a:r>
          </a:p>
          <a:p>
            <a:pPr marL="0" indent="0">
              <a:buFont typeface="Arial" panose="020B0604020202020204" pitchFamily="34" charset="0"/>
              <a:buNone/>
            </a:pPr>
            <a:r>
              <a:rPr lang="en-US" sz="1500" dirty="0"/>
              <a:t>Taylor, R. D., </a:t>
            </a:r>
            <a:r>
              <a:rPr lang="en-US" sz="1500" dirty="0" err="1"/>
              <a:t>Oberle</a:t>
            </a:r>
            <a:r>
              <a:rPr lang="en-US" sz="1500" dirty="0"/>
              <a:t>, E., </a:t>
            </a:r>
            <a:r>
              <a:rPr lang="en-US" sz="1500" dirty="0" err="1"/>
              <a:t>Durlak</a:t>
            </a:r>
            <a:r>
              <a:rPr lang="en-US" sz="1500" dirty="0"/>
              <a:t>, J. A., &amp; Weissberg, R. P. (2017). Promoting positive youth development through school-based social and emotional learning interventions: A meta-analysis of follow-up effects. </a:t>
            </a:r>
            <a:r>
              <a:rPr lang="en-US" sz="1500" i="1" dirty="0"/>
              <a:t>Child Development, 88</a:t>
            </a:r>
            <a:r>
              <a:rPr lang="en-US" sz="1500" dirty="0"/>
              <a:t>, 1156–1171. </a:t>
            </a:r>
            <a:r>
              <a:rPr lang="en-US" sz="1500" u="sng" dirty="0">
                <a:hlinkClick r:id="rId11"/>
              </a:rPr>
              <a:t>http://doi.org/10.1111/cdev.12864</a:t>
            </a:r>
            <a:r>
              <a:rPr lang="en-US" sz="1500" u="sng" dirty="0"/>
              <a:t>  </a:t>
            </a:r>
          </a:p>
          <a:p>
            <a:pPr marL="0" indent="0">
              <a:buFont typeface="Arial" panose="020B0604020202020204" pitchFamily="34" charset="0"/>
              <a:buNone/>
            </a:pPr>
            <a:r>
              <a:rPr lang="en-US" sz="1500" dirty="0"/>
              <a:t>Wisconsin Department of Public Instruction. (2015, December). </a:t>
            </a:r>
            <a:r>
              <a:rPr lang="en-US" sz="1500" i="1" dirty="0"/>
              <a:t>The Wisconsin School Mental Health Framework: Integrating school mental health with positive behavioral interventions &amp; supports. </a:t>
            </a:r>
            <a:r>
              <a:rPr lang="en-US" sz="1500" dirty="0">
                <a:hlinkClick r:id="rId12"/>
              </a:rPr>
              <a:t>https://dpi.wi.gov/sites/default/files/imce/sspw/pdf/mhframework.pdf</a:t>
            </a:r>
            <a:r>
              <a:rPr lang="en-US" sz="1500" dirty="0"/>
              <a:t>  </a:t>
            </a:r>
          </a:p>
          <a:p>
            <a:pPr marL="617538" indent="0">
              <a:buFont typeface="Arial" panose="020B0604020202020204" pitchFamily="34" charset="0"/>
              <a:buNone/>
            </a:pPr>
            <a:endParaRPr lang="en-US" sz="1500" dirty="0"/>
          </a:p>
          <a:p>
            <a:pPr marL="617538" indent="0">
              <a:buFont typeface="Arial" panose="020B0604020202020204" pitchFamily="34" charset="0"/>
              <a:buNone/>
            </a:pPr>
            <a:endParaRPr lang="en-US" sz="1500" dirty="0"/>
          </a:p>
        </p:txBody>
      </p:sp>
      <p:sp>
        <p:nvSpPr>
          <p:cNvPr id="3" name="Title 2" hidden="1">
            <a:extLst>
              <a:ext uri="{FF2B5EF4-FFF2-40B4-BE49-F238E27FC236}">
                <a16:creationId xmlns:a16="http://schemas.microsoft.com/office/drawing/2014/main" id="{F32CDD92-90D4-4833-A97B-BFE5DB531B25}"/>
              </a:ext>
            </a:extLst>
          </p:cNvPr>
          <p:cNvSpPr>
            <a:spLocks noGrp="1"/>
          </p:cNvSpPr>
          <p:nvPr>
            <p:ph type="title" idx="4294967295"/>
          </p:nvPr>
        </p:nvSpPr>
        <p:spPr/>
        <p:txBody>
          <a:bodyPr/>
          <a:lstStyle/>
          <a:p>
            <a:r>
              <a:rPr lang="en-US" dirty="0"/>
              <a:t>Resources (continued)</a:t>
            </a:r>
          </a:p>
        </p:txBody>
      </p:sp>
      <p:sp>
        <p:nvSpPr>
          <p:cNvPr id="8" name="Footer Placeholder 5">
            <a:extLst>
              <a:ext uri="{FF2B5EF4-FFF2-40B4-BE49-F238E27FC236}">
                <a16:creationId xmlns:a16="http://schemas.microsoft.com/office/drawing/2014/main" id="{22EBB4AC-99E6-0D4C-9BBE-B4CBE4F7AEB2}"/>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418095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tacked color bar placeholder"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pic>
        <p:nvPicPr>
          <p:cNvPr id="9" name="Picture 8">
            <a:extLst>
              <a:ext uri="{FF2B5EF4-FFF2-40B4-BE49-F238E27FC236}">
                <a16:creationId xmlns:a16="http://schemas.microsoft.com/office/drawing/2014/main" id="{1C9B832F-AF1E-4514-A364-23EA7916B59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7869" y="126039"/>
            <a:ext cx="2120537" cy="1336099"/>
          </a:xfrm>
          <a:prstGeom prst="rect">
            <a:avLst/>
          </a:prstGeom>
        </p:spPr>
      </p:pic>
      <p:pic>
        <p:nvPicPr>
          <p:cNvPr id="12"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a:extLst>
              <a:ext uri="{FF2B5EF4-FFF2-40B4-BE49-F238E27FC236}">
                <a16:creationId xmlns:a16="http://schemas.microsoft.com/office/drawing/2014/main" id="{64E953A8-AAD2-4F64-8B3E-AC12C065D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4" y="256668"/>
            <a:ext cx="4410075" cy="1019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11"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15" name="Rectangle 14">
            <a:extLst>
              <a:ext uri="{FF2B5EF4-FFF2-40B4-BE49-F238E27FC236}">
                <a16:creationId xmlns:a16="http://schemas.microsoft.com/office/drawing/2014/main" id="{CFCD2D63-5D7A-41F6-9630-687AEA57BE77}"/>
              </a:ext>
            </a:extLst>
          </p:cNvPr>
          <p:cNvSpPr/>
          <p:nvPr/>
        </p:nvSpPr>
        <p:spPr>
          <a:xfrm>
            <a:off x="345079" y="1873162"/>
            <a:ext cx="5076967" cy="707886"/>
          </a:xfrm>
          <a:prstGeom prst="rect">
            <a:avLst/>
          </a:prstGeom>
        </p:spPr>
        <p:txBody>
          <a:bodyPr wrap="square">
            <a:spAutoFit/>
          </a:bodyPr>
          <a:lstStyle/>
          <a:p>
            <a:pPr algn="ctr" defTabSz="457200"/>
            <a:r>
              <a:rPr lang="en-US" sz="4000" b="1" dirty="0">
                <a:solidFill>
                  <a:srgbClr val="6A4A62"/>
                </a:solidFill>
                <a:latin typeface="Arial" panose="020B0604020202020204"/>
              </a:rPr>
              <a:t>Acknowledgments</a:t>
            </a:r>
          </a:p>
        </p:txBody>
      </p:sp>
      <p:sp>
        <p:nvSpPr>
          <p:cNvPr id="16" name="Title 4">
            <a:extLst>
              <a:ext uri="{FF2B5EF4-FFF2-40B4-BE49-F238E27FC236}">
                <a16:creationId xmlns:a16="http://schemas.microsoft.com/office/drawing/2014/main" id="{86E98CBF-BE93-4E45-888D-8BFCF61A4531}"/>
              </a:ext>
            </a:extLst>
          </p:cNvPr>
          <p:cNvSpPr>
            <a:spLocks noGrp="1"/>
          </p:cNvSpPr>
          <p:nvPr>
            <p:ph type="ctrTitle"/>
          </p:nvPr>
        </p:nvSpPr>
        <p:spPr>
          <a:xfrm>
            <a:off x="492147" y="2696422"/>
            <a:ext cx="11040211" cy="1911631"/>
          </a:xfrm>
        </p:spPr>
        <p:txBody>
          <a:bodyPr>
            <a:noAutofit/>
          </a:bodyPr>
          <a:lstStyle/>
          <a:p>
            <a:pPr algn="l"/>
            <a:r>
              <a:rPr lang="en-US" sz="2400" dirty="0">
                <a:latin typeface="+mn-lt"/>
              </a:rPr>
              <a:t>This work is supported by grant SM081726 from the Department of Health and Human Services, Substance Abuse and Mental Health Services Administration. </a:t>
            </a:r>
            <a:br>
              <a:rPr lang="en-US" sz="2400" dirty="0">
                <a:latin typeface="+mn-lt"/>
              </a:rPr>
            </a:br>
            <a:br>
              <a:rPr lang="en-US" sz="2400" dirty="0">
                <a:latin typeface="+mn-lt"/>
              </a:rPr>
            </a:br>
            <a:r>
              <a:rPr lang="en-US" sz="2400" dirty="0">
                <a:latin typeface="+mn-lt"/>
              </a:rPr>
              <a:t>Module content was developed by the National Center for School Mental Health in partnership with the MHTTC Network Coordinating Office. </a:t>
            </a:r>
          </a:p>
        </p:txBody>
      </p:sp>
      <p:sp>
        <p:nvSpPr>
          <p:cNvPr id="2" name="Slide Number Placeholder 1">
            <a:extLst>
              <a:ext uri="{FF2B5EF4-FFF2-40B4-BE49-F238E27FC236}">
                <a16:creationId xmlns:a16="http://schemas.microsoft.com/office/drawing/2014/main" id="{5BF1D76E-FA9C-4C97-A03E-00F2A0BED5C2}"/>
              </a:ext>
            </a:extLst>
          </p:cNvPr>
          <p:cNvSpPr>
            <a:spLocks noGrp="1"/>
          </p:cNvSpPr>
          <p:nvPr>
            <p:ph type="sldNum" sz="quarter" idx="13"/>
          </p:nvPr>
        </p:nvSpPr>
        <p:spPr/>
        <p:txBody>
          <a:bodyPr/>
          <a:lstStyle/>
          <a:p>
            <a:fld id="{48F63A3B-78C7-47BE-AE5E-E10140E04643}" type="slidenum">
              <a:rPr lang="en-US" smtClean="0"/>
              <a:t>43</a:t>
            </a:fld>
            <a:endParaRPr lang="en-US" dirty="0"/>
          </a:p>
        </p:txBody>
      </p:sp>
      <p:sp>
        <p:nvSpPr>
          <p:cNvPr id="18" name="Footer Placeholder 5">
            <a:extLst>
              <a:ext uri="{FF2B5EF4-FFF2-40B4-BE49-F238E27FC236}">
                <a16:creationId xmlns:a16="http://schemas.microsoft.com/office/drawing/2014/main" id="{C28B57E4-F80B-1349-8680-304C9CA8C26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custDataLst>
      <p:tags r:id="rId1"/>
    </p:custDataLst>
    <p:extLst>
      <p:ext uri="{BB962C8B-B14F-4D97-AF65-F5344CB8AC3E}">
        <p14:creationId xmlns:p14="http://schemas.microsoft.com/office/powerpoint/2010/main" val="255685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03E55E-2474-BD4F-80BA-91EB7D8BD719}"/>
              </a:ext>
            </a:extLst>
          </p:cNvPr>
          <p:cNvSpPr txBox="1">
            <a:spLocks/>
          </p:cNvSpPr>
          <p:nvPr/>
        </p:nvSpPr>
        <p:spPr>
          <a:xfrm>
            <a:off x="668448" y="653381"/>
            <a:ext cx="10515600" cy="666822"/>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A4A62"/>
                </a:solidFill>
                <a:latin typeface="+mn-lt"/>
              </a:rPr>
              <a:t>Implementation Guidance Modules Development</a:t>
            </a:r>
          </a:p>
        </p:txBody>
      </p:sp>
      <p:sp>
        <p:nvSpPr>
          <p:cNvPr id="5" name="Content Placeholder 2">
            <a:extLst>
              <a:ext uri="{FF2B5EF4-FFF2-40B4-BE49-F238E27FC236}">
                <a16:creationId xmlns:a16="http://schemas.microsoft.com/office/drawing/2014/main" id="{6BF22FBF-C273-3345-AD88-37F3E67B80A3}"/>
              </a:ext>
            </a:extLst>
          </p:cNvPr>
          <p:cNvSpPr txBox="1">
            <a:spLocks/>
          </p:cNvSpPr>
          <p:nvPr/>
        </p:nvSpPr>
        <p:spPr>
          <a:xfrm>
            <a:off x="668448" y="1964663"/>
            <a:ext cx="11199702" cy="41177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2600" dirty="0"/>
              <a:t>National School Mental Health Best Practices: Implementation Guidance Modules for States, Districts, and Schools was co-developed by the Mental Health Technology Transfer Center (MHTTC) Network and the National Center for School Mental Health (NCSMH).</a:t>
            </a:r>
          </a:p>
        </p:txBody>
      </p:sp>
      <p:pic>
        <p:nvPicPr>
          <p:cNvPr id="6" name="Picture 5" descr="Logo: Mental Health Technology Transfer Center Network&#10;">
            <a:extLst>
              <a:ext uri="{FF2B5EF4-FFF2-40B4-BE49-F238E27FC236}">
                <a16:creationId xmlns:a16="http://schemas.microsoft.com/office/drawing/2014/main" id="{69267A94-6A53-DF43-8983-6FCA4817710D}"/>
              </a:ext>
            </a:extLst>
          </p:cNvPr>
          <p:cNvPicPr>
            <a:picLocks noChangeAspect="1"/>
          </p:cNvPicPr>
          <p:nvPr/>
        </p:nvPicPr>
        <p:blipFill>
          <a:blip r:embed="rId3"/>
          <a:stretch>
            <a:fillRect/>
          </a:stretch>
        </p:blipFill>
        <p:spPr>
          <a:xfrm>
            <a:off x="1053158" y="4023519"/>
            <a:ext cx="6112211" cy="1414397"/>
          </a:xfrm>
          <a:prstGeom prst="rect">
            <a:avLst/>
          </a:prstGeom>
        </p:spPr>
      </p:pic>
      <p:pic>
        <p:nvPicPr>
          <p:cNvPr id="7" name="Picture 6" descr="Logo: National Center for School Mental Health&#10;">
            <a:extLst>
              <a:ext uri="{FF2B5EF4-FFF2-40B4-BE49-F238E27FC236}">
                <a16:creationId xmlns:a16="http://schemas.microsoft.com/office/drawing/2014/main" id="{9D7044DA-A6F3-A64B-B2E4-AEB98CE133BD}"/>
              </a:ext>
            </a:extLst>
          </p:cNvPr>
          <p:cNvPicPr>
            <a:picLocks noChangeAspect="1"/>
          </p:cNvPicPr>
          <p:nvPr/>
        </p:nvPicPr>
        <p:blipFill>
          <a:blip r:embed="rId4"/>
          <a:stretch>
            <a:fillRect/>
          </a:stretch>
        </p:blipFill>
        <p:spPr>
          <a:xfrm>
            <a:off x="7772068" y="3481595"/>
            <a:ext cx="3551680" cy="2106634"/>
          </a:xfrm>
          <a:prstGeom prst="rect">
            <a:avLst/>
          </a:prstGeom>
        </p:spPr>
      </p:pic>
      <p:cxnSp>
        <p:nvCxnSpPr>
          <p:cNvPr id="10" name="Straight Connector 9">
            <a:extLst>
              <a:ext uri="{C183D7F6-B498-43B3-948B-1728B52AA6E4}">
                <adec:decorative xmlns:adec="http://schemas.microsoft.com/office/drawing/2017/decorative" val="1"/>
              </a:ext>
            </a:extLst>
          </p:cNvPr>
          <p:cNvCxnSpPr/>
          <p:nvPr/>
        </p:nvCxnSpPr>
        <p:spPr>
          <a:xfrm>
            <a:off x="930729" y="1320203"/>
            <a:ext cx="9976757"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2EEF0F6-9082-43EE-96E7-E98356697ED3}"/>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8" name="Title 7" hidden="1">
            <a:extLst>
              <a:ext uri="{FF2B5EF4-FFF2-40B4-BE49-F238E27FC236}">
                <a16:creationId xmlns:a16="http://schemas.microsoft.com/office/drawing/2014/main" id="{FDDC6D77-2712-4254-9344-7BB47FE141CE}"/>
              </a:ext>
            </a:extLst>
          </p:cNvPr>
          <p:cNvSpPr>
            <a:spLocks noGrp="1"/>
          </p:cNvSpPr>
          <p:nvPr>
            <p:ph type="title" idx="4294967295"/>
          </p:nvPr>
        </p:nvSpPr>
        <p:spPr/>
        <p:txBody>
          <a:bodyPr/>
          <a:lstStyle/>
          <a:p>
            <a:r>
              <a:rPr lang="en-US" dirty="0"/>
              <a:t>Curriculum Development</a:t>
            </a:r>
          </a:p>
        </p:txBody>
      </p:sp>
      <p:sp>
        <p:nvSpPr>
          <p:cNvPr id="11" name="Footer Placeholder 5">
            <a:extLst>
              <a:ext uri="{FF2B5EF4-FFF2-40B4-BE49-F238E27FC236}">
                <a16:creationId xmlns:a16="http://schemas.microsoft.com/office/drawing/2014/main" id="{F0F1451D-3A84-9E4E-8F53-5F542C8064A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4108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F795-1A1B-2346-B317-AC5AA3B08CFD}"/>
              </a:ext>
            </a:extLst>
          </p:cNvPr>
          <p:cNvSpPr txBox="1">
            <a:spLocks/>
          </p:cNvSpPr>
          <p:nvPr/>
        </p:nvSpPr>
        <p:spPr>
          <a:xfrm>
            <a:off x="622300" y="33099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A4A62"/>
                </a:solidFill>
                <a:latin typeface="+mn-lt"/>
              </a:rPr>
              <a:t>Mental Health Technology Transfer Center (MHTTC) Network</a:t>
            </a:r>
          </a:p>
        </p:txBody>
      </p:sp>
      <p:pic>
        <p:nvPicPr>
          <p:cNvPr id="4" name="Picture 3" descr="Map of MHTTC services in the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064" y="1266412"/>
            <a:ext cx="7162936" cy="4581883"/>
          </a:xfrm>
          <a:prstGeom prst="rect">
            <a:avLst/>
          </a:prstGeom>
        </p:spPr>
      </p:pic>
      <p:sp>
        <p:nvSpPr>
          <p:cNvPr id="6" name="TextBox 5"/>
          <p:cNvSpPr txBox="1"/>
          <p:nvPr/>
        </p:nvSpPr>
        <p:spPr>
          <a:xfrm>
            <a:off x="5571744" y="6035040"/>
            <a:ext cx="6217920" cy="369332"/>
          </a:xfrm>
          <a:prstGeom prst="rect">
            <a:avLst/>
          </a:prstGeom>
          <a:noFill/>
        </p:spPr>
        <p:txBody>
          <a:bodyPr wrap="square" rtlCol="0">
            <a:spAutoFit/>
          </a:bodyPr>
          <a:lstStyle/>
          <a:p>
            <a:pPr algn="ctr"/>
            <a:r>
              <a:rPr lang="en-US" dirty="0"/>
              <a:t>Visit the MHTTC website at https://mhttcnetwork.org/</a:t>
            </a:r>
          </a:p>
        </p:txBody>
      </p:sp>
      <p:sp>
        <p:nvSpPr>
          <p:cNvPr id="7" name="TextBox 6"/>
          <p:cNvSpPr txBox="1"/>
          <p:nvPr/>
        </p:nvSpPr>
        <p:spPr>
          <a:xfrm>
            <a:off x="469256" y="2159682"/>
            <a:ext cx="5218176" cy="3447098"/>
          </a:xfrm>
          <a:prstGeom prst="rect">
            <a:avLst/>
          </a:prstGeom>
          <a:noFill/>
        </p:spPr>
        <p:txBody>
          <a:bodyPr wrap="square" rtlCol="0">
            <a:spAutoFit/>
          </a:bodyPr>
          <a:lstStyle/>
          <a:p>
            <a:pPr marL="342900" indent="-342900">
              <a:spcAft>
                <a:spcPts val="600"/>
              </a:spcAft>
              <a:buClr>
                <a:srgbClr val="6A4A62"/>
              </a:buClr>
              <a:buFont typeface="Arial" panose="020B0604020202020204" pitchFamily="34" charset="0"/>
              <a:buChar char="•"/>
            </a:pPr>
            <a:r>
              <a:rPr lang="en-US" sz="2200" dirty="0"/>
              <a:t>Established in 2018 with funding from the Substance Abuse and Mental Health Services Administration (SAMHSA)</a:t>
            </a:r>
          </a:p>
          <a:p>
            <a:pPr marL="285750" lvl="1" indent="-285750">
              <a:spcAft>
                <a:spcPts val="600"/>
              </a:spcAft>
              <a:buClr>
                <a:srgbClr val="6A4A62"/>
              </a:buClr>
              <a:buFont typeface="Arial" panose="020B0604020202020204" pitchFamily="34" charset="0"/>
              <a:buChar char="•"/>
            </a:pPr>
            <a:r>
              <a:rPr lang="en-US" sz="2200" dirty="0"/>
              <a:t>10 Regional Centers</a:t>
            </a:r>
          </a:p>
          <a:p>
            <a:pPr marL="285750" lvl="1" indent="-285750">
              <a:spcAft>
                <a:spcPts val="600"/>
              </a:spcAft>
              <a:buClr>
                <a:srgbClr val="6A4A62"/>
              </a:buClr>
              <a:buFont typeface="Arial" panose="020B0604020202020204" pitchFamily="34" charset="0"/>
              <a:buChar char="•"/>
            </a:pPr>
            <a:r>
              <a:rPr lang="en-US" sz="2200" dirty="0"/>
              <a:t>National Hispanic &amp; Latino Center</a:t>
            </a:r>
          </a:p>
          <a:p>
            <a:pPr marL="285750" indent="-285750">
              <a:spcAft>
                <a:spcPts val="600"/>
              </a:spcAft>
              <a:buClr>
                <a:srgbClr val="6A4A62"/>
              </a:buClr>
              <a:buFont typeface="Arial" panose="020B0604020202020204" pitchFamily="34" charset="0"/>
              <a:buChar char="•"/>
            </a:pPr>
            <a:r>
              <a:rPr lang="en-US" sz="2200" dirty="0"/>
              <a:t>National American Indian and Alaska Native Center</a:t>
            </a:r>
          </a:p>
          <a:p>
            <a:pPr marL="285750" indent="-285750">
              <a:buClr>
                <a:srgbClr val="6A4A62"/>
              </a:buClr>
              <a:buFont typeface="Arial" panose="020B0604020202020204" pitchFamily="34" charset="0"/>
              <a:buChar char="•"/>
            </a:pPr>
            <a:r>
              <a:rPr lang="en-US" sz="2200" dirty="0"/>
              <a:t>Network Coordinating Office</a:t>
            </a:r>
          </a:p>
        </p:txBody>
      </p:sp>
      <p:sp>
        <p:nvSpPr>
          <p:cNvPr id="3" name="Slide Number Placeholder 2">
            <a:extLst>
              <a:ext uri="{FF2B5EF4-FFF2-40B4-BE49-F238E27FC236}">
                <a16:creationId xmlns:a16="http://schemas.microsoft.com/office/drawing/2014/main" id="{97C7C651-2670-4796-BC94-E7905EE69018}"/>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8" name="Title 7" hidden="1">
            <a:extLst>
              <a:ext uri="{FF2B5EF4-FFF2-40B4-BE49-F238E27FC236}">
                <a16:creationId xmlns:a16="http://schemas.microsoft.com/office/drawing/2014/main" id="{AC7D1FE1-0DD2-478A-BAF4-EAF44C03B3E1}"/>
              </a:ext>
            </a:extLst>
          </p:cNvPr>
          <p:cNvSpPr>
            <a:spLocks noGrp="1"/>
          </p:cNvSpPr>
          <p:nvPr>
            <p:ph type="title" idx="4294967295"/>
          </p:nvPr>
        </p:nvSpPr>
        <p:spPr/>
        <p:txBody>
          <a:bodyPr/>
          <a:lstStyle/>
          <a:p>
            <a:r>
              <a:rPr lang="en-US" dirty="0"/>
              <a:t>Mental Health Technology Transfer</a:t>
            </a:r>
            <a:r>
              <a:rPr lang="en-US" baseline="0" dirty="0"/>
              <a:t> Center </a:t>
            </a:r>
            <a:endParaRPr lang="en-US" dirty="0"/>
          </a:p>
        </p:txBody>
      </p:sp>
      <p:sp>
        <p:nvSpPr>
          <p:cNvPr id="9" name="Footer Placeholder 5">
            <a:extLst>
              <a:ext uri="{FF2B5EF4-FFF2-40B4-BE49-F238E27FC236}">
                <a16:creationId xmlns:a16="http://schemas.microsoft.com/office/drawing/2014/main" id="{FF8E25C4-2999-E64D-A5A5-81F55B59ADA6}"/>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94188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3457-CF20-4441-A73D-FDAD89D3767C}"/>
              </a:ext>
            </a:extLst>
          </p:cNvPr>
          <p:cNvSpPr txBox="1">
            <a:spLocks/>
          </p:cNvSpPr>
          <p:nvPr/>
        </p:nvSpPr>
        <p:spPr>
          <a:xfrm>
            <a:off x="875778"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A4A62"/>
                </a:solidFill>
                <a:latin typeface="+mn-lt"/>
              </a:rPr>
              <a:t>National Center for School Mental Health (NCSMH)</a:t>
            </a:r>
          </a:p>
        </p:txBody>
      </p:sp>
      <p:sp>
        <p:nvSpPr>
          <p:cNvPr id="3" name="Content Placeholder 2">
            <a:extLst>
              <a:ext uri="{FF2B5EF4-FFF2-40B4-BE49-F238E27FC236}">
                <a16:creationId xmlns:a16="http://schemas.microsoft.com/office/drawing/2014/main" id="{0121CD9E-973E-0A41-B3C9-6CD98967A598}"/>
              </a:ext>
            </a:extLst>
          </p:cNvPr>
          <p:cNvSpPr txBox="1">
            <a:spLocks/>
          </p:cNvSpPr>
          <p:nvPr/>
        </p:nvSpPr>
        <p:spPr>
          <a:xfrm>
            <a:off x="583156" y="1690688"/>
            <a:ext cx="5181600" cy="3812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4A62"/>
              </a:buClr>
            </a:pPr>
            <a:r>
              <a:rPr lang="en-US" dirty="0"/>
              <a:t>Established in 1995 with funding from the Health Resources and Services Administration </a:t>
            </a:r>
          </a:p>
          <a:p>
            <a:pPr>
              <a:buClr>
                <a:srgbClr val="6A4A62"/>
              </a:buClr>
            </a:pPr>
            <a:endParaRPr lang="en-US" dirty="0"/>
          </a:p>
          <a:p>
            <a:pPr>
              <a:buClr>
                <a:srgbClr val="6A4A62"/>
              </a:buClr>
            </a:pPr>
            <a:r>
              <a:rPr lang="en-US" dirty="0"/>
              <a:t>The </a:t>
            </a:r>
            <a:r>
              <a:rPr lang="en-US" b="1" dirty="0">
                <a:solidFill>
                  <a:srgbClr val="6A4A62"/>
                </a:solidFill>
              </a:rPr>
              <a:t>NCSMH mission </a:t>
            </a:r>
            <a:r>
              <a:rPr lang="en-US" dirty="0"/>
              <a:t>is to strengthen policies and programs in school mental health to improve learning and promote success for America’s youth.</a:t>
            </a:r>
          </a:p>
          <a:p>
            <a:endParaRPr lang="en-US" dirty="0"/>
          </a:p>
          <a:p>
            <a:endParaRPr lang="en-US" dirty="0"/>
          </a:p>
          <a:p>
            <a:endParaRPr lang="en-US" dirty="0"/>
          </a:p>
        </p:txBody>
      </p:sp>
      <p:pic>
        <p:nvPicPr>
          <p:cNvPr id="4" name="Content Placeholder 8" descr="Logo: University of Maryland School of Maryland">
            <a:extLst>
              <a:ext uri="{FF2B5EF4-FFF2-40B4-BE49-F238E27FC236}">
                <a16:creationId xmlns:a16="http://schemas.microsoft.com/office/drawing/2014/main" id="{E8FDB44E-78A9-CB4C-BE49-2BE11FBEA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011" y="1540701"/>
            <a:ext cx="5751989" cy="1512519"/>
          </a:xfrm>
          <a:prstGeom prst="rect">
            <a:avLst/>
          </a:prstGeom>
        </p:spPr>
      </p:pic>
      <p:pic>
        <p:nvPicPr>
          <p:cNvPr id="5" name="Picture 4" descr="Logo: National Center for School Mental Health ">
            <a:extLst>
              <a:ext uri="{FF2B5EF4-FFF2-40B4-BE49-F238E27FC236}">
                <a16:creationId xmlns:a16="http://schemas.microsoft.com/office/drawing/2014/main" id="{2BD3119A-C372-8140-8364-86DA0A3EB340}"/>
              </a:ext>
            </a:extLst>
          </p:cNvPr>
          <p:cNvPicPr>
            <a:picLocks noChangeAspect="1"/>
          </p:cNvPicPr>
          <p:nvPr/>
        </p:nvPicPr>
        <p:blipFill>
          <a:blip r:embed="rId4"/>
          <a:stretch>
            <a:fillRect/>
          </a:stretch>
        </p:blipFill>
        <p:spPr>
          <a:xfrm>
            <a:off x="6787861" y="3150589"/>
            <a:ext cx="4040287" cy="2404255"/>
          </a:xfrm>
          <a:prstGeom prst="rect">
            <a:avLst/>
          </a:prstGeom>
        </p:spPr>
      </p:pic>
      <p:sp>
        <p:nvSpPr>
          <p:cNvPr id="7" name="TextBox 6"/>
          <p:cNvSpPr txBox="1"/>
          <p:nvPr/>
        </p:nvSpPr>
        <p:spPr>
          <a:xfrm>
            <a:off x="5932011" y="5908412"/>
            <a:ext cx="6217920" cy="369332"/>
          </a:xfrm>
          <a:prstGeom prst="rect">
            <a:avLst/>
          </a:prstGeom>
          <a:noFill/>
        </p:spPr>
        <p:txBody>
          <a:bodyPr wrap="square" rtlCol="0">
            <a:spAutoFit/>
          </a:bodyPr>
          <a:lstStyle/>
          <a:p>
            <a:pPr algn="ctr"/>
            <a:r>
              <a:rPr lang="en-US" dirty="0"/>
              <a:t>Visit the NCSMH website at </a:t>
            </a:r>
            <a:r>
              <a:rPr lang="en-US" dirty="0">
                <a:hlinkClick r:id="rId5"/>
              </a:rPr>
              <a:t>www.schoolmentalhealth.org</a:t>
            </a:r>
            <a:r>
              <a:rPr lang="en-US" dirty="0"/>
              <a:t> </a:t>
            </a:r>
          </a:p>
        </p:txBody>
      </p:sp>
      <p:sp>
        <p:nvSpPr>
          <p:cNvPr id="8" name="Slide Number Placeholder 7">
            <a:extLst>
              <a:ext uri="{FF2B5EF4-FFF2-40B4-BE49-F238E27FC236}">
                <a16:creationId xmlns:a16="http://schemas.microsoft.com/office/drawing/2014/main" id="{BE71871C-A2E6-4D90-AF08-FB1CA38E6DB6}"/>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9" name="Title 8" hidden="1">
            <a:extLst>
              <a:ext uri="{FF2B5EF4-FFF2-40B4-BE49-F238E27FC236}">
                <a16:creationId xmlns:a16="http://schemas.microsoft.com/office/drawing/2014/main" id="{6670D764-9182-463B-8A6B-7C8D8A811832}"/>
              </a:ext>
            </a:extLst>
          </p:cNvPr>
          <p:cNvSpPr>
            <a:spLocks noGrp="1"/>
          </p:cNvSpPr>
          <p:nvPr>
            <p:ph type="title" idx="4294967295"/>
          </p:nvPr>
        </p:nvSpPr>
        <p:spPr/>
        <p:txBody>
          <a:bodyPr/>
          <a:lstStyle/>
          <a:p>
            <a:r>
              <a:rPr lang="en-US" dirty="0"/>
              <a:t>National Center for School Mental health</a:t>
            </a:r>
          </a:p>
        </p:txBody>
      </p:sp>
      <p:sp>
        <p:nvSpPr>
          <p:cNvPr id="10" name="Footer Placeholder 5">
            <a:extLst>
              <a:ext uri="{FF2B5EF4-FFF2-40B4-BE49-F238E27FC236}">
                <a16:creationId xmlns:a16="http://schemas.microsoft.com/office/drawing/2014/main" id="{C77603BB-C12D-C041-AC0F-0BC1B1CF944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29636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descr="Graphic shows the 8 modules of the curriculum&#10;">
            <a:extLst>
              <a:ext uri="{FF2B5EF4-FFF2-40B4-BE49-F238E27FC236}">
                <a16:creationId xmlns:a16="http://schemas.microsoft.com/office/drawing/2014/main" id="{9E1A401E-4D10-4F71-8FFC-9CD71FE4335F}"/>
              </a:ext>
            </a:extLst>
          </p:cNvPr>
          <p:cNvGraphicFramePr>
            <a:graphicFrameLocks/>
          </p:cNvGraphicFramePr>
          <p:nvPr>
            <p:extLst>
              <p:ext uri="{D42A27DB-BD31-4B8C-83A1-F6EECF244321}">
                <p14:modId xmlns:p14="http://schemas.microsoft.com/office/powerpoint/2010/main" val="3225173768"/>
              </p:ext>
            </p:extLst>
          </p:nvPr>
        </p:nvGraphicFramePr>
        <p:xfrm>
          <a:off x="937822" y="1453019"/>
          <a:ext cx="10172764" cy="5060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937821" y="530230"/>
            <a:ext cx="9577779" cy="5884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6A4A62"/>
                </a:solidFill>
                <a:latin typeface="+mn-lt"/>
              </a:rPr>
              <a:t>Overview of Implementation Guidance Modules</a:t>
            </a:r>
          </a:p>
        </p:txBody>
      </p:sp>
      <p:cxnSp>
        <p:nvCxnSpPr>
          <p:cNvPr id="6" name="Straight Connector 5">
            <a:extLst>
              <a:ext uri="{C183D7F6-B498-43B3-948B-1728B52AA6E4}">
                <adec:decorative xmlns:adec="http://schemas.microsoft.com/office/drawing/2017/decorative" val="1"/>
              </a:ext>
            </a:extLst>
          </p:cNvPr>
          <p:cNvCxnSpPr/>
          <p:nvPr/>
        </p:nvCxnSpPr>
        <p:spPr>
          <a:xfrm flipV="1">
            <a:off x="937822" y="1159329"/>
            <a:ext cx="9332849" cy="5459"/>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3803FA2-2ECC-4FF5-8F66-F7F6BDB33434}"/>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5" name="Title 4" hidden="1">
            <a:extLst>
              <a:ext uri="{FF2B5EF4-FFF2-40B4-BE49-F238E27FC236}">
                <a16:creationId xmlns:a16="http://schemas.microsoft.com/office/drawing/2014/main" id="{055B5E39-EFDC-40F9-8C8F-CA461751438F}"/>
              </a:ext>
            </a:extLst>
          </p:cNvPr>
          <p:cNvSpPr>
            <a:spLocks noGrp="1"/>
          </p:cNvSpPr>
          <p:nvPr>
            <p:ph type="title" idx="4294967295"/>
          </p:nvPr>
        </p:nvSpPr>
        <p:spPr/>
        <p:txBody>
          <a:bodyPr/>
          <a:lstStyle/>
          <a:p>
            <a:r>
              <a:rPr lang="en-US" dirty="0"/>
              <a:t>Curriculum Overview</a:t>
            </a:r>
          </a:p>
        </p:txBody>
      </p:sp>
    </p:spTree>
    <p:extLst>
      <p:ext uri="{BB962C8B-B14F-4D97-AF65-F5344CB8AC3E}">
        <p14:creationId xmlns:p14="http://schemas.microsoft.com/office/powerpoint/2010/main" val="403103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49" y="136525"/>
            <a:ext cx="4469551" cy="1325563"/>
          </a:xfrm>
        </p:spPr>
        <p:txBody>
          <a:bodyPr>
            <a:normAutofit/>
          </a:bodyPr>
          <a:lstStyle/>
          <a:p>
            <a:pPr algn="ctr"/>
            <a:r>
              <a:rPr lang="en-US" sz="4000" b="1" dirty="0">
                <a:solidFill>
                  <a:srgbClr val="6A4A62"/>
                </a:solidFill>
                <a:latin typeface="+mn-lt"/>
              </a:rPr>
              <a:t>Target Audience</a:t>
            </a:r>
          </a:p>
        </p:txBody>
      </p:sp>
      <p:sp>
        <p:nvSpPr>
          <p:cNvPr id="3" name="Content Placeholder 2"/>
          <p:cNvSpPr>
            <a:spLocks noGrp="1"/>
          </p:cNvSpPr>
          <p:nvPr>
            <p:ph sz="half" idx="1"/>
          </p:nvPr>
        </p:nvSpPr>
        <p:spPr>
          <a:xfrm>
            <a:off x="668447" y="1552074"/>
            <a:ext cx="8752279" cy="4601076"/>
          </a:xfrm>
        </p:spPr>
        <p:txBody>
          <a:bodyPr>
            <a:normAutofit fontScale="92500" lnSpcReduction="10000"/>
          </a:bodyPr>
          <a:lstStyle/>
          <a:p>
            <a:pPr marL="0" indent="0">
              <a:lnSpc>
                <a:spcPct val="110000"/>
              </a:lnSpc>
              <a:spcBef>
                <a:spcPts val="0"/>
              </a:spcBef>
              <a:buNone/>
            </a:pPr>
            <a:r>
              <a:rPr lang="en-US" sz="2400" b="1" dirty="0"/>
              <a:t>District teams </a:t>
            </a:r>
            <a:r>
              <a:rPr lang="en-US" sz="2400" dirty="0"/>
              <a:t>that can influence, develop, and oversee </a:t>
            </a:r>
          </a:p>
          <a:p>
            <a:pPr marL="0" indent="0">
              <a:lnSpc>
                <a:spcPct val="110000"/>
              </a:lnSpc>
              <a:spcBef>
                <a:spcPts val="0"/>
              </a:spcBef>
              <a:spcAft>
                <a:spcPts val="600"/>
              </a:spcAft>
              <a:buNone/>
            </a:pPr>
            <a:r>
              <a:rPr lang="en-US" sz="2400" dirty="0"/>
              <a:t>school mental health systems at the school district and building levels.</a:t>
            </a:r>
          </a:p>
          <a:p>
            <a:pPr marL="0" indent="0">
              <a:buNone/>
            </a:pPr>
            <a:r>
              <a:rPr lang="en-US" sz="2400" dirty="0"/>
              <a:t>District teams may include:</a:t>
            </a:r>
          </a:p>
          <a:p>
            <a:pPr lvl="1">
              <a:buClr>
                <a:srgbClr val="6A4A62"/>
              </a:buClr>
            </a:pPr>
            <a:r>
              <a:rPr lang="en-US" dirty="0"/>
              <a:t>School District Leaders (e.g., Superintendent, School Board)</a:t>
            </a:r>
          </a:p>
          <a:p>
            <a:pPr lvl="1">
              <a:buClr>
                <a:srgbClr val="6A4A62"/>
              </a:buClr>
            </a:pPr>
            <a:r>
              <a:rPr lang="en-US" dirty="0"/>
              <a:t>School Administrators (e.g., Principal, Assistant Principal)</a:t>
            </a:r>
          </a:p>
          <a:p>
            <a:pPr lvl="1">
              <a:buClr>
                <a:srgbClr val="6A4A62"/>
              </a:buClr>
            </a:pPr>
            <a:r>
              <a:rPr lang="en-US" dirty="0"/>
              <a:t>District Mental Health Director or Student Services Supervisor (e.g., Director of Student Services, District Supervisor School Psychologists/Social Workers/Counselors)</a:t>
            </a:r>
          </a:p>
          <a:p>
            <a:pPr lvl="1">
              <a:buClr>
                <a:srgbClr val="6A4A62"/>
              </a:buClr>
            </a:pPr>
            <a:r>
              <a:rPr lang="en-US" dirty="0"/>
              <a:t>Community Behavioral Health Agency Supervisor/Director (e.g., clinical director of an agency that provides school-based services in the district)</a:t>
            </a:r>
          </a:p>
          <a:p>
            <a:pPr lvl="1">
              <a:buClr>
                <a:srgbClr val="6A4A62"/>
              </a:buClr>
            </a:pPr>
            <a:r>
              <a:rPr lang="en-US" dirty="0"/>
              <a:t>Youth/Family Advocate or Consumer</a:t>
            </a:r>
          </a:p>
        </p:txBody>
      </p:sp>
      <p:cxnSp>
        <p:nvCxnSpPr>
          <p:cNvPr id="4" name="Straight Connector 3">
            <a:extLst>
              <a:ext uri="{C183D7F6-B498-43B3-948B-1728B52AA6E4}">
                <adec:decorative xmlns:adec="http://schemas.microsoft.com/office/drawing/2017/decorative" val="1"/>
              </a:ext>
            </a:extLst>
          </p:cNvPr>
          <p:cNvCxnSpPr/>
          <p:nvPr/>
        </p:nvCxnSpPr>
        <p:spPr>
          <a:xfrm flipV="1">
            <a:off x="668448" y="1275347"/>
            <a:ext cx="4157552" cy="14699"/>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305" y="100431"/>
            <a:ext cx="2995863" cy="2995863"/>
          </a:xfrm>
          <a:prstGeom prst="rect">
            <a:avLst/>
          </a:prstGeom>
        </p:spPr>
      </p:pic>
      <p:sp>
        <p:nvSpPr>
          <p:cNvPr id="7" name="Slide Number Placeholder 5">
            <a:extLst>
              <a:ext uri="{FF2B5EF4-FFF2-40B4-BE49-F238E27FC236}">
                <a16:creationId xmlns:a16="http://schemas.microsoft.com/office/drawing/2014/main" id="{16D51EBB-E3C8-4CFE-837C-74885482F4B6}"/>
              </a:ext>
            </a:extLst>
          </p:cNvPr>
          <p:cNvSpPr>
            <a:spLocks noGrp="1"/>
          </p:cNvSpPr>
          <p:nvPr>
            <p:ph type="sldNum" sz="quarter" idx="4"/>
          </p:nvPr>
        </p:nvSpPr>
        <p:spPr>
          <a:xfrm>
            <a:off x="3352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9</a:t>
            </a:fld>
            <a:endParaRPr lang="en-US" dirty="0"/>
          </a:p>
        </p:txBody>
      </p:sp>
      <p:sp>
        <p:nvSpPr>
          <p:cNvPr id="9" name="Footer Placeholder 5">
            <a:extLst>
              <a:ext uri="{FF2B5EF4-FFF2-40B4-BE49-F238E27FC236}">
                <a16:creationId xmlns:a16="http://schemas.microsoft.com/office/drawing/2014/main" id="{D09E7CD9-2A62-5A4A-A9D3-9BEA15B2096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178370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3481</TotalTime>
  <Words>7318</Words>
  <Application>Microsoft Macintosh PowerPoint</Application>
  <PresentationFormat>Widescreen</PresentationFormat>
  <Paragraphs>653</Paragraphs>
  <Slides>43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Arial Black</vt:lpstr>
      <vt:lpstr>Calibri</vt:lpstr>
      <vt:lpstr>Wingdings</vt:lpstr>
      <vt:lpstr>Office Theme</vt:lpstr>
      <vt:lpstr>Module 1: Foundations of Comprehensive School Mental Health</vt:lpstr>
      <vt:lpstr>Disclaimer</vt:lpstr>
      <vt:lpstr>Public Domain Notice</vt:lpstr>
      <vt:lpstr>Agenda</vt:lpstr>
      <vt:lpstr>Curriculum Development</vt:lpstr>
      <vt:lpstr>Mental Health Technology Transfer Center </vt:lpstr>
      <vt:lpstr>National Center for School Mental health</vt:lpstr>
      <vt:lpstr>Curriculum Overview</vt:lpstr>
      <vt:lpstr>Target Audience</vt:lpstr>
      <vt:lpstr>Quality Indicators</vt:lpstr>
      <vt:lpstr>Overview of School Mental Health Quality Domains and Indicators </vt:lpstr>
      <vt:lpstr>SHAPE Systems</vt:lpstr>
      <vt:lpstr>Assessments &amp; Reports</vt:lpstr>
      <vt:lpstr>Targeted Resources &amp; Guides</vt:lpstr>
      <vt:lpstr>Screening &amp; Assessment Library</vt:lpstr>
      <vt:lpstr>Earn Shape Recognition</vt:lpstr>
      <vt:lpstr>What Is Comprehensive School Mental Health?</vt:lpstr>
      <vt:lpstr>Comprehensive School Mental Health Systems</vt:lpstr>
      <vt:lpstr>Core Features</vt:lpstr>
      <vt:lpstr>Educators and Student Instructional Support Personnel </vt:lpstr>
      <vt:lpstr>Collaboration and Teaming</vt:lpstr>
      <vt:lpstr>Examples of Partnership</vt:lpstr>
      <vt:lpstr>Community Partnerships</vt:lpstr>
      <vt:lpstr>Multitiered System of Supports</vt:lpstr>
      <vt:lpstr>Key Considerations in MTSS</vt:lpstr>
      <vt:lpstr>Evidence-Informed Supports and Services</vt:lpstr>
      <vt:lpstr>Sources of Evidence</vt:lpstr>
      <vt:lpstr>Cultural Responsiveness and Equity</vt:lpstr>
      <vt:lpstr>Equity in Mental Health Framework Recommendations</vt:lpstr>
      <vt:lpstr>Data-Driven Decision-Making</vt:lpstr>
      <vt:lpstr>Reflection</vt:lpstr>
      <vt:lpstr>The Value of Comprehensive School Mental Health</vt:lpstr>
      <vt:lpstr>Mental Health Promotion</vt:lpstr>
      <vt:lpstr>Schools are the primary mental health service provider for children.</vt:lpstr>
      <vt:lpstr>School Mental Health Impact</vt:lpstr>
      <vt:lpstr>School Mental Health Outcomes</vt:lpstr>
      <vt:lpstr>District Example</vt:lpstr>
      <vt:lpstr>Wisconsin’s School Mental Health Initiative </vt:lpstr>
      <vt:lpstr>Colorado’s School Mental Health Toolkit </vt:lpstr>
      <vt:lpstr>Discussion and Strategic Planning</vt:lpstr>
      <vt:lpstr>Resources</vt:lpstr>
      <vt:lpstr>Resources (continued)</vt:lpstr>
      <vt:lpstr>This work is supported by grant SM081726 from the Department of Health and Human Services, Substance Abuse and Mental Health Services Administration.   Module content was developed by the National Center for School Mental Health in partnership with the MHTTC Network Coordinating Office. </vt:lpstr>
    </vt:vector>
  </TitlesOfParts>
  <Company>National Center for School Mental Health in partnership with the Mental Health Technology Transfer Center (MHTTC)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Foundations of Comprehensive School Mental Health</dc:title>
  <dc:subject>Mental Health</dc:subject>
  <dc:creator>National Center for School Mental Health in partnership with the Mental Health Technology Transfer Center (MHTTC) Network</dc:creator>
  <cp:lastModifiedBy>Ricardo Canelo</cp:lastModifiedBy>
  <cp:revision>197</cp:revision>
  <dcterms:created xsi:type="dcterms:W3CDTF">2019-01-28T03:33:26Z</dcterms:created>
  <dcterms:modified xsi:type="dcterms:W3CDTF">2024-04-04T20:43:03Z</dcterms:modified>
</cp:coreProperties>
</file>