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7.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50"/>
  </p:notesMasterIdLst>
  <p:handoutMasterIdLst>
    <p:handoutMasterId r:id="rId51"/>
  </p:handoutMasterIdLst>
  <p:sldIdLst>
    <p:sldId id="313" r:id="rId2"/>
    <p:sldId id="319" r:id="rId3"/>
    <p:sldId id="1764" r:id="rId4"/>
    <p:sldId id="317" r:id="rId5"/>
    <p:sldId id="265" r:id="rId6"/>
    <p:sldId id="266" r:id="rId7"/>
    <p:sldId id="274" r:id="rId8"/>
    <p:sldId id="272" r:id="rId9"/>
    <p:sldId id="271" r:id="rId10"/>
    <p:sldId id="273" r:id="rId11"/>
    <p:sldId id="275" r:id="rId12"/>
    <p:sldId id="268" r:id="rId13"/>
    <p:sldId id="276" r:id="rId14"/>
    <p:sldId id="277" r:id="rId15"/>
    <p:sldId id="278" r:id="rId16"/>
    <p:sldId id="280" r:id="rId17"/>
    <p:sldId id="281" r:id="rId18"/>
    <p:sldId id="323" r:id="rId19"/>
    <p:sldId id="327" r:id="rId20"/>
    <p:sldId id="320" r:id="rId21"/>
    <p:sldId id="1765" r:id="rId22"/>
    <p:sldId id="292" r:id="rId23"/>
    <p:sldId id="293" r:id="rId24"/>
    <p:sldId id="283" r:id="rId25"/>
    <p:sldId id="284" r:id="rId26"/>
    <p:sldId id="285" r:id="rId27"/>
    <p:sldId id="286" r:id="rId28"/>
    <p:sldId id="321" r:id="rId29"/>
    <p:sldId id="288" r:id="rId30"/>
    <p:sldId id="289" r:id="rId31"/>
    <p:sldId id="290" r:id="rId32"/>
    <p:sldId id="291" r:id="rId33"/>
    <p:sldId id="294" r:id="rId34"/>
    <p:sldId id="295" r:id="rId35"/>
    <p:sldId id="296" r:id="rId36"/>
    <p:sldId id="298" r:id="rId37"/>
    <p:sldId id="297" r:id="rId38"/>
    <p:sldId id="299" r:id="rId39"/>
    <p:sldId id="300" r:id="rId40"/>
    <p:sldId id="301" r:id="rId41"/>
    <p:sldId id="302" r:id="rId42"/>
    <p:sldId id="303" r:id="rId43"/>
    <p:sldId id="304" r:id="rId44"/>
    <p:sldId id="307" r:id="rId45"/>
    <p:sldId id="306" r:id="rId46"/>
    <p:sldId id="326" r:id="rId47"/>
    <p:sldId id="322" r:id="rId48"/>
    <p:sldId id="318" r:id="rId49"/>
  </p:sldIdLst>
  <p:sldSz cx="12192000" cy="6858000"/>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Heather J. Gotham" initials="HJG" lastIdx="17" clrIdx="1">
    <p:extLst>
      <p:ext uri="{19B8F6BF-5375-455C-9EA6-DF929625EA0E}">
        <p15:presenceInfo xmlns:p15="http://schemas.microsoft.com/office/powerpoint/2012/main" userId="S-1-5-21-2000478354-1844237615-1801674531-556477" providerId="AD"/>
      </p:ext>
    </p:extLst>
  </p:cmAuthor>
  <p:cmAuthor id="3" name="Steven Adelsheim" initials="SA" lastIdx="2" clrIdx="2">
    <p:extLst>
      <p:ext uri="{19B8F6BF-5375-455C-9EA6-DF929625EA0E}">
        <p15:presenceInfo xmlns:p15="http://schemas.microsoft.com/office/powerpoint/2012/main" userId="Steven Adelsheim" providerId="None"/>
      </p:ext>
    </p:extLst>
  </p:cmAuthor>
  <p:cmAuthor id="4" name="Lever, Nancy" initials="LN" lastIdx="1" clrIdx="3">
    <p:extLst>
      <p:ext uri="{19B8F6BF-5375-455C-9EA6-DF929625EA0E}">
        <p15:presenceInfo xmlns:p15="http://schemas.microsoft.com/office/powerpoint/2012/main" userId="S-1-5-21-1632836770-1910314338-1553874782-45061" providerId="AD"/>
      </p:ext>
    </p:extLst>
  </p:cmAuthor>
  <p:cmAuthor id="5" name="Smith-Millman, Mills" initials="SM" lastIdx="5" clrIdx="4">
    <p:extLst>
      <p:ext uri="{19B8F6BF-5375-455C-9EA6-DF929625EA0E}">
        <p15:presenceInfo xmlns:p15="http://schemas.microsoft.com/office/powerpoint/2012/main" userId="S-1-5-21-1632836770-1910314338-1553874782-145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6585"/>
    <a:srgbClr val="6A4A62"/>
    <a:srgbClr val="919195"/>
    <a:srgbClr val="B694AD"/>
    <a:srgbClr val="CFBBCA"/>
    <a:srgbClr val="D9C9D5"/>
    <a:srgbClr val="BC9EB4"/>
    <a:srgbClr val="9F7594"/>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3" autoAdjust="0"/>
    <p:restoredTop sz="86413" autoAdjust="0"/>
  </p:normalViewPr>
  <p:slideViewPr>
    <p:cSldViewPr snapToGrid="0">
      <p:cViewPr varScale="1">
        <p:scale>
          <a:sx n="91" d="100"/>
          <a:sy n="91" d="100"/>
        </p:scale>
        <p:origin x="1584" y="176"/>
      </p:cViewPr>
      <p:guideLst/>
    </p:cSldViewPr>
  </p:slideViewPr>
  <p:outlineViewPr>
    <p:cViewPr>
      <p:scale>
        <a:sx n="33" d="100"/>
        <a:sy n="33" d="100"/>
      </p:scale>
      <p:origin x="0" y="-41826"/>
    </p:cViewPr>
  </p:outlineViewPr>
  <p:notesTextViewPr>
    <p:cViewPr>
      <p:scale>
        <a:sx n="1" d="1"/>
        <a:sy n="1" d="1"/>
      </p:scale>
      <p:origin x="0" y="0"/>
    </p:cViewPr>
  </p:notesTextViewPr>
  <p:sorterViewPr>
    <p:cViewPr>
      <p:scale>
        <a:sx n="100" d="100"/>
        <a:sy n="100" d="100"/>
      </p:scale>
      <p:origin x="0" y="-6564"/>
    </p:cViewPr>
  </p:sorterViewPr>
  <p:notesViewPr>
    <p:cSldViewPr snapToGrid="0">
      <p:cViewPr varScale="1">
        <p:scale>
          <a:sx n="76" d="100"/>
          <a:sy n="76" d="100"/>
        </p:scale>
        <p:origin x="26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433688-1B9A-4DB0-8B04-E6160F5F5FAF}" type="datetimeFigureOut">
              <a:rPr lang="en-US" smtClean="0"/>
              <a:t>4/6/24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7AF0F7-B01A-49D9-B1FE-D2E0A28CF854}" type="slidenum">
              <a:rPr lang="en-US" smtClean="0"/>
              <a:t>‹#›</a:t>
            </a:fld>
            <a:endParaRPr lang="en-US"/>
          </a:p>
        </p:txBody>
      </p:sp>
    </p:spTree>
    <p:extLst>
      <p:ext uri="{BB962C8B-B14F-4D97-AF65-F5344CB8AC3E}">
        <p14:creationId xmlns:p14="http://schemas.microsoft.com/office/powerpoint/2010/main" val="277507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4/6/24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deapartnership.org/documents/NovUploads/Blueprint%20USB/NASDSE%20Leading%20by%20Convening%20Book.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Welcome to Module </a:t>
            </a:r>
            <a:r>
              <a:rPr lang="en-US"/>
              <a:t>2 of </a:t>
            </a:r>
            <a:r>
              <a:rPr lang="en-US" sz="1200" dirty="0">
                <a:latin typeface="+mn-lt"/>
              </a:rPr>
              <a:t>National School Mental Health </a:t>
            </a:r>
            <a:r>
              <a:rPr lang="en-US" sz="1200" dirty="0"/>
              <a:t>Best Practices: Implementation Guidance Modules for States, Districts, and Schools</a:t>
            </a:r>
            <a:r>
              <a:rPr lang="en-US" sz="1200" dirty="0">
                <a:latin typeface="+mn-lt"/>
              </a:rPr>
              <a:t> </a:t>
            </a:r>
            <a:r>
              <a:rPr lang="en-US" dirty="0"/>
              <a:t>– Teaming.</a:t>
            </a:r>
          </a:p>
          <a:p>
            <a:endParaRPr lang="en-US" dirty="0"/>
          </a:p>
          <a:p>
            <a:r>
              <a:rPr lang="en-US" sz="1200" dirty="0">
                <a:latin typeface="+mn-lt"/>
              </a:rPr>
              <a:t>Module content was developed by the National Center for School Mental Health in partnership with the Mental Health Technology Transfer Center (MHTTC) Network.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57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that we’ve discussed what school mental health teams are, why they are important, and their functions, we are going to move on to the core quality indicators to consider when evaluating and improving your current teaming structures and practices. </a:t>
            </a:r>
          </a:p>
          <a:p>
            <a:endParaRPr lang="en-US" dirty="0"/>
          </a:p>
          <a:p>
            <a:r>
              <a:rPr lang="en-US" dirty="0"/>
              <a:t>This is a list of the quality indicators for the Teaming domain.  </a:t>
            </a:r>
          </a:p>
          <a:p>
            <a:endParaRPr lang="en-US" dirty="0"/>
          </a:p>
          <a:p>
            <a:r>
              <a:rPr lang="en-US" dirty="0"/>
              <a:t>For each of these indicators we will discuss best practices, resources, and helpful tips. </a:t>
            </a: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245146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b="1" dirty="0">
                <a:latin typeface="+mn-lt"/>
              </a:rPr>
              <a:t>Consider: </a:t>
            </a:r>
            <a:r>
              <a:rPr lang="en-US" sz="1200" dirty="0">
                <a:solidFill>
                  <a:srgbClr val="6A4A62"/>
                </a:solidFill>
                <a:latin typeface="+mn-lt"/>
                <a:cs typeface="Calibri"/>
              </a:rPr>
              <a:t>To what extent did your district/school use best practices to ensure your school mental health team was </a:t>
            </a:r>
            <a:r>
              <a:rPr lang="en-US" sz="1200" b="1" dirty="0">
                <a:solidFill>
                  <a:srgbClr val="6A4A62"/>
                </a:solidFill>
                <a:latin typeface="+mn-lt"/>
                <a:cs typeface="Calibri"/>
              </a:rPr>
              <a:t>multidisciplinary</a:t>
            </a:r>
            <a:r>
              <a:rPr lang="en-US" b="1" dirty="0">
                <a:solidFill>
                  <a:srgbClr val="6A4A62"/>
                </a:solidFill>
                <a:cs typeface="Calibri"/>
              </a:rPr>
              <a:t> and diverse</a:t>
            </a:r>
            <a:r>
              <a:rPr lang="en-US" sz="1200" b="1" dirty="0">
                <a:solidFill>
                  <a:srgbClr val="6A4A62"/>
                </a:solidFill>
                <a:latin typeface="+mn-lt"/>
                <a:cs typeface="Calibri"/>
              </a:rPr>
              <a:t>?</a:t>
            </a:r>
            <a:endParaRPr lang="en-US" sz="1200" dirty="0">
              <a:solidFill>
                <a:srgbClr val="6A4A62"/>
              </a:solidFill>
              <a:latin typeface="+mn-lt"/>
              <a:cs typeface="Calibri"/>
            </a:endParaRPr>
          </a:p>
          <a:p>
            <a:endParaRPr lang="en-US" sz="1200" dirty="0">
              <a:latin typeface="+mn-lt"/>
            </a:endParaRPr>
          </a:p>
          <a:p>
            <a:r>
              <a:rPr lang="en-US" sz="1200" dirty="0">
                <a:latin typeface="+mn-lt"/>
              </a:rPr>
              <a:t>Having a multidisciplinary </a:t>
            </a:r>
            <a:r>
              <a:rPr lang="en-US" dirty="0"/>
              <a:t>and diverse </a:t>
            </a:r>
            <a:r>
              <a:rPr lang="en-US" sz="1200" dirty="0">
                <a:latin typeface="+mn-lt"/>
              </a:rPr>
              <a:t>team is critical to ensure that multiple perspectives about school mental health are integrated into planning and implementation.</a:t>
            </a:r>
            <a:endParaRPr lang="en-US" sz="1200" dirty="0">
              <a:latin typeface="+mn-lt"/>
              <a:cs typeface="Calibri"/>
            </a:endParaRPr>
          </a:p>
          <a:p>
            <a:endParaRPr lang="en-US" sz="1200" dirty="0">
              <a:latin typeface="+mn-lt"/>
            </a:endParaRPr>
          </a:p>
          <a:p>
            <a:r>
              <a:rPr lang="en-US" sz="1200" b="1" i="0" kern="1200" dirty="0">
                <a:solidFill>
                  <a:schemeClr val="tx1"/>
                </a:solidFill>
                <a:effectLst/>
                <a:latin typeface="+mn-lt"/>
                <a:ea typeface="+mn-ea"/>
                <a:cs typeface="+mn-cs"/>
              </a:rPr>
              <a:t>Best practices for this indicator include:</a:t>
            </a:r>
            <a:endParaRPr lang="en-US" sz="1200" b="1" i="0" kern="1200" dirty="0">
              <a:solidFill>
                <a:schemeClr val="tx1"/>
              </a:solidFill>
              <a:effectLst/>
              <a:latin typeface="+mn-lt"/>
              <a:cs typeface="Calibri"/>
            </a:endParaRPr>
          </a:p>
          <a:p>
            <a:pPr marL="171450" indent="-171450">
              <a:buFont typeface="Arial" panose="020B0604020202020204" pitchFamily="34" charset="0"/>
              <a:buChar char="•"/>
            </a:pPr>
            <a:r>
              <a:rPr lang="en-US" dirty="0"/>
              <a:t>Use recruitment and hiring practices to attract diverse team members.</a:t>
            </a:r>
          </a:p>
          <a:p>
            <a:pPr marL="171450" indent="-171450">
              <a:buFont typeface="Arial,Sans-Serif" panose="020B0604020202020204" pitchFamily="34" charset="0"/>
              <a:buChar char="•"/>
            </a:pPr>
            <a:r>
              <a:rPr lang="en-US" dirty="0"/>
              <a:t>Include team members who reflect the diversity of students, families, and staff.</a:t>
            </a:r>
            <a:endParaRPr lang="en-US" dirty="0">
              <a:cs typeface="Calibri" panose="020F0502020204030204"/>
            </a:endParaRPr>
          </a:p>
          <a:p>
            <a:pPr marL="171450" indent="-171450">
              <a:buFont typeface="Arial,Sans-Serif" panose="020B0604020202020204" pitchFamily="34" charset="0"/>
              <a:buChar char="•"/>
            </a:pPr>
            <a:r>
              <a:rPr lang="en-US" dirty="0"/>
              <a:t>Representatives of different groups regularly attend and have an active voice in team meetings</a:t>
            </a:r>
            <a:endParaRPr lang="en-US" dirty="0">
              <a:cs typeface="Calibri" panose="020F0502020204030204"/>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Different groups engaged in school mental health system teams may include: </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School health and mental health staff</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Teachers</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School administrators</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Youth/students</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Parents/families</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Community health and behavioral health providers</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Child welfare staff</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Juvenile justice staff</a:t>
            </a:r>
            <a:endParaRPr lang="en-US" sz="1200" b="1"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Community </a:t>
            </a:r>
            <a:r>
              <a:rPr lang="en-US" dirty="0"/>
              <a:t>leaders</a:t>
            </a:r>
            <a:endParaRPr lang="en-US" dirty="0">
              <a:cs typeface="Calibri"/>
            </a:endParaRPr>
          </a:p>
          <a:p>
            <a:pPr marL="628650" lvl="1" indent="-171450">
              <a:buFont typeface="Courier New" panose="02070309020205020404" pitchFamily="49" charset="0"/>
              <a:buChar char="o"/>
            </a:pPr>
            <a:r>
              <a:rPr lang="en-US" dirty="0"/>
              <a:t>Community Schools Coordinators</a:t>
            </a:r>
            <a:endParaRPr lang="en-US" dirty="0">
              <a:cs typeface="Calibri"/>
            </a:endParaRPr>
          </a:p>
          <a:p>
            <a:pPr marL="628650" lvl="1" indent="-171450">
              <a:buFont typeface="Courier New" panose="02070309020205020404" pitchFamily="49" charset="0"/>
              <a:buChar char="o"/>
            </a:pPr>
            <a:r>
              <a:rPr lang="en-US" dirty="0"/>
              <a:t>English Language Learning educators</a:t>
            </a:r>
            <a:endParaRPr lang="en-US" dirty="0">
              <a:cs typeface="Calibri"/>
            </a:endParaRPr>
          </a:p>
          <a:p>
            <a:pPr marL="0" lvl="0" indent="0">
              <a:buFont typeface="Courier New" panose="02070309020205020404" pitchFamily="49" charset="0"/>
              <a:buNone/>
            </a:pPr>
            <a:endParaRPr lang="en-US" dirty="0">
              <a:cs typeface="Calibri"/>
            </a:endParaRPr>
          </a:p>
          <a:p>
            <a:pPr marL="0" lvl="0" indent="0">
              <a:buFont typeface="Courier New" panose="02070309020205020404" pitchFamily="49" charset="0"/>
              <a:buNone/>
            </a:pPr>
            <a:r>
              <a:rPr lang="en-US" dirty="0"/>
              <a:t>Below are some tips for establishing multidisciplinary and diverse teams:</a:t>
            </a:r>
          </a:p>
          <a:p>
            <a:pPr marL="171450" lvl="0" indent="-171450">
              <a:buFont typeface="Arial" panose="020B0604020202020204" pitchFamily="34" charset="0"/>
              <a:buChar char="•"/>
            </a:pPr>
            <a:r>
              <a:rPr lang="en-US" dirty="0"/>
              <a:t>Ask 2-3 members of each stakeholder group about their interests, barriers, and facilitators that might influence participation.</a:t>
            </a:r>
          </a:p>
          <a:p>
            <a:pPr marL="171450" lvl="0" indent="-171450">
              <a:buFont typeface="Arial" panose="020B0604020202020204" pitchFamily="34" charset="0"/>
              <a:buChar char="•"/>
            </a:pPr>
            <a:r>
              <a:rPr lang="en-US" dirty="0"/>
              <a:t>Use culturally relevant resources accessible to diverse audiences (e.g., multilingual and available in formats for individuals with reading or visual impairments).</a:t>
            </a:r>
          </a:p>
          <a:p>
            <a:pPr marL="171450" lvl="0" indent="-171450">
              <a:buFont typeface="Arial" panose="020B0604020202020204" pitchFamily="34" charset="0"/>
              <a:buChar char="•"/>
            </a:pPr>
            <a:r>
              <a:rPr lang="en-US" dirty="0"/>
              <a:t>Remove transportation barriers by providing team members with opportunities to call in or join via video conferencing.</a:t>
            </a:r>
          </a:p>
          <a:p>
            <a:pPr marL="171450" lvl="0" indent="-171450">
              <a:buFont typeface="Arial" panose="020B0604020202020204" pitchFamily="34" charset="0"/>
              <a:buChar char="•"/>
            </a:pPr>
            <a:r>
              <a:rPr lang="en-US" dirty="0"/>
              <a:t>Share recent team initiatives to build interest in joining.</a:t>
            </a: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295452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sym typeface="Wingdings" panose="05000000000000000000" pitchFamily="2" charset="2"/>
              </a:rPr>
              <a:t>For a team to be successful, it needs to have the right people on it who have the knowledge, influence, and interest to effect change.  </a:t>
            </a:r>
          </a:p>
          <a:p>
            <a:endParaRPr lang="en-US" sz="1200" dirty="0">
              <a:latin typeface="+mn-lt"/>
              <a:sym typeface="Wingdings" panose="05000000000000000000" pitchFamily="2" charset="2"/>
            </a:endParaRPr>
          </a:p>
          <a:p>
            <a:r>
              <a:rPr lang="en-US" sz="1200" dirty="0">
                <a:latin typeface="+mn-lt"/>
                <a:sym typeface="Wingdings" panose="05000000000000000000" pitchFamily="2" charset="2"/>
              </a:rPr>
              <a:t>This resource, within the Blueprint document </a:t>
            </a:r>
            <a:r>
              <a:rPr lang="en-US" sz="1200" i="1" dirty="0">
                <a:latin typeface="+mn-lt"/>
                <a:sym typeface="Wingdings" panose="05000000000000000000" pitchFamily="2" charset="2"/>
              </a:rPr>
              <a:t>Leading by Convening</a:t>
            </a:r>
            <a:r>
              <a:rPr lang="en-US" sz="1200" dirty="0">
                <a:latin typeface="+mn-lt"/>
                <a:sym typeface="Wingdings" panose="05000000000000000000" pitchFamily="2" charset="2"/>
              </a:rPr>
              <a:t>, was developed by the IDEA Partnership to provide guidance to teams about how to change practice through relationships and shared work among education, mental health, youth and family, and other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hlinkClick r:id="rId3"/>
              </a:rPr>
              <a:t>http://www.ideapartnership.org/documents/NovUploads/Blueprint%20USB/NASDSE%20Leading%20by%20Convening%20Book.pdf</a:t>
            </a:r>
            <a:endParaRPr lang="en-US" sz="1200" dirty="0">
              <a:latin typeface="+mn-lt"/>
            </a:endParaRPr>
          </a:p>
          <a:p>
            <a:endParaRPr lang="en-US" sz="1200" dirty="0">
              <a:latin typeface="+mn-lt"/>
            </a:endParaRPr>
          </a:p>
          <a:p>
            <a:r>
              <a:rPr lang="en-US" sz="1200" dirty="0">
                <a:latin typeface="+mn-lt"/>
              </a:rPr>
              <a:t>This </a:t>
            </a:r>
            <a:r>
              <a:rPr lang="en-US" sz="1200" b="1" dirty="0">
                <a:latin typeface="+mn-lt"/>
              </a:rPr>
              <a:t>Four Simple Questions activity </a:t>
            </a:r>
            <a:r>
              <a:rPr lang="en-US" sz="1200" dirty="0">
                <a:latin typeface="+mn-lt"/>
              </a:rPr>
              <a:t>can be found in your participant guide. If your team needs to be more multidisciplinary, we encourage you to discuss these four questions and consider completing the activity worksheets as a team to inform who you should consider to invite to your team:</a:t>
            </a:r>
          </a:p>
          <a:p>
            <a:pPr marL="571500" indent="-171450">
              <a:lnSpc>
                <a:spcPct val="110000"/>
              </a:lnSpc>
              <a:buClr>
                <a:srgbClr val="6A4A62"/>
              </a:buClr>
              <a:buFont typeface="Arial" panose="020B0604020202020204" pitchFamily="34" charset="0"/>
              <a:buChar char="•"/>
            </a:pPr>
            <a:r>
              <a:rPr lang="en-US" sz="1200" dirty="0">
                <a:latin typeface="+mn-lt"/>
                <a:cs typeface="Arial" panose="020B0604020202020204" pitchFamily="34" charset="0"/>
              </a:rPr>
              <a:t>Who cares about this question and why?</a:t>
            </a:r>
          </a:p>
          <a:p>
            <a:pPr marL="571500" indent="-171450">
              <a:lnSpc>
                <a:spcPct val="110000"/>
              </a:lnSpc>
              <a:buClr>
                <a:srgbClr val="6A4A62"/>
              </a:buClr>
              <a:buFont typeface="Arial" panose="020B0604020202020204" pitchFamily="34" charset="0"/>
              <a:buChar char="•"/>
            </a:pPr>
            <a:r>
              <a:rPr lang="en-US" sz="1200" dirty="0">
                <a:latin typeface="+mn-lt"/>
                <a:cs typeface="Arial" panose="020B0604020202020204" pitchFamily="34" charset="0"/>
              </a:rPr>
              <a:t>What work is already under way separately?</a:t>
            </a:r>
          </a:p>
          <a:p>
            <a:pPr marL="571500" indent="-171450">
              <a:lnSpc>
                <a:spcPct val="110000"/>
              </a:lnSpc>
              <a:buClr>
                <a:srgbClr val="6A4A62"/>
              </a:buClr>
              <a:buFont typeface="Arial" panose="020B0604020202020204" pitchFamily="34" charset="0"/>
              <a:buChar char="•"/>
            </a:pPr>
            <a:r>
              <a:rPr lang="en-US" sz="1200" dirty="0">
                <a:latin typeface="+mn-lt"/>
                <a:cs typeface="Arial" panose="020B0604020202020204" pitchFamily="34" charset="0"/>
              </a:rPr>
              <a:t>What shared work could unite us?</a:t>
            </a:r>
          </a:p>
          <a:p>
            <a:pPr marL="571500" indent="-171450">
              <a:lnSpc>
                <a:spcPct val="110000"/>
              </a:lnSpc>
              <a:buClr>
                <a:srgbClr val="6A4A62"/>
              </a:buClr>
              <a:buFont typeface="Arial" panose="020B0604020202020204" pitchFamily="34" charset="0"/>
              <a:buChar char="•"/>
            </a:pPr>
            <a:r>
              <a:rPr lang="en-US" sz="1200" dirty="0">
                <a:latin typeface="+mn-lt"/>
                <a:cs typeface="Arial" panose="020B0604020202020204" pitchFamily="34" charset="0"/>
              </a:rPr>
              <a:t>How can we deepen our connections?</a:t>
            </a:r>
          </a:p>
          <a:p>
            <a:endParaRPr lang="en-US" sz="1200" b="1" dirty="0">
              <a:latin typeface="+mn-lt"/>
            </a:endParaRPr>
          </a:p>
          <a:p>
            <a:r>
              <a:rPr lang="en-US" sz="1200" b="1" dirty="0">
                <a:latin typeface="+mn-lt"/>
                <a:sym typeface="Wingdings" panose="05000000000000000000" pitchFamily="2" charset="2"/>
              </a:rPr>
              <a:t>Here are some additional strategies to </a:t>
            </a:r>
            <a:r>
              <a:rPr lang="en-US" sz="1200" b="1" dirty="0">
                <a:latin typeface="+mn-lt"/>
              </a:rPr>
              <a:t>get different</a:t>
            </a:r>
            <a:r>
              <a:rPr lang="en-US" sz="1200" b="1" baseline="0" dirty="0">
                <a:latin typeface="+mn-lt"/>
              </a:rPr>
              <a:t> groups to the table:</a:t>
            </a:r>
          </a:p>
          <a:p>
            <a:pPr marL="171450" lvl="0" indent="-171450">
              <a:buFont typeface="Arial" panose="020B0604020202020204" pitchFamily="34" charset="0"/>
              <a:buChar char="•"/>
            </a:pPr>
            <a:r>
              <a:rPr lang="en-US" sz="1200" i="0" dirty="0">
                <a:latin typeface="+mn-lt"/>
              </a:rPr>
              <a:t>Ask two</a:t>
            </a:r>
            <a:r>
              <a:rPr lang="en-US" sz="1200" i="0" baseline="0" dirty="0">
                <a:latin typeface="+mn-lt"/>
              </a:rPr>
              <a:t> to three</a:t>
            </a:r>
            <a:r>
              <a:rPr lang="en-US" sz="1200" i="0" dirty="0">
                <a:latin typeface="+mn-lt"/>
              </a:rPr>
              <a:t> members of the stakeholder group you are trying to engage what would interest them in coming and what barriers and facilitators might influence participation.</a:t>
            </a:r>
          </a:p>
          <a:p>
            <a:pPr marL="171450" lvl="0" indent="-171450">
              <a:buFont typeface="Arial" panose="020B0604020202020204" pitchFamily="34" charset="0"/>
              <a:buChar char="•"/>
            </a:pPr>
            <a:r>
              <a:rPr lang="en-US" sz="1200" i="0" dirty="0">
                <a:latin typeface="+mn-lt"/>
              </a:rPr>
              <a:t>Change the way you message the purpose of the group using different language or communication mechanisms.</a:t>
            </a:r>
          </a:p>
          <a:p>
            <a:pPr marL="171450" lvl="0" indent="-171450">
              <a:buFont typeface="Arial" panose="020B0604020202020204" pitchFamily="34" charset="0"/>
              <a:buChar char="•"/>
            </a:pPr>
            <a:r>
              <a:rPr lang="en-US" sz="1200" i="0" dirty="0">
                <a:latin typeface="+mn-lt"/>
              </a:rPr>
              <a:t>Provide opportunities to call in or join virtually.</a:t>
            </a:r>
          </a:p>
          <a:p>
            <a:pPr marL="171450" lvl="0" indent="-171450">
              <a:buFont typeface="Arial" panose="020B0604020202020204" pitchFamily="34" charset="0"/>
              <a:buChar char="•"/>
            </a:pPr>
            <a:r>
              <a:rPr lang="en-US" sz="1200" i="0" dirty="0">
                <a:latin typeface="+mn-lt"/>
              </a:rPr>
              <a:t>Share results of a recent change or improvement made by the team to build interest in joining.</a:t>
            </a:r>
          </a:p>
          <a:p>
            <a:pPr marL="171450" lvl="0" indent="-171450">
              <a:buFont typeface="Arial" panose="020B0604020202020204" pitchFamily="34" charset="0"/>
              <a:buChar char="•"/>
            </a:pPr>
            <a:r>
              <a:rPr lang="en-US" sz="1200" i="0" dirty="0">
                <a:latin typeface="+mn-lt"/>
              </a:rPr>
              <a:t>Invite a new member to help with a concrete activity you need their input on.</a:t>
            </a:r>
          </a:p>
          <a:p>
            <a:pPr marL="171450" indent="-171450">
              <a:buFont typeface="Arial" panose="020B0604020202020204" pitchFamily="34" charset="0"/>
              <a:buChar char="•"/>
            </a:pPr>
            <a:endParaRPr lang="en-US" sz="1200" b="1"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53661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mn-lt"/>
              </a:rPr>
              <a:t>Consider: </a:t>
            </a:r>
            <a:r>
              <a:rPr lang="en-US" sz="1200" dirty="0">
                <a:solidFill>
                  <a:schemeClr val="tx1"/>
                </a:solidFill>
                <a:latin typeface="+mn-lt"/>
                <a:cs typeface="Arial" panose="020B0604020202020204" pitchFamily="34" charset="0"/>
              </a:rPr>
              <a:t>To what extent did your district/school use best practices to </a:t>
            </a:r>
            <a:r>
              <a:rPr lang="en-US" sz="1200" b="1" dirty="0">
                <a:solidFill>
                  <a:schemeClr val="tx1"/>
                </a:solidFill>
                <a:latin typeface="+mn-lt"/>
                <a:cs typeface="Arial" panose="020B0604020202020204" pitchFamily="34" charset="0"/>
              </a:rPr>
              <a:t>meaningfully involve students and families </a:t>
            </a:r>
            <a:r>
              <a:rPr lang="en-US" sz="1200" dirty="0">
                <a:solidFill>
                  <a:schemeClr val="tx1"/>
                </a:solidFill>
                <a:latin typeface="+mn-lt"/>
                <a:cs typeface="Arial" panose="020B0604020202020204" pitchFamily="34" charset="0"/>
              </a:rPr>
              <a:t>to plan and improve the school mental health system?</a:t>
            </a:r>
          </a:p>
          <a:p>
            <a:endParaRPr lang="en-US" b="1" dirty="0"/>
          </a:p>
          <a:p>
            <a:r>
              <a:rPr lang="en-US" dirty="0"/>
              <a:t>Meaningful partnership with students and families should be a common theme throughout all of your school mental health planning, implementation, evaluation, quality improvement, and sustainability. </a:t>
            </a:r>
          </a:p>
          <a:p>
            <a:endParaRPr lang="en-US" dirty="0"/>
          </a:p>
          <a:p>
            <a:r>
              <a:rPr lang="en-US" dirty="0"/>
              <a:t>Ensuring youth and family voices and meaningful involvement of students and families in your school mental health teams is essential.</a:t>
            </a:r>
          </a:p>
          <a:p>
            <a:endParaRPr lang="en-US" dirty="0"/>
          </a:p>
          <a:p>
            <a:r>
              <a:rPr lang="en-US" sz="1200" b="1" i="0" kern="1200" dirty="0">
                <a:solidFill>
                  <a:schemeClr val="tx1"/>
                </a:solidFill>
                <a:effectLst/>
                <a:latin typeface="+mn-lt"/>
                <a:ea typeface="+mn-ea"/>
                <a:cs typeface="+mn-cs"/>
              </a:rPr>
              <a:t>Best practices for this indicator include:</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Involve students and families in all aspects of prevention, intervention, and health promotion design, implementation, and evaluation; students and families can provide insight on district/school strengths and areas of need, program selection, implementation</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considerations and ongoing quality assessment and progress monitoring.</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Involve multiple students and families on teams; provide guidance and foundational information prior to each meeting so that they can have a meaningful and structured role.</a:t>
            </a:r>
            <a:endParaRPr lang="en-US" dirty="0">
              <a:cs typeface="Calibri" panose="020F0502020204030204"/>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Gather additional information from students and families using surveys, interviews, and focus groups.</a:t>
            </a:r>
            <a:r>
              <a:rPr lang="en-US" dirty="0"/>
              <a:t> Ensure that individuals who lead and develop interviews and focus groups represent the diverse identities of students.</a:t>
            </a:r>
            <a:endParaRPr lang="en-US" dirty="0">
              <a:cs typeface="Calibri" panose="020F0502020204030204"/>
            </a:endParaRPr>
          </a:p>
          <a:p>
            <a:pPr marL="171450" indent="-171450">
              <a:buFont typeface="Arial,Sans-Serif" panose="020B0604020202020204" pitchFamily="34" charset="0"/>
              <a:buChar char="•"/>
            </a:pPr>
            <a:r>
              <a:rPr lang="en-US" dirty="0"/>
              <a:t>Ensure written materials use clear and plain language that is free of jargon, and where applicable provide written materials in the first languages of students and families.</a:t>
            </a:r>
            <a:endParaRPr lang="en-US" dirty="0">
              <a:cs typeface="Calibri" panose="020F0502020204030204"/>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Identify existing youth and family mental health advocacy and navigation organizations in your community, prioritizing those that value cultural responsiveness, anti-racism, and equity (CARE).</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Partner with youth and family organizations to bring knowledge and passion based on practical, real-life experiences and expertise to support providers and other students and families within the </a:t>
            </a:r>
            <a:r>
              <a:rPr lang="en-US" dirty="0"/>
              <a:t>system</a:t>
            </a:r>
            <a:endParaRPr lang="en-US" dirty="0">
              <a:cs typeface="Calibri" panose="020F0502020204030204"/>
            </a:endParaRPr>
          </a:p>
          <a:p>
            <a:pPr marL="171450" indent="-171450">
              <a:buFont typeface="Arial" panose="020B0604020202020204" pitchFamily="34" charset="0"/>
              <a:buChar char="•"/>
            </a:pPr>
            <a:r>
              <a:rPr lang="en-US" dirty="0"/>
              <a:t>Demonstrate equity in partnerships with students and families from groups that have been historically marginalized by amplifying and prioritizing their voices (e.g., engaging them in leadership positions, promoting shared decision-making)</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endParaRPr lang="en-US" dirty="0">
              <a:cs typeface="Calibri"/>
            </a:endParaRPr>
          </a:p>
          <a:p>
            <a:endParaRPr lang="en-US" dirty="0"/>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116218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rPr>
              <a:t>School and district teams often know how important student and family involvement is, but may not always know where to start and how to best make this partnership happen. </a:t>
            </a:r>
          </a:p>
          <a:p>
            <a:endParaRPr lang="en-US" sz="1200" dirty="0">
              <a:latin typeface="+mn-lt"/>
            </a:endParaRPr>
          </a:p>
          <a:p>
            <a:r>
              <a:rPr lang="en-US" sz="1200" b="1" dirty="0">
                <a:latin typeface="+mn-lt"/>
              </a:rPr>
              <a:t>Here are some helpful tips to meaningfully involve students and families:</a:t>
            </a:r>
            <a:endParaRPr lang="en-US" sz="1200" dirty="0">
              <a:latin typeface="+mn-lt"/>
            </a:endParaRPr>
          </a:p>
          <a:p>
            <a:pPr marL="18288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Parents and other family members are experts on their own children and should be encouraged to participate in team meetings about school mental health. Students and family members on teams can (1) p</a:t>
            </a:r>
            <a:r>
              <a:rPr lang="en-US" sz="1200" kern="1200" dirty="0">
                <a:solidFill>
                  <a:schemeClr val="dk1"/>
                </a:solidFill>
                <a:effectLst/>
                <a:latin typeface="+mn-lt"/>
                <a:ea typeface="+mn-ea"/>
                <a:cs typeface="+mn-cs"/>
              </a:rPr>
              <a:t>rovide a voice and perspective for families within the district and community, and (2) advocate and promote this process with other families to encourage buy-in and participation.</a:t>
            </a:r>
          </a:p>
          <a:p>
            <a:pPr marL="18288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Team members should provide meeting agendas a week prior to convening so students and families can prepare.</a:t>
            </a:r>
          </a:p>
          <a:p>
            <a:pPr marL="18288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Team members should avoid jargon or acronyms, and explain any terminology used in meetings that is not readily understood by students or family members.</a:t>
            </a:r>
          </a:p>
          <a:p>
            <a:pPr marL="18288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Students and families should always have the opportunity to ask questions, be asked their perspective by the team, and be an active part of decision making.</a:t>
            </a:r>
          </a:p>
          <a:p>
            <a:pPr marL="18288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Involve family organizations. They bring knowledge and passion based on practical, real-life experiences. Such organizations are often expert in navigating systems of care. </a:t>
            </a: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7676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one example of a district that involved students and families in a school mental health improvement project related to mental health screening.</a:t>
            </a:r>
          </a:p>
          <a:p>
            <a:endParaRPr lang="en-US" dirty="0"/>
          </a:p>
          <a:p>
            <a:r>
              <a:rPr lang="en-US" b="1" i="1" dirty="0"/>
              <a:t>Trainer notes: </a:t>
            </a:r>
            <a:r>
              <a:rPr lang="en-US" b="0" i="1" dirty="0"/>
              <a:t>A</a:t>
            </a:r>
            <a:r>
              <a:rPr lang="en-US" dirty="0"/>
              <a:t>sk for participants to share their successes or lessons learned related to meaningful student and family engagement.</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39135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Consider: </a:t>
            </a:r>
            <a:r>
              <a:rPr lang="en-US" sz="1200" dirty="0">
                <a:solidFill>
                  <a:srgbClr val="6A4A62"/>
                </a:solidFill>
                <a:latin typeface="Arial" panose="020B0604020202020204" pitchFamily="34" charset="0"/>
                <a:cs typeface="Arial" panose="020B0604020202020204" pitchFamily="34" charset="0"/>
              </a:rPr>
              <a:t>To what extent did your district/school use best practices to facilitate effective </a:t>
            </a:r>
            <a:r>
              <a:rPr lang="en-US" sz="1200" b="1" dirty="0">
                <a:solidFill>
                  <a:srgbClr val="6A4A62"/>
                </a:solidFill>
                <a:latin typeface="Arial" panose="020B0604020202020204" pitchFamily="34" charset="0"/>
                <a:cs typeface="Arial" panose="020B0604020202020204" pitchFamily="34" charset="0"/>
              </a:rPr>
              <a:t>school-community partnerships</a:t>
            </a:r>
            <a:r>
              <a:rPr lang="en-US" sz="1200" dirty="0">
                <a:solidFill>
                  <a:srgbClr val="6A4A62"/>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discussed in Module 1, schools and districts lead school mental health efforts, but cannot do this work alone. Partnering with the community, including health and mental health providers, can augment efforts of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effectLst/>
                <a:latin typeface="+mn-lt"/>
                <a:ea typeface="+mn-ea"/>
                <a:cs typeface="+mn-cs"/>
              </a:rPr>
              <a:t>Best practices for this indicator include:</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Establish communication mechanisms (e.g., team meetings, email communications, conference calls) to ensure ongoing and effective communication between school leadership/staff and community partners.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Engage community partners that represent and are trusted in the community, value cultural responsiveness, anti-racism, and equity (CARE), and use trauma-informed, healing-centered approaches.</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Use memoranda of understanding or other agreements to detail the terms of the partnership (e.g., by whom, what, when, where, and how will services/supports be provided).</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Support a full continuum of care within a multi-tiered system of support by school and community partners working together and maximizing their respective access to knowledge and resources.</a:t>
            </a: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data-sharing agreements, that have been informed by youth and families, to allow for accessing and sharing data to inform needed services and supports and the impact of partnership activities.</a:t>
            </a:r>
            <a:endParaRPr lang="en-US" dirty="0">
              <a:cs typeface="Calibri"/>
            </a:endParaRPr>
          </a:p>
          <a:p>
            <a:pPr marL="171450" lvl="0" indent="-171450">
              <a:buFont typeface="Arial" panose="020B0604020202020204" pitchFamily="34" charset="0"/>
              <a:buChar char="•"/>
            </a:pPr>
            <a:r>
              <a:rPr lang="en-US" dirty="0"/>
              <a:t>Ensure appropriate documentation procedures and systems are in place to facilitate communication between school staff and relevant community partners (including school-based health care team, if applicable). Examples may include:</a:t>
            </a:r>
          </a:p>
          <a:p>
            <a:pPr marL="628650" lvl="1" indent="-171450">
              <a:buFont typeface="Arial" panose="020B0604020202020204" pitchFamily="34" charset="0"/>
              <a:buChar char="•"/>
            </a:pPr>
            <a:r>
              <a:rPr lang="en-US" dirty="0">
                <a:cs typeface="Calibri" panose="020F0502020204030204"/>
              </a:rPr>
              <a:t>Release of information forms</a:t>
            </a:r>
          </a:p>
          <a:p>
            <a:pPr marL="628650" lvl="1" indent="-171450">
              <a:buFont typeface="Arial" panose="020B0604020202020204" pitchFamily="34" charset="0"/>
              <a:buChar char="•"/>
            </a:pPr>
            <a:r>
              <a:rPr lang="en-US" dirty="0">
                <a:cs typeface="Calibri" panose="020F0502020204030204"/>
              </a:rPr>
              <a:t>Consent forms that are compliant with federal privacy laws (e.g., HIPAA and/or FERPA, as applicable)</a:t>
            </a: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3613487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Data sharing agreements may be between schools and other districts or educational organizations, community mentorship organizations, and student health service providers. These agreements may address:</a:t>
            </a:r>
          </a:p>
          <a:p>
            <a:pPr marL="171450" indent="-171450">
              <a:buFont typeface="Arial" panose="020B0604020202020204" pitchFamily="34" charset="0"/>
              <a:buChar char="•"/>
            </a:pPr>
            <a:r>
              <a:rPr lang="en-US" b="0" dirty="0"/>
              <a:t>Specific social emotional learning (SEL) programming.</a:t>
            </a:r>
          </a:p>
          <a:p>
            <a:pPr marL="171450" indent="-171450">
              <a:buFont typeface="Arial" panose="020B0604020202020204" pitchFamily="34" charset="0"/>
              <a:buChar char="•"/>
            </a:pPr>
            <a:r>
              <a:rPr lang="en-US" b="0" dirty="0"/>
              <a:t>Data collected on the success of programming.</a:t>
            </a:r>
          </a:p>
          <a:p>
            <a:pPr marL="171450" indent="-171450">
              <a:buFont typeface="Arial" panose="020B0604020202020204" pitchFamily="34" charset="0"/>
              <a:buChar char="•"/>
            </a:pPr>
            <a:r>
              <a:rPr lang="en-US" b="0" dirty="0"/>
              <a:t>Building community awareness on topics related to mental health.</a:t>
            </a:r>
          </a:p>
          <a:p>
            <a:pPr marL="171450" indent="-171450">
              <a:buFont typeface="Arial" panose="020B0604020202020204" pitchFamily="34" charset="0"/>
              <a:buChar char="•"/>
            </a:pPr>
            <a:r>
              <a:rPr lang="en-US" b="0" dirty="0"/>
              <a:t>Assessment and mental health related treatment data from external providers to better inform a child’s educational programming.</a:t>
            </a:r>
          </a:p>
          <a:p>
            <a:endParaRPr lang="en-US" b="1" dirty="0"/>
          </a:p>
          <a:p>
            <a:r>
              <a:rPr lang="en-US" b="1" dirty="0"/>
              <a:t>Helpful tips for facilitating effective school-community partnerships include:</a:t>
            </a:r>
          </a:p>
          <a:p>
            <a:pPr marL="171450" indent="-171450">
              <a:buFont typeface="Arial" panose="020B0604020202020204" pitchFamily="34" charset="0"/>
              <a:buChar char="•"/>
            </a:pPr>
            <a:r>
              <a:rPr lang="en-US" dirty="0"/>
              <a:t>Identify prospective community partners by obtaining input from school staff, parents, and students through listening sessions, mental health team meeting participation, and/or a structured needs assessment process.</a:t>
            </a:r>
          </a:p>
          <a:p>
            <a:pPr marL="171450" indent="-171450">
              <a:buFont typeface="Arial" panose="020B0604020202020204" pitchFamily="34" charset="0"/>
              <a:buChar char="•"/>
            </a:pPr>
            <a:r>
              <a:rPr lang="en-US" dirty="0"/>
              <a:t>Develop a wish list of community partner services or features that would best fit the needs of the district.</a:t>
            </a:r>
          </a:p>
          <a:p>
            <a:pPr marL="171450" indent="-171450">
              <a:buFont typeface="Arial" panose="020B0604020202020204" pitchFamily="34" charset="0"/>
              <a:buChar char="•"/>
            </a:pPr>
            <a:r>
              <a:rPr lang="en-US" dirty="0"/>
              <a:t>Draft a standardized memorandum of understanding (MOU) to be used throughout the district.</a:t>
            </a:r>
          </a:p>
          <a:p>
            <a:pPr marL="171450" indent="-171450">
              <a:buFont typeface="Arial" panose="020B0604020202020204" pitchFamily="34" charset="0"/>
              <a:buChar char="•"/>
            </a:pPr>
            <a:r>
              <a:rPr lang="en-US" dirty="0"/>
              <a:t>Consider a request for proposals process if you have more interested community partners than you can include.</a:t>
            </a:r>
          </a:p>
          <a:p>
            <a:pPr marL="171450" indent="-171450">
              <a:buFont typeface="Arial" panose="020B0604020202020204" pitchFamily="34" charset="0"/>
              <a:buChar char="•"/>
            </a:pPr>
            <a:r>
              <a:rPr lang="en-US" dirty="0"/>
              <a:t>Convene community partner leadership on a regular (e.g., quarterly) basis to discuss service delivery and business operations.</a:t>
            </a:r>
          </a:p>
          <a:p>
            <a:endParaRPr lang="en-US" b="0" dirty="0"/>
          </a:p>
          <a:p>
            <a:r>
              <a:rPr lang="en-US" b="0" dirty="0"/>
              <a:t>You can also partner with local universities to collect and analyze data. Data collection could include productivity (i.e., number of services provided), impact of service provision on psychosocial and academic functioning, student/family satisfaction and engagement, family partnership, and the extent to which families/community members/students/staff would recommend services.</a:t>
            </a:r>
          </a:p>
          <a:p>
            <a:endParaRPr lang="en-US" b="0" dirty="0"/>
          </a:p>
          <a:p>
            <a:r>
              <a:rPr lang="en-US" b="1" i="1" u="none" dirty="0"/>
              <a:t>Trainer note: </a:t>
            </a:r>
            <a:r>
              <a:rPr lang="en-US" b="0" i="0" u="none" dirty="0"/>
              <a:t>A</a:t>
            </a:r>
            <a:r>
              <a:rPr lang="en-US" b="0" dirty="0"/>
              <a:t> wish list template and example MOU are in the participant guides. The wish list includes a list of the type of community provider characteristics or services that might be important to any given school or district, and is intended to be a menu to help schools and districts think about what they need in a community partner. The goal is to help schools evaluate the fit between school needs and what a community partner has to offer. </a:t>
            </a: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142119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6A4A62"/>
                </a:solidFill>
                <a:latin typeface="+mn-lt"/>
                <a:cs typeface="Arial" panose="020B0604020202020204" pitchFamily="34" charset="0"/>
              </a:rPr>
              <a:t>This resource, the </a:t>
            </a:r>
            <a:r>
              <a:rPr lang="en-US" sz="1200" b="0" i="1" dirty="0">
                <a:solidFill>
                  <a:srgbClr val="6A4A62"/>
                </a:solidFill>
                <a:latin typeface="+mn-lt"/>
                <a:cs typeface="Arial" panose="020B0604020202020204" pitchFamily="34" charset="0"/>
              </a:rPr>
              <a:t>School or District Wish List for Community Mental Health Provider Services, </a:t>
            </a:r>
            <a:r>
              <a:rPr lang="en-US" sz="1200" kern="1200" dirty="0">
                <a:solidFill>
                  <a:schemeClr val="tx1"/>
                </a:solidFill>
                <a:effectLst/>
                <a:latin typeface="+mn-lt"/>
                <a:ea typeface="+mn-ea"/>
                <a:cs typeface="+mn-cs"/>
              </a:rPr>
              <a:t>can be customized by individual schools or districts to determine and rank by importance the key criteria they would like community mental health providers to meet in terms of services provided. Ideally, this checklist would be informed by input from students, families, and the school team to reflect the unique strengths and needs of the school or district. Selected criteria can also be incorporated into a memorandum of understanding with the provider agency. </a:t>
            </a: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277521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This guidance document was developed by a district to support school-community teams working together to address a full continuum of student mental health services and supports. </a:t>
            </a:r>
            <a:r>
              <a:rPr lang="en-US" sz="1200" dirty="0">
                <a:latin typeface="Arial" panose="020B0604020202020204" pitchFamily="34" charset="0"/>
                <a:cs typeface="Arial" panose="020B0604020202020204" pitchFamily="34" charset="0"/>
              </a:rPr>
              <a:t>This example is from Hennepin County/Minneapolis Public Schools based on best practices learned in their district but can be adapted based on your local district and community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133314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7671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resource, </a:t>
            </a:r>
            <a:r>
              <a:rPr lang="en-US" b="0" i="1" dirty="0"/>
              <a:t>Anatomy of a Memorandum of Understanding, </a:t>
            </a:r>
            <a:r>
              <a:rPr lang="en-US" b="0" i="0" dirty="0"/>
              <a:t>was developed by the National Center for School Mental Health to illustrate the </a:t>
            </a:r>
            <a:r>
              <a:rPr lang="en-US" b="0" dirty="0"/>
              <a:t>components of a memorandum of understanding (MOU) that school-community partnerships may include. This is further detailed in the </a:t>
            </a:r>
            <a:r>
              <a:rPr lang="en-US" b="0"/>
              <a:t>Teaming Quality Guide </a:t>
            </a:r>
            <a:r>
              <a:rPr lang="en-US" b="0" dirty="0"/>
              <a:t>in your participant guide.  There is also an example of an MOU between a school and a community partner.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108967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resource, </a:t>
            </a:r>
            <a:r>
              <a:rPr lang="en-US" b="0" i="1" dirty="0"/>
              <a:t>School Mental Health Teaming Quality Guide, </a:t>
            </a:r>
            <a:r>
              <a:rPr lang="en-US" b="0" i="0" dirty="0"/>
              <a:t>was developed by the National Center for School Mental Health and covers best practices and practical tips from the field in school mental health teaming. It also includes a number of customizable teaming resources, some of which are also featured as resources through out this module and included in your participant guide. </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4219305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Consider:</a:t>
            </a:r>
            <a:r>
              <a:rPr lang="en-US" sz="1200" b="1" baseline="0" dirty="0">
                <a:solidFill>
                  <a:schemeClr val="tx1"/>
                </a:solidFill>
                <a:latin typeface="+mn-lt"/>
              </a:rPr>
              <a:t> </a:t>
            </a:r>
            <a:r>
              <a:rPr lang="en-US" sz="1200" dirty="0">
                <a:solidFill>
                  <a:schemeClr val="tx1"/>
                </a:solidFill>
                <a:latin typeface="+mn-lt"/>
                <a:cs typeface="Arial" panose="020B0604020202020204" pitchFamily="34" charset="0"/>
              </a:rPr>
              <a:t>To what extent did your district/school use best practices to ensure </a:t>
            </a:r>
            <a:r>
              <a:rPr lang="en-US" sz="1200" b="1" dirty="0">
                <a:solidFill>
                  <a:schemeClr val="tx1"/>
                </a:solidFill>
                <a:latin typeface="+mn-lt"/>
                <a:cs typeface="Arial" panose="020B0604020202020204" pitchFamily="34" charset="0"/>
              </a:rPr>
              <a:t>teaming structures address each tier </a:t>
            </a:r>
            <a:r>
              <a:rPr lang="en-US" sz="1200" dirty="0">
                <a:solidFill>
                  <a:schemeClr val="tx1"/>
                </a:solidFill>
                <a:latin typeface="+mn-lt"/>
                <a:cs typeface="Arial" panose="020B0604020202020204" pitchFamily="34" charset="0"/>
              </a:rPr>
              <a:t>of your </a:t>
            </a:r>
            <a:r>
              <a:rPr lang="en-US" sz="1200" dirty="0" err="1">
                <a:solidFill>
                  <a:schemeClr val="tx1"/>
                </a:solidFill>
                <a:latin typeface="+mn-lt"/>
                <a:cs typeface="Arial" panose="020B0604020202020204" pitchFamily="34" charset="0"/>
              </a:rPr>
              <a:t>multitiered</a:t>
            </a:r>
            <a:r>
              <a:rPr lang="en-US" sz="1200" dirty="0">
                <a:solidFill>
                  <a:schemeClr val="tx1"/>
                </a:solidFill>
                <a:latin typeface="+mn-lt"/>
                <a:cs typeface="Arial" panose="020B0604020202020204" pitchFamily="34" charset="0"/>
              </a:rPr>
              <a:t> system of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As discussed in Module 1, a comprehensive school mental health system will include promotion, prevention, and intervention services and supports.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Teaming structures vary based on school or district resources, size, staffing, and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Importantly, this indicator is not just about coverage of all tiers, but also how well those teams and individuals are communicating and that there is a logic for students moving throughout the tiered system based on their strengths, needs, and progress over time in different areas of their academic, social, emotional, and behavioral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r>
              <a:rPr lang="en-US" sz="1200" b="1" i="0" kern="1200" dirty="0">
                <a:solidFill>
                  <a:schemeClr val="tx1"/>
                </a:solidFill>
                <a:effectLst/>
                <a:latin typeface="+mn-lt"/>
                <a:ea typeface="+mn-ea"/>
                <a:cs typeface="+mn-cs"/>
              </a:rPr>
              <a:t>Best practices for this indicator include:</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Establish a team or teams to effectively address Tier 1, Tier 2, and Tier 3</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Establish a clear delineation of purpose, target goals, activities, and processes of each team</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Establish a clear process and logic for moving from one tier to a higher or lower tier</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Establish effective communication between teams addressing Tier 1, Tier 2 and/or Tier 3</a:t>
            </a:r>
          </a:p>
          <a:p>
            <a:pPr marL="171450" lvl="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Here are some tips for addressing each tier on the multi-tiered system of support:</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Be thoughtful about the selection and inclusion of members on tier-specific teams. </a:t>
            </a:r>
            <a:r>
              <a:rPr lang="en-US" sz="1200" b="0" i="0" kern="1200" dirty="0">
                <a:solidFill>
                  <a:schemeClr val="tx1"/>
                </a:solidFill>
                <a:effectLst/>
                <a:latin typeface="+mn-lt"/>
                <a:ea typeface="+mn-ea"/>
                <a:cs typeface="+mn-cs"/>
              </a:rPr>
              <a:t>In addition to educators and school-based mental health staff, teams benefit from other members such as community staff, business leaders, foundation partners, and university partners.</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Review student progress and make data-based decisions </a:t>
            </a:r>
            <a:r>
              <a:rPr lang="en-US" sz="1200" b="0" i="0" kern="1200" dirty="0">
                <a:solidFill>
                  <a:schemeClr val="tx1"/>
                </a:solidFill>
                <a:effectLst/>
                <a:latin typeface="+mn-lt"/>
                <a:ea typeface="+mn-ea"/>
                <a:cs typeface="+mn-cs"/>
              </a:rPr>
              <a:t>when considering transitioning a student across intervention tiers. Sources of data may include progress on pre-determined goals, academic performance, disciplinary incidents, and attendance. Students and their families should understand these transitions and play an active role in establishing goals that are timely and attainable for the student.</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Goals should be revisited at each meeting; purposes and guidelines should be revisited a minimum of once each year.</a:t>
            </a: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2936426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spcAft>
                <a:spcPts val="600"/>
              </a:spcAft>
              <a:buNone/>
            </a:pPr>
            <a:r>
              <a:rPr lang="en-US" sz="1200" b="1" dirty="0">
                <a:solidFill>
                  <a:srgbClr val="6A4A62"/>
                </a:solidFill>
                <a:latin typeface="+mn-lt"/>
                <a:cs typeface="Arial" panose="020B0604020202020204" pitchFamily="34" charset="0"/>
              </a:rPr>
              <a:t>Reflection:</a:t>
            </a:r>
          </a:p>
          <a:p>
            <a:pPr marL="0" indent="0">
              <a:spcAft>
                <a:spcPts val="600"/>
              </a:spcAft>
              <a:buNone/>
            </a:pPr>
            <a:endParaRPr lang="en-US" sz="1200" b="1" dirty="0">
              <a:solidFill>
                <a:srgbClr val="6A4A62"/>
              </a:solidFill>
              <a:latin typeface="+mn-lt"/>
              <a:cs typeface="Arial" panose="020B0604020202020204" pitchFamily="34" charset="0"/>
            </a:endParaRPr>
          </a:p>
          <a:p>
            <a:pPr marL="0" indent="0">
              <a:lnSpc>
                <a:spcPct val="140000"/>
              </a:lnSpc>
              <a:spcBef>
                <a:spcPts val="0"/>
              </a:spcBef>
              <a:buNone/>
            </a:pPr>
            <a:r>
              <a:rPr lang="en-US" sz="1200" dirty="0">
                <a:solidFill>
                  <a:srgbClr val="6A4A62"/>
                </a:solidFill>
                <a:latin typeface="+mn-lt"/>
                <a:cs typeface="Arial" panose="020B0604020202020204" pitchFamily="34" charset="0"/>
              </a:rPr>
              <a:t>What ideas do you have about how to effectively align teams and individuals to work within a </a:t>
            </a:r>
            <a:r>
              <a:rPr lang="en-US" sz="1200" dirty="0" err="1">
                <a:solidFill>
                  <a:srgbClr val="6A4A62"/>
                </a:solidFill>
                <a:latin typeface="+mn-lt"/>
                <a:cs typeface="Arial" panose="020B0604020202020204" pitchFamily="34" charset="0"/>
              </a:rPr>
              <a:t>multitiered</a:t>
            </a:r>
            <a:r>
              <a:rPr lang="en-US" sz="1200" dirty="0">
                <a:solidFill>
                  <a:srgbClr val="6A4A62"/>
                </a:solidFill>
                <a:latin typeface="+mn-lt"/>
                <a:cs typeface="Arial" panose="020B0604020202020204" pitchFamily="34" charset="0"/>
              </a:rPr>
              <a:t> system of support?</a:t>
            </a:r>
          </a:p>
          <a:p>
            <a:pPr marL="0" indent="0">
              <a:buNone/>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Consider the number of teams that you have for your district or schools within your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Some schools prefer to have one universal team and one combined Tier 2 and Tier 3 team, and others may only have one team to address all three tiers.  What ideas do you have about how to effectively align teams and individuals to work within a multi-tiered system of support?</a:t>
            </a:r>
          </a:p>
          <a:p>
            <a:pPr>
              <a:spcBef>
                <a:spcPts val="0"/>
              </a:spcBef>
            </a:pPr>
            <a:endParaRPr lang="en-US" sz="1200" dirty="0">
              <a:latin typeface="+mn-lt"/>
            </a:endParaRPr>
          </a:p>
          <a:p>
            <a:pPr>
              <a:spcBef>
                <a:spcPts val="0"/>
              </a:spcBef>
            </a:pPr>
            <a:r>
              <a:rPr lang="en-US" sz="1200" dirty="0">
                <a:latin typeface="+mn-lt"/>
              </a:rPr>
              <a:t>Map teams and consider overlap and gaps.  Think about expanding the mission of an existing team or forming a new team</a:t>
            </a: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359527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i="0" dirty="0">
                <a:latin typeface="+mn-lt"/>
              </a:rPr>
              <a:t>Consider:</a:t>
            </a:r>
            <a:r>
              <a:rPr lang="en-US" sz="1200" b="1" i="0" baseline="0" dirty="0">
                <a:latin typeface="+mn-lt"/>
              </a:rPr>
              <a:t>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avoid duplication and promote efficiency </a:t>
            </a:r>
            <a:r>
              <a:rPr lang="en-US" sz="1200" dirty="0">
                <a:solidFill>
                  <a:srgbClr val="6A4A62"/>
                </a:solidFill>
                <a:latin typeface="+mn-lt"/>
                <a:cs typeface="Arial" panose="020B0604020202020204" pitchFamily="34" charset="0"/>
              </a:rPr>
              <a:t>of teams?</a:t>
            </a:r>
          </a:p>
          <a:p>
            <a:pPr marL="0" lvl="0" indent="0">
              <a:buFont typeface="Arial" panose="020B0604020202020204" pitchFamily="34" charset="0"/>
              <a:buNone/>
            </a:pPr>
            <a:endParaRPr lang="en-US" sz="1200" b="1" i="0" dirty="0">
              <a:latin typeface="+mn-lt"/>
            </a:endParaRPr>
          </a:p>
          <a:p>
            <a:pPr marL="0" lvl="0" indent="0">
              <a:buFont typeface="Arial" panose="020B0604020202020204" pitchFamily="34" charset="0"/>
              <a:buNone/>
            </a:pPr>
            <a:r>
              <a:rPr lang="en-US" sz="1200" i="0" dirty="0">
                <a:latin typeface="+mn-lt"/>
              </a:rPr>
              <a:t>Do you have more than one team that addresses different aspects of school mental health? If so, it is important to avoid duplication across those teams and promote their efficiency.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b="1" i="0" kern="1200" dirty="0">
                <a:solidFill>
                  <a:schemeClr val="tx1"/>
                </a:solidFill>
                <a:effectLst/>
                <a:latin typeface="+mn-lt"/>
                <a:ea typeface="+mn-ea"/>
                <a:cs typeface="+mn-cs"/>
              </a:rPr>
              <a:t>Best practices for this indicator include: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Establish well-defined and unique goals for distinct teams with structures in place to avoid duplication of team effort.</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Practice consistent communication and coordination among various teams.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Address any confidentiality barriers to facilitate regular information sharing across and within teams.</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Have a system to evaluate existing team structures, with existing team continuation and new establishment only as necessary.</a:t>
            </a:r>
          </a:p>
          <a:p>
            <a:pPr marL="17145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0" indent="0">
              <a:buFont typeface="Arial" panose="020B0604020202020204" pitchFamily="34" charset="0"/>
              <a:buNone/>
            </a:pPr>
            <a:r>
              <a:rPr lang="en-US" sz="1200" i="0" kern="1200" dirty="0">
                <a:solidFill>
                  <a:schemeClr val="tx1"/>
                </a:solidFill>
                <a:effectLst/>
                <a:latin typeface="+mn-lt"/>
                <a:ea typeface="+mn-ea"/>
                <a:cs typeface="+mn-cs"/>
              </a:rPr>
              <a:t>Tips for this indicator include:</a:t>
            </a:r>
          </a:p>
          <a:p>
            <a:pPr marL="171450" indent="-171450">
              <a:buFont typeface="Arial" panose="020B0604020202020204" pitchFamily="34" charset="0"/>
              <a:buChar char="•"/>
            </a:pPr>
            <a:r>
              <a:rPr lang="en-US" sz="1200" i="0" dirty="0">
                <a:latin typeface="+mn-lt"/>
              </a:rPr>
              <a:t>Assign one staff person as a coordinator of resources to ensure that resources are not duplicated.</a:t>
            </a:r>
          </a:p>
          <a:p>
            <a:pPr marL="171450" indent="-171450">
              <a:buFont typeface="Arial" panose="020B0604020202020204" pitchFamily="34" charset="0"/>
              <a:buChar char="•"/>
            </a:pPr>
            <a:r>
              <a:rPr lang="en-US" sz="1200" i="0" dirty="0">
                <a:latin typeface="+mn-lt"/>
              </a:rPr>
              <a:t>Maintain resources in one centralized location to streamline document sharing. Teams can use cloud-based programs (e.g., </a:t>
            </a:r>
            <a:r>
              <a:rPr lang="en-US" sz="1200" i="0" dirty="0" err="1">
                <a:latin typeface="+mn-lt"/>
              </a:rPr>
              <a:t>DropBox</a:t>
            </a:r>
            <a:r>
              <a:rPr lang="en-US" sz="1200" i="0" dirty="0">
                <a:latin typeface="+mn-lt"/>
              </a:rPr>
              <a:t>, Google Drive, Microsoft OneDrive) if there is not already an established filesharing system.</a:t>
            </a:r>
          </a:p>
          <a:p>
            <a:pPr marL="628650" lvl="1" indent="-171450">
              <a:buFont typeface="Arial" panose="020B0604020202020204" pitchFamily="34" charset="0"/>
              <a:buChar char="•"/>
            </a:pPr>
            <a:r>
              <a:rPr lang="en-US" sz="1200" i="0" dirty="0">
                <a:latin typeface="+mn-lt"/>
              </a:rPr>
              <a:t>Ensure that all documents are well titled so that staff can quickly search through the resources using key words.</a:t>
            </a:r>
          </a:p>
          <a:p>
            <a:pPr marL="628650" lvl="1" indent="-171450">
              <a:buFont typeface="Arial" panose="020B0604020202020204" pitchFamily="34" charset="0"/>
              <a:buChar char="•"/>
            </a:pPr>
            <a:r>
              <a:rPr lang="en-US" sz="1200" i="0" dirty="0">
                <a:latin typeface="+mn-lt"/>
              </a:rPr>
              <a:t>Organize files in a way that is intuitive and frequently used files are easily accessible.</a:t>
            </a: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402060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resource was developed to help school mental health teams align and reduce duplication.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offers a template to list each team that has a purpose related to school mental health, examine overlap, and inform integration as needed.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2597578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district selected six schools known for their effective student support teams and observed and interviewed team members and administered surveys to better understand what supports would be helpful to promote the efficiency of student support teams districtwide.  A guidance document was developed based on lessons learned and shared with all schools in the district.  </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2456650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Consider: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conduct meetings, </a:t>
            </a:r>
            <a:r>
              <a:rPr lang="en-US" sz="1200" dirty="0">
                <a:solidFill>
                  <a:srgbClr val="6A4A62"/>
                </a:solidFill>
                <a:latin typeface="+mn-lt"/>
                <a:cs typeface="Arial" panose="020B0604020202020204" pitchFamily="34" charset="0"/>
              </a:rPr>
              <a:t>both in terms of structure and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A4A6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Everyone knows what it’s like to be a part of inefficient or ineffective meetings. Here are some best practices to stay action-oriented and use your time effectively to work smarter with the little time you have to meet.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Best practices for this indicator include: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Schedule and hold regular team meetings.</a:t>
            </a:r>
          </a:p>
          <a:p>
            <a:pPr marL="171450" indent="-171450">
              <a:buFont typeface="Arial" panose="020B0604020202020204" pitchFamily="34" charset="0"/>
              <a:buChar char="•"/>
            </a:pPr>
            <a:r>
              <a:rPr lang="en-US" dirty="0"/>
              <a:t>Accommodate differences in family and community partner schedules when planning meetings that include them.</a:t>
            </a:r>
            <a:endParaRPr lang="en-US" dirty="0">
              <a:cs typeface="Calibri"/>
            </a:endParaRPr>
          </a:p>
          <a:p>
            <a:pPr marL="171450" indent="-171450">
              <a:buFont typeface="Arial" panose="020B0604020202020204" pitchFamily="34" charset="0"/>
              <a:buChar char="•"/>
            </a:pPr>
            <a:r>
              <a:rPr lang="en-US" dirty="0"/>
              <a:t>Accommodate, to the extent possible, differences in languages to support caregiver participation.</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Track attendance and troubleshoot as needed to ensure consistent attendance.</a:t>
            </a: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Establish a routine scheduling process</a:t>
            </a:r>
            <a:r>
              <a:rPr lang="en-US" dirty="0"/>
              <a:t> and use family engagement strategies (e</a:t>
            </a:r>
            <a:r>
              <a:rPr lang="en-US" b="0" i="0" kern="1200" dirty="0">
                <a:effectLst/>
              </a:rPr>
              <a:t>.</a:t>
            </a:r>
            <a:r>
              <a:rPr lang="en-US" dirty="0"/>
              <a:t>g., reminder calls) to increase attendance.</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Create and use an agenda.</a:t>
            </a: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meeting practices that promote inclusion (e.g., active listening, ensuring all opinions are heard).</a:t>
            </a:r>
            <a:endParaRPr lang="en-US" dirty="0">
              <a:cs typeface="Calibri"/>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Focus on making actionable decisions.</a:t>
            </a: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meeting time to follow up on the status of action items.</a:t>
            </a:r>
            <a:endParaRPr lang="en-US" dirty="0">
              <a:cs typeface="Calibri"/>
            </a:endParaRPr>
          </a:p>
          <a:p>
            <a:pPr marL="171450" indent="-171450">
              <a:buFont typeface="Arial" panose="020B0604020202020204" pitchFamily="34" charset="0"/>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579620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For some, setting a team meeting agenda or changing the way they set agendas can make a big difference. Here is one example with different components of a standard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Developing and using an agenda helps to make sure everyone stays on task and has a clear follow-up plan after the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395150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dirty="0">
                <a:latin typeface="+mn-lt"/>
              </a:rPr>
              <a:t>Here are some tips from the research literature on effective teaming in health care settings, where team members are busy throughout the day but represent all different roles and need to communicate quickly and effectively. Try out some of these in your district or schools to keep your team communication effective and efficient.</a:t>
            </a:r>
          </a:p>
          <a:p>
            <a:endParaRPr lang="en-US" sz="1200" b="0" dirty="0">
              <a:latin typeface="+mn-lt"/>
            </a:endParaRPr>
          </a:p>
          <a:p>
            <a:r>
              <a:rPr lang="en-US" sz="1200" b="1" dirty="0">
                <a:latin typeface="+mn-lt"/>
              </a:rPr>
              <a:t>Strategies for multidisciplinary teams:</a:t>
            </a:r>
          </a:p>
          <a:p>
            <a:pPr marL="171450" indent="-171450" fontAlgn="t">
              <a:buClr>
                <a:srgbClr val="6A4A62"/>
              </a:buClr>
              <a:buFont typeface="Arial" panose="020B0604020202020204" pitchFamily="34" charset="0"/>
              <a:buChar char="•"/>
            </a:pPr>
            <a:r>
              <a:rPr lang="en-US" sz="1200" dirty="0">
                <a:solidFill>
                  <a:schemeClr val="tx1"/>
                </a:solidFill>
                <a:latin typeface="+mn-lt"/>
                <a:cs typeface="Arial" panose="020B0604020202020204" pitchFamily="34" charset="0"/>
              </a:rPr>
              <a:t>Keep it brief! Daily information sharing and planning.</a:t>
            </a:r>
          </a:p>
          <a:p>
            <a:pPr marL="171450" indent="-171450" fontAlgn="t">
              <a:buClr>
                <a:srgbClr val="6A4A62"/>
              </a:buClr>
              <a:buFont typeface="Arial" panose="020B0604020202020204" pitchFamily="34" charset="0"/>
              <a:buChar char="•"/>
            </a:pPr>
            <a:r>
              <a:rPr lang="en-US" sz="1200" dirty="0">
                <a:solidFill>
                  <a:schemeClr val="tx1"/>
                </a:solidFill>
                <a:latin typeface="+mn-lt"/>
                <a:cs typeface="Arial" panose="020B0604020202020204" pitchFamily="34" charset="0"/>
              </a:rPr>
              <a:t>Use huddles: time limited, problem-solving, action-planning oriented.</a:t>
            </a:r>
          </a:p>
          <a:p>
            <a:pPr marL="171450" indent="-171450" fontAlgn="t">
              <a:buClr>
                <a:srgbClr val="6A4A62"/>
              </a:buClr>
              <a:buFont typeface="Arial" panose="020B0604020202020204" pitchFamily="34" charset="0"/>
              <a:buChar char="•"/>
            </a:pPr>
            <a:r>
              <a:rPr lang="en-US" sz="1200" dirty="0">
                <a:solidFill>
                  <a:schemeClr val="tx1"/>
                </a:solidFill>
                <a:latin typeface="+mn-lt"/>
                <a:cs typeface="Arial" panose="020B0604020202020204" pitchFamily="34" charset="0"/>
              </a:rPr>
              <a:t>Try debriefs: open, fair, respectful feedback about school team performance in real time.</a:t>
            </a:r>
          </a:p>
          <a:p>
            <a:pPr marL="171450" indent="-171450" fontAlgn="t">
              <a:buClr>
                <a:srgbClr val="6A4A62"/>
              </a:buClr>
              <a:buFont typeface="Arial" panose="020B0604020202020204" pitchFamily="34" charset="0"/>
              <a:buChar char="•"/>
            </a:pPr>
            <a:r>
              <a:rPr lang="en-US" sz="1200" dirty="0">
                <a:solidFill>
                  <a:schemeClr val="tx1"/>
                </a:solidFill>
                <a:latin typeface="+mn-lt"/>
                <a:cs typeface="Arial" panose="020B0604020202020204" pitchFamily="34" charset="0"/>
              </a:rPr>
              <a:t>Use structured, concise communication and handoffs to the next team member.</a:t>
            </a:r>
          </a:p>
          <a:p>
            <a:endParaRPr lang="en-US" sz="1200" b="0" dirty="0">
              <a:latin typeface="+mn-lt"/>
            </a:endParaRPr>
          </a:p>
          <a:p>
            <a:r>
              <a:rPr lang="en-US" sz="1200" b="0" dirty="0">
                <a:latin typeface="+mn-lt"/>
              </a:rPr>
              <a:t>Additional strategies to improve meeting structure and process include:</a:t>
            </a:r>
          </a:p>
          <a:p>
            <a:pPr marL="171450" lvl="0" indent="-171450">
              <a:buFont typeface="Arial" panose="020B0604020202020204" pitchFamily="34" charset="0"/>
              <a:buChar char="•"/>
            </a:pPr>
            <a:r>
              <a:rPr lang="en-US" sz="1200" i="1" dirty="0">
                <a:latin typeface="+mn-lt"/>
              </a:rPr>
              <a:t>Keep meeting attendance for one month, track attendance barriers and address.</a:t>
            </a:r>
            <a:endParaRPr lang="en-US" sz="1200" dirty="0">
              <a:latin typeface="+mn-lt"/>
            </a:endParaRPr>
          </a:p>
          <a:p>
            <a:pPr marL="171450" lvl="0" indent="-171450">
              <a:buFont typeface="Arial" panose="020B0604020202020204" pitchFamily="34" charset="0"/>
              <a:buChar char="•"/>
            </a:pPr>
            <a:r>
              <a:rPr lang="en-US" sz="1200" i="1" dirty="0">
                <a:latin typeface="+mn-lt"/>
              </a:rPr>
              <a:t>Assign a SMH team leader.</a:t>
            </a:r>
          </a:p>
          <a:p>
            <a:pPr marL="171450" lvl="0" indent="-171450">
              <a:buFont typeface="Arial" panose="020B0604020202020204" pitchFamily="34" charset="0"/>
              <a:buChar char="•"/>
            </a:pPr>
            <a:r>
              <a:rPr lang="en-US" sz="1200" i="1" dirty="0">
                <a:latin typeface="+mn-lt"/>
              </a:rPr>
              <a:t>Get feedback using an anonymous survey link on how to improve meetings.</a:t>
            </a:r>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141961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1453259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mn-lt"/>
              </a:rPr>
              <a:t>Consider: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delineate staff roles and responsibilities</a:t>
            </a:r>
            <a:r>
              <a:rPr lang="en-US" sz="1200" dirty="0">
                <a:solidFill>
                  <a:srgbClr val="6A4A62"/>
                </a:solidFill>
                <a:latin typeface="+mn-lt"/>
                <a:cs typeface="Arial" panose="020B0604020202020204" pitchFamily="34" charset="0"/>
              </a:rPr>
              <a:t>?</a:t>
            </a:r>
          </a:p>
          <a:p>
            <a:endParaRPr lang="en-US" sz="1200" dirty="0">
              <a:solidFill>
                <a:srgbClr val="6A4A62"/>
              </a:solidFill>
              <a:latin typeface="+mn-lt"/>
              <a:cs typeface="Arial" panose="020B0604020202020204" pitchFamily="34" charset="0"/>
            </a:endParaRPr>
          </a:p>
          <a:p>
            <a:r>
              <a:rPr lang="en-US" sz="1200" dirty="0">
                <a:latin typeface="+mn-lt"/>
              </a:rPr>
              <a:t>In school mental health systems, team members often take on responsibilities that are outside of their role based on staffing shortages or necessity, either voluntarily or at the request of supervisors. Having a process to delineate roles and responsibilities is important to promote efficiency throughout the system and to build trust and confidence among team members. </a:t>
            </a:r>
          </a:p>
          <a:p>
            <a:endParaRPr lang="en-US" sz="1200" dirty="0">
              <a:latin typeface="+mn-lt"/>
            </a:endParaRPr>
          </a:p>
          <a:p>
            <a:r>
              <a:rPr lang="en-US" sz="1200" dirty="0">
                <a:latin typeface="+mn-lt"/>
              </a:rPr>
              <a:t>However you decide to delineate roles and responsibilities, make sure this is a </a:t>
            </a:r>
            <a:r>
              <a:rPr lang="en-US" sz="1200" b="1" i="1" dirty="0">
                <a:latin typeface="+mn-lt"/>
              </a:rPr>
              <a:t>participatory</a:t>
            </a:r>
            <a:r>
              <a:rPr lang="en-US" sz="1200" dirty="0">
                <a:latin typeface="+mn-lt"/>
              </a:rPr>
              <a:t> process with all team members’ input encouraged and valued. The purpose is to improve collaboration and efficiency among teams. </a:t>
            </a:r>
          </a:p>
          <a:p>
            <a:endParaRPr lang="en-US" sz="1200" dirty="0">
              <a:latin typeface="+mn-lt"/>
            </a:endParaRPr>
          </a:p>
          <a:p>
            <a:r>
              <a:rPr lang="en-US" sz="1200" b="1" i="0" kern="1200" dirty="0">
                <a:solidFill>
                  <a:schemeClr val="tx1"/>
                </a:solidFill>
                <a:effectLst/>
                <a:latin typeface="+mn-lt"/>
                <a:ea typeface="+mn-ea"/>
                <a:cs typeface="+mn-cs"/>
              </a:rPr>
              <a:t>Best practices for this indicator include: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Clarify roles and responsibilities for both school-employed and community-partnered school mental health staff and health staff to ensure smooth collaboration and make sure rules are not duplicated.</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Ensure roles and responsibilities reflect the skills, training, knowledge, and areas of expertise of each type of staff member.</a:t>
            </a: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When there are multiple individuals with overlapping responsibilities and/or roles, have a clear plan for who will address each type of issue first and how tasks will be assigned.</a:t>
            </a:r>
          </a:p>
          <a:p>
            <a:pPr marL="171450" indent="-171450">
              <a:buFont typeface="Arial" panose="020B0604020202020204" pitchFamily="34" charset="0"/>
              <a:buChar char="•"/>
            </a:pPr>
            <a:r>
              <a:rPr lang="en-US" dirty="0"/>
              <a:t>Ensure that identification of disproportionalities and/or disparities, and advocacy for youth and families from historically marginalized communities is included in the responsibilities of staff.</a:t>
            </a:r>
            <a:endParaRPr lang="en-US" dirty="0">
              <a:cs typeface="Calibri"/>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30</a:t>
            </a:fld>
            <a:endParaRPr lang="en-US"/>
          </a:p>
        </p:txBody>
      </p:sp>
    </p:spTree>
    <p:extLst>
      <p:ext uri="{BB962C8B-B14F-4D97-AF65-F5344CB8AC3E}">
        <p14:creationId xmlns:p14="http://schemas.microsoft.com/office/powerpoint/2010/main" val="2490624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mn-lt"/>
              </a:rPr>
              <a:t>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A4A62"/>
                </a:solidFill>
                <a:latin typeface="+mn-lt"/>
                <a:cs typeface="Arial" panose="020B0604020202020204" pitchFamily="34" charset="0"/>
              </a:rPr>
              <a:t>What do you think would help your school or district to better delineate roles and responsibilities related to school mental health?</a:t>
            </a:r>
          </a:p>
          <a:p>
            <a:endParaRPr lang="en-US" sz="1200" dirty="0">
              <a:latin typeface="+mn-lt"/>
            </a:endParaRPr>
          </a:p>
          <a:p>
            <a:r>
              <a:rPr lang="en-US" sz="1200" dirty="0">
                <a:latin typeface="+mn-lt"/>
              </a:rPr>
              <a:t>Some examples of action steps include:</a:t>
            </a:r>
          </a:p>
          <a:p>
            <a:pPr marL="342900" indent="-342900">
              <a:lnSpc>
                <a:spcPct val="90000"/>
              </a:lnSpc>
              <a:spcBef>
                <a:spcPts val="1000"/>
              </a:spcBef>
              <a:buClr>
                <a:srgbClr val="6A4A62"/>
              </a:buClr>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Provide a written list of each team member’s primary and secondary roles, and the responsibilities for each role.</a:t>
            </a:r>
          </a:p>
          <a:p>
            <a:pPr marL="342900" marR="0" lvl="0" indent="-342900" algn="l" defTabSz="914400" rtl="0" eaLnBrk="1" fontAlgn="auto" latinLnBrk="0" hangingPunct="1">
              <a:lnSpc>
                <a:spcPct val="90000"/>
              </a:lnSpc>
              <a:spcBef>
                <a:spcPts val="1000"/>
              </a:spcBef>
              <a:spcAft>
                <a:spcPts val="0"/>
              </a:spcAft>
              <a:buClr>
                <a:srgbClr val="6A4A62"/>
              </a:buClr>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Establish a “map” of each school’s mental health team, as well as role and responsibilities of each team member. </a:t>
            </a:r>
            <a:r>
              <a:rPr lang="en-US" dirty="0">
                <a:solidFill>
                  <a:srgbClr val="FFFFFF"/>
                </a:solidFill>
                <a:effectLst/>
                <a:latin typeface="Helvetica" pitchFamily="2" charset="0"/>
              </a:rPr>
              <a:t>District-level teams may wish to compile district-wide maps of all individuals sharing similar roles on each school’s mental health team and establish how district-level roles relate to school-level roles. </a:t>
            </a:r>
            <a:endParaRPr lang="en-US" sz="1200" dirty="0">
              <a:solidFill>
                <a:srgbClr val="000000"/>
              </a:solidFill>
              <a:latin typeface="+mn-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3074124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This tool can help teams document what is currently happening as well as what would be ideal with respect to team members’ roles and functions. </a:t>
            </a: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32</a:t>
            </a:fld>
            <a:endParaRPr lang="en-US"/>
          </a:p>
        </p:txBody>
      </p:sp>
    </p:spTree>
    <p:extLst>
      <p:ext uri="{BB962C8B-B14F-4D97-AF65-F5344CB8AC3E}">
        <p14:creationId xmlns:p14="http://schemas.microsoft.com/office/powerpoint/2010/main" val="2472187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mn-lt"/>
              </a:rPr>
              <a:t>Consider: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make effective referral processes to school-based mental health services</a:t>
            </a:r>
            <a:r>
              <a:rPr lang="en-US" sz="1200" dirty="0">
                <a:solidFill>
                  <a:srgbClr val="6A4A62"/>
                </a:solidFill>
                <a:latin typeface="+mn-lt"/>
                <a:cs typeface="Arial" panose="020B0604020202020204" pitchFamily="34" charset="0"/>
              </a:rPr>
              <a:t>?</a:t>
            </a:r>
          </a:p>
          <a:p>
            <a:endParaRPr lang="en-US" sz="1200" dirty="0">
              <a:solidFill>
                <a:srgbClr val="6A4A62"/>
              </a:solidFill>
              <a:latin typeface="+mn-lt"/>
              <a:cs typeface="Arial" panose="020B0604020202020204" pitchFamily="34" charset="0"/>
            </a:endParaRPr>
          </a:p>
          <a:p>
            <a:r>
              <a:rPr lang="en-US" sz="1200" dirty="0">
                <a:latin typeface="+mn-lt"/>
              </a:rPr>
              <a:t>Having an effective, transparent referral process for school-based mental health services is necessary to make sure students and their families are connected with the appropriate providers, services and supports in a timely manner and do not fall through the cracks. </a:t>
            </a:r>
          </a:p>
          <a:p>
            <a:endParaRPr lang="en-US" sz="1200" dirty="0">
              <a:latin typeface="+mn-lt"/>
            </a:endParaRPr>
          </a:p>
          <a:p>
            <a:r>
              <a:rPr lang="en-US" sz="1200" b="1" i="0" kern="1200" dirty="0">
                <a:solidFill>
                  <a:schemeClr val="tx1"/>
                </a:solidFill>
                <a:effectLst/>
                <a:latin typeface="+mn-lt"/>
                <a:ea typeface="+mn-ea"/>
                <a:cs typeface="+mn-cs"/>
              </a:rPr>
              <a:t>Best practices for this indicator include: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Use an up-to-date school mental health team resource map or guide, which includes name of team member, description of their role/responsibilities/services, school location including days and hours, eligibility requirements or students they work with, and how to refer students.</a:t>
            </a:r>
          </a:p>
          <a:p>
            <a:pPr marL="171450" indent="-171450">
              <a:buFont typeface="Arial" panose="020B0604020202020204" pitchFamily="34" charset="0"/>
              <a:buChar char="•"/>
            </a:pPr>
            <a:r>
              <a:rPr lang="en-US" dirty="0"/>
              <a:t>Identify and integrate student’s and family's unique cultural needs and assets when providing resources.</a:t>
            </a:r>
            <a:endParaRPr lang="en-US" dirty="0">
              <a:cs typeface="Calibri" panose="020F0502020204030204"/>
            </a:endParaRPr>
          </a:p>
          <a:p>
            <a:pPr marL="171450" lvl="0" indent="-171450">
              <a:buFont typeface="Arial" panose="020B0604020202020204" pitchFamily="34" charset="0"/>
              <a:buChar char="•"/>
            </a:pPr>
            <a:r>
              <a:rPr lang="en-US" dirty="0"/>
              <a:t>Address impact of stigma and mistrust of education and mental health institutions throughout referral process.</a:t>
            </a:r>
            <a:endParaRPr lang="en-US" dirty="0">
              <a:cs typeface="Calibri" panose="020F0502020204030204"/>
            </a:endParaRPr>
          </a:p>
          <a:p>
            <a:pPr marL="171450" indent="-171450">
              <a:buFont typeface="Arial" panose="020B0604020202020204" pitchFamily="34" charset="0"/>
              <a:buChar char="•"/>
            </a:pPr>
            <a:r>
              <a:rPr lang="en-US" dirty="0"/>
              <a:t>Refer to school-based mental health services that are trauma-informed, healing-centered, culturally responsive.</a:t>
            </a:r>
            <a:endParaRPr lang="en-US" dirty="0">
              <a:cs typeface="Calibri"/>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Provide clear information for students and families to self-refer and connect directly to mental health services.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Promote direct contact to, from, and among school mental health, school health, and community-based providers to confirm referral</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service availability, and facilitate a seamless entry into services and supports.</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Hold routine referral feedback meetings or use Referral Feedback Forms to let referral sources know the outcome of the referral.</a:t>
            </a:r>
          </a:p>
          <a:p>
            <a:pPr marL="17145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0" indent="0">
              <a:buFont typeface="Arial" panose="020B0604020202020204" pitchFamily="34" charset="0"/>
              <a:buNone/>
            </a:pPr>
            <a:r>
              <a:rPr lang="en-US" sz="1200" i="0" kern="1200" dirty="0">
                <a:solidFill>
                  <a:schemeClr val="tx1"/>
                </a:solidFill>
                <a:effectLst/>
                <a:latin typeface="+mn-lt"/>
                <a:ea typeface="+mn-ea"/>
                <a:cs typeface="+mn-cs"/>
              </a:rPr>
              <a:t>You can also include referral feedback as an agenda item during mental health team meetings. This process reserves time to check in on services and school-based provider utilization, referral rates, referral processes, and outcomes of referrals.</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a:p>
        </p:txBody>
      </p:sp>
    </p:spTree>
    <p:extLst>
      <p:ext uri="{BB962C8B-B14F-4D97-AF65-F5344CB8AC3E}">
        <p14:creationId xmlns:p14="http://schemas.microsoft.com/office/powerpoint/2010/main" val="2584060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mn-lt"/>
              </a:rPr>
              <a:t>Consider:</a:t>
            </a:r>
            <a:r>
              <a:rPr lang="en-US" sz="1200" b="1" baseline="0" dirty="0">
                <a:latin typeface="+mn-lt"/>
              </a:rPr>
              <a:t>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make effective referrals to community-based mental health services</a:t>
            </a:r>
            <a:r>
              <a:rPr lang="en-US" sz="1200" dirty="0">
                <a:solidFill>
                  <a:srgbClr val="6A4A62"/>
                </a:solidFill>
                <a:latin typeface="+mn-lt"/>
                <a:cs typeface="Arial" panose="020B0604020202020204" pitchFamily="34" charset="0"/>
              </a:rPr>
              <a:t>?</a:t>
            </a:r>
            <a:endParaRPr lang="en-US" sz="1200" b="1" dirty="0">
              <a:latin typeface="+mn-lt"/>
            </a:endParaRPr>
          </a:p>
          <a:p>
            <a:endParaRPr lang="en-US" sz="1200" dirty="0">
              <a:latin typeface="+mn-lt"/>
            </a:endParaRPr>
          </a:p>
          <a:p>
            <a:r>
              <a:rPr lang="en-US" sz="1200" dirty="0">
                <a:latin typeface="+mn-lt"/>
              </a:rPr>
              <a:t>Effective referral processes must be in place for the school to connect students and families to community-based mental health services provided outside the school building. </a:t>
            </a:r>
          </a:p>
          <a:p>
            <a:endParaRPr lang="en-US" sz="1200" dirty="0">
              <a:latin typeface="+mn-lt"/>
            </a:endParaRPr>
          </a:p>
          <a:p>
            <a:r>
              <a:rPr lang="en-US" sz="1200" b="1" i="0" kern="1200" dirty="0">
                <a:solidFill>
                  <a:schemeClr val="tx1"/>
                </a:solidFill>
                <a:effectLst/>
                <a:latin typeface="+mn-lt"/>
                <a:ea typeface="+mn-ea"/>
                <a:cs typeface="+mn-cs"/>
              </a:rPr>
              <a:t>Best practices for this indicator include: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Use an up-to-date community resource map, which includes name of program or organization, description of service, website, address, phone number, hours of service, eligibility requirements, insurance accepted, cost of service, wait list status, and any other unique considerations.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Develop a clear, consistent referral process to community providers to promote successful linkage including:</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Referral consultation meeting with student and family to review strengths, needs, outcomes of value to the student and family, referral options, and complete any releases of information.</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Direct contact with community provider to confirm referral,</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service availability, and facilitate seamless entry into services and supports.</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Clear referral instructions for student and family with up-to-date contact information.</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Discussion of potential barriers to following through with referral and how to overcome them.</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Referral follow-up meeting with student and family to confirm linkage and address any remaining barriers.</a:t>
            </a:r>
          </a:p>
          <a:p>
            <a:pPr marL="171450" lvl="0" indent="-171450">
              <a:buFont typeface="Arial" panose="020B0604020202020204" pitchFamily="34" charset="0"/>
              <a:buChar char="•"/>
            </a:pPr>
            <a:r>
              <a:rPr lang="en-US" dirty="0"/>
              <a:t>Consider student’s and family's unique cultural needs and assets when providing resources.</a:t>
            </a:r>
            <a:endParaRPr lang="en-US" dirty="0">
              <a:cs typeface="Calibri" panose="020F0502020204030204"/>
            </a:endParaRPr>
          </a:p>
          <a:p>
            <a:pPr marL="171450" lvl="0" indent="-171450">
              <a:buFont typeface="Arial" panose="020B0604020202020204" pitchFamily="34" charset="0"/>
              <a:buChar char="•"/>
            </a:pPr>
            <a:r>
              <a:rPr lang="en-US" dirty="0"/>
              <a:t>Consider impact of stigma and mistrust of education and mental health institutions throughout referral process.</a:t>
            </a:r>
            <a:endParaRPr lang="en-US" dirty="0">
              <a:cs typeface="Calibri" panose="020F0502020204030204"/>
            </a:endParaRPr>
          </a:p>
          <a:p>
            <a:pPr marL="171450" lvl="0" indent="-171450">
              <a:buFont typeface="Arial" panose="020B0604020202020204" pitchFamily="34" charset="0"/>
              <a:buChar char="•"/>
            </a:pPr>
            <a:r>
              <a:rPr lang="en-US" dirty="0"/>
              <a:t>Refer to community-based mental health services that are trauma-informed, healing-centered, culturally responsive and anti-racist and offer culturally specific or relevant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Follow-up with community provider to facilitate ongoing coordination and information </a:t>
            </a:r>
            <a:r>
              <a:rPr lang="en-US" dirty="0"/>
              <a:t>sharing.</a:t>
            </a:r>
            <a:endParaRPr lang="en-US" sz="1200" dirty="0">
              <a:latin typeface="+mn-lt"/>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654690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spcAft>
                <a:spcPts val="600"/>
              </a:spcAft>
              <a:buNone/>
            </a:pPr>
            <a:r>
              <a:rPr lang="en-US" sz="1200" b="1" dirty="0">
                <a:solidFill>
                  <a:srgbClr val="6A4A62"/>
                </a:solidFill>
                <a:latin typeface="+mn-lt"/>
                <a:cs typeface="Arial" panose="020B0604020202020204" pitchFamily="34" charset="0"/>
              </a:rPr>
              <a:t>Reflection:</a:t>
            </a:r>
          </a:p>
          <a:p>
            <a:pPr marL="0" indent="0">
              <a:lnSpc>
                <a:spcPct val="140000"/>
              </a:lnSpc>
              <a:spcBef>
                <a:spcPts val="0"/>
              </a:spcBef>
              <a:buNone/>
            </a:pPr>
            <a:r>
              <a:rPr lang="en-US" sz="1200" dirty="0">
                <a:solidFill>
                  <a:srgbClr val="6A4A62"/>
                </a:solidFill>
                <a:latin typeface="+mn-lt"/>
                <a:cs typeface="Arial" panose="020B0604020202020204" pitchFamily="34" charset="0"/>
              </a:rPr>
              <a:t>What resources or strategies would help you to be more efficient in your school mental health referral process to school and community partners?</a:t>
            </a:r>
          </a:p>
          <a:p>
            <a:pPr marL="0" indent="0">
              <a:lnSpc>
                <a:spcPct val="140000"/>
              </a:lnSpc>
              <a:spcBef>
                <a:spcPts val="0"/>
              </a:spcBef>
              <a:buNone/>
            </a:pPr>
            <a:endParaRPr lang="en-US" sz="1200" b="1" i="1" dirty="0">
              <a:solidFill>
                <a:srgbClr val="6A4A62"/>
              </a:solidFill>
              <a:latin typeface="+mn-lt"/>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3598853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Here are some tips to develop effective referral processes. You can </a:t>
            </a:r>
            <a:r>
              <a:rPr lang="en-US" sz="1200" b="0" dirty="0">
                <a:solidFill>
                  <a:schemeClr val="tx1"/>
                </a:solidFill>
                <a:latin typeface="Arial" panose="020B0604020202020204" pitchFamily="34" charset="0"/>
                <a:cs typeface="Arial" panose="020B0604020202020204" pitchFamily="34" charset="0"/>
              </a:rPr>
              <a:t>d</a:t>
            </a:r>
            <a:r>
              <a:rPr lang="en-US" sz="1200" dirty="0">
                <a:solidFill>
                  <a:schemeClr val="tx1"/>
                </a:solidFill>
                <a:latin typeface="Arial" panose="020B0604020202020204" pitchFamily="34" charset="0"/>
                <a:cs typeface="Arial" panose="020B0604020202020204" pitchFamily="34" charset="0"/>
              </a:rPr>
              <a:t>evelop a frequently asked questions (FAQ) document about behavioral health services</a:t>
            </a:r>
            <a:r>
              <a:rPr lang="en-US" sz="1200" b="0" dirty="0">
                <a:solidFill>
                  <a:schemeClr val="tx1"/>
                </a:solidFill>
                <a:latin typeface="+mn-lt"/>
                <a:cs typeface="Arial" panose="020B0604020202020204" pitchFamily="34" charset="0"/>
              </a:rPr>
              <a:t>. You can also </a:t>
            </a:r>
            <a:r>
              <a:rPr lang="en-US" sz="1200" b="0" dirty="0">
                <a:solidFill>
                  <a:srgbClr val="FFFFFF"/>
                </a:solidFill>
                <a:effectLst/>
                <a:latin typeface="Helvetica" pitchFamily="2" charset="0"/>
                <a:cs typeface="Arial" panose="020B0604020202020204" pitchFamily="34" charset="0"/>
              </a:rPr>
              <a:t>d</a:t>
            </a:r>
            <a:r>
              <a:rPr lang="en-US" b="0" dirty="0">
                <a:solidFill>
                  <a:srgbClr val="FFFFFF"/>
                </a:solidFill>
                <a:effectLst/>
                <a:latin typeface="Helvetica" pitchFamily="2" charset="0"/>
              </a:rPr>
              <a:t>evelop a “Plan of Action” for times when a community referral is needed</a:t>
            </a:r>
            <a:r>
              <a:rPr lang="en-US" b="1" dirty="0">
                <a:solidFill>
                  <a:srgbClr val="FFFFFF"/>
                </a:solidFill>
                <a:effectLst/>
                <a:latin typeface="Helvetica" pitchFamily="2" charset="0"/>
              </a:rPr>
              <a:t>. </a:t>
            </a:r>
            <a:r>
              <a:rPr lang="en-US" dirty="0">
                <a:solidFill>
                  <a:srgbClr val="FFFFFF"/>
                </a:solidFill>
                <a:effectLst/>
                <a:latin typeface="Helvetica" pitchFamily="2" charset="0"/>
              </a:rPr>
              <a:t>This process may include a brief checklist attached to a release of information. This helps to ensure that important details are shared with families when making a referral, such as behavioral or mood concerns, socialization or academic progress, a release of information, and anything else that supports the clinician who receives the referral.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When developing a list of providers and making referrals, consider treatment modality, insurance acceptance, geographic location, gender identity, age, culture, ethnicity, and other areas of 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a:p>
        </p:txBody>
      </p:sp>
    </p:spTree>
    <p:extLst>
      <p:ext uri="{BB962C8B-B14F-4D97-AF65-F5344CB8AC3E}">
        <p14:creationId xmlns:p14="http://schemas.microsoft.com/office/powerpoint/2010/main" val="2342761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dirty="0">
                <a:latin typeface="+mn-lt"/>
              </a:rPr>
              <a:t>This resource, the School Mental Health Referral Pathways Toolkit (NITT-TA Center),</a:t>
            </a:r>
            <a:r>
              <a:rPr lang="en-US" sz="1200" b="0" baseline="0" dirty="0">
                <a:latin typeface="+mn-lt"/>
              </a:rPr>
              <a:t> </a:t>
            </a:r>
            <a:r>
              <a:rPr lang="en-US" sz="1200" b="0" dirty="0">
                <a:latin typeface="+mn-lt"/>
              </a:rPr>
              <a:t>is a 130-page guide that provides very comprehensive guidance about school mental health referral pathways and is an excellent reference with helpful tools, templates, examples, and flow charts. It was developed by the Now Is The Time Technical Assistance Center funded by SAMHSA.  </a:t>
            </a:r>
          </a:p>
          <a:p>
            <a:endParaRPr lang="en-US" sz="1200" b="0" dirty="0">
              <a:latin typeface="+mn-lt"/>
            </a:endParaRPr>
          </a:p>
          <a:p>
            <a:r>
              <a:rPr lang="en-US" sz="1200" b="0" dirty="0">
                <a:latin typeface="+mn-lt"/>
              </a:rPr>
              <a:t>In addition to the Toolkit, the National Center for School Mental Health has developed some practical resources to help schools with their referral processes.  They include the following:</a:t>
            </a:r>
          </a:p>
          <a:p>
            <a:pPr marL="171450" indent="-171450">
              <a:buFont typeface="Arial" panose="020B0604020202020204" pitchFamily="34" charset="0"/>
              <a:buChar char="•"/>
            </a:pPr>
            <a:r>
              <a:rPr lang="en-US" sz="1200" b="0" dirty="0">
                <a:latin typeface="+mn-lt"/>
              </a:rPr>
              <a:t>Referral and Triage Flow Chart Examples – you might find it useful to write out how referrals and triage will work in your school or district to develop and clarify the process among everyone on the team. There is a “direct access” model in which referrals go right to the source and “team process” model in which referrals go to a central team for triaging. </a:t>
            </a:r>
          </a:p>
          <a:p>
            <a:pPr marL="171450" indent="-171450">
              <a:buFont typeface="Arial" panose="020B0604020202020204" pitchFamily="34" charset="0"/>
              <a:buChar char="•"/>
            </a:pPr>
            <a:r>
              <a:rPr lang="en-US" sz="1200" b="0" dirty="0">
                <a:latin typeface="+mn-lt"/>
              </a:rPr>
              <a:t>When to Refer a Student – example handout to be distributed school- or district-wide to anyone who might refer a student.</a:t>
            </a:r>
          </a:p>
          <a:p>
            <a:pPr marL="171450" indent="-171450">
              <a:buFont typeface="Arial" panose="020B0604020202020204" pitchFamily="34" charset="0"/>
              <a:buChar char="•"/>
            </a:pPr>
            <a:r>
              <a:rPr lang="en-US" sz="1200" b="0" dirty="0">
                <a:latin typeface="+mn-lt"/>
              </a:rPr>
              <a:t>Referral Form Example – this is just one example that the school or community partner might want to reference.</a:t>
            </a:r>
          </a:p>
          <a:p>
            <a:pPr marL="171450" indent="-171450">
              <a:buFont typeface="Arial" panose="020B0604020202020204" pitchFamily="34" charset="0"/>
              <a:buChar char="•"/>
            </a:pPr>
            <a:r>
              <a:rPr lang="en-US" sz="1200" b="0" dirty="0">
                <a:latin typeface="+mn-lt"/>
              </a:rPr>
              <a:t>Release of Information Forms – these are templates that the school or community partner might want to reference.</a:t>
            </a:r>
          </a:p>
          <a:p>
            <a:pPr marL="171450" indent="-171450">
              <a:buFont typeface="Arial" panose="020B0604020202020204" pitchFamily="34" charset="0"/>
              <a:buChar char="•"/>
            </a:pPr>
            <a:r>
              <a:rPr lang="en-US" sz="1200" b="0" dirty="0">
                <a:latin typeface="+mn-lt"/>
              </a:rPr>
              <a:t>Referral Feedback Template – this form can be completed and returned to the referral source after a referral has started being triaged and processed to let them know the outcome of the referral. This referral follow-up assures the referral source that their time to make the referral is valued and their concern is being addressed.</a:t>
            </a:r>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a:p>
        </p:txBody>
      </p:sp>
    </p:spTree>
    <p:extLst>
      <p:ext uri="{BB962C8B-B14F-4D97-AF65-F5344CB8AC3E}">
        <p14:creationId xmlns:p14="http://schemas.microsoft.com/office/powerpoint/2010/main" val="2995386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Consider:</a:t>
            </a:r>
            <a:r>
              <a:rPr lang="en-US" sz="1200" dirty="0">
                <a:latin typeface="+mn-lt"/>
              </a:rPr>
              <a:t>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use data to determine what mental health services and supports (Tiers 1, 2, and 3) were needed </a:t>
            </a:r>
            <a:r>
              <a:rPr lang="en-US" sz="1200" dirty="0">
                <a:solidFill>
                  <a:srgbClr val="6A4A62"/>
                </a:solidFill>
                <a:latin typeface="+mn-lt"/>
                <a:cs typeface="Arial" panose="020B0604020202020204" pitchFamily="34" charset="0"/>
              </a:rPr>
              <a:t>by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It is imperative that school and district mental health teams use actionable, meaningful data to match the appropriate services and supports to individual students. Mental health screening or another systematic identification process can be used to match the appropriate type of level of support to each student. Three basic best practices are listed and highlight the point that data cannot just be collected, but needs to be used to inform student mental health-related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Best practices for this indicator include:</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Use multiple data sources to match mental health interventions with student strengths, needs, and valued outcomes.</a:t>
            </a:r>
            <a:endParaRPr lang="en-US" dirty="0"/>
          </a:p>
          <a:p>
            <a:pPr marL="171450" lvl="0" indent="-171450">
              <a:buFont typeface="Arial" panose="020B0604020202020204" pitchFamily="34" charset="0"/>
              <a:buChar char="•"/>
            </a:pPr>
            <a:r>
              <a:rPr lang="en-US" i="0" kern="1200" dirty="0">
                <a:effectLst/>
              </a:rPr>
              <a:t>Use validated</a:t>
            </a:r>
            <a:r>
              <a:rPr lang="en-US" dirty="0"/>
              <a:t>, culturally responsive</a:t>
            </a:r>
            <a:r>
              <a:rPr lang="en-US" i="0" kern="1200" dirty="0">
                <a:effectLst/>
              </a:rPr>
              <a:t> screening/assessment/survey tool(s) </a:t>
            </a:r>
            <a:r>
              <a:rPr lang="en-US" dirty="0"/>
              <a:t>that reflect valued outcomes and are </a:t>
            </a:r>
            <a:r>
              <a:rPr lang="en-US" i="0" kern="1200" dirty="0">
                <a:effectLst/>
              </a:rPr>
              <a:t>appropriate </a:t>
            </a:r>
            <a:r>
              <a:rPr lang="en-US" dirty="0"/>
              <a:t>(e.g., developmentally) </a:t>
            </a:r>
            <a:r>
              <a:rPr lang="en-US" i="0" kern="1200" dirty="0">
                <a:effectLst/>
              </a:rPr>
              <a:t>to your student population</a:t>
            </a:r>
            <a:r>
              <a:rPr lang="en-US" dirty="0"/>
              <a:t> and in the first language(s) of students and families</a:t>
            </a:r>
            <a:r>
              <a:rPr lang="en-US" i="0" kern="1200" dirty="0">
                <a:effectLst/>
              </a:rPr>
              <a:t>.</a:t>
            </a: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tools that incorporate screening for social determinants of health (e.g., poverty, housing stability), protective factors and assets (e.g., extended family support), and trauma exposure and traumatic stress.</a:t>
            </a:r>
            <a:endParaRPr lang="en-US" sz="1200" dirty="0">
              <a:latin typeface="+mn-lt"/>
              <a:cs typeface="Calibri" panose="020F0502020204030204"/>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Use a consistent and systematic process of using screening and assessment data to match students with appropriate levels of support.</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Ensure coordination across team members to limit duplication of screening/assessment/survey tools.</a:t>
            </a:r>
            <a:endParaRPr lang="en-US" sz="1200" dirty="0">
              <a:latin typeface="+mn-lt"/>
            </a:endParaRPr>
          </a:p>
          <a:p>
            <a:endParaRPr lang="en-US" dirty="0">
              <a:cs typeface="Calibri" panose="020F0502020204030204"/>
            </a:endParaRPr>
          </a:p>
          <a:p>
            <a:r>
              <a:rPr lang="en-US" dirty="0">
                <a:cs typeface="Calibri" panose="020F0502020204030204"/>
              </a:rPr>
              <a:t>Here are tips for this indicator:</a:t>
            </a:r>
            <a:endParaRPr lang="en-US" dirty="0">
              <a:solidFill>
                <a:srgbClr val="FFFFFF"/>
              </a:solidFill>
              <a:effectLst/>
              <a:latin typeface="Helvetica" pitchFamily="2" charset="0"/>
            </a:endParaRPr>
          </a:p>
          <a:p>
            <a:pPr marL="171450" indent="-171450">
              <a:buFont typeface="Arial" panose="020B0604020202020204" pitchFamily="34" charset="0"/>
              <a:buChar char="•"/>
            </a:pPr>
            <a:r>
              <a:rPr lang="en-US" b="0" dirty="0">
                <a:solidFill>
                  <a:srgbClr val="211D1E"/>
                </a:solidFill>
                <a:effectLst/>
                <a:latin typeface="Helvetica" pitchFamily="2" charset="0"/>
              </a:rPr>
              <a:t>Maintain communication and active involvement from students and their families when making intervention decisions</a:t>
            </a:r>
            <a:r>
              <a:rPr lang="en-US" dirty="0">
                <a:solidFill>
                  <a:srgbClr val="211D1E"/>
                </a:solidFill>
                <a:effectLst/>
                <a:latin typeface="Helvetica" pitchFamily="2" charset="0"/>
              </a:rPr>
              <a:t>, even when using standardized processes. This helps the student and their family have a voice in the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211D1E"/>
                </a:solidFill>
                <a:effectLst/>
                <a:latin typeface="Helvetica" pitchFamily="2" charset="0"/>
              </a:rPr>
              <a:t>Approach conversations around mental health with cultural humility. </a:t>
            </a:r>
            <a:r>
              <a:rPr lang="en-US" dirty="0">
                <a:solidFill>
                  <a:srgbClr val="211D1E"/>
                </a:solidFill>
                <a:effectLst/>
                <a:latin typeface="Helvetica" pitchFamily="2" charset="0"/>
              </a:rPr>
              <a:t>When recommending a transition to a higher tier of intervention, have a conversation with the student and their family about their experiences with activities and discussions surrounding emotions and behavior. Ask questions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211D1E"/>
                </a:solidFill>
                <a:effectLst/>
                <a:latin typeface="Helvetica" pitchFamily="2" charset="0"/>
              </a:rPr>
              <a:t>“How does your family talk about things that make them happy? How about things that frustrate them or make them sad? How do they express themselves when they feel these emotions?”</a:t>
            </a:r>
            <a:endParaRPr lang="en-US" i="0" dirty="0">
              <a:solidFill>
                <a:schemeClr val="tx1"/>
              </a:solidFill>
              <a:effectLst/>
              <a:latin typeface="Helvetica" pitchFamily="2"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211D1E"/>
                </a:solidFill>
                <a:effectLst/>
                <a:latin typeface="Helvetica" pitchFamily="2" charset="0"/>
              </a:rPr>
              <a:t>“How does your family feel about conversations on emotions?”</a:t>
            </a:r>
            <a:endParaRPr lang="en-US" i="0" dirty="0">
              <a:solidFill>
                <a:srgbClr val="211D1E"/>
              </a:solidFill>
              <a:effectLst/>
              <a:latin typeface="Helvetica" pitchFamily="2"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211D1E"/>
                </a:solidFill>
                <a:effectLst/>
                <a:latin typeface="Helvetica" pitchFamily="2" charset="0"/>
              </a:rPr>
              <a:t>“Have you ever participated in activities where you practiced social skills or talked about your emotions and behaviors with other people? What would that be like for you? What would your family think</a:t>
            </a:r>
            <a:r>
              <a:rPr lang="en-US" i="1">
                <a:solidFill>
                  <a:srgbClr val="211D1E"/>
                </a:solidFill>
                <a:effectLst/>
                <a:latin typeface="Helvetica" pitchFamily="2" charset="0"/>
              </a:rPr>
              <a:t>?” </a:t>
            </a:r>
            <a:endParaRPr lang="en-US" i="0" dirty="0">
              <a:solidFill>
                <a:srgbClr val="211D1E"/>
              </a:solidFill>
              <a:effectLst/>
              <a:latin typeface="Helvetica" pitchFamily="2"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211D1E"/>
                </a:solidFill>
                <a:effectLst/>
                <a:latin typeface="Helvetica" pitchFamily="2" charset="0"/>
              </a:rPr>
              <a:t>“Have you ever tried to change something about the way you act? When you’re trying to change something about your behavior, what has worked for you in the past?”</a:t>
            </a:r>
            <a:endParaRPr lang="en-US" dirty="0">
              <a:solidFill>
                <a:srgbClr val="211D1E"/>
              </a:solidFill>
              <a:effectLst/>
              <a:latin typeface="Helvetica" pitchFamily="2" charset="0"/>
            </a:endParaRPr>
          </a:p>
          <a:p>
            <a:pPr marL="171450" indent="-171450">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38</a:t>
            </a:fld>
            <a:endParaRPr lang="en-US"/>
          </a:p>
        </p:txBody>
      </p:sp>
    </p:spTree>
    <p:extLst>
      <p:ext uri="{BB962C8B-B14F-4D97-AF65-F5344CB8AC3E}">
        <p14:creationId xmlns:p14="http://schemas.microsoft.com/office/powerpoint/2010/main" val="2730338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One of the first barriers to teams using data is knowing what assessment measures are appropriate and available to them. This is a searchable library of free or low-cost screening and assessment measures related to school mental health that you can access by opening an account within the National Center for School Mental Health’s School Health Assessment and Performance Evaluation System (www.theshapesystem.com). As part of SHAPE there is a screening and assessment library that includes academic, school climate, and social-emotional-behavioral measures.</a:t>
            </a: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a:p>
        </p:txBody>
      </p:sp>
    </p:spTree>
    <p:extLst>
      <p:ext uri="{BB962C8B-B14F-4D97-AF65-F5344CB8AC3E}">
        <p14:creationId xmlns:p14="http://schemas.microsoft.com/office/powerpoint/2010/main" val="400377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 will review what is meant by school mental health teaming, why it is valuable at the school and district level, and will consider school mental health quality indicators and best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provide time for your district to engage in strategic planning to develop one quality improvement goal related to your teaming practices and brainstorm some action steps to get started.</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2914162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Consider: </a:t>
            </a:r>
            <a:r>
              <a:rPr lang="en-US" sz="1200" dirty="0">
                <a:solidFill>
                  <a:srgbClr val="6A4A62"/>
                </a:solidFill>
                <a:latin typeface="+mn-lt"/>
                <a:cs typeface="Arial" panose="020B0604020202020204" pitchFamily="34" charset="0"/>
              </a:rPr>
              <a:t>To what extent did your district/school use best practices to </a:t>
            </a:r>
            <a:r>
              <a:rPr lang="en-US" sz="1200" b="1" dirty="0">
                <a:solidFill>
                  <a:srgbClr val="6A4A62"/>
                </a:solidFill>
                <a:latin typeface="+mn-lt"/>
                <a:cs typeface="Arial" panose="020B0604020202020204" pitchFamily="34" charset="0"/>
              </a:rPr>
              <a:t>collect and share data </a:t>
            </a:r>
            <a:r>
              <a:rPr lang="en-US" sz="1200" dirty="0">
                <a:solidFill>
                  <a:srgbClr val="6A4A62"/>
                </a:solidFill>
                <a:latin typeface="+mn-lt"/>
                <a:cs typeface="Arial" panose="020B0604020202020204" pitchFamily="34" charset="0"/>
              </a:rPr>
              <a:t>among school mental health team members?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Promoting data sharing is foundational for effective teaming and collaboration and is especially important when there are partners from school and the community working together.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Best practices for this indicator include:</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Align data definitions.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Use data systems that allow for easy data entry and retrieval for review and sharing.</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Protocols are in place to: </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Allow for valid, reliable data collection.</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Address confidentiality considerations (with respect to where data is maintained and who can access it).</a:t>
            </a: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a:p>
        </p:txBody>
      </p:sp>
    </p:spTree>
    <p:extLst>
      <p:ext uri="{BB962C8B-B14F-4D97-AF65-F5344CB8AC3E}">
        <p14:creationId xmlns:p14="http://schemas.microsoft.com/office/powerpoint/2010/main" val="2540159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ts val="0"/>
              </a:spcBef>
            </a:pPr>
            <a:r>
              <a:rPr lang="en-US" sz="1200" b="1" dirty="0">
                <a:latin typeface="+mn-lt"/>
              </a:rPr>
              <a:t>Some helpful tips to promote data sharing include:</a:t>
            </a:r>
          </a:p>
          <a:p>
            <a:pPr marL="171450" indent="-171450">
              <a:buFont typeface="Arial" panose="020B0604020202020204" pitchFamily="34" charset="0"/>
              <a:buChar char="•"/>
            </a:pPr>
            <a:r>
              <a:rPr lang="en-US" dirty="0">
                <a:solidFill>
                  <a:srgbClr val="211D1E"/>
                </a:solidFill>
                <a:effectLst/>
                <a:latin typeface="Helvetica" pitchFamily="2" charset="0"/>
              </a:rPr>
              <a:t>To ensure valid, complete, and reliable data, implement protocols on survey software such as forced responses to items and limiting the types of responses accepted for </a:t>
            </a:r>
            <a:r>
              <a:rPr lang="en-US" b="0" dirty="0">
                <a:solidFill>
                  <a:srgbClr val="211D1E"/>
                </a:solidFill>
                <a:effectLst/>
                <a:latin typeface="Helvetica" pitchFamily="2" charset="0"/>
              </a:rPr>
              <a:t>questions</a:t>
            </a:r>
            <a:r>
              <a:rPr lang="en-US" b="0" i="1" dirty="0">
                <a:solidFill>
                  <a:srgbClr val="211D1E"/>
                </a:solidFill>
                <a:effectLst/>
                <a:latin typeface="Helvetica" pitchFamily="2" charset="0"/>
              </a:rPr>
              <a:t> (e.g., providing a calendar for dates to be selected rather than entered). </a:t>
            </a:r>
            <a:r>
              <a:rPr lang="en-US" b="0" dirty="0">
                <a:solidFill>
                  <a:srgbClr val="211D1E"/>
                </a:solidFill>
                <a:effectLst/>
                <a:latin typeface="Helvetica" pitchFamily="2" charset="0"/>
              </a:rPr>
              <a:t>Qualitative responses should be avoided except when requesting feedback.</a:t>
            </a:r>
          </a:p>
          <a:p>
            <a:pPr marL="171450" indent="-171450">
              <a:buFont typeface="Arial" panose="020B0604020202020204" pitchFamily="34" charset="0"/>
              <a:buChar char="•"/>
            </a:pPr>
            <a:r>
              <a:rPr lang="en-US" b="0" dirty="0">
                <a:solidFill>
                  <a:srgbClr val="000000"/>
                </a:solidFill>
                <a:effectLst/>
                <a:latin typeface="Helvetica" pitchFamily="2" charset="0"/>
              </a:rPr>
              <a:t>Collaborate with team members to establish exactly what data are helpful to whom. To respect confidentiality, only request, collect, and share data that may help support the goals of the team with team members who need the information to promote the team’s work.</a:t>
            </a:r>
          </a:p>
          <a:p>
            <a:pPr marL="171450" indent="-171450">
              <a:buFont typeface="Arial" panose="020B0604020202020204" pitchFamily="34" charset="0"/>
              <a:buChar char="•"/>
            </a:pPr>
            <a:r>
              <a:rPr lang="en-US" b="0" dirty="0">
                <a:solidFill>
                  <a:srgbClr val="211D1E"/>
                </a:solidFill>
                <a:effectLst/>
                <a:latin typeface="Helvetica" pitchFamily="2" charset="0"/>
              </a:rPr>
              <a:t>Survey software should require unique and secure log-in credentials to increase confidentiality.</a:t>
            </a:r>
            <a:endParaRPr lang="en-US" b="0" dirty="0">
              <a:solidFill>
                <a:srgbClr val="000000"/>
              </a:solidFill>
              <a:effectLst/>
              <a:latin typeface="Helvetica" pitchFamily="2" charset="0"/>
            </a:endParaRPr>
          </a:p>
          <a:p>
            <a:pPr marL="171450" indent="-171450">
              <a:buFont typeface="Arial" panose="020B0604020202020204" pitchFamily="34" charset="0"/>
              <a:buChar char="•"/>
            </a:pPr>
            <a:r>
              <a:rPr lang="en-US" b="0" dirty="0">
                <a:solidFill>
                  <a:srgbClr val="211D1E"/>
                </a:solidFill>
                <a:effectLst/>
                <a:latin typeface="Helvetica" pitchFamily="2" charset="0"/>
              </a:rPr>
              <a:t>Access to raw data should be limited </a:t>
            </a:r>
            <a:r>
              <a:rPr lang="en-US" dirty="0">
                <a:solidFill>
                  <a:srgbClr val="211D1E"/>
                </a:solidFill>
                <a:effectLst/>
                <a:latin typeface="Helvetica" pitchFamily="2" charset="0"/>
              </a:rPr>
              <a:t>to those cleaning the dataset. Data should be de-identified prior to distribution even among the team.</a:t>
            </a:r>
          </a:p>
          <a:p>
            <a:endParaRPr lang="en-US" sz="1200" dirty="0">
              <a:latin typeface="+mn-lt"/>
            </a:endParaRPr>
          </a:p>
          <a:p>
            <a:pPr>
              <a:spcBef>
                <a:spcPts val="0"/>
              </a:spcBef>
            </a:pPr>
            <a:r>
              <a:rPr lang="en-US" sz="1200" b="1" dirty="0">
                <a:latin typeface="+mn-lt"/>
              </a:rPr>
              <a:t>Strategies to promote data sharing that schools or districts can 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Work with your IT team to select and get familiar with survey software that will work for your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Arrange brief trainings for staff who will use the software to build surveys or will collaborate on data collection projects.</a:t>
            </a: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a:p>
        </p:txBody>
      </p:sp>
    </p:spTree>
    <p:extLst>
      <p:ext uri="{BB962C8B-B14F-4D97-AF65-F5344CB8AC3E}">
        <p14:creationId xmlns:p14="http://schemas.microsoft.com/office/powerpoint/2010/main" val="500148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sz="1200" b="0" dirty="0">
                <a:latin typeface="+mn-lt"/>
              </a:rPr>
              <a:t>This Issue Brief on </a:t>
            </a:r>
            <a:r>
              <a:rPr lang="en-US" sz="1200" b="0" i="1" dirty="0">
                <a:latin typeface="+mn-lt"/>
              </a:rPr>
              <a:t>Using Data to Improve Student Mental Health </a:t>
            </a:r>
            <a:r>
              <a:rPr lang="en-US" sz="1200" b="0" dirty="0">
                <a:latin typeface="+mn-lt"/>
              </a:rPr>
              <a:t>from the NITT-TA Center can be found in your participant guide. It includes some general action steps for your team, such as: </a:t>
            </a:r>
          </a:p>
          <a:p>
            <a:pPr marL="457200" indent="-171450">
              <a:buFont typeface="Arial" panose="020B0604020202020204" pitchFamily="34" charset="0"/>
              <a:buChar char="•"/>
            </a:pPr>
            <a:r>
              <a:rPr lang="en-US" sz="1200" dirty="0">
                <a:latin typeface="+mn-lt"/>
              </a:rPr>
              <a:t>Identify the type of data you want or need to share</a:t>
            </a:r>
          </a:p>
          <a:p>
            <a:pPr marL="457200" indent="-171450">
              <a:buFont typeface="Arial" panose="020B0604020202020204" pitchFamily="34" charset="0"/>
              <a:buChar char="•"/>
            </a:pPr>
            <a:r>
              <a:rPr lang="en-US" sz="1200" dirty="0">
                <a:latin typeface="+mn-lt"/>
              </a:rPr>
              <a:t>Clearly define</a:t>
            </a:r>
            <a:r>
              <a:rPr lang="en-US" sz="1200" i="1" dirty="0">
                <a:latin typeface="+mn-lt"/>
              </a:rPr>
              <a:t> how </a:t>
            </a:r>
            <a:r>
              <a:rPr lang="en-US" sz="1200" dirty="0">
                <a:latin typeface="+mn-lt"/>
              </a:rPr>
              <a:t>you will use the data you share and track the cost/benefit</a:t>
            </a:r>
          </a:p>
          <a:p>
            <a:pPr marL="457200" indent="-171450">
              <a:buFont typeface="Arial" panose="020B0604020202020204" pitchFamily="34" charset="0"/>
              <a:buChar char="•"/>
            </a:pPr>
            <a:r>
              <a:rPr lang="en-US" sz="1200" dirty="0">
                <a:latin typeface="+mn-lt"/>
              </a:rPr>
              <a:t>Start with what is most feasible based on what is available</a:t>
            </a:r>
          </a:p>
          <a:p>
            <a:pPr marL="457200" indent="-171450">
              <a:buFont typeface="Arial" panose="020B0604020202020204" pitchFamily="34" charset="0"/>
              <a:buChar char="•"/>
            </a:pPr>
            <a:r>
              <a:rPr lang="en-US" sz="1200" dirty="0">
                <a:latin typeface="+mn-lt"/>
              </a:rPr>
              <a:t>Work up to your ideal data sharing processes or systems</a:t>
            </a:r>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a:p>
        </p:txBody>
      </p:sp>
    </p:spTree>
    <p:extLst>
      <p:ext uri="{BB962C8B-B14F-4D97-AF65-F5344CB8AC3E}">
        <p14:creationId xmlns:p14="http://schemas.microsoft.com/office/powerpoint/2010/main" val="3854591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If you have specific questions about HIPAA/FERPA and how they relate to data sharing in school mental health teaming, check out this handout developed by the NCSMH that is in your participant guide.</a:t>
            </a: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43</a:t>
            </a:fld>
            <a:endParaRPr lang="en-US"/>
          </a:p>
        </p:txBody>
      </p:sp>
    </p:spTree>
    <p:extLst>
      <p:ext uri="{BB962C8B-B14F-4D97-AF65-F5344CB8AC3E}">
        <p14:creationId xmlns:p14="http://schemas.microsoft.com/office/powerpoint/2010/main" val="1446442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rPr>
              <a:t>We will now consider how this module and quality indicators fit with your understanding and implementation of school mental health teaming. </a:t>
            </a:r>
          </a:p>
          <a:p>
            <a:endParaRPr lang="en-US" sz="1200" dirty="0">
              <a:latin typeface="+mn-lt"/>
            </a:endParaRPr>
          </a:p>
          <a:p>
            <a:r>
              <a:rPr lang="en-US" sz="1200" dirty="0">
                <a:latin typeface="+mn-lt"/>
              </a:rPr>
              <a:t>Please work together with your group to state a specific goal for your district and then consider 3 potential action steps that could reasonably be taken to move the goal forward.</a:t>
            </a:r>
          </a:p>
          <a:p>
            <a:endParaRPr lang="en-US" sz="1200" dirty="0">
              <a:latin typeface="+mn-lt"/>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44</a:t>
            </a:fld>
            <a:endParaRPr lang="en-US"/>
          </a:p>
        </p:txBody>
      </p:sp>
    </p:spTree>
    <p:extLst>
      <p:ext uri="{BB962C8B-B14F-4D97-AF65-F5344CB8AC3E}">
        <p14:creationId xmlns:p14="http://schemas.microsoft.com/office/powerpoint/2010/main" val="2359687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45</a:t>
            </a:fld>
            <a:endParaRPr lang="en-US"/>
          </a:p>
        </p:txBody>
      </p:sp>
    </p:spTree>
    <p:extLst>
      <p:ext uri="{BB962C8B-B14F-4D97-AF65-F5344CB8AC3E}">
        <p14:creationId xmlns:p14="http://schemas.microsoft.com/office/powerpoint/2010/main" val="3479272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46</a:t>
            </a:fld>
            <a:endParaRPr lang="en-US"/>
          </a:p>
        </p:txBody>
      </p:sp>
    </p:spTree>
    <p:extLst>
      <p:ext uri="{BB962C8B-B14F-4D97-AF65-F5344CB8AC3E}">
        <p14:creationId xmlns:p14="http://schemas.microsoft.com/office/powerpoint/2010/main" val="234904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47</a:t>
            </a:fld>
            <a:endParaRPr lang="en-US"/>
          </a:p>
        </p:txBody>
      </p:sp>
    </p:spTree>
    <p:extLst>
      <p:ext uri="{BB962C8B-B14F-4D97-AF65-F5344CB8AC3E}">
        <p14:creationId xmlns:p14="http://schemas.microsoft.com/office/powerpoint/2010/main" val="3686282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60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school mental health team is defined as </a:t>
            </a:r>
            <a:r>
              <a:rPr lang="en-US" sz="1200" dirty="0"/>
              <a:t>a team of school and community stakeholders at a school or district level that </a:t>
            </a:r>
            <a:r>
              <a:rPr lang="en-US" sz="1200" b="0" dirty="0"/>
              <a:t>meets regularly, uses data-based decision-making, and relies on action planning </a:t>
            </a:r>
            <a:r>
              <a:rPr lang="en-US" sz="1200" dirty="0"/>
              <a:t>to support student mental health. </a:t>
            </a:r>
            <a:br>
              <a:rPr lang="en-US" dirty="0">
                <a:effectLst/>
                <a:latin typeface="Helvetica" pitchFamily="2" charset="0"/>
              </a:rPr>
            </a:br>
            <a:endParaRPr lang="en-US" dirty="0">
              <a:effectLst/>
              <a:latin typeface="Helvetica" pitchFamily="2" charset="0"/>
            </a:endParaRPr>
          </a:p>
          <a:p>
            <a:r>
              <a:rPr lang="en-US" b="1" dirty="0">
                <a:solidFill>
                  <a:srgbClr val="FFFFFF"/>
                </a:solidFill>
                <a:effectLst/>
                <a:latin typeface="Helvetica" pitchFamily="2" charset="0"/>
              </a:rPr>
              <a:t>School mental health teams facilitate communication, collaboration, and mutual support among individuals who might otherwise work in isolation. </a:t>
            </a:r>
            <a:r>
              <a:rPr lang="en-US" dirty="0">
                <a:solidFill>
                  <a:srgbClr val="FFFFFF"/>
                </a:solidFill>
                <a:effectLst/>
                <a:latin typeface="Helvetica" pitchFamily="2" charset="0"/>
              </a:rPr>
              <a:t>These teams develop a vision and prioritize improvement efforts to ensure that the school mental health system is meeting the needs of students and the larger school community. School mental health teams work to maximize resources to address the mental health needs of students and their families. </a:t>
            </a:r>
          </a:p>
          <a:p>
            <a:endParaRPr lang="en-US" dirty="0">
              <a:solidFill>
                <a:srgbClr val="FFFFFF"/>
              </a:solidFill>
              <a:effectLst/>
              <a:latin typeface="Helvetica" pitchFamily="2" charset="0"/>
            </a:endParaRPr>
          </a:p>
          <a:p>
            <a:r>
              <a:rPr lang="en-US" b="1" dirty="0">
                <a:solidFill>
                  <a:srgbClr val="FFFFFF"/>
                </a:solidFill>
                <a:effectLst/>
                <a:latin typeface="Helvetica" pitchFamily="2" charset="0"/>
              </a:rPr>
              <a:t>School mental health teams should involve students, families, staff, and community partners that represent diverse cultural identities and backgrounds </a:t>
            </a:r>
            <a:r>
              <a:rPr lang="en-US" dirty="0">
                <a:solidFill>
                  <a:srgbClr val="FFFFFF"/>
                </a:solidFill>
                <a:effectLst/>
                <a:latin typeface="Helvetica" pitchFamily="2" charset="0"/>
              </a:rPr>
              <a:t>including age, disability, ethnicity, gender identity and expression, language, national origin, race, religion, sexual orientation, sex, and socioeconomic status. Teams should prioritize trauma-informed approaches and cultural responsiveness, anti-racism, and equity as they relate to the team’s mission, goals, and deliverables. </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Key words to keep in mind are </a:t>
            </a:r>
            <a:r>
              <a:rPr lang="en-US" sz="1200" b="1" dirty="0"/>
              <a:t>regularly</a:t>
            </a:r>
            <a:r>
              <a:rPr lang="en-US" sz="1200" dirty="0"/>
              <a:t>, </a:t>
            </a:r>
            <a:r>
              <a:rPr lang="en-US" sz="1200" b="1" dirty="0"/>
              <a:t>data-based decision-making</a:t>
            </a:r>
            <a:r>
              <a:rPr lang="en-US" sz="1200" dirty="0"/>
              <a:t>, and </a:t>
            </a:r>
            <a:r>
              <a:rPr lang="en-US" sz="1200" b="1" dirty="0"/>
              <a:t>action planning</a:t>
            </a:r>
            <a:r>
              <a:rPr lang="en-US" sz="1200" dirty="0"/>
              <a:t>.  </a:t>
            </a:r>
            <a:endParaRPr lang="en-US" dirty="0"/>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11741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r>
              <a:rPr lang="en-US" sz="1200" b="1" dirty="0">
                <a:solidFill>
                  <a:srgbClr val="6A4A62"/>
                </a:solidFill>
                <a:latin typeface="+mn-lt"/>
                <a:cs typeface="Arial" panose="020B0604020202020204" pitchFamily="34" charset="0"/>
              </a:rPr>
              <a:t>Reflection:</a:t>
            </a:r>
          </a:p>
          <a:p>
            <a:pPr marL="0" indent="0">
              <a:lnSpc>
                <a:spcPct val="100000"/>
              </a:lnSpc>
              <a:spcBef>
                <a:spcPts val="0"/>
              </a:spcBef>
              <a:spcAft>
                <a:spcPts val="0"/>
              </a:spcAft>
              <a:buNone/>
            </a:pPr>
            <a:r>
              <a:rPr lang="en-US" sz="1200" dirty="0">
                <a:solidFill>
                  <a:srgbClr val="6A4A62"/>
                </a:solidFill>
                <a:latin typeface="+mn-lt"/>
                <a:cs typeface="Arial" panose="020B0604020202020204" pitchFamily="34" charset="0"/>
              </a:rPr>
              <a:t>What school mental health teams do you have in your school or district?</a:t>
            </a:r>
          </a:p>
          <a:p>
            <a:pPr marL="0" lvl="0">
              <a:lnSpc>
                <a:spcPct val="100000"/>
              </a:lnSpc>
              <a:spcBef>
                <a:spcPts val="0"/>
              </a:spcBef>
              <a:spcAft>
                <a:spcPts val="0"/>
              </a:spcAft>
            </a:pPr>
            <a:endParaRPr lang="en-US" sz="1200" dirty="0">
              <a:latin typeface="+mn-lt"/>
            </a:endParaRPr>
          </a:p>
          <a:p>
            <a:pPr marL="0" lvl="0">
              <a:lnSpc>
                <a:spcPct val="100000"/>
              </a:lnSpc>
              <a:spcBef>
                <a:spcPts val="0"/>
              </a:spcBef>
              <a:spcAft>
                <a:spcPts val="0"/>
              </a:spcAft>
            </a:pPr>
            <a:r>
              <a:rPr lang="en-US" sz="1200" dirty="0">
                <a:latin typeface="+mn-lt"/>
              </a:rPr>
              <a:t>Types of school mental health teams vary quite a bit in terms of what they are named, their focus or purpose, and membership. </a:t>
            </a:r>
          </a:p>
          <a:p>
            <a:pPr marL="0" lvl="0">
              <a:lnSpc>
                <a:spcPct val="100000"/>
              </a:lnSpc>
              <a:spcBef>
                <a:spcPts val="0"/>
              </a:spcBef>
              <a:spcAft>
                <a:spcPts val="0"/>
              </a:spcAft>
            </a:pPr>
            <a:endParaRPr lang="en-US" sz="1200" dirty="0">
              <a:latin typeface="+mn-lt"/>
            </a:endParaRPr>
          </a:p>
          <a:p>
            <a:pPr marL="0" lvl="0">
              <a:lnSpc>
                <a:spcPct val="100000"/>
              </a:lnSpc>
              <a:spcBef>
                <a:spcPts val="0"/>
              </a:spcBef>
              <a:spcAft>
                <a:spcPts val="0"/>
              </a:spcAft>
            </a:pPr>
            <a:r>
              <a:rPr lang="en-US" sz="1200" dirty="0">
                <a:latin typeface="+mn-lt"/>
              </a:rPr>
              <a:t>Consider what school mental health teams you have in your district, and jot them down so you can think about those teams specifically throughout this module. </a:t>
            </a:r>
          </a:p>
          <a:p>
            <a:pPr marL="0" lvl="0">
              <a:lnSpc>
                <a:spcPct val="100000"/>
              </a:lnSpc>
              <a:spcBef>
                <a:spcPts val="0"/>
              </a:spcBef>
              <a:spcAft>
                <a:spcPts val="0"/>
              </a:spcAft>
            </a:pPr>
            <a:endParaRPr lang="en-US" sz="1200" dirty="0">
              <a:latin typeface="+mn-lt"/>
            </a:endParaRPr>
          </a:p>
          <a:p>
            <a:pPr marL="0" lvl="0">
              <a:lnSpc>
                <a:spcPct val="100000"/>
              </a:lnSpc>
              <a:spcBef>
                <a:spcPts val="0"/>
              </a:spcBef>
              <a:spcAft>
                <a:spcPts val="0"/>
              </a:spcAft>
            </a:pPr>
            <a:r>
              <a:rPr lang="en-US" sz="1200" dirty="0">
                <a:latin typeface="+mn-lt"/>
              </a:rPr>
              <a:t>Examples of school mental health teams include:</a:t>
            </a:r>
          </a:p>
          <a:p>
            <a:pPr marL="0" indent="-285750">
              <a:lnSpc>
                <a:spcPct val="100000"/>
              </a:lnSpc>
              <a:spcBef>
                <a:spcPts val="0"/>
              </a:spcBef>
              <a:spcAft>
                <a:spcPts val="0"/>
              </a:spcAft>
              <a:buClr>
                <a:srgbClr val="6A4A62"/>
              </a:buClr>
              <a:buFont typeface="Arial" panose="020B0604020202020204" pitchFamily="34" charset="0"/>
              <a:buChar char="•"/>
            </a:pPr>
            <a:r>
              <a:rPr lang="en-US" sz="1200" dirty="0">
                <a:solidFill>
                  <a:srgbClr val="000000"/>
                </a:solidFill>
                <a:latin typeface="+mn-lt"/>
                <a:cs typeface="Arial" panose="020B0604020202020204" pitchFamily="34" charset="0"/>
              </a:rPr>
              <a:t>School Climate Team</a:t>
            </a:r>
          </a:p>
          <a:p>
            <a:pPr marL="0" indent="-285750">
              <a:lnSpc>
                <a:spcPct val="100000"/>
              </a:lnSpc>
              <a:spcBef>
                <a:spcPts val="0"/>
              </a:spcBef>
              <a:spcAft>
                <a:spcPts val="0"/>
              </a:spcAft>
              <a:buClr>
                <a:srgbClr val="6A4A62"/>
              </a:buClr>
              <a:buFont typeface="Arial" panose="020B0604020202020204" pitchFamily="34" charset="0"/>
              <a:buChar char="•"/>
            </a:pPr>
            <a:r>
              <a:rPr lang="en-US" sz="1200" dirty="0">
                <a:solidFill>
                  <a:srgbClr val="000000"/>
                </a:solidFill>
                <a:latin typeface="+mn-lt"/>
                <a:cs typeface="Arial" panose="020B0604020202020204" pitchFamily="34" charset="0"/>
              </a:rPr>
              <a:t>Student Support Team</a:t>
            </a:r>
          </a:p>
          <a:p>
            <a:pPr marL="0" indent="-285750">
              <a:lnSpc>
                <a:spcPct val="100000"/>
              </a:lnSpc>
              <a:spcBef>
                <a:spcPts val="0"/>
              </a:spcBef>
              <a:spcAft>
                <a:spcPts val="0"/>
              </a:spcAft>
              <a:buClr>
                <a:srgbClr val="6A4A62"/>
              </a:buClr>
              <a:buFont typeface="Arial" panose="020B0604020202020204" pitchFamily="34" charset="0"/>
              <a:buChar char="•"/>
            </a:pPr>
            <a:r>
              <a:rPr lang="en-US" sz="1200" dirty="0">
                <a:solidFill>
                  <a:srgbClr val="000000"/>
                </a:solidFill>
                <a:latin typeface="+mn-lt"/>
                <a:cs typeface="Arial" panose="020B0604020202020204" pitchFamily="34" charset="0"/>
              </a:rPr>
              <a:t>Mental Health Promotion/Universal Team</a:t>
            </a:r>
          </a:p>
          <a:p>
            <a:pPr marL="0" indent="-285750">
              <a:lnSpc>
                <a:spcPct val="100000"/>
              </a:lnSpc>
              <a:spcBef>
                <a:spcPts val="0"/>
              </a:spcBef>
              <a:spcAft>
                <a:spcPts val="0"/>
              </a:spcAft>
              <a:buClr>
                <a:srgbClr val="6A4A62"/>
              </a:buClr>
              <a:buFont typeface="Arial" panose="020B0604020202020204" pitchFamily="34" charset="0"/>
              <a:buChar char="•"/>
            </a:pPr>
            <a:r>
              <a:rPr lang="en-US" sz="1200" dirty="0">
                <a:solidFill>
                  <a:srgbClr val="000000"/>
                </a:solidFill>
                <a:latin typeface="+mn-lt"/>
                <a:cs typeface="Arial" panose="020B0604020202020204" pitchFamily="34" charset="0"/>
              </a:rPr>
              <a:t>Intervention and Tertiary Care Team (Tiers 2/3)</a:t>
            </a:r>
          </a:p>
          <a:p>
            <a:pPr marL="0" indent="-285750">
              <a:lnSpc>
                <a:spcPct val="100000"/>
              </a:lnSpc>
              <a:spcBef>
                <a:spcPts val="0"/>
              </a:spcBef>
              <a:spcAft>
                <a:spcPts val="0"/>
              </a:spcAft>
              <a:buClr>
                <a:srgbClr val="6A4A62"/>
              </a:buClr>
              <a:buFont typeface="Arial" panose="020B0604020202020204" pitchFamily="34" charset="0"/>
              <a:buChar char="•"/>
            </a:pPr>
            <a:r>
              <a:rPr lang="en-US" sz="1200" dirty="0">
                <a:solidFill>
                  <a:srgbClr val="000000"/>
                </a:solidFill>
                <a:latin typeface="+mn-lt"/>
                <a:cs typeface="Arial" panose="020B0604020202020204" pitchFamily="34" charset="0"/>
              </a:rPr>
              <a:t>SMH Community of Practice</a:t>
            </a:r>
          </a:p>
          <a:p>
            <a:pPr marL="0" indent="-285750">
              <a:lnSpc>
                <a:spcPct val="100000"/>
              </a:lnSpc>
              <a:spcBef>
                <a:spcPts val="0"/>
              </a:spcBef>
              <a:spcAft>
                <a:spcPts val="0"/>
              </a:spcAft>
              <a:buClr>
                <a:srgbClr val="6A4A62"/>
              </a:buClr>
              <a:buFont typeface="Arial" panose="020B0604020202020204" pitchFamily="34" charset="0"/>
              <a:buChar char="•"/>
            </a:pPr>
            <a:r>
              <a:rPr lang="en-US" sz="1200" dirty="0">
                <a:solidFill>
                  <a:srgbClr val="000000"/>
                </a:solidFill>
                <a:latin typeface="+mn-lt"/>
                <a:cs typeface="Arial" panose="020B0604020202020204" pitchFamily="34" charset="0"/>
              </a:rPr>
              <a:t>District Mental Health Leadership Team</a:t>
            </a:r>
          </a:p>
          <a:p>
            <a:pPr marL="0" lvl="0">
              <a:lnSpc>
                <a:spcPct val="100000"/>
              </a:lnSpc>
              <a:spcBef>
                <a:spcPts val="0"/>
              </a:spcBef>
              <a:spcAft>
                <a:spcPts val="0"/>
              </a:spcAft>
            </a:pPr>
            <a:endParaRPr lang="en-US" sz="1200" dirty="0">
              <a:latin typeface="+mn-lt"/>
            </a:endParaRPr>
          </a:p>
          <a:p>
            <a:pPr marL="0" lvl="0">
              <a:lnSpc>
                <a:spcPct val="100000"/>
              </a:lnSpc>
              <a:spcBef>
                <a:spcPts val="0"/>
              </a:spcBef>
              <a:spcAft>
                <a:spcPts val="0"/>
              </a:spcAft>
            </a:pPr>
            <a:r>
              <a:rPr lang="en-US" sz="1200" dirty="0">
                <a:latin typeface="+mn-lt"/>
              </a:rPr>
              <a:t>Take a moment to reflect on this with other people around you.  </a:t>
            </a: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20005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Schools and districts have so many teams you might be wondering why you would need one focused specifically on school mental health at the district and school levels. </a:t>
            </a:r>
          </a:p>
          <a:p>
            <a:endParaRPr lang="en-US" dirty="0"/>
          </a:p>
          <a:p>
            <a:r>
              <a:rPr lang="en-US" b="0" dirty="0"/>
              <a:t>First, school mental health teams serve to coordinate communication, collaboration, and mutual support among individual team members who might otherwise operate in isolation.  </a:t>
            </a:r>
          </a:p>
          <a:p>
            <a:endParaRPr lang="en-US" b="0" dirty="0"/>
          </a:p>
          <a:p>
            <a:r>
              <a:rPr lang="en-US" b="0" dirty="0"/>
              <a:t>School mental health teams also develop a common vision and priorities for improvement to ensure that the school mental health system is meeting the needs of all students and the larger school community.</a:t>
            </a:r>
          </a:p>
          <a:p>
            <a:endParaRPr lang="en-US" b="0" dirty="0"/>
          </a:p>
          <a:p>
            <a:r>
              <a:rPr lang="en-US" b="0" dirty="0"/>
              <a:t>Finally, school mental health teams can explore how to maximize limited resources to address the mental health needs of students and their families in a systematic, strategic manner.</a:t>
            </a: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47017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rPr>
              <a:t>Let’s first consider the role of district school mental health teams.  District school mental health teams can serve many different functions including:</a:t>
            </a:r>
          </a:p>
          <a:p>
            <a:endParaRPr lang="en-US" sz="1200" dirty="0">
              <a:latin typeface="+mn-lt"/>
            </a:endParaRPr>
          </a:p>
          <a:p>
            <a:pPr marL="171450" indent="-171450">
              <a:buFont typeface="Arial" panose="020B0604020202020204" pitchFamily="34" charset="0"/>
              <a:buChar char="•"/>
            </a:pPr>
            <a:r>
              <a:rPr lang="en-US" sz="1200" b="1" dirty="0">
                <a:latin typeface="+mn-lt"/>
              </a:rPr>
              <a:t>Shaping school mental health policy and practice </a:t>
            </a:r>
            <a:r>
              <a:rPr lang="en-US" sz="1200" dirty="0">
                <a:latin typeface="+mn-lt"/>
              </a:rPr>
              <a:t>at the district level. For example, teams may set expectations for interventions provided, data collected, and ways school teams are expected to assess and address student needs at individual, group, classroom, and whole-school levels. District school mental health teams can organize efforts at the school building level to ensure consistent standards of support district-wide. One example of this is a systematic memorandum of</a:t>
            </a:r>
            <a:r>
              <a:rPr lang="en-US" sz="1200" baseline="0" dirty="0">
                <a:latin typeface="+mn-lt"/>
              </a:rPr>
              <a:t> u</a:t>
            </a:r>
            <a:r>
              <a:rPr lang="en-US" sz="1200" dirty="0">
                <a:latin typeface="+mn-lt"/>
              </a:rPr>
              <a:t>nderstanding (MOU) process with community partners that can be used across the district.</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b="1" dirty="0">
                <a:latin typeface="+mn-lt"/>
              </a:rPr>
              <a:t>Training, coaching, and supporting school teams </a:t>
            </a:r>
            <a:r>
              <a:rPr lang="en-US" sz="1200" dirty="0">
                <a:latin typeface="+mn-lt"/>
              </a:rPr>
              <a:t>to develop and sustain comprehensive school mental health systems, including hearing what schools need to inform the selection of training and technical assistance and support. It can be very informative for districts to have an ongoing supportive relationship with staff in schools via coaching or other ongoing supports to ensure trainings actually translate to practices.</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b="1" dirty="0">
                <a:latin typeface="+mn-lt"/>
              </a:rPr>
              <a:t>Serving as a liaison between state agencies and local schools </a:t>
            </a:r>
            <a:r>
              <a:rPr lang="en-US" sz="1200" dirty="0">
                <a:latin typeface="+mn-lt"/>
              </a:rPr>
              <a:t>ensures state departments of education and behavioral health are aware of activities at the school level and that schools know about funding opportunities or other statewide initiatives offered within the state.</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District teams offer the opportunity to </a:t>
            </a:r>
            <a:r>
              <a:rPr lang="en-US" sz="1200" b="1" dirty="0">
                <a:latin typeface="+mn-lt"/>
              </a:rPr>
              <a:t>gain student, family, and community partner perspectives on mental health needs and strategies</a:t>
            </a:r>
            <a:r>
              <a:rPr lang="en-US" sz="1200" dirty="0">
                <a:latin typeface="+mn-lt"/>
              </a:rPr>
              <a:t>.  Having this buy-in and insight is critical to ensuring that the most needed and relevant services are being provided in the most effective manner.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Possible team members for a District School Mental Health Team include:</a:t>
            </a:r>
          </a:p>
          <a:p>
            <a:pPr marL="171450" indent="-171450">
              <a:buFont typeface="Arial" panose="020B0604020202020204" pitchFamily="34" charset="0"/>
              <a:buChar char="•"/>
            </a:pPr>
            <a:r>
              <a:rPr lang="en-US" sz="1200" b="0" dirty="0">
                <a:latin typeface="+mn-lt"/>
              </a:rPr>
              <a:t>Director/Supervisor of school health and behavioral health staff (e.g., Director of Student Support or Related Services, supervisor of school psychologists or school social workers)</a:t>
            </a:r>
          </a:p>
          <a:p>
            <a:pPr marL="171450" indent="-171450">
              <a:buFont typeface="Arial" panose="020B0604020202020204" pitchFamily="34" charset="0"/>
              <a:buChar char="•"/>
            </a:pPr>
            <a:r>
              <a:rPr lang="en-US" sz="1200" b="0" dirty="0">
                <a:latin typeface="+mn-lt"/>
              </a:rPr>
              <a:t>Parents/families (e.g., Parent Teacher Organization (PTO) or other family organization representative)</a:t>
            </a:r>
          </a:p>
          <a:p>
            <a:pPr marL="171450" indent="-171450">
              <a:buFont typeface="Arial" panose="020B0604020202020204" pitchFamily="34" charset="0"/>
              <a:buChar char="•"/>
            </a:pPr>
            <a:r>
              <a:rPr lang="en-US" sz="1200" b="0" dirty="0">
                <a:latin typeface="+mn-lt"/>
              </a:rPr>
              <a:t>School staff representatives (e.g., school administrator, mental health staff, teacher)</a:t>
            </a:r>
          </a:p>
          <a:p>
            <a:pPr marL="171450" indent="-171450">
              <a:buFont typeface="Arial" panose="020B0604020202020204" pitchFamily="34" charset="0"/>
              <a:buChar char="•"/>
            </a:pPr>
            <a:r>
              <a:rPr lang="en-US" sz="1200" b="0" dirty="0">
                <a:latin typeface="+mn-lt"/>
              </a:rPr>
              <a:t>Supervisor, administrator, and/or clinician from a community-based mental health agency</a:t>
            </a: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286919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At the school level, school mental health team functions include:</a:t>
            </a:r>
          </a:p>
          <a:p>
            <a:pPr marL="171450" lvl="0" indent="-171450" algn="l">
              <a:buFont typeface="Arial" panose="020B0604020202020204" pitchFamily="34" charset="0"/>
              <a:buChar char="•"/>
            </a:pPr>
            <a:r>
              <a:rPr lang="en-US" sz="1200" b="1" dirty="0"/>
              <a:t>Awareness</a:t>
            </a:r>
            <a:r>
              <a:rPr lang="en-US" sz="1200" b="1" baseline="0" dirty="0"/>
              <a:t> of school mental health needs and resources </a:t>
            </a:r>
            <a:r>
              <a:rPr lang="en-US" sz="1200" baseline="0" dirty="0"/>
              <a:t>through systematic needs assessment and resource mapping activities</a:t>
            </a:r>
            <a:endParaRPr lang="en-US" sz="1200" dirty="0"/>
          </a:p>
          <a:p>
            <a:pPr marL="171450" lvl="0" indent="-171450" algn="l">
              <a:buFont typeface="Arial" panose="020B0604020202020204" pitchFamily="34" charset="0"/>
              <a:buChar char="•"/>
            </a:pPr>
            <a:r>
              <a:rPr lang="en-US" sz="1200" b="1" dirty="0"/>
              <a:t>Implementing district school mental health policies and practices </a:t>
            </a:r>
            <a:r>
              <a:rPr lang="en-US" sz="1200" dirty="0"/>
              <a:t>at the school level</a:t>
            </a:r>
          </a:p>
          <a:p>
            <a:pPr marL="171450" lvl="0" indent="-171450" algn="l">
              <a:buFont typeface="Arial" panose="020B0604020202020204" pitchFamily="34" charset="0"/>
              <a:buChar char="•"/>
            </a:pPr>
            <a:r>
              <a:rPr lang="en-US" sz="1200" dirty="0"/>
              <a:t>Actively </a:t>
            </a:r>
            <a:r>
              <a:rPr lang="en-US" sz="1200" b="1" dirty="0"/>
              <a:t>informing and participating in training and technical assistance </a:t>
            </a:r>
            <a:r>
              <a:rPr lang="en-US" sz="1200" dirty="0"/>
              <a:t>from the district or state</a:t>
            </a:r>
          </a:p>
          <a:p>
            <a:pPr marL="171450" lvl="0" indent="-171450" algn="l">
              <a:buFont typeface="Arial" panose="020B0604020202020204" pitchFamily="34" charset="0"/>
              <a:buChar char="•"/>
            </a:pPr>
            <a:r>
              <a:rPr lang="en-US" sz="1200" b="1" dirty="0"/>
              <a:t>Aligning services for students </a:t>
            </a:r>
            <a:r>
              <a:rPr lang="en-US" sz="1200" dirty="0"/>
              <a:t>using a data-driven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Fostering school partnerships</a:t>
            </a:r>
            <a:r>
              <a:rPr lang="en-US" sz="1200" dirty="0"/>
              <a:t> with community leaders, family members, and students</a:t>
            </a:r>
          </a:p>
          <a:p>
            <a:r>
              <a:rPr lang="en-US" dirty="0"/>
              <a:t> </a:t>
            </a:r>
            <a:endParaRPr lang="en-US" b="1" dirty="0"/>
          </a:p>
          <a:p>
            <a:r>
              <a:rPr lang="en-US" b="1" dirty="0"/>
              <a:t>Possible team members for a school-building School Mental Health Team include</a:t>
            </a:r>
            <a:r>
              <a:rPr lang="en-US" dirty="0"/>
              <a:t>:</a:t>
            </a:r>
          </a:p>
          <a:p>
            <a:pPr marL="171450" indent="-171450">
              <a:buFont typeface="Arial" panose="020B0604020202020204" pitchFamily="34" charset="0"/>
              <a:buChar char="•"/>
            </a:pPr>
            <a:r>
              <a:rPr lang="en-US" dirty="0"/>
              <a:t>School health and behavioral health staff  (e.g., school psychologist, counselor, nurse)</a:t>
            </a:r>
          </a:p>
          <a:p>
            <a:pPr marL="171450" indent="-171450">
              <a:buFont typeface="Arial" panose="020B0604020202020204" pitchFamily="34" charset="0"/>
              <a:buChar char="•"/>
            </a:pPr>
            <a:r>
              <a:rPr lang="en-US" dirty="0"/>
              <a:t>Teachers</a:t>
            </a:r>
          </a:p>
          <a:p>
            <a:pPr marL="171450" indent="-171450">
              <a:buFont typeface="Arial" panose="020B0604020202020204" pitchFamily="34" charset="0"/>
              <a:buChar char="•"/>
            </a:pPr>
            <a:r>
              <a:rPr lang="en-US" dirty="0"/>
              <a:t>School administrators</a:t>
            </a:r>
          </a:p>
          <a:p>
            <a:pPr marL="171450" indent="-171450">
              <a:buFont typeface="Arial" panose="020B0604020202020204" pitchFamily="34" charset="0"/>
              <a:buChar char="•"/>
            </a:pPr>
            <a:r>
              <a:rPr lang="en-US" dirty="0"/>
              <a:t>Students</a:t>
            </a:r>
          </a:p>
          <a:p>
            <a:pPr marL="171450" indent="-171450">
              <a:buFont typeface="Arial" panose="020B0604020202020204" pitchFamily="34" charset="0"/>
              <a:buChar char="•"/>
            </a:pPr>
            <a:r>
              <a:rPr lang="en-US" dirty="0"/>
              <a:t>Parents/caregivers</a:t>
            </a:r>
          </a:p>
          <a:p>
            <a:pPr marL="171450" indent="-171450">
              <a:buFont typeface="Arial" panose="020B0604020202020204" pitchFamily="34" charset="0"/>
              <a:buChar char="•"/>
            </a:pPr>
            <a:r>
              <a:rPr lang="en-US" dirty="0"/>
              <a:t>School-based community health and behavioral health providers</a:t>
            </a:r>
          </a:p>
          <a:p>
            <a:endParaRPr lang="en-US" dirty="0"/>
          </a:p>
          <a:p>
            <a:r>
              <a:rPr lang="en-US" b="1" dirty="0"/>
              <a:t>How School and District Teams Are Related: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should be some symmetry of processes between district and school mental health teams.  Their functions are similar but at different levels. For example, district mental health teams may examine data in aggregate to understand trends among groups of students, whereas school mental health teams may examine more individualized student progress data to best match the appropriate interventions to students within a school. Also, the district might provide overall funding, support, and coaching for training in specific school mental health topics or interventions, but the school team would ensure that training and implementation is occurring consistently throughout the building. Both district and schools teams work to foster partnerships with community leaders, family members, and students toward improving mental health systems.</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410268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878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386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144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210580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109277" cy="1166884"/>
          </a:xfrm>
        </p:spPr>
        <p:txBody>
          <a:bodyPr/>
          <a:lstStyle>
            <a:lvl1pPr>
              <a:defRPr b="1">
                <a:solidFill>
                  <a:srgbClr val="6A4A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8"/>
          <p:cNvSpPr>
            <a:spLocks noGrp="1"/>
          </p:cNvSpPr>
          <p:nvPr>
            <p:ph sz="quarter" idx="11"/>
          </p:nvPr>
        </p:nvSpPr>
        <p:spPr>
          <a:xfrm>
            <a:off x="464025" y="1321929"/>
            <a:ext cx="4586639" cy="317818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313812011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3" name="Content Placeholder 12"/>
          <p:cNvSpPr>
            <a:spLocks noGrp="1"/>
          </p:cNvSpPr>
          <p:nvPr>
            <p:ph sz="quarter" idx="12" hasCustomPrompt="1"/>
          </p:nvPr>
        </p:nvSpPr>
        <p:spPr>
          <a:xfrm>
            <a:off x="750864" y="1668651"/>
            <a:ext cx="4122739" cy="3408317"/>
          </a:xfrm>
        </p:spPr>
        <p:txBody>
          <a:bodyPr/>
          <a:lstStyle>
            <a:lvl1pPr>
              <a:defRPr/>
            </a:lvl1pPr>
          </a:lstStyle>
          <a:p>
            <a:pPr lvl="0"/>
            <a:r>
              <a:rPr lang="en-US" dirty="0"/>
              <a:t>Question</a:t>
            </a:r>
          </a:p>
          <a:p>
            <a:pPr lvl="1"/>
            <a:r>
              <a:rPr lang="en-US" dirty="0"/>
              <a:t>Second level</a:t>
            </a:r>
          </a:p>
          <a:p>
            <a:pPr lvl="2"/>
            <a:r>
              <a:rPr lang="en-US" dirty="0"/>
              <a:t>Third level</a:t>
            </a:r>
          </a:p>
          <a:p>
            <a:pPr lvl="3"/>
            <a:r>
              <a:rPr lang="en-US" dirty="0"/>
              <a:t>Fourth level</a:t>
            </a:r>
          </a:p>
        </p:txBody>
      </p:sp>
      <p:sp>
        <p:nvSpPr>
          <p:cNvPr id="14" name="Content Placeholder 12"/>
          <p:cNvSpPr>
            <a:spLocks noGrp="1"/>
          </p:cNvSpPr>
          <p:nvPr>
            <p:ph sz="quarter" idx="16" hasCustomPrompt="1"/>
          </p:nvPr>
        </p:nvSpPr>
        <p:spPr>
          <a:xfrm>
            <a:off x="6814228" y="1668650"/>
            <a:ext cx="4122739" cy="3408317"/>
          </a:xfrm>
        </p:spPr>
        <p:txBody>
          <a:bodyPr/>
          <a:lstStyle>
            <a:lvl1pPr>
              <a:defRPr/>
            </a:lvl1pPr>
          </a:lstStyle>
          <a:p>
            <a:pPr lvl="0"/>
            <a:r>
              <a:rPr lang="en-US" dirty="0"/>
              <a:t>Answer</a:t>
            </a:r>
          </a:p>
          <a:p>
            <a:pPr lvl="1"/>
            <a:r>
              <a:rPr lang="en-US" dirty="0"/>
              <a:t>Second level</a:t>
            </a:r>
          </a:p>
          <a:p>
            <a:pPr lvl="2"/>
            <a:r>
              <a:rPr lang="en-US" dirty="0"/>
              <a:t>Third level</a:t>
            </a:r>
          </a:p>
          <a:p>
            <a:pPr lvl="3"/>
            <a:r>
              <a:rPr lang="en-US" dirty="0"/>
              <a:t>Fourth level</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745783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8214" y="1185863"/>
            <a:ext cx="7141261" cy="823912"/>
          </a:xfrm>
        </p:spPr>
        <p:txBody>
          <a:bodyPr anchor="b">
            <a:noAutofit/>
          </a:bodyPr>
          <a:lstStyle>
            <a:lvl1pPr marL="0" indent="0">
              <a:buNone/>
              <a:defRPr sz="4400" b="1">
                <a:solidFill>
                  <a:srgbClr val="CC49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1" y="2505076"/>
            <a:ext cx="5183188" cy="2749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HTTC stacked color bars" title="MHTTC stacked color bar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795944" y="2009255"/>
            <a:ext cx="4768257" cy="3531737"/>
          </a:xfrm>
        </p:spPr>
        <p:txBody>
          <a:bodyPr/>
          <a:lstStyle>
            <a:lvl1pPr>
              <a:lnSpc>
                <a:spcPct val="110000"/>
              </a:lnSpc>
              <a:defRPr>
                <a:solidFill>
                  <a:srgbClr val="6A4A62"/>
                </a:solidFill>
              </a:defRPr>
            </a:lvl1pPr>
            <a:lvl2pPr>
              <a:lnSpc>
                <a:spcPct val="110000"/>
              </a:lnSpc>
              <a:defRPr>
                <a:solidFill>
                  <a:srgbClr val="6A4A62"/>
                </a:solidFill>
              </a:defRPr>
            </a:lvl2pPr>
            <a:lvl3pPr>
              <a:lnSpc>
                <a:spcPct val="110000"/>
              </a:lnSpc>
              <a:defRPr>
                <a:solidFill>
                  <a:srgbClr val="6A4A62"/>
                </a:solidFill>
              </a:defRPr>
            </a:lvl3pPr>
            <a:lvl4pPr>
              <a:lnSpc>
                <a:spcPct val="110000"/>
              </a:lnSpc>
              <a:defRPr>
                <a:solidFill>
                  <a:srgbClr val="6A4A62"/>
                </a:solidFill>
              </a:defRPr>
            </a:lvl4pPr>
            <a:lvl5pPr>
              <a:lnSpc>
                <a:spcPct val="110000"/>
              </a:lnSpc>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7671833" y="769194"/>
            <a:ext cx="3016476" cy="893929"/>
          </a:xfrm>
        </p:spPr>
        <p:txBody>
          <a:bodyPr/>
          <a:lstStyle>
            <a:lvl1pPr>
              <a:defRPr>
                <a:solidFill>
                  <a:srgbClr val="6A4A62"/>
                </a:solidFill>
              </a:defRPr>
            </a:lvl1pPr>
          </a:lstStyle>
          <a:p>
            <a:r>
              <a:rPr lang="en-US" dirty="0">
                <a:latin typeface="+mn-lt"/>
              </a:rPr>
              <a:t>Agenda</a:t>
            </a:r>
          </a:p>
        </p:txBody>
      </p:sp>
      <p:pic>
        <p:nvPicPr>
          <p:cNvPr id="15" name="Graphic 8" descr="Checklist">
            <a:extLst>
              <a:ext uri="{FF2B5EF4-FFF2-40B4-BE49-F238E27FC236}">
                <a16:creationId xmlns:a16="http://schemas.microsoft.com/office/drawing/2014/main" id="{AD24D019-AF3D-4154-8A64-0ED9FD739524}"/>
              </a:ext>
            </a:extLst>
          </p:cNvPr>
          <p:cNvPicPr>
            <a:picLocks noChangeAspect="1"/>
          </p:cNvPicPr>
          <p:nvPr userDrawn="1"/>
        </p:nvPicPr>
        <p:blipFill>
          <a:blip r:embed="rId3">
            <a:duotone>
              <a:prstClr val="black"/>
              <a:srgbClr val="6A4A62">
                <a:tint val="45000"/>
                <a:satMod val="400000"/>
              </a:srgbClr>
            </a:duotone>
            <a:extLst>
              <a:ext uri="{BEBA8EAE-BF5A-486C-A8C5-ECC9F3942E4B}">
                <a14:imgProps xmlns:a14="http://schemas.microsoft.com/office/drawing/2010/main">
                  <a14:imgLayer r:embed="rId4">
                    <a14:imgEffect>
                      <a14:artisticPhotocopy/>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01087" y="1771459"/>
            <a:ext cx="4640240" cy="3480180"/>
          </a:xfrm>
          <a:prstGeom prst="rect">
            <a:avLst/>
          </a:prstGeom>
          <a:noFill/>
        </p:spPr>
      </p:pic>
      <p:pic>
        <p:nvPicPr>
          <p:cNvPr id="7" name="Picture 6" descr="MHTTC stacked color bars" title="MHTTC stacked color bar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421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63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8392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4/6/24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4908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4/6/24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818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4/6/24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963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875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791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3E3CAF7D-93E1-4AFC-AEBA-07623C08D756}"/>
              </a:ext>
            </a:extLst>
          </p:cNvPr>
          <p:cNvSpPr txBox="1">
            <a:spLocks/>
          </p:cNvSpPr>
          <p:nvPr userDrawn="1"/>
        </p:nvSpPr>
        <p:spPr>
          <a:xfrm>
            <a:off x="35814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163835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3" r:id="rId13"/>
    <p:sldLayoutId id="2147483714" r:id="rId14"/>
    <p:sldLayoutId id="2147483687"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shapesystem.com/register"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s://theshapesystem.com/" TargetMode="External"/><Relationship Id="rId3" Type="http://schemas.openxmlformats.org/officeDocument/2006/relationships/hyperlink" Target="https://osepideasthatwork.org/leading-convening-blueprint-authentic-engagement" TargetMode="External"/><Relationship Id="rId7" Type="http://schemas.openxmlformats.org/officeDocument/2006/relationships/hyperlink" Target="https://dm0gz550769cd.cloudfront.net/shape/cf/cf8c38de95c39321f2fc2000b7be2c17.pdf"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hyperlink" Target="https://effectivechildtherapy.org/tips-tools/locate-a-psychologist-near-you/" TargetMode="External"/><Relationship Id="rId5" Type="http://schemas.openxmlformats.org/officeDocument/2006/relationships/hyperlink" Target="https://effectivechildtherapy.org/ask-an-expert/" TargetMode="External"/><Relationship Id="rId10" Type="http://schemas.openxmlformats.org/officeDocument/2006/relationships/hyperlink" Target="http://bit.ly/2VF5XUb" TargetMode="External"/><Relationship Id="rId4" Type="http://schemas.openxmlformats.org/officeDocument/2006/relationships/hyperlink" Target="https://dm0gz550769cd.cloudfront.net/shape/81/811130a8a13855420b66de5ebf3dfca6.pdf" TargetMode="External"/><Relationship Id="rId9" Type="http://schemas.openxmlformats.org/officeDocument/2006/relationships/hyperlink" Target="http://bit.ly/2IUy40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bit.ly/2EHZMYP" TargetMode="External"/><Relationship Id="rId3" Type="http://schemas.openxmlformats.org/officeDocument/2006/relationships/hyperlink" Target="http://bit.ly/2Hj9F23" TargetMode="External"/><Relationship Id="rId7" Type="http://schemas.openxmlformats.org/officeDocument/2006/relationships/hyperlink" Target="https://theshapesystem.com/" TargetMode="External"/><Relationship Id="rId12" Type="http://schemas.openxmlformats.org/officeDocument/2006/relationships/hyperlink" Target="http://bit.ly/2HhgdhC"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hyperlink" Target="http://bit.ly/2TkPLL7" TargetMode="External"/><Relationship Id="rId11" Type="http://schemas.openxmlformats.org/officeDocument/2006/relationships/hyperlink" Target="https://jedfoundation.org/mental-health-resource-center/" TargetMode="External"/><Relationship Id="rId5" Type="http://schemas.openxmlformats.org/officeDocument/2006/relationships/hyperlink" Target="http://bit.ly/2EDZwK6" TargetMode="External"/><Relationship Id="rId10" Type="http://schemas.openxmlformats.org/officeDocument/2006/relationships/hyperlink" Target="http://files.ctctcdn.com/bde05f96001/84fa3636-08af-43fc-aeaf-a016f2aa68a6.pdf" TargetMode="External"/><Relationship Id="rId4" Type="http://schemas.openxmlformats.org/officeDocument/2006/relationships/hyperlink" Target="http://bit.ly/2HnYTY6" TargetMode="External"/><Relationship Id="rId9" Type="http://schemas.openxmlformats.org/officeDocument/2006/relationships/hyperlink" Target="https://www.schoolmentalhealth.org/media/som/microsites/ncsmh/documents/quality-guides/Teaming.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osepideasthatwork.org/leading-convening-blueprint-authentic-engagement"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http://files.ctctcdn.com/bde05f96001/84fa3636-08af-43fc-aeaf-a016f2aa68a6.pdf"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47" y="2560343"/>
            <a:ext cx="10883899" cy="1480325"/>
          </a:xfrm>
        </p:spPr>
        <p:txBody>
          <a:bodyPr>
            <a:noAutofit/>
          </a:bodyPr>
          <a:lstStyle/>
          <a:p>
            <a:pPr algn="l"/>
            <a:r>
              <a:rPr lang="en-US" sz="4000" b="1" dirty="0">
                <a:solidFill>
                  <a:srgbClr val="6A4A62"/>
                </a:solidFill>
                <a:latin typeface="Arial"/>
              </a:rPr>
              <a:t>Module 2: Teaming</a:t>
            </a:r>
            <a:endParaRPr lang="en-US" sz="4000" dirty="0">
              <a:solidFill>
                <a:srgbClr val="6A4A62"/>
              </a:solidFill>
            </a:endParaRPr>
          </a:p>
        </p:txBody>
      </p:sp>
      <p:sp>
        <p:nvSpPr>
          <p:cNvPr id="3" name="Subtitle 2"/>
          <p:cNvSpPr>
            <a:spLocks noGrp="1"/>
          </p:cNvSpPr>
          <p:nvPr>
            <p:ph type="subTitle" idx="1"/>
          </p:nvPr>
        </p:nvSpPr>
        <p:spPr>
          <a:xfrm>
            <a:off x="389877" y="4179974"/>
            <a:ext cx="7770449" cy="605330"/>
          </a:xfrm>
        </p:spPr>
        <p:txBody>
          <a:bodyPr>
            <a:noAutofit/>
          </a:bodyPr>
          <a:lstStyle/>
          <a:p>
            <a:pPr algn="l">
              <a:spcBef>
                <a:spcPts val="0"/>
              </a:spcBef>
            </a:pPr>
            <a:r>
              <a:rPr lang="en-US" sz="2800" dirty="0">
                <a:latin typeface="Arial"/>
              </a:rPr>
              <a:t>National School Mental Health Best Practices:</a:t>
            </a:r>
          </a:p>
          <a:p>
            <a:pPr algn="l">
              <a:spcBef>
                <a:spcPts val="0"/>
              </a:spcBef>
            </a:pPr>
            <a:r>
              <a:rPr lang="en-US" sz="2800" dirty="0">
                <a:latin typeface="Arial"/>
              </a:rPr>
              <a:t>Implementation Guidance Modules</a:t>
            </a:r>
          </a:p>
          <a:p>
            <a:pPr algn="l">
              <a:spcBef>
                <a:spcPts val="0"/>
              </a:spcBef>
            </a:pPr>
            <a:r>
              <a:rPr lang="en-US" sz="2800" dirty="0">
                <a:latin typeface="Arial"/>
              </a:rPr>
              <a:t>for States, Districts, and Schools</a:t>
            </a:r>
          </a:p>
        </p:txBody>
      </p:sp>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descr="Logo: NCSMH">
            <a:extLst>
              <a:ext uri="{FF2B5EF4-FFF2-40B4-BE49-F238E27FC236}">
                <a16:creationId xmlns:a16="http://schemas.microsoft.com/office/drawing/2014/main" id="{1C9B832F-AF1E-4514-A364-23EA7916B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a:extLst>
              <a:ext uri="{FF2B5EF4-FFF2-40B4-BE49-F238E27FC236}">
                <a16:creationId xmlns:a16="http://schemas.microsoft.com/office/drawing/2014/main" id="{64E953A8-AAD2-4F64-8B3E-AC12C065D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Logo: NHTT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NCSM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Tree>
    <p:custDataLst>
      <p:tags r:id="rId1"/>
    </p:custDataLst>
    <p:extLst>
      <p:ext uri="{BB962C8B-B14F-4D97-AF65-F5344CB8AC3E}">
        <p14:creationId xmlns:p14="http://schemas.microsoft.com/office/powerpoint/2010/main" val="403857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1292021" y="2114847"/>
            <a:ext cx="3152573" cy="1857368"/>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solidFill>
                  <a:srgbClr val="6A4A62"/>
                </a:solidFill>
                <a:latin typeface="Arial" panose="020B0604020202020204" pitchFamily="34" charset="0"/>
                <a:cs typeface="Arial" panose="020B0604020202020204" pitchFamily="34" charset="0"/>
              </a:rPr>
              <a:t>Teaming Quality Indicators</a:t>
            </a:r>
          </a:p>
        </p:txBody>
      </p:sp>
      <p:sp>
        <p:nvSpPr>
          <p:cNvPr id="23" name="TextBox 22"/>
          <p:cNvSpPr txBox="1"/>
          <p:nvPr/>
        </p:nvSpPr>
        <p:spPr>
          <a:xfrm>
            <a:off x="5495167" y="868398"/>
            <a:ext cx="6011718" cy="4930132"/>
          </a:xfrm>
          <a:prstGeom prst="rect">
            <a:avLst/>
          </a:prstGeom>
          <a:noFill/>
        </p:spPr>
        <p:txBody>
          <a:bodyPr wrap="square" rtlCol="0">
            <a:spAutoFit/>
          </a:bodyPr>
          <a:lstStyle/>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Multidisciplinary teams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Youth and family partnership</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Community partnerships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Addresses all tiers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Avoid duplication and promote efficiency</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Best practices for meeting structure/process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Delineated roles/responsibilities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Effective referral processes to school and community services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Data-based decisions to determine student interventions</a:t>
            </a:r>
          </a:p>
          <a:p>
            <a:pPr marL="285750" indent="-28575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Data sharing</a:t>
            </a:r>
          </a:p>
        </p:txBody>
      </p:sp>
      <p:cxnSp>
        <p:nvCxnSpPr>
          <p:cNvPr id="8" name="Straight Connector 7">
            <a:extLst>
              <a:ext uri="{C183D7F6-B498-43B3-948B-1728B52AA6E4}">
                <adec:decorative xmlns:adec="http://schemas.microsoft.com/office/drawing/2017/decorative" val="1"/>
              </a:ext>
            </a:extLst>
          </p:cNvPr>
          <p:cNvCxnSpPr/>
          <p:nvPr/>
        </p:nvCxnSpPr>
        <p:spPr>
          <a:xfrm flipH="1">
            <a:off x="4963056" y="162930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6" name="Picture 5"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9" name="Rectangle 8">
            <a:extLst>
              <a:ext uri="{FF2B5EF4-FFF2-40B4-BE49-F238E27FC236}">
                <a16:creationId xmlns:a16="http://schemas.microsoft.com/office/drawing/2014/main" id="{E91F302D-86F9-4D82-A631-45486E5A4FEF}"/>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Arial" panose="020B0604020202020204" pitchFamily="34" charset="0"/>
                <a:cs typeface="Arial" panose="020B0604020202020204" pitchFamily="34" charset="0"/>
              </a:rPr>
              <a:t>Quality Indicators</a:t>
            </a:r>
          </a:p>
        </p:txBody>
      </p:sp>
      <p:sp>
        <p:nvSpPr>
          <p:cNvPr id="2" name="Title 1" hidden="1">
            <a:extLst>
              <a:ext uri="{FF2B5EF4-FFF2-40B4-BE49-F238E27FC236}">
                <a16:creationId xmlns:a16="http://schemas.microsoft.com/office/drawing/2014/main" id="{D9A8CFF8-BCF4-4AB9-980E-84ED1A9A1D4A}"/>
              </a:ext>
            </a:extLst>
          </p:cNvPr>
          <p:cNvSpPr>
            <a:spLocks noGrp="1"/>
          </p:cNvSpPr>
          <p:nvPr>
            <p:ph type="title"/>
          </p:nvPr>
        </p:nvSpPr>
        <p:spPr/>
        <p:txBody>
          <a:bodyPr/>
          <a:lstStyle/>
          <a:p>
            <a:r>
              <a:rPr lang="en-US" dirty="0"/>
              <a:t>Teaming Quality</a:t>
            </a:r>
            <a:r>
              <a:rPr lang="en-US" baseline="0" dirty="0"/>
              <a:t> Indicators </a:t>
            </a:r>
            <a:endParaRPr lang="en-US" dirty="0"/>
          </a:p>
        </p:txBody>
      </p:sp>
      <p:sp>
        <p:nvSpPr>
          <p:cNvPr id="10" name="Footer Placeholder 5">
            <a:extLst>
              <a:ext uri="{FF2B5EF4-FFF2-40B4-BE49-F238E27FC236}">
                <a16:creationId xmlns:a16="http://schemas.microsoft.com/office/drawing/2014/main" id="{CA749DE8-D169-8B4F-9A3E-3F48C21CBF6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79816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804080" y="1906331"/>
            <a:ext cx="3493827" cy="1661482"/>
          </a:xfrm>
          <a:prstGeom prst="rect">
            <a:avLst/>
          </a:prstGeom>
        </p:spPr>
        <p:txBody>
          <a:bodyPr vert="horz" lIns="91440" tIns="45720" rIns="91440" bIns="45720" rtlCol="0" anchor="t">
            <a:noAutofit/>
          </a:bodyPr>
          <a:lstStyle/>
          <a:p>
            <a:pPr marL="0" indent="0" algn="r">
              <a:buNone/>
            </a:pPr>
            <a:r>
              <a:rPr lang="en-US" sz="3000" dirty="0">
                <a:solidFill>
                  <a:srgbClr val="6A4A62"/>
                </a:solidFill>
                <a:latin typeface="Arial"/>
                <a:cs typeface="Arial"/>
              </a:rPr>
              <a:t>To what extent did your district/school use best practices to ensure your school mental health team was </a:t>
            </a:r>
            <a:r>
              <a:rPr lang="en-US" sz="3000" b="1" dirty="0">
                <a:solidFill>
                  <a:srgbClr val="6A4A62"/>
                </a:solidFill>
                <a:latin typeface="Arial"/>
                <a:cs typeface="Arial"/>
              </a:rPr>
              <a:t>multidisciplinary and diverse?</a:t>
            </a:r>
            <a:endParaRPr lang="en-US" sz="3000" dirty="0">
              <a:solidFill>
                <a:srgbClr val="6A4A62"/>
              </a:solidFill>
              <a:latin typeface="Arial" panose="020B0604020202020204" pitchFamily="34" charset="0"/>
              <a:cs typeface="Arial" panose="020B0604020202020204" pitchFamily="34" charset="0"/>
            </a:endParaRPr>
          </a:p>
        </p:txBody>
      </p:sp>
      <p:sp>
        <p:nvSpPr>
          <p:cNvPr id="2" name="TextBox 1"/>
          <p:cNvSpPr txBox="1"/>
          <p:nvPr/>
        </p:nvSpPr>
        <p:spPr>
          <a:xfrm>
            <a:off x="5201527" y="1374786"/>
            <a:ext cx="5173050" cy="77457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US" sz="2000" dirty="0">
                <a:latin typeface="Arial" panose="020B0604020202020204" pitchFamily="34" charset="0"/>
                <a:cs typeface="Arial" panose="020B0604020202020204" pitchFamily="34" charset="0"/>
              </a:rPr>
              <a:t>Diverse groups represented</a:t>
            </a:r>
          </a:p>
          <a:p>
            <a:pPr marL="342900" indent="-342900">
              <a:lnSpc>
                <a:spcPct val="90000"/>
              </a:lnSpc>
              <a:spcBef>
                <a:spcPts val="10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Regular attendance and active voice</a:t>
            </a:r>
          </a:p>
        </p:txBody>
      </p:sp>
      <p:sp>
        <p:nvSpPr>
          <p:cNvPr id="12" name="TextBox 11"/>
          <p:cNvSpPr txBox="1"/>
          <p:nvPr/>
        </p:nvSpPr>
        <p:spPr>
          <a:xfrm>
            <a:off x="5201527" y="2175005"/>
            <a:ext cx="5672309" cy="4791055"/>
          </a:xfrm>
          <a:prstGeom prst="rect">
            <a:avLst/>
          </a:prstGeom>
          <a:noFill/>
        </p:spPr>
        <p:txBody>
          <a:bodyPr wrap="square" lIns="91440" tIns="45720" rIns="91440" bIns="45720" rtlCol="0" anchor="t">
            <a:spAutoFit/>
          </a:bodyPr>
          <a:lstStyle/>
          <a:p>
            <a:pPr>
              <a:lnSpc>
                <a:spcPct val="120000"/>
              </a:lnSpc>
              <a:buClr>
                <a:srgbClr val="6A4A62"/>
              </a:buClr>
            </a:pPr>
            <a:r>
              <a:rPr lang="en-US" sz="2000" dirty="0">
                <a:solidFill>
                  <a:srgbClr val="6A4A62"/>
                </a:solidFill>
                <a:latin typeface="Arial" panose="020B0604020202020204" pitchFamily="34" charset="0"/>
                <a:cs typeface="Arial" panose="020B0604020202020204" pitchFamily="34" charset="0"/>
              </a:rPr>
              <a:t>Groups represented may include:</a:t>
            </a:r>
            <a:endParaRPr lang="en-US" sz="2000"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School health and mental health staff</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Teachers</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School administrators</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Youth/students</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Parents/families</a:t>
            </a: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Community health and behavioral health providers</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Child welfare </a:t>
            </a: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Juvenile justice </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000" dirty="0">
                <a:latin typeface="Arial" panose="020B0604020202020204" pitchFamily="34" charset="0"/>
                <a:cs typeface="Arial" panose="020B0604020202020204" pitchFamily="34" charset="0"/>
              </a:rPr>
              <a:t>Community leaders</a:t>
            </a:r>
            <a:endParaRPr lang="en-US" sz="20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endParaRPr lang="en-US" sz="2000" dirty="0">
              <a:latin typeface="Arial"/>
              <a:cs typeface="Arial"/>
            </a:endParaRPr>
          </a:p>
        </p:txBody>
      </p:sp>
      <p:sp>
        <p:nvSpPr>
          <p:cNvPr id="7" name="TextBox 6">
            <a:extLst>
              <a:ext uri="{FF2B5EF4-FFF2-40B4-BE49-F238E27FC236}">
                <a16:creationId xmlns:a16="http://schemas.microsoft.com/office/drawing/2014/main" id="{F4795786-4937-B147-8A8E-7F36E9F24A69}"/>
              </a:ext>
            </a:extLst>
          </p:cNvPr>
          <p:cNvSpPr txBox="1"/>
          <p:nvPr/>
        </p:nvSpPr>
        <p:spPr>
          <a:xfrm>
            <a:off x="5201527" y="697678"/>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cxnSp>
        <p:nvCxnSpPr>
          <p:cNvPr id="9" name="Straight Connector 8">
            <a:extLst>
              <a:ext uri="{C183D7F6-B498-43B3-948B-1728B52AA6E4}">
                <adec:decorative xmlns:adec="http://schemas.microsoft.com/office/drawing/2017/decorative" val="1"/>
              </a:ext>
            </a:extLst>
          </p:cNvPr>
          <p:cNvCxnSpPr/>
          <p:nvPr/>
        </p:nvCxnSpPr>
        <p:spPr>
          <a:xfrm flipH="1">
            <a:off x="4729245" y="163332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1" name="Group 10" descr="Quality Indicator heading "/>
          <p:cNvGrpSpPr/>
          <p:nvPr/>
        </p:nvGrpSpPr>
        <p:grpSpPr>
          <a:xfrm>
            <a:off x="0" y="0"/>
            <a:ext cx="4125433" cy="959880"/>
            <a:chOff x="0" y="0"/>
            <a:chExt cx="4125433" cy="959880"/>
          </a:xfrm>
        </p:grpSpPr>
        <p:sp>
          <p:nvSpPr>
            <p:cNvPr id="13"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3" name="Title 2" hidden="1">
            <a:extLst>
              <a:ext uri="{FF2B5EF4-FFF2-40B4-BE49-F238E27FC236}">
                <a16:creationId xmlns:a16="http://schemas.microsoft.com/office/drawing/2014/main" id="{DA762407-CFDB-4258-B8EF-7B75D90C9619}"/>
              </a:ext>
            </a:extLst>
          </p:cNvPr>
          <p:cNvSpPr>
            <a:spLocks noGrp="1"/>
          </p:cNvSpPr>
          <p:nvPr>
            <p:ph type="title" idx="4294967295"/>
          </p:nvPr>
        </p:nvSpPr>
        <p:spPr/>
        <p:txBody>
          <a:bodyPr/>
          <a:lstStyle/>
          <a:p>
            <a:r>
              <a:rPr lang="en-US" dirty="0"/>
              <a:t>Best Practices </a:t>
            </a:r>
          </a:p>
        </p:txBody>
      </p:sp>
      <p:sp>
        <p:nvSpPr>
          <p:cNvPr id="15" name="Footer Placeholder 5">
            <a:extLst>
              <a:ext uri="{FF2B5EF4-FFF2-40B4-BE49-F238E27FC236}">
                <a16:creationId xmlns:a16="http://schemas.microsoft.com/office/drawing/2014/main" id="{E5716080-3425-084E-B6AF-5BEA458A511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0030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374113" y="1836425"/>
            <a:ext cx="5078043" cy="3583926"/>
          </a:xfrm>
        </p:spPr>
        <p:txBody>
          <a:bodyPr>
            <a:normAutofit fontScale="92500" lnSpcReduction="20000"/>
          </a:bodyPr>
          <a:lstStyle/>
          <a:p>
            <a:pPr marL="400050">
              <a:lnSpc>
                <a:spcPct val="110000"/>
              </a:lnSpc>
              <a:buClr>
                <a:srgbClr val="6A4A62"/>
              </a:buClr>
            </a:pPr>
            <a:r>
              <a:rPr lang="en-US" dirty="0">
                <a:latin typeface="Arial" panose="020B0604020202020204" pitchFamily="34" charset="0"/>
                <a:cs typeface="Arial" panose="020B0604020202020204" pitchFamily="34" charset="0"/>
              </a:rPr>
              <a:t>Who cares about this question and why?</a:t>
            </a:r>
          </a:p>
          <a:p>
            <a:pPr marL="400050">
              <a:lnSpc>
                <a:spcPct val="110000"/>
              </a:lnSpc>
              <a:buClr>
                <a:srgbClr val="6A4A62"/>
              </a:buClr>
            </a:pPr>
            <a:r>
              <a:rPr lang="en-US" dirty="0">
                <a:latin typeface="Arial" panose="020B0604020202020204" pitchFamily="34" charset="0"/>
                <a:cs typeface="Arial" panose="020B0604020202020204" pitchFamily="34" charset="0"/>
              </a:rPr>
              <a:t>What work is already under way separately?</a:t>
            </a:r>
          </a:p>
          <a:p>
            <a:pPr marL="400050">
              <a:lnSpc>
                <a:spcPct val="110000"/>
              </a:lnSpc>
              <a:buClr>
                <a:srgbClr val="6A4A62"/>
              </a:buClr>
            </a:pPr>
            <a:r>
              <a:rPr lang="en-US" dirty="0">
                <a:latin typeface="Arial" panose="020B0604020202020204" pitchFamily="34" charset="0"/>
                <a:cs typeface="Arial" panose="020B0604020202020204" pitchFamily="34" charset="0"/>
              </a:rPr>
              <a:t>What shared work could unite us?</a:t>
            </a:r>
          </a:p>
          <a:p>
            <a:pPr marL="400050">
              <a:lnSpc>
                <a:spcPct val="110000"/>
              </a:lnSpc>
              <a:buClr>
                <a:srgbClr val="6A4A62"/>
              </a:buClr>
            </a:pPr>
            <a:r>
              <a:rPr lang="en-US" dirty="0">
                <a:latin typeface="Arial" panose="020B0604020202020204" pitchFamily="34" charset="0"/>
                <a:cs typeface="Arial" panose="020B0604020202020204" pitchFamily="34" charset="0"/>
              </a:rPr>
              <a:t>How can we deepen our connections?</a:t>
            </a:r>
          </a:p>
        </p:txBody>
      </p:sp>
      <p:sp>
        <p:nvSpPr>
          <p:cNvPr id="3" name="Text Placeholder 2"/>
          <p:cNvSpPr>
            <a:spLocks noGrp="1"/>
          </p:cNvSpPr>
          <p:nvPr>
            <p:ph sz="quarter" idx="16"/>
          </p:nvPr>
        </p:nvSpPr>
        <p:spPr>
          <a:xfrm>
            <a:off x="374113" y="827393"/>
            <a:ext cx="5858365" cy="500065"/>
          </a:xfrm>
        </p:spPr>
        <p:txBody>
          <a:bodyPr>
            <a:noAutofit/>
          </a:bodyPr>
          <a:lstStyle/>
          <a:p>
            <a:pPr marL="0" indent="0">
              <a:buNone/>
            </a:pPr>
            <a:r>
              <a:rPr lang="en-US" sz="4000" b="1" dirty="0">
                <a:solidFill>
                  <a:srgbClr val="6A4A62"/>
                </a:solidFill>
                <a:latin typeface="Arial" panose="020B0604020202020204" pitchFamily="34" charset="0"/>
                <a:cs typeface="Arial" panose="020B0604020202020204" pitchFamily="34" charset="0"/>
              </a:rPr>
              <a:t>4 Simple Questions</a:t>
            </a:r>
            <a:endParaRPr lang="en-US" sz="40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135744" y="183786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5" name="Picture 4" descr="Cover image: Leading by Conve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563" y="1327458"/>
            <a:ext cx="3255546" cy="4121253"/>
          </a:xfrm>
          <a:prstGeom prst="rect">
            <a:avLst/>
          </a:prstGeom>
        </p:spPr>
      </p:pic>
      <p:grpSp>
        <p:nvGrpSpPr>
          <p:cNvPr id="13" name="Group 12" descr="Resources Heading&#10;"/>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sp>
        <p:nvSpPr>
          <p:cNvPr id="2" name="TextBox 1">
            <a:extLst>
              <a:ext uri="{FF2B5EF4-FFF2-40B4-BE49-F238E27FC236}">
                <a16:creationId xmlns:a16="http://schemas.microsoft.com/office/drawing/2014/main" id="{41579835-E2A4-4A12-B0F3-25A1036977AE}"/>
              </a:ext>
            </a:extLst>
          </p:cNvPr>
          <p:cNvSpPr txBox="1"/>
          <p:nvPr/>
        </p:nvSpPr>
        <p:spPr>
          <a:xfrm>
            <a:off x="7401262" y="5530542"/>
            <a:ext cx="2284984" cy="369332"/>
          </a:xfrm>
          <a:prstGeom prst="rect">
            <a:avLst/>
          </a:prstGeom>
          <a:noFill/>
        </p:spPr>
        <p:txBody>
          <a:bodyPr wrap="none" rtlCol="0">
            <a:spAutoFit/>
          </a:bodyPr>
          <a:lstStyle/>
          <a:p>
            <a:r>
              <a:rPr lang="en-US" dirty="0"/>
              <a:t>(Cashman et al., 2014)</a:t>
            </a:r>
          </a:p>
        </p:txBody>
      </p:sp>
      <p:sp>
        <p:nvSpPr>
          <p:cNvPr id="6" name="Title 5" hidden="1">
            <a:extLst>
              <a:ext uri="{FF2B5EF4-FFF2-40B4-BE49-F238E27FC236}">
                <a16:creationId xmlns:a16="http://schemas.microsoft.com/office/drawing/2014/main" id="{C0BEB3A6-F1EC-49E8-B1FD-9F6AB1571B26}"/>
              </a:ext>
            </a:extLst>
          </p:cNvPr>
          <p:cNvSpPr>
            <a:spLocks noGrp="1"/>
          </p:cNvSpPr>
          <p:nvPr>
            <p:ph type="title" idx="4294967295"/>
          </p:nvPr>
        </p:nvSpPr>
        <p:spPr/>
        <p:txBody>
          <a:bodyPr/>
          <a:lstStyle/>
          <a:p>
            <a:r>
              <a:rPr lang="en-US" dirty="0"/>
              <a:t>4 Simple Questions</a:t>
            </a:r>
          </a:p>
        </p:txBody>
      </p:sp>
      <p:sp>
        <p:nvSpPr>
          <p:cNvPr id="12" name="Footer Placeholder 5">
            <a:extLst>
              <a:ext uri="{FF2B5EF4-FFF2-40B4-BE49-F238E27FC236}">
                <a16:creationId xmlns:a16="http://schemas.microsoft.com/office/drawing/2014/main" id="{480DF155-837B-E44A-B4A5-B5D68085CE7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85139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517358" y="1801013"/>
            <a:ext cx="4500469"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meaningfully involve students and families </a:t>
            </a:r>
            <a:r>
              <a:rPr lang="en-US" sz="2800" dirty="0">
                <a:solidFill>
                  <a:srgbClr val="6A4A62"/>
                </a:solidFill>
                <a:latin typeface="Arial" panose="020B0604020202020204" pitchFamily="34" charset="0"/>
                <a:cs typeface="Arial" panose="020B0604020202020204" pitchFamily="34" charset="0"/>
              </a:rPr>
              <a:t>to plan and improve the school mental health system?</a:t>
            </a:r>
          </a:p>
        </p:txBody>
      </p:sp>
      <p:sp>
        <p:nvSpPr>
          <p:cNvPr id="6" name="TextBox 5"/>
          <p:cNvSpPr txBox="1"/>
          <p:nvPr/>
        </p:nvSpPr>
        <p:spPr>
          <a:xfrm>
            <a:off x="5679742" y="976507"/>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561181" y="1933093"/>
            <a:ext cx="6347791" cy="3596882"/>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Seek insight on district/school strengths and needs.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Ask for input about all tiers.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surveys, interviews, and focus groups.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Identify youth and family organizations in your community.</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Partner with youth and  family organizations to integrate real-life experiences.</a:t>
            </a:r>
          </a:p>
        </p:txBody>
      </p:sp>
      <p:cxnSp>
        <p:nvCxnSpPr>
          <p:cNvPr id="9" name="Straight Connector 8">
            <a:extLst>
              <a:ext uri="{C183D7F6-B498-43B3-948B-1728B52AA6E4}">
                <adec:decorative xmlns:adec="http://schemas.microsoft.com/office/drawing/2017/decorative" val="1"/>
              </a:ext>
            </a:extLst>
          </p:cNvPr>
          <p:cNvCxnSpPr/>
          <p:nvPr/>
        </p:nvCxnSpPr>
        <p:spPr>
          <a:xfrm flipH="1">
            <a:off x="5341960" y="17892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10" name="Group 9" descr="Quality Indicator Heading "/>
          <p:cNvGrpSpPr/>
          <p:nvPr/>
        </p:nvGrpSpPr>
        <p:grpSpPr>
          <a:xfrm>
            <a:off x="0" y="0"/>
            <a:ext cx="4125433" cy="959880"/>
            <a:chOff x="0" y="0"/>
            <a:chExt cx="4125433" cy="959880"/>
          </a:xfrm>
        </p:grpSpPr>
        <p:sp>
          <p:nvSpPr>
            <p:cNvPr id="11"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E4B4EA05-68CF-4C1D-BA6B-B6CC0340ABDE}"/>
              </a:ext>
            </a:extLst>
          </p:cNvPr>
          <p:cNvSpPr>
            <a:spLocks noGrp="1"/>
          </p:cNvSpPr>
          <p:nvPr>
            <p:ph type="title"/>
          </p:nvPr>
        </p:nvSpPr>
        <p:spPr/>
        <p:txBody>
          <a:bodyPr/>
          <a:lstStyle/>
          <a:p>
            <a:r>
              <a:rPr lang="en-US" dirty="0"/>
              <a:t>Best Practices</a:t>
            </a:r>
          </a:p>
        </p:txBody>
      </p:sp>
      <p:sp>
        <p:nvSpPr>
          <p:cNvPr id="13" name="Footer Placeholder 5">
            <a:extLst>
              <a:ext uri="{FF2B5EF4-FFF2-40B4-BE49-F238E27FC236}">
                <a16:creationId xmlns:a16="http://schemas.microsoft.com/office/drawing/2014/main" id="{E70EB560-AB16-AC40-AF74-E34CE2C9754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14461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75910" y="576057"/>
            <a:ext cx="5379948" cy="597219"/>
          </a:xfrm>
        </p:spPr>
        <p:txBody>
          <a:bodyPr vert="horz" lIns="91440" tIns="45720" rIns="91440" bIns="45720" rtlCol="0" anchor="b">
            <a:noAutofit/>
          </a:bodyPr>
          <a:lstStyle/>
          <a:p>
            <a:r>
              <a:rPr lang="en-US" sz="2800" dirty="0"/>
              <a:t>Involve Students and Families</a:t>
            </a:r>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quarter" idx="11"/>
          </p:nvPr>
        </p:nvSpPr>
        <p:spPr>
          <a:xfrm>
            <a:off x="5375910" y="1352734"/>
            <a:ext cx="6034212" cy="4184004"/>
          </a:xfrm>
          <a:prstGeom prst="rect">
            <a:avLst/>
          </a:prstGeom>
        </p:spPr>
        <p:txBody>
          <a:bodyPr vert="horz" lIns="91440" tIns="45720" rIns="91440" bIns="45720" rtlCol="0">
            <a:normAutofit lnSpcReduction="10000"/>
          </a:bodyPr>
          <a:lstStyle/>
          <a:p>
            <a:pPr marL="285750">
              <a:buClr>
                <a:srgbClr val="6A4A62"/>
              </a:buClr>
            </a:pPr>
            <a:r>
              <a:rPr lang="en-US" sz="2200" dirty="0">
                <a:solidFill>
                  <a:schemeClr val="tx1"/>
                </a:solidFill>
                <a:latin typeface="Arial" panose="020B0604020202020204" pitchFamily="34" charset="0"/>
                <a:cs typeface="Arial" panose="020B0604020202020204" pitchFamily="34" charset="0"/>
              </a:rPr>
              <a:t>Recognize students and families as experts.</a:t>
            </a:r>
          </a:p>
          <a:p>
            <a:pPr marL="285750">
              <a:buClr>
                <a:srgbClr val="6A4A62"/>
              </a:buClr>
            </a:pPr>
            <a:r>
              <a:rPr lang="en-US" sz="2200" dirty="0">
                <a:solidFill>
                  <a:schemeClr val="tx1"/>
                </a:solidFill>
                <a:latin typeface="Arial" panose="020B0604020202020204" pitchFamily="34" charset="0"/>
                <a:cs typeface="Arial" panose="020B0604020202020204" pitchFamily="34" charset="0"/>
              </a:rPr>
              <a:t>Team members should provide meeting agendas a week prior to convening so students and families can prepare.</a:t>
            </a:r>
          </a:p>
          <a:p>
            <a:pPr marL="285750">
              <a:buClr>
                <a:srgbClr val="6A4A62"/>
              </a:buClr>
            </a:pPr>
            <a:r>
              <a:rPr lang="en-US" sz="2200" dirty="0">
                <a:solidFill>
                  <a:schemeClr val="tx1"/>
                </a:solidFill>
                <a:latin typeface="Arial" panose="020B0604020202020204" pitchFamily="34" charset="0"/>
                <a:cs typeface="Arial" panose="020B0604020202020204" pitchFamily="34" charset="0"/>
              </a:rPr>
              <a:t>Students and families should have opportunities to ask questions, be asked their perspective by the team, and be an active part of decision-making.</a:t>
            </a:r>
          </a:p>
          <a:p>
            <a:pPr marL="285750">
              <a:buClr>
                <a:srgbClr val="6A4A62"/>
              </a:buClr>
            </a:pPr>
            <a:r>
              <a:rPr lang="en-US" sz="2200" dirty="0">
                <a:solidFill>
                  <a:schemeClr val="tx1"/>
                </a:solidFill>
                <a:latin typeface="Arial" panose="020B0604020202020204" pitchFamily="34" charset="0"/>
                <a:cs typeface="Arial" panose="020B0604020202020204" pitchFamily="34" charset="0"/>
              </a:rPr>
              <a:t>Team members should avoid jargon or acronyms.</a:t>
            </a:r>
          </a:p>
          <a:p>
            <a:pPr marL="285750">
              <a:buClr>
                <a:srgbClr val="6A4A62"/>
              </a:buClr>
              <a:defRPr/>
            </a:pPr>
            <a:r>
              <a:rPr lang="en-US" sz="2200" dirty="0">
                <a:solidFill>
                  <a:schemeClr val="tx1"/>
                </a:solidFill>
                <a:latin typeface="Arial" panose="020B0604020202020204" pitchFamily="34" charset="0"/>
                <a:cs typeface="Arial" panose="020B0604020202020204" pitchFamily="34" charset="0"/>
              </a:rPr>
              <a:t>Involve several students and family members to offer broader perspectives and to avoid tokenism.</a:t>
            </a:r>
          </a:p>
          <a:p>
            <a:endParaRPr lang="en-US" sz="2000" dirty="0">
              <a:latin typeface="Arial" panose="020B0604020202020204" pitchFamily="34" charset="0"/>
              <a:cs typeface="Arial" panose="020B0604020202020204" pitchFamily="34" charset="0"/>
            </a:endParaRPr>
          </a:p>
        </p:txBody>
      </p:sp>
      <p:pic>
        <p:nvPicPr>
          <p:cNvPr id="2" name="Picture 1" descr="Helpful Tips post-it n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7" y="1173276"/>
            <a:ext cx="3708930" cy="4140959"/>
          </a:xfrm>
          <a:prstGeom prst="rect">
            <a:avLst/>
          </a:prstGeom>
        </p:spPr>
      </p:pic>
      <p:cxnSp>
        <p:nvCxnSpPr>
          <p:cNvPr id="10" name="Straight Connector 9">
            <a:extLst>
              <a:ext uri="{C183D7F6-B498-43B3-948B-1728B52AA6E4}">
                <adec:decorative xmlns:adec="http://schemas.microsoft.com/office/drawing/2017/decorative" val="1"/>
              </a:ext>
            </a:extLst>
          </p:cNvPr>
          <p:cNvCxnSpPr/>
          <p:nvPr/>
        </p:nvCxnSpPr>
        <p:spPr>
          <a:xfrm flipH="1">
            <a:off x="5064933" y="1539596"/>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E6649E12-F594-5440-A85D-9F259F10651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4091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469" y="631853"/>
            <a:ext cx="4474932" cy="950102"/>
          </a:xfrm>
        </p:spPr>
        <p:txBody>
          <a:bodyPr>
            <a:normAutofit/>
          </a:bodyPr>
          <a:lstStyle/>
          <a:p>
            <a:r>
              <a:rPr lang="en-US" sz="4000" dirty="0"/>
              <a:t>District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quarter" idx="11"/>
          </p:nvPr>
        </p:nvSpPr>
        <p:spPr>
          <a:xfrm>
            <a:off x="5284469" y="1831401"/>
            <a:ext cx="6506477" cy="3704449"/>
          </a:xfrm>
          <a:prstGeom prst="rect">
            <a:avLst/>
          </a:prstGeom>
        </p:spPr>
        <p:txBody>
          <a:bodyPr vert="horz" lIns="91440" tIns="45720" rIns="91440" bIns="45720" rtlCol="0">
            <a:normAutofit fontScale="92500" lnSpcReduction="10000"/>
          </a:bodyPr>
          <a:lstStyle/>
          <a:p>
            <a:pPr marL="0" indent="0" algn="just">
              <a:lnSpc>
                <a:spcPct val="120000"/>
              </a:lnSpc>
              <a:spcBef>
                <a:spcPts val="0"/>
              </a:spcBef>
              <a:buNone/>
            </a:pPr>
            <a:r>
              <a:rPr lang="en-US" sz="2000" dirty="0">
                <a:solidFill>
                  <a:srgbClr val="000000"/>
                </a:solidFill>
                <a:latin typeface="Arial" panose="020B0604020202020204" pitchFamily="34" charset="0"/>
                <a:cs typeface="Arial" panose="020B0604020202020204" pitchFamily="34" charset="0"/>
              </a:rPr>
              <a:t>One large Midwestern district wanted to improve early identification of student mental health needs by using a more systematic, equitable process. They started a Mental Health Screening Team, including numerous students and family members to help review, select, test, and gather input on specific screening tools and procedures throughout the school year. For example, parents were instrumental in writing and revising communications from the schools to parents about screening. Students provided invaluable feedback about which tools were most acceptable, feasible, and unbiased</a:t>
            </a:r>
            <a:r>
              <a:rPr lang="en-US" sz="2200" i="1" dirty="0">
                <a:latin typeface="Arial" panose="020B0604020202020204" pitchFamily="34" charset="0"/>
                <a:cs typeface="Arial" panose="020B0604020202020204" pitchFamily="34" charset="0"/>
              </a:rPr>
              <a: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73" y="1106904"/>
            <a:ext cx="3361508" cy="4644189"/>
          </a:xfrm>
          <a:prstGeom prst="rect">
            <a:avLst/>
          </a:prstGeom>
        </p:spPr>
      </p:pic>
      <p:cxnSp>
        <p:nvCxnSpPr>
          <p:cNvPr id="9" name="Straight Connector 8">
            <a:extLst>
              <a:ext uri="{C183D7F6-B498-43B3-948B-1728B52AA6E4}">
                <adec:decorative xmlns:adec="http://schemas.microsoft.com/office/drawing/2017/decorative" val="1"/>
              </a:ext>
            </a:extLst>
          </p:cNvPr>
          <p:cNvCxnSpPr/>
          <p:nvPr/>
        </p:nvCxnSpPr>
        <p:spPr>
          <a:xfrm flipH="1">
            <a:off x="4908523" y="1979466"/>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82010F2E-1ABB-5D4F-BCD2-CC4A4F776C0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18118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954157" y="1801012"/>
            <a:ext cx="3724991"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facilitate effective </a:t>
            </a:r>
            <a:r>
              <a:rPr lang="en-US" sz="2800" b="1" dirty="0">
                <a:solidFill>
                  <a:srgbClr val="6A4A62"/>
                </a:solidFill>
                <a:latin typeface="Arial" panose="020B0604020202020204" pitchFamily="34" charset="0"/>
                <a:cs typeface="Arial" panose="020B0604020202020204" pitchFamily="34" charset="0"/>
              </a:rPr>
              <a:t>school-community partnerships</a:t>
            </a:r>
            <a:r>
              <a:rPr lang="en-US" sz="2800" dirty="0">
                <a:solidFill>
                  <a:srgbClr val="6A4A62"/>
                </a:solidFill>
                <a:latin typeface="Arial" panose="020B0604020202020204" pitchFamily="34" charset="0"/>
                <a:cs typeface="Arial" panose="020B0604020202020204" pitchFamily="34" charset="0"/>
              </a:rPr>
              <a:t>?</a:t>
            </a:r>
          </a:p>
        </p:txBody>
      </p:sp>
      <p:sp>
        <p:nvSpPr>
          <p:cNvPr id="6" name="TextBox 5"/>
          <p:cNvSpPr txBox="1"/>
          <p:nvPr/>
        </p:nvSpPr>
        <p:spPr>
          <a:xfrm>
            <a:off x="5415889" y="1178813"/>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405387" y="1998853"/>
            <a:ext cx="6036644" cy="3596882"/>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Ensure ongoing, effective communication between school leadership/staff and community partners.</a:t>
            </a:r>
            <a:endParaRPr lang="en-US" sz="24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Engage trusted community partners that represent the community.</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Work together to address the full continuum of care.</a:t>
            </a:r>
            <a:endParaRPr lang="en-US" sz="24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memoranda of understanding.</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data-sharing agreements.</a:t>
            </a:r>
            <a:endParaRPr lang="en-US" sz="2400" b="1" dirty="0">
              <a:latin typeface="Arial" panose="020B0604020202020204" pitchFamily="34" charset="0"/>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flipH="1">
            <a:off x="5030193" y="162034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10" name="Group 9" descr="Quality Indicator Heading "/>
          <p:cNvGrpSpPr/>
          <p:nvPr/>
        </p:nvGrpSpPr>
        <p:grpSpPr>
          <a:xfrm>
            <a:off x="0" y="0"/>
            <a:ext cx="4125433" cy="959880"/>
            <a:chOff x="0" y="0"/>
            <a:chExt cx="4125433" cy="959880"/>
          </a:xfrm>
        </p:grpSpPr>
        <p:sp>
          <p:nvSpPr>
            <p:cNvPr id="11"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F286C55E-20F0-4108-A5D7-B3BFA58958A8}"/>
              </a:ext>
            </a:extLst>
          </p:cNvPr>
          <p:cNvSpPr>
            <a:spLocks noGrp="1"/>
          </p:cNvSpPr>
          <p:nvPr>
            <p:ph type="title"/>
          </p:nvPr>
        </p:nvSpPr>
        <p:spPr/>
        <p:txBody>
          <a:bodyPr/>
          <a:lstStyle/>
          <a:p>
            <a:r>
              <a:rPr lang="en-US" dirty="0"/>
              <a:t>Best Practices (1)</a:t>
            </a:r>
          </a:p>
        </p:txBody>
      </p:sp>
      <p:sp>
        <p:nvSpPr>
          <p:cNvPr id="13" name="Footer Placeholder 5">
            <a:extLst>
              <a:ext uri="{FF2B5EF4-FFF2-40B4-BE49-F238E27FC236}">
                <a16:creationId xmlns:a16="http://schemas.microsoft.com/office/drawing/2014/main" id="{CBFE58B5-A201-FF44-B9EE-1F7F6306044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08298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747" y="607739"/>
            <a:ext cx="6361689" cy="900135"/>
          </a:xfrm>
        </p:spPr>
        <p:txBody>
          <a:bodyPr vert="horz" lIns="91440" tIns="45720" rIns="91440" bIns="45720" rtlCol="0" anchor="b">
            <a:noAutofit/>
          </a:bodyPr>
          <a:lstStyle/>
          <a:p>
            <a:r>
              <a:rPr lang="en-US" sz="2800" dirty="0"/>
              <a:t>Facilitating Effective </a:t>
            </a:r>
            <a:br>
              <a:rPr lang="en-US" sz="2800" dirty="0"/>
            </a:br>
            <a:r>
              <a:rPr lang="en-US" sz="2800" dirty="0"/>
              <a:t>School-Community Partnerships</a:t>
            </a:r>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quarter" idx="11"/>
          </p:nvPr>
        </p:nvSpPr>
        <p:spPr>
          <a:xfrm>
            <a:off x="5303746" y="1735337"/>
            <a:ext cx="6361690" cy="3733616"/>
          </a:xfrm>
          <a:prstGeom prst="rect">
            <a:avLst/>
          </a:prstGeom>
        </p:spPr>
        <p:txBody>
          <a:bodyPr vert="horz" lIns="91440" tIns="45720" rIns="91440" bIns="45720" rtlCol="0">
            <a:noAutofit/>
          </a:bodyPr>
          <a:lstStyle/>
          <a:p>
            <a:pPr>
              <a:buClr>
                <a:srgbClr val="6A4A62"/>
              </a:buClr>
            </a:pPr>
            <a:r>
              <a:rPr lang="en-US" sz="2400" dirty="0">
                <a:solidFill>
                  <a:schemeClr val="tx1"/>
                </a:solidFill>
                <a:latin typeface="Arial" panose="020B0604020202020204" pitchFamily="34" charset="0"/>
                <a:cs typeface="Arial" panose="020B0604020202020204" pitchFamily="34" charset="0"/>
              </a:rPr>
              <a:t>Data-sharing agreements may address:</a:t>
            </a:r>
          </a:p>
          <a:p>
            <a:pPr lvl="1">
              <a:buClr>
                <a:srgbClr val="6A4A62"/>
              </a:buClr>
            </a:pPr>
            <a:r>
              <a:rPr lang="en-US" sz="2000" dirty="0">
                <a:solidFill>
                  <a:schemeClr val="tx1"/>
                </a:solidFill>
                <a:latin typeface="Arial" panose="020B0604020202020204" pitchFamily="34" charset="0"/>
                <a:cs typeface="Arial" panose="020B0604020202020204" pitchFamily="34" charset="0"/>
              </a:rPr>
              <a:t>Social emotional learning programming.</a:t>
            </a:r>
          </a:p>
          <a:p>
            <a:pPr lvl="1">
              <a:buClr>
                <a:srgbClr val="6A4A62"/>
              </a:buClr>
            </a:pPr>
            <a:r>
              <a:rPr lang="en-US" sz="2000" dirty="0">
                <a:solidFill>
                  <a:schemeClr val="tx1"/>
                </a:solidFill>
                <a:latin typeface="Arial" panose="020B0604020202020204" pitchFamily="34" charset="0"/>
                <a:cs typeface="Arial" panose="020B0604020202020204" pitchFamily="34" charset="0"/>
              </a:rPr>
              <a:t>Building community mental health awareness.</a:t>
            </a:r>
          </a:p>
          <a:p>
            <a:pPr>
              <a:buClr>
                <a:srgbClr val="6A4A62"/>
              </a:buClr>
            </a:pPr>
            <a:r>
              <a:rPr lang="en-US" sz="2400" dirty="0">
                <a:solidFill>
                  <a:schemeClr val="tx1"/>
                </a:solidFill>
                <a:latin typeface="Arial" panose="020B0604020202020204" pitchFamily="34" charset="0"/>
                <a:cs typeface="Arial" panose="020B0604020202020204" pitchFamily="34" charset="0"/>
              </a:rPr>
              <a:t>Identify community partners with input from school staff, caregivers, and students.</a:t>
            </a:r>
          </a:p>
          <a:p>
            <a:pPr>
              <a:buClr>
                <a:srgbClr val="6A4A62"/>
              </a:buClr>
            </a:pPr>
            <a:r>
              <a:rPr lang="en-US" sz="2400" dirty="0">
                <a:solidFill>
                  <a:schemeClr val="tx1"/>
                </a:solidFill>
                <a:latin typeface="Arial" panose="020B0604020202020204" pitchFamily="34" charset="0"/>
                <a:cs typeface="Arial" panose="020B0604020202020204" pitchFamily="34" charset="0"/>
              </a:rPr>
              <a:t>Convene community partner leadership at the district level.</a:t>
            </a:r>
          </a:p>
          <a:p>
            <a:pPr>
              <a:buClr>
                <a:srgbClr val="6A4A62"/>
              </a:buClr>
            </a:pPr>
            <a:r>
              <a:rPr lang="en-US" sz="2400" dirty="0">
                <a:solidFill>
                  <a:schemeClr val="tx1"/>
                </a:solidFill>
                <a:latin typeface="Arial" panose="020B0604020202020204" pitchFamily="34" charset="0"/>
                <a:cs typeface="Arial" panose="020B0604020202020204" pitchFamily="34" charset="0"/>
              </a:rPr>
              <a:t>Develop a wish list of desired community services.</a:t>
            </a:r>
          </a:p>
          <a:p>
            <a:pPr>
              <a:buClr>
                <a:srgbClr val="6A4A62"/>
              </a:buClr>
            </a:pPr>
            <a:r>
              <a:rPr lang="en-US" sz="2400" dirty="0">
                <a:solidFill>
                  <a:schemeClr val="tx1"/>
                </a:solidFill>
                <a:latin typeface="Arial" panose="020B0604020202020204" pitchFamily="34" charset="0"/>
                <a:cs typeface="Arial" panose="020B0604020202020204" pitchFamily="34" charset="0"/>
              </a:rPr>
              <a:t>Partner with local universities for data collection and analysis.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2" name="Picture 1" descr="Helpful Tips post-it not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22" y="1500476"/>
            <a:ext cx="3267777" cy="3648419"/>
          </a:xfrm>
          <a:prstGeom prst="rect">
            <a:avLst/>
          </a:prstGeom>
        </p:spPr>
      </p:pic>
      <p:cxnSp>
        <p:nvCxnSpPr>
          <p:cNvPr id="10" name="Straight Connector 9">
            <a:extLst>
              <a:ext uri="{C183D7F6-B498-43B3-948B-1728B52AA6E4}">
                <adec:decorative xmlns:adec="http://schemas.microsoft.com/office/drawing/2017/decorative" val="1"/>
              </a:ext>
            </a:extLst>
          </p:cNvPr>
          <p:cNvCxnSpPr/>
          <p:nvPr/>
        </p:nvCxnSpPr>
        <p:spPr>
          <a:xfrm flipH="1">
            <a:off x="4932586" y="174057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BB493926-1F7E-4C4E-85D3-92F953CA3D4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78046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37687" y="605006"/>
            <a:ext cx="7268094" cy="500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6A4A62"/>
                </a:solidFill>
                <a:latin typeface="Arial" panose="020B0604020202020204" pitchFamily="34" charset="0"/>
                <a:cs typeface="Arial" panose="020B0604020202020204" pitchFamily="34" charset="0"/>
              </a:rPr>
              <a:t>School or District Wish List for Community Mental Health Provider Services</a:t>
            </a:r>
            <a:endParaRPr lang="en-US" sz="2400" dirty="0">
              <a:solidFill>
                <a:srgbClr val="6A4A62"/>
              </a:solidFill>
              <a:latin typeface="Arial" panose="020B0604020202020204" pitchFamily="34" charset="0"/>
              <a:cs typeface="Arial" panose="020B0604020202020204" pitchFamily="34" charset="0"/>
            </a:endParaRPr>
          </a:p>
        </p:txBody>
      </p:sp>
      <p:grpSp>
        <p:nvGrpSpPr>
          <p:cNvPr id="7" name="Group 6" descr="Resources Heading "/>
          <p:cNvGrpSpPr/>
          <p:nvPr/>
        </p:nvGrpSpPr>
        <p:grpSpPr>
          <a:xfrm>
            <a:off x="9116703" y="0"/>
            <a:ext cx="3075297" cy="968992"/>
            <a:chOff x="6874681" y="0"/>
            <a:chExt cx="2269319" cy="682388"/>
          </a:xfrm>
          <a:solidFill>
            <a:srgbClr val="6A4A62"/>
          </a:solidFill>
        </p:grpSpPr>
        <p:sp>
          <p:nvSpPr>
            <p:cNvPr id="8"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10" name="Picture 9"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extBox 1">
            <a:extLst>
              <a:ext uri="{FF2B5EF4-FFF2-40B4-BE49-F238E27FC236}">
                <a16:creationId xmlns:a16="http://schemas.microsoft.com/office/drawing/2014/main" id="{0082F434-D13B-4AF2-95E6-105BEC568964}"/>
              </a:ext>
            </a:extLst>
          </p:cNvPr>
          <p:cNvSpPr txBox="1"/>
          <p:nvPr/>
        </p:nvSpPr>
        <p:spPr>
          <a:xfrm>
            <a:off x="628851" y="1691561"/>
            <a:ext cx="6256535" cy="480131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Example items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Active participation in school mental health teams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Provide mental health services and supports at Tiers 1, 2 and 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Utilize evidence-based services and supports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Collect and report data that documents: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Productivity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Impact on psychosocial and academic functioning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Student/family satisfaction and engagement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Regular professional development and/or supervision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Family partnership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Ability to provide in-home or clinical-based services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Highly recommended by parents/community members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Able to bill both Medicaid and private insurance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Experience working in schools</a:t>
            </a:r>
          </a:p>
          <a:p>
            <a:endParaRPr lang="en-US"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(NCSMH, 2019)</a:t>
            </a:r>
          </a:p>
        </p:txBody>
      </p:sp>
      <p:sp>
        <p:nvSpPr>
          <p:cNvPr id="5" name="Title 4" hidden="1">
            <a:extLst>
              <a:ext uri="{FF2B5EF4-FFF2-40B4-BE49-F238E27FC236}">
                <a16:creationId xmlns:a16="http://schemas.microsoft.com/office/drawing/2014/main" id="{215F1ACB-F0BC-44C8-B112-9CD10D67EF53}"/>
              </a:ext>
            </a:extLst>
          </p:cNvPr>
          <p:cNvSpPr>
            <a:spLocks noGrp="1"/>
          </p:cNvSpPr>
          <p:nvPr>
            <p:ph type="title" idx="4294967295"/>
          </p:nvPr>
        </p:nvSpPr>
        <p:spPr/>
        <p:txBody>
          <a:bodyPr/>
          <a:lstStyle/>
          <a:p>
            <a:r>
              <a:rPr lang="en-US" dirty="0"/>
              <a:t>School or District Wish List</a:t>
            </a:r>
          </a:p>
        </p:txBody>
      </p:sp>
      <p:sp>
        <p:nvSpPr>
          <p:cNvPr id="12" name="Footer Placeholder 5">
            <a:extLst>
              <a:ext uri="{FF2B5EF4-FFF2-40B4-BE49-F238E27FC236}">
                <a16:creationId xmlns:a16="http://schemas.microsoft.com/office/drawing/2014/main" id="{540D2EE0-C223-5447-9B67-40B780FBC96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49773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575807" y="1724780"/>
            <a:ext cx="5159603" cy="3829353"/>
          </a:xfrm>
        </p:spPr>
        <p:txBody>
          <a:bodyPr>
            <a:normAutofit/>
          </a:bodyPr>
          <a:lstStyle/>
          <a:p>
            <a:pPr>
              <a:buClr>
                <a:srgbClr val="6A4A62"/>
              </a:buClr>
            </a:pPr>
            <a:r>
              <a:rPr lang="en-US" sz="2600" dirty="0">
                <a:latin typeface="Arial" panose="020B0604020202020204" pitchFamily="34" charset="0"/>
                <a:cs typeface="Arial" panose="020B0604020202020204" pitchFamily="34" charset="0"/>
              </a:rPr>
              <a:t>Sample guidance with specific action items to strengthen school-community partnerships</a:t>
            </a:r>
          </a:p>
          <a:p>
            <a:pPr>
              <a:buClr>
                <a:srgbClr val="6A4A62"/>
              </a:buClr>
            </a:pPr>
            <a:r>
              <a:rPr lang="en-US" sz="2600" dirty="0">
                <a:latin typeface="Arial" panose="020B0604020202020204" pitchFamily="34" charset="0"/>
                <a:cs typeface="Arial" panose="020B0604020202020204" pitchFamily="34" charset="0"/>
              </a:rPr>
              <a:t>This example is from Hennepin County/Minneapolis Public Schools based on best practices learned in their district but can be adapted based on your local district and community partners</a:t>
            </a:r>
          </a:p>
        </p:txBody>
      </p:sp>
      <p:sp>
        <p:nvSpPr>
          <p:cNvPr id="3" name="Text Placeholder 2"/>
          <p:cNvSpPr>
            <a:spLocks noGrp="1"/>
          </p:cNvSpPr>
          <p:nvPr>
            <p:ph sz="quarter" idx="16"/>
          </p:nvPr>
        </p:nvSpPr>
        <p:spPr>
          <a:xfrm>
            <a:off x="300790" y="559395"/>
            <a:ext cx="7905386" cy="500065"/>
          </a:xfrm>
        </p:spPr>
        <p:txBody>
          <a:bodyPr>
            <a:noAutofit/>
          </a:bodyPr>
          <a:lstStyle/>
          <a:p>
            <a:pPr marL="0" indent="0">
              <a:buNone/>
            </a:pPr>
            <a:r>
              <a:rPr lang="en-US" sz="3200" b="1" dirty="0">
                <a:solidFill>
                  <a:srgbClr val="6A4A62"/>
                </a:solidFill>
                <a:latin typeface="Arial" panose="020B0604020202020204" pitchFamily="34" charset="0"/>
                <a:cs typeface="Arial" panose="020B0604020202020204" pitchFamily="34" charset="0"/>
              </a:rPr>
              <a:t>Team Roles and Functions</a:t>
            </a:r>
            <a:endParaRPr lang="en-US" sz="32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244590" y="1925660"/>
            <a:ext cx="13648" cy="3408318"/>
          </a:xfrm>
          <a:prstGeom prst="line">
            <a:avLst/>
          </a:prstGeom>
          <a:ln w="28575">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3" name="Group 12" descr="Resources Heading "/>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6" name="Picture 5" descr="Team roles thumbnail">
            <a:extLst>
              <a:ext uri="{FF2B5EF4-FFF2-40B4-BE49-F238E27FC236}">
                <a16:creationId xmlns:a16="http://schemas.microsoft.com/office/drawing/2014/main" id="{3790432B-EF9D-42DA-8E17-EBE6791F2DD0}"/>
              </a:ext>
            </a:extLst>
          </p:cNvPr>
          <p:cNvPicPr>
            <a:picLocks noChangeAspect="1"/>
          </p:cNvPicPr>
          <p:nvPr/>
        </p:nvPicPr>
        <p:blipFill>
          <a:blip r:embed="rId3"/>
          <a:stretch>
            <a:fillRect/>
          </a:stretch>
        </p:blipFill>
        <p:spPr>
          <a:xfrm>
            <a:off x="6673981" y="1104460"/>
            <a:ext cx="3445069" cy="4524910"/>
          </a:xfrm>
          <a:prstGeom prst="rect">
            <a:avLst/>
          </a:prstGeom>
          <a:ln>
            <a:solidFill>
              <a:schemeClr val="tx1">
                <a:lumMod val="50000"/>
                <a:lumOff val="50000"/>
              </a:schemeClr>
            </a:solidFill>
          </a:ln>
        </p:spPr>
      </p:pic>
      <p:sp>
        <p:nvSpPr>
          <p:cNvPr id="4" name="Title 3" hidden="1">
            <a:extLst>
              <a:ext uri="{FF2B5EF4-FFF2-40B4-BE49-F238E27FC236}">
                <a16:creationId xmlns:a16="http://schemas.microsoft.com/office/drawing/2014/main" id="{9B101B23-4126-4965-8EDB-B24371AD5622}"/>
              </a:ext>
            </a:extLst>
          </p:cNvPr>
          <p:cNvSpPr>
            <a:spLocks noGrp="1"/>
          </p:cNvSpPr>
          <p:nvPr>
            <p:ph type="title" idx="4294967295"/>
          </p:nvPr>
        </p:nvSpPr>
        <p:spPr/>
        <p:txBody>
          <a:bodyPr/>
          <a:lstStyle/>
          <a:p>
            <a:r>
              <a:rPr lang="en-US" dirty="0"/>
              <a:t>Team Roles and Functions</a:t>
            </a:r>
          </a:p>
        </p:txBody>
      </p:sp>
      <p:sp>
        <p:nvSpPr>
          <p:cNvPr id="11" name="Footer Placeholder 5">
            <a:extLst>
              <a:ext uri="{FF2B5EF4-FFF2-40B4-BE49-F238E27FC236}">
                <a16:creationId xmlns:a16="http://schemas.microsoft.com/office/drawing/2014/main" id="{4A831645-DBF3-9440-AC9B-BAAC5F0B263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54945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8" name="Rectangle 7"/>
          <p:cNvSpPr/>
          <p:nvPr/>
        </p:nvSpPr>
        <p:spPr>
          <a:xfrm>
            <a:off x="1624263" y="2597240"/>
            <a:ext cx="8738481" cy="2123658"/>
          </a:xfrm>
          <a:prstGeom prst="rect">
            <a:avLst/>
          </a:prstGeom>
        </p:spPr>
        <p:txBody>
          <a:bodyPr wrap="square">
            <a:spAutoFit/>
          </a:bodyPr>
          <a:lstStyle/>
          <a:p>
            <a:pPr algn="just"/>
            <a:r>
              <a:rPr lang="en-US" sz="2200" dirty="0">
                <a:latin typeface="Arial" panose="020B0604020202020204" pitchFamily="34" charset="0"/>
                <a:cs typeface="Arial" panose="020B0604020202020204" pitchFamily="34" charset="0"/>
              </a:rPr>
              <a:t>The opinions expressed herein are the views of the Mental Health Technology Transfer Center Network and the National Center for School Mental Health  and do not reflect the official position of the Department of Health and Human Services (DHHS), SAMHSA. No official support or endorsement of DHHS, SAMHSA, for the opinions described in this document is intended or should be inferred. </a:t>
            </a:r>
          </a:p>
        </p:txBody>
      </p:sp>
      <p:sp>
        <p:nvSpPr>
          <p:cNvPr id="2" name="Title 1" hidden="1">
            <a:extLst>
              <a:ext uri="{FF2B5EF4-FFF2-40B4-BE49-F238E27FC236}">
                <a16:creationId xmlns:a16="http://schemas.microsoft.com/office/drawing/2014/main" id="{BCB7F83B-200D-4E47-B90D-E5F5576DED01}"/>
              </a:ext>
            </a:extLst>
          </p:cNvPr>
          <p:cNvSpPr>
            <a:spLocks noGrp="1"/>
          </p:cNvSpPr>
          <p:nvPr>
            <p:ph type="title" idx="4294967295"/>
          </p:nvPr>
        </p:nvSpPr>
        <p:spPr/>
        <p:txBody>
          <a:bodyPr/>
          <a:lstStyle/>
          <a:p>
            <a:r>
              <a:rPr lang="en-US" dirty="0"/>
              <a:t>Disclaimer</a:t>
            </a:r>
          </a:p>
        </p:txBody>
      </p:sp>
      <p:sp>
        <p:nvSpPr>
          <p:cNvPr id="13" name="Footer Placeholder 5">
            <a:extLst>
              <a:ext uri="{FF2B5EF4-FFF2-40B4-BE49-F238E27FC236}">
                <a16:creationId xmlns:a16="http://schemas.microsoft.com/office/drawing/2014/main" id="{9AD201F5-1288-2E42-AE86-E6EA2DF1680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28458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593767" y="1769643"/>
            <a:ext cx="5706672" cy="4107049"/>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Purpose of agreement</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Entities involved</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Roles and responsibilities of each party</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Fiscal and resource agreement</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Liability release as an independent contractor</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Duration and termination clause</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Insurance and indemnification</a:t>
            </a:r>
          </a:p>
        </p:txBody>
      </p:sp>
      <p:sp>
        <p:nvSpPr>
          <p:cNvPr id="4" name="Text Placeholder 2"/>
          <p:cNvSpPr txBox="1">
            <a:spLocks/>
          </p:cNvSpPr>
          <p:nvPr/>
        </p:nvSpPr>
        <p:spPr>
          <a:xfrm>
            <a:off x="589547" y="881535"/>
            <a:ext cx="5061285" cy="500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6A4A62"/>
                </a:solidFill>
                <a:latin typeface="Arial" panose="020B0604020202020204" pitchFamily="34" charset="0"/>
                <a:cs typeface="Arial" panose="020B0604020202020204" pitchFamily="34" charset="0"/>
              </a:rPr>
              <a:t>MOU Components</a:t>
            </a:r>
            <a:endParaRPr lang="en-US" sz="4000" dirty="0">
              <a:solidFill>
                <a:srgbClr val="6A4A62"/>
              </a:solidFill>
              <a:latin typeface="Arial" panose="020B0604020202020204" pitchFamily="34" charset="0"/>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flipH="1">
            <a:off x="6300439" y="176964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95" y="1141728"/>
            <a:ext cx="4157815" cy="3993288"/>
          </a:xfrm>
          <a:prstGeom prst="rect">
            <a:avLst/>
          </a:prstGeom>
        </p:spPr>
      </p:pic>
      <p:grpSp>
        <p:nvGrpSpPr>
          <p:cNvPr id="7" name="Group 6" descr="Resources Thumbnail"/>
          <p:cNvGrpSpPr/>
          <p:nvPr/>
        </p:nvGrpSpPr>
        <p:grpSpPr>
          <a:xfrm>
            <a:off x="9116703" y="0"/>
            <a:ext cx="3075297" cy="968992"/>
            <a:chOff x="6874681" y="0"/>
            <a:chExt cx="2269319" cy="682388"/>
          </a:xfrm>
          <a:solidFill>
            <a:srgbClr val="6A4A62"/>
          </a:solidFill>
        </p:grpSpPr>
        <p:sp>
          <p:nvSpPr>
            <p:cNvPr id="8"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10" name="Picture 9"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12" name="Rectangle 11">
            <a:extLst>
              <a:ext uri="{FF2B5EF4-FFF2-40B4-BE49-F238E27FC236}">
                <a16:creationId xmlns:a16="http://schemas.microsoft.com/office/drawing/2014/main" id="{93BC9B6A-409A-42E5-B761-BC1359C28E0C}"/>
              </a:ext>
            </a:extLst>
          </p:cNvPr>
          <p:cNvSpPr/>
          <p:nvPr/>
        </p:nvSpPr>
        <p:spPr>
          <a:xfrm>
            <a:off x="8550233" y="5177961"/>
            <a:ext cx="1325701" cy="307777"/>
          </a:xfrm>
          <a:prstGeom prst="rect">
            <a:avLst/>
          </a:prstGeom>
        </p:spPr>
        <p:txBody>
          <a:bodyPr wrap="square">
            <a:spAutoFit/>
          </a:bodyPr>
          <a:lstStyle/>
          <a:p>
            <a:r>
              <a:rPr lang="en-US" sz="1400" dirty="0"/>
              <a:t>NCSMH, 2019</a:t>
            </a:r>
          </a:p>
        </p:txBody>
      </p:sp>
      <p:sp>
        <p:nvSpPr>
          <p:cNvPr id="2" name="Title 1" hidden="1">
            <a:extLst>
              <a:ext uri="{FF2B5EF4-FFF2-40B4-BE49-F238E27FC236}">
                <a16:creationId xmlns:a16="http://schemas.microsoft.com/office/drawing/2014/main" id="{BF75021F-052C-413C-BB54-BEAEC180D98A}"/>
              </a:ext>
            </a:extLst>
          </p:cNvPr>
          <p:cNvSpPr>
            <a:spLocks noGrp="1"/>
          </p:cNvSpPr>
          <p:nvPr>
            <p:ph type="title" idx="4294967295"/>
          </p:nvPr>
        </p:nvSpPr>
        <p:spPr/>
        <p:txBody>
          <a:bodyPr/>
          <a:lstStyle/>
          <a:p>
            <a:r>
              <a:rPr lang="en-US" dirty="0"/>
              <a:t>MOU Components</a:t>
            </a:r>
          </a:p>
        </p:txBody>
      </p:sp>
      <p:sp>
        <p:nvSpPr>
          <p:cNvPr id="13" name="Footer Placeholder 5">
            <a:extLst>
              <a:ext uri="{FF2B5EF4-FFF2-40B4-BE49-F238E27FC236}">
                <a16:creationId xmlns:a16="http://schemas.microsoft.com/office/drawing/2014/main" id="{A33D3FA5-9379-6D49-B578-707123577C2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8635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people smiling&#10;&#10;Description automatically generated">
            <a:extLst>
              <a:ext uri="{FF2B5EF4-FFF2-40B4-BE49-F238E27FC236}">
                <a16:creationId xmlns:a16="http://schemas.microsoft.com/office/drawing/2014/main" id="{760E1933-73A0-C213-8C9E-B30F36277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647" y="1769643"/>
            <a:ext cx="2913478" cy="3770384"/>
          </a:xfrm>
          <a:prstGeom prst="rect">
            <a:avLst/>
          </a:prstGeom>
        </p:spPr>
      </p:pic>
      <p:sp>
        <p:nvSpPr>
          <p:cNvPr id="3" name="Content Placeholder 3"/>
          <p:cNvSpPr txBox="1">
            <a:spLocks/>
          </p:cNvSpPr>
          <p:nvPr/>
        </p:nvSpPr>
        <p:spPr>
          <a:xfrm>
            <a:off x="593767" y="1769643"/>
            <a:ext cx="5706672" cy="194510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514350">
              <a:defRPr/>
            </a:pPr>
            <a:endParaRPr lang="en-US" sz="2400" dirty="0">
              <a:solidFill>
                <a:srgbClr val="11498A"/>
              </a:solidFill>
              <a:latin typeface="Lato" panose="020F0502020204030203" pitchFamily="34" charset="0"/>
              <a:ea typeface="Lato" panose="020F0502020204030203" pitchFamily="34" charset="0"/>
              <a:cs typeface="Lato" panose="020F0502020204030203" pitchFamily="34" charset="0"/>
            </a:endParaRPr>
          </a:p>
          <a:p>
            <a:pPr algn="l" defTabSz="514350">
              <a:defRPr/>
            </a:pPr>
            <a:endParaRPr lang="en-US" sz="2400" dirty="0">
              <a:solidFill>
                <a:srgbClr val="11498A"/>
              </a:solidFill>
              <a:latin typeface="Lato" panose="020F0502020204030203" pitchFamily="34" charset="0"/>
              <a:ea typeface="Lato" panose="020F0502020204030203" pitchFamily="34" charset="0"/>
              <a:cs typeface="Lato" panose="020F0502020204030203" pitchFamily="34" charset="0"/>
            </a:endParaRPr>
          </a:p>
          <a:p>
            <a:pPr algn="l" defTabSz="514350">
              <a:defRPr/>
            </a:pPr>
            <a:endParaRPr lang="en-US" sz="2400" dirty="0">
              <a:solidFill>
                <a:srgbClr val="11498A"/>
              </a:solidFill>
              <a:latin typeface="Lato" panose="020F0502020204030203" pitchFamily="34" charset="0"/>
              <a:ea typeface="Lato" panose="020F0502020204030203" pitchFamily="34" charset="0"/>
              <a:cs typeface="Lato" panose="020F0502020204030203" pitchFamily="34" charset="0"/>
            </a:endParaRPr>
          </a:p>
          <a:p>
            <a:pPr algn="l" defTabSz="514350">
              <a:defRPr/>
            </a:pPr>
            <a:endParaRPr lang="en-US" sz="2400" dirty="0">
              <a:solidFill>
                <a:srgbClr val="11498A"/>
              </a:solidFill>
              <a:latin typeface="Lato" panose="020F0502020204030203" pitchFamily="34" charset="0"/>
              <a:ea typeface="Lato" panose="020F0502020204030203" pitchFamily="34" charset="0"/>
              <a:cs typeface="Lato" panose="020F0502020204030203" pitchFamily="34" charset="0"/>
            </a:endParaRPr>
          </a:p>
          <a:p>
            <a:pPr algn="l" defTabSz="514350">
              <a:defRPr/>
            </a:pPr>
            <a:endParaRPr lang="en-US"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l" defTabSz="514350">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Provides guidance to advance school mental health quality and sustainability</a:t>
            </a:r>
          </a:p>
          <a:p>
            <a:pPr algn="l" defTabSz="514350">
              <a:defRPr/>
            </a:pPr>
            <a:endParaRPr lang="en-US"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l" defTabSz="514350">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Includes:</a:t>
            </a:r>
          </a:p>
          <a:p>
            <a:pPr marL="417910" lvl="1" indent="-160735" defTabSz="514350">
              <a:buClr>
                <a:srgbClr val="6A4A62"/>
              </a:buClr>
              <a:buFont typeface="Arial" panose="020B0604020202020204" pitchFamily="34" charset="0"/>
              <a:buChar char="•"/>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Background</a:t>
            </a:r>
          </a:p>
          <a:p>
            <a:pPr marL="417910" lvl="1" indent="-160735" defTabSz="514350">
              <a:buClr>
                <a:srgbClr val="6A4A62"/>
              </a:buClr>
              <a:buFont typeface="Arial" panose="020B0604020202020204" pitchFamily="34" charset="0"/>
              <a:buChar char="•"/>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Best practices</a:t>
            </a:r>
          </a:p>
          <a:p>
            <a:pPr marL="417910" lvl="1" indent="-160735" defTabSz="514350">
              <a:buClr>
                <a:srgbClr val="6A4A62"/>
              </a:buClr>
              <a:buFont typeface="Arial" panose="020B0604020202020204" pitchFamily="34" charset="0"/>
              <a:buChar char="•"/>
              <a:defRPr/>
            </a:pPr>
            <a:r>
              <a:rPr lang="en-US" sz="2400">
                <a:solidFill>
                  <a:srgbClr val="000000"/>
                </a:solidFill>
                <a:latin typeface="Lato" panose="020F0502020204030203" pitchFamily="34" charset="0"/>
                <a:ea typeface="Lato" panose="020F0502020204030203" pitchFamily="34" charset="0"/>
                <a:cs typeface="Lato" panose="020F0502020204030203" pitchFamily="34" charset="0"/>
              </a:rPr>
              <a:t>Action steps</a:t>
            </a:r>
            <a:endParaRPr lang="en-US"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417910" lvl="1" indent="-160735" defTabSz="514350">
              <a:buClr>
                <a:srgbClr val="6A4A62"/>
              </a:buClr>
              <a:buFont typeface="Arial" panose="020B0604020202020204" pitchFamily="34" charset="0"/>
              <a:buChar char="•"/>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Examples from the field</a:t>
            </a:r>
          </a:p>
          <a:p>
            <a:pPr marL="417910" lvl="1" indent="-160735" defTabSz="514350">
              <a:buClr>
                <a:srgbClr val="6A4A62"/>
              </a:buClr>
              <a:buFont typeface="Arial" panose="020B0604020202020204" pitchFamily="34" charset="0"/>
              <a:buChar char="•"/>
              <a:defRPr/>
            </a:pPr>
            <a:r>
              <a:rPr lang="en-US" sz="2400" dirty="0">
                <a:solidFill>
                  <a:srgbClr val="000000"/>
                </a:solidFill>
                <a:latin typeface="Lato" panose="020F0502020204030203" pitchFamily="34" charset="0"/>
                <a:ea typeface="Lato" panose="020F0502020204030203" pitchFamily="34" charset="0"/>
                <a:cs typeface="Lato" panose="020F0502020204030203" pitchFamily="34" charset="0"/>
              </a:rPr>
              <a:t>Resources</a:t>
            </a:r>
            <a:endParaRPr lang="en-US" sz="2400" dirty="0">
              <a:solidFill>
                <a:srgbClr val="000000"/>
              </a:solidFill>
              <a:latin typeface="Arial" panose="020B0604020202020204" pitchFamily="34" charset="0"/>
              <a:cs typeface="Arial" panose="020B0604020202020204" pitchFamily="34" charset="0"/>
            </a:endParaRPr>
          </a:p>
        </p:txBody>
      </p:sp>
      <p:sp>
        <p:nvSpPr>
          <p:cNvPr id="4" name="Text Placeholder 2"/>
          <p:cNvSpPr txBox="1">
            <a:spLocks/>
          </p:cNvSpPr>
          <p:nvPr/>
        </p:nvSpPr>
        <p:spPr>
          <a:xfrm>
            <a:off x="272925" y="468233"/>
            <a:ext cx="10841732" cy="8881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6A4A62"/>
                </a:solidFill>
                <a:latin typeface="Arial" panose="020B0604020202020204" pitchFamily="34" charset="0"/>
                <a:cs typeface="Arial" panose="020B0604020202020204" pitchFamily="34" charset="0"/>
              </a:rPr>
              <a:t>School Mental Health Quality Guide: Teaming</a:t>
            </a:r>
            <a:endParaRPr lang="en-US" sz="4000" dirty="0">
              <a:solidFill>
                <a:srgbClr val="6A4A62"/>
              </a:solidFill>
              <a:latin typeface="Arial" panose="020B0604020202020204" pitchFamily="34" charset="0"/>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flipH="1">
            <a:off x="6300439" y="176964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7" name="Group 6" descr="Resources Heading "/>
          <p:cNvGrpSpPr/>
          <p:nvPr/>
        </p:nvGrpSpPr>
        <p:grpSpPr>
          <a:xfrm>
            <a:off x="9116703" y="0"/>
            <a:ext cx="3075297" cy="968992"/>
            <a:chOff x="6874681" y="0"/>
            <a:chExt cx="2269319" cy="682388"/>
          </a:xfrm>
          <a:solidFill>
            <a:srgbClr val="6A4A62"/>
          </a:solidFill>
        </p:grpSpPr>
        <p:sp>
          <p:nvSpPr>
            <p:cNvPr id="8"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85287" y="147832"/>
              <a:ext cx="1457316" cy="346790"/>
            </a:xfrm>
            <a:prstGeom prst="rect">
              <a:avLst/>
            </a:prstGeom>
            <a:grpFill/>
            <a:ln>
              <a:noFill/>
            </a:ln>
          </p:spPr>
          <p:txBody>
            <a:bodyPr wrap="square" rtlCol="0">
              <a:spAutoFit/>
            </a:bodyPr>
            <a:lstStyle/>
            <a:p>
              <a:r>
                <a:rPr lang="en-US" sz="2600">
                  <a:solidFill>
                    <a:schemeClr val="bg1"/>
                  </a:solidFill>
                  <a:latin typeface="Arial" panose="020B0604020202020204" pitchFamily="34" charset="0"/>
                  <a:cs typeface="Arial" panose="020B0604020202020204" pitchFamily="34" charset="0"/>
                </a:rPr>
                <a:t>Resources</a:t>
              </a:r>
            </a:p>
          </p:txBody>
        </p:sp>
      </p:grpSp>
      <p:pic>
        <p:nvPicPr>
          <p:cNvPr id="10" name="Picture 9"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16" y="5131112"/>
            <a:ext cx="3236384" cy="2157590"/>
          </a:xfrm>
          <a:prstGeom prst="rect">
            <a:avLst/>
          </a:prstGeom>
        </p:spPr>
      </p:pic>
      <p:sp>
        <p:nvSpPr>
          <p:cNvPr id="12" name="Rectangle 11">
            <a:extLst>
              <a:ext uri="{FF2B5EF4-FFF2-40B4-BE49-F238E27FC236}">
                <a16:creationId xmlns:a16="http://schemas.microsoft.com/office/drawing/2014/main" id="{93BC9B6A-409A-42E5-B761-BC1359C28E0C}"/>
              </a:ext>
            </a:extLst>
          </p:cNvPr>
          <p:cNvSpPr/>
          <p:nvPr/>
        </p:nvSpPr>
        <p:spPr>
          <a:xfrm>
            <a:off x="10532125" y="5230926"/>
            <a:ext cx="1659875" cy="307777"/>
          </a:xfrm>
          <a:prstGeom prst="rect">
            <a:avLst/>
          </a:prstGeom>
        </p:spPr>
        <p:txBody>
          <a:bodyPr wrap="square">
            <a:spAutoFit/>
          </a:bodyPr>
          <a:lstStyle/>
          <a:p>
            <a:r>
              <a:rPr lang="en-US" sz="1400" dirty="0"/>
              <a:t>NCSMH, 2023</a:t>
            </a:r>
          </a:p>
        </p:txBody>
      </p:sp>
      <p:sp>
        <p:nvSpPr>
          <p:cNvPr id="14" name="Footer Placeholder 5">
            <a:extLst>
              <a:ext uri="{FF2B5EF4-FFF2-40B4-BE49-F238E27FC236}">
                <a16:creationId xmlns:a16="http://schemas.microsoft.com/office/drawing/2014/main" id="{3423CB28-2193-9044-B0CC-FBDBCB88D36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51735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240632" y="1981678"/>
            <a:ext cx="4433102"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ensure </a:t>
            </a:r>
            <a:r>
              <a:rPr lang="en-US" sz="2800" b="1" dirty="0">
                <a:solidFill>
                  <a:srgbClr val="6A4A62"/>
                </a:solidFill>
                <a:latin typeface="Arial" panose="020B0604020202020204" pitchFamily="34" charset="0"/>
                <a:cs typeface="Arial" panose="020B0604020202020204" pitchFamily="34" charset="0"/>
              </a:rPr>
              <a:t>teaming structures address each tier </a:t>
            </a:r>
            <a:r>
              <a:rPr lang="en-US" sz="2800" dirty="0">
                <a:solidFill>
                  <a:srgbClr val="6A4A62"/>
                </a:solidFill>
                <a:latin typeface="Arial" panose="020B0604020202020204" pitchFamily="34" charset="0"/>
                <a:cs typeface="Arial" panose="020B0604020202020204" pitchFamily="34" charset="0"/>
              </a:rPr>
              <a:t>of your </a:t>
            </a:r>
            <a:r>
              <a:rPr lang="en-US" sz="2800" dirty="0" err="1">
                <a:solidFill>
                  <a:srgbClr val="6A4A62"/>
                </a:solidFill>
                <a:latin typeface="Arial" panose="020B0604020202020204" pitchFamily="34" charset="0"/>
                <a:cs typeface="Arial" panose="020B0604020202020204" pitchFamily="34" charset="0"/>
              </a:rPr>
              <a:t>multitiered</a:t>
            </a:r>
            <a:r>
              <a:rPr lang="en-US" sz="2800" dirty="0">
                <a:solidFill>
                  <a:srgbClr val="6A4A62"/>
                </a:solidFill>
                <a:latin typeface="Arial" panose="020B0604020202020204" pitchFamily="34" charset="0"/>
                <a:cs typeface="Arial" panose="020B0604020202020204" pitchFamily="34" charset="0"/>
              </a:rPr>
              <a:t> system of support?</a:t>
            </a:r>
          </a:p>
        </p:txBody>
      </p:sp>
      <p:sp>
        <p:nvSpPr>
          <p:cNvPr id="6" name="TextBox 5"/>
          <p:cNvSpPr txBox="1"/>
          <p:nvPr/>
        </p:nvSpPr>
        <p:spPr>
          <a:xfrm>
            <a:off x="5113968" y="1154681"/>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113968" y="1997433"/>
            <a:ext cx="6243841" cy="3136243"/>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A team or teams exist to effectively address all 3 tiers</a:t>
            </a:r>
            <a:endParaRPr lang="en-US" sz="24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Clear delineation of purpose, target goals, activities, and processes of each team</a:t>
            </a:r>
            <a:endParaRPr lang="en-US" sz="24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Clear process and logic for moving from one tier to a higher or lower tier</a:t>
            </a:r>
            <a:endParaRPr lang="en-US" sz="2400" b="1" dirty="0">
              <a:latin typeface="Arial" panose="020B0604020202020204" pitchFamily="34" charset="0"/>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Effective communication between teams addressing all 3 tiers</a:t>
            </a:r>
            <a:endParaRPr lang="en-US" sz="2400" b="1" dirty="0">
              <a:latin typeface="Arial" panose="020B0604020202020204" pitchFamily="34" charset="0"/>
              <a:cs typeface="Arial" panose="020B0604020202020204" pitchFamily="34" charset="0"/>
            </a:endParaRPr>
          </a:p>
        </p:txBody>
      </p:sp>
      <p:cxnSp>
        <p:nvCxnSpPr>
          <p:cNvPr id="22" name="Straight Connector 21">
            <a:extLst>
              <a:ext uri="{C183D7F6-B498-43B3-948B-1728B52AA6E4}">
                <adec:decorative xmlns:adec="http://schemas.microsoft.com/office/drawing/2017/decorative" val="1"/>
              </a:ext>
            </a:extLst>
          </p:cNvPr>
          <p:cNvCxnSpPr/>
          <p:nvPr/>
        </p:nvCxnSpPr>
        <p:spPr>
          <a:xfrm flipH="1">
            <a:off x="4831268" y="180101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6A7BAACB-51AE-4C70-8253-0217570F27B6}"/>
              </a:ext>
            </a:extLst>
          </p:cNvPr>
          <p:cNvSpPr>
            <a:spLocks noGrp="1"/>
          </p:cNvSpPr>
          <p:nvPr>
            <p:ph type="title"/>
          </p:nvPr>
        </p:nvSpPr>
        <p:spPr/>
        <p:txBody>
          <a:bodyPr/>
          <a:lstStyle/>
          <a:p>
            <a:r>
              <a:rPr lang="en-US" dirty="0"/>
              <a:t>Best Practices (2)</a:t>
            </a:r>
          </a:p>
        </p:txBody>
      </p:sp>
      <p:sp>
        <p:nvSpPr>
          <p:cNvPr id="12" name="Footer Placeholder 5">
            <a:extLst>
              <a:ext uri="{FF2B5EF4-FFF2-40B4-BE49-F238E27FC236}">
                <a16:creationId xmlns:a16="http://schemas.microsoft.com/office/drawing/2014/main" id="{025FEFB3-61B5-6844-A5A1-D86B07E8837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18320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1311442" y="1902037"/>
            <a:ext cx="4046347" cy="2109040"/>
          </a:xfrm>
          <a:prstGeom prst="rect">
            <a:avLst/>
          </a:prstGeom>
        </p:spPr>
        <p:txBody>
          <a:bodyPr>
            <a:normAutofit fontScale="25000" lnSpcReduction="20000"/>
          </a:bodyPr>
          <a:lstStyle/>
          <a:p>
            <a:pPr marL="0" indent="0">
              <a:spcAft>
                <a:spcPts val="600"/>
              </a:spcAft>
              <a:buNone/>
            </a:pPr>
            <a:r>
              <a:rPr lang="en-US" sz="12800" b="1" dirty="0">
                <a:solidFill>
                  <a:srgbClr val="6A4A62"/>
                </a:solidFill>
                <a:latin typeface="Arial" panose="020B0604020202020204" pitchFamily="34" charset="0"/>
                <a:cs typeface="Arial" panose="020B0604020202020204" pitchFamily="34" charset="0"/>
              </a:rPr>
              <a:t>Reflection:</a:t>
            </a:r>
          </a:p>
          <a:p>
            <a:pPr marL="0" indent="0">
              <a:lnSpc>
                <a:spcPct val="140000"/>
              </a:lnSpc>
              <a:spcBef>
                <a:spcPts val="0"/>
              </a:spcBef>
              <a:buNone/>
            </a:pPr>
            <a:r>
              <a:rPr lang="en-US" sz="9600" dirty="0">
                <a:solidFill>
                  <a:srgbClr val="6A4A62"/>
                </a:solidFill>
                <a:latin typeface="Arial" panose="020B0604020202020204" pitchFamily="34" charset="0"/>
                <a:cs typeface="Arial" panose="020B0604020202020204" pitchFamily="34" charset="0"/>
              </a:rPr>
              <a:t>What ideas do you have about how to effectively align teams and individuals to work within a </a:t>
            </a:r>
            <a:r>
              <a:rPr lang="en-US" sz="9600" dirty="0" err="1">
                <a:solidFill>
                  <a:srgbClr val="6A4A62"/>
                </a:solidFill>
                <a:latin typeface="Arial" panose="020B0604020202020204" pitchFamily="34" charset="0"/>
                <a:cs typeface="Arial" panose="020B0604020202020204" pitchFamily="34" charset="0"/>
              </a:rPr>
              <a:t>multitiered</a:t>
            </a:r>
            <a:r>
              <a:rPr lang="en-US" sz="9600" dirty="0">
                <a:solidFill>
                  <a:srgbClr val="6A4A62"/>
                </a:solidFill>
                <a:latin typeface="Arial" panose="020B0604020202020204" pitchFamily="34" charset="0"/>
                <a:cs typeface="Arial" panose="020B0604020202020204" pitchFamily="34" charset="0"/>
              </a:rPr>
              <a:t> system of support?</a:t>
            </a:r>
          </a:p>
        </p:txBody>
      </p:sp>
      <p:sp>
        <p:nvSpPr>
          <p:cNvPr id="11" name="Rounded Rectangular Callout 10">
            <a:extLst>
              <a:ext uri="{C183D7F6-B498-43B3-948B-1728B52AA6E4}">
                <adec:decorative xmlns:adec="http://schemas.microsoft.com/office/drawing/2017/decorative" val="1"/>
              </a:ext>
            </a:extLst>
          </p:cNvPr>
          <p:cNvSpPr/>
          <p:nvPr/>
        </p:nvSpPr>
        <p:spPr>
          <a:xfrm>
            <a:off x="950495" y="1323474"/>
            <a:ext cx="4634291" cy="3647281"/>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90790" y="1016086"/>
            <a:ext cx="3141968" cy="584775"/>
          </a:xfrm>
          <a:prstGeom prst="rect">
            <a:avLst/>
          </a:prstGeom>
          <a:noFill/>
        </p:spPr>
        <p:txBody>
          <a:bodyPr wrap="square" rtlCol="0">
            <a:spAutoFit/>
          </a:bodyPr>
          <a:lstStyle/>
          <a:p>
            <a:r>
              <a:rPr lang="en-US" sz="3200" dirty="0">
                <a:solidFill>
                  <a:srgbClr val="6A4A62"/>
                </a:solidFill>
                <a:latin typeface="Arial" panose="020B0604020202020204" pitchFamily="34" charset="0"/>
                <a:cs typeface="Arial" panose="020B0604020202020204" pitchFamily="34" charset="0"/>
              </a:rPr>
              <a:t>Considerations</a:t>
            </a:r>
            <a:r>
              <a:rPr lang="en-US" sz="2800" dirty="0">
                <a:solidFill>
                  <a:srgbClr val="6A4A62"/>
                </a:solidFill>
                <a:latin typeface="Arial" panose="020B0604020202020204" pitchFamily="34" charset="0"/>
                <a:cs typeface="Arial" panose="020B0604020202020204" pitchFamily="34" charset="0"/>
              </a:rPr>
              <a:t>:</a:t>
            </a:r>
          </a:p>
        </p:txBody>
      </p:sp>
      <p:sp>
        <p:nvSpPr>
          <p:cNvPr id="12" name="TextBox 11"/>
          <p:cNvSpPr txBox="1"/>
          <p:nvPr/>
        </p:nvSpPr>
        <p:spPr>
          <a:xfrm>
            <a:off x="6290789" y="1626643"/>
            <a:ext cx="5251853" cy="3725122"/>
          </a:xfrm>
          <a:prstGeom prst="rect">
            <a:avLst/>
          </a:prstGeom>
          <a:noFill/>
        </p:spPr>
        <p:txBody>
          <a:bodyPr wrap="square" rtlCol="0">
            <a:spAutoFit/>
          </a:bodyPr>
          <a:lstStyle/>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Multiple tiers</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Aligned service provision</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Part-time staff</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Students receiving services in more than one tier</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Students requiring increase or decrease in service tier</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Integrating school- and community-employed staff</a:t>
            </a:r>
          </a:p>
        </p:txBody>
      </p:sp>
      <p:cxnSp>
        <p:nvCxnSpPr>
          <p:cNvPr id="10" name="Straight Connector 9">
            <a:extLst>
              <a:ext uri="{C183D7F6-B498-43B3-948B-1728B52AA6E4}">
                <adec:decorative xmlns:adec="http://schemas.microsoft.com/office/drawing/2017/decorative" val="1"/>
              </a:ext>
            </a:extLst>
          </p:cNvPr>
          <p:cNvCxnSpPr/>
          <p:nvPr/>
        </p:nvCxnSpPr>
        <p:spPr>
          <a:xfrm flipH="1">
            <a:off x="6026704" y="157949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51BA3B76-4871-4B24-BE0A-C4876654F25E}"/>
              </a:ext>
            </a:extLst>
          </p:cNvPr>
          <p:cNvSpPr>
            <a:spLocks noGrp="1"/>
          </p:cNvSpPr>
          <p:nvPr>
            <p:ph type="title" idx="4294967295"/>
          </p:nvPr>
        </p:nvSpPr>
        <p:spPr/>
        <p:txBody>
          <a:bodyPr/>
          <a:lstStyle/>
          <a:p>
            <a:r>
              <a:rPr lang="en-US" dirty="0"/>
              <a:t>Reflection</a:t>
            </a:r>
          </a:p>
        </p:txBody>
      </p:sp>
      <p:sp>
        <p:nvSpPr>
          <p:cNvPr id="13" name="Footer Placeholder 5">
            <a:extLst>
              <a:ext uri="{FF2B5EF4-FFF2-40B4-BE49-F238E27FC236}">
                <a16:creationId xmlns:a16="http://schemas.microsoft.com/office/drawing/2014/main" id="{A8A8A0D5-DDE3-484D-9424-C17A80FD65C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940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967409" y="1891345"/>
            <a:ext cx="3706325"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avoid duplication and promote efficiency </a:t>
            </a:r>
            <a:r>
              <a:rPr lang="en-US" sz="2800" dirty="0">
                <a:solidFill>
                  <a:srgbClr val="6A4A62"/>
                </a:solidFill>
                <a:latin typeface="Arial" panose="020B0604020202020204" pitchFamily="34" charset="0"/>
                <a:cs typeface="Arial" panose="020B0604020202020204" pitchFamily="34" charset="0"/>
              </a:rPr>
              <a:t>of teams?</a:t>
            </a:r>
            <a:br>
              <a:rPr lang="en-US" sz="2800" dirty="0">
                <a:solidFill>
                  <a:srgbClr val="6A4A62"/>
                </a:solidFill>
                <a:latin typeface="Arial" panose="020B0604020202020204" pitchFamily="34" charset="0"/>
                <a:cs typeface="Arial" panose="020B0604020202020204" pitchFamily="34" charset="0"/>
              </a:rPr>
            </a:br>
            <a:endParaRPr lang="en-US" sz="2800" dirty="0">
              <a:solidFill>
                <a:srgbClr val="6A4A62"/>
              </a:solidFill>
              <a:latin typeface="Arial" panose="020B0604020202020204" pitchFamily="34" charset="0"/>
              <a:cs typeface="Arial" panose="020B0604020202020204" pitchFamily="34" charset="0"/>
            </a:endParaRPr>
          </a:p>
        </p:txBody>
      </p:sp>
      <p:sp>
        <p:nvSpPr>
          <p:cNvPr id="6" name="TextBox 5"/>
          <p:cNvSpPr txBox="1"/>
          <p:nvPr/>
        </p:nvSpPr>
        <p:spPr>
          <a:xfrm>
            <a:off x="5029747" y="1089125"/>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029746" y="1907028"/>
            <a:ext cx="6088828" cy="3264483"/>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Establish unique goals for distinct teams.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Teams and team members</a:t>
            </a:r>
          </a:p>
          <a:p>
            <a:pPr marL="800100" lvl="1" indent="-342900">
              <a:lnSpc>
                <a:spcPct val="90000"/>
              </a:lnSpc>
              <a:spcBef>
                <a:spcPts val="1000"/>
              </a:spcBef>
              <a:buClr>
                <a:srgbClr val="6A4A62"/>
              </a:buClr>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Have a process for frequent and consistent communication.</a:t>
            </a:r>
          </a:p>
          <a:p>
            <a:pPr marL="800100" lvl="1" indent="-342900">
              <a:lnSpc>
                <a:spcPct val="90000"/>
              </a:lnSpc>
              <a:spcBef>
                <a:spcPts val="1000"/>
              </a:spcBef>
              <a:buClr>
                <a:srgbClr val="6A4A62"/>
              </a:buClr>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Address barriers to information sharing.</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Have a system to evaluate existing team structures.</a:t>
            </a:r>
          </a:p>
        </p:txBody>
      </p:sp>
      <p:cxnSp>
        <p:nvCxnSpPr>
          <p:cNvPr id="22" name="Straight Connector 21">
            <a:extLst>
              <a:ext uri="{C183D7F6-B498-43B3-948B-1728B52AA6E4}">
                <adec:decorative xmlns:adec="http://schemas.microsoft.com/office/drawing/2017/decorative" val="1"/>
              </a:ext>
            </a:extLst>
          </p:cNvPr>
          <p:cNvCxnSpPr/>
          <p:nvPr/>
        </p:nvCxnSpPr>
        <p:spPr>
          <a:xfrm flipH="1">
            <a:off x="4844916" y="180101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C780A0F9-401E-4139-80E3-16C1315D07A9}"/>
              </a:ext>
            </a:extLst>
          </p:cNvPr>
          <p:cNvSpPr>
            <a:spLocks noGrp="1"/>
          </p:cNvSpPr>
          <p:nvPr>
            <p:ph type="title"/>
          </p:nvPr>
        </p:nvSpPr>
        <p:spPr/>
        <p:txBody>
          <a:bodyPr/>
          <a:lstStyle/>
          <a:p>
            <a:r>
              <a:rPr lang="en-US" dirty="0"/>
              <a:t>Best Practices (3)</a:t>
            </a:r>
          </a:p>
        </p:txBody>
      </p:sp>
      <p:sp>
        <p:nvSpPr>
          <p:cNvPr id="12" name="Footer Placeholder 5">
            <a:extLst>
              <a:ext uri="{FF2B5EF4-FFF2-40B4-BE49-F238E27FC236}">
                <a16:creationId xmlns:a16="http://schemas.microsoft.com/office/drawing/2014/main" id="{756AC82F-C97B-AC49-98A4-F07F1733B03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52089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27163" y="1701729"/>
            <a:ext cx="5673727" cy="4189961"/>
          </a:xfrm>
        </p:spPr>
        <p:txBody>
          <a:bodyPr>
            <a:noAutofit/>
          </a:bodyPr>
          <a:lstStyle/>
          <a:p>
            <a:pPr>
              <a:spcAft>
                <a:spcPts val="600"/>
              </a:spcAft>
              <a:buClr>
                <a:srgbClr val="6A4A62"/>
              </a:buClr>
            </a:pPr>
            <a:r>
              <a:rPr lang="en-US" sz="2400" dirty="0">
                <a:latin typeface="Arial" panose="020B0604020202020204" pitchFamily="34" charset="0"/>
                <a:cs typeface="Arial" panose="020B0604020202020204" pitchFamily="34" charset="0"/>
              </a:rPr>
              <a:t>Examine overlap in team membership, purpose, and responsibilities/goals.</a:t>
            </a:r>
          </a:p>
          <a:p>
            <a:pPr>
              <a:spcAft>
                <a:spcPts val="600"/>
              </a:spcAft>
              <a:buClr>
                <a:srgbClr val="6A4A62"/>
              </a:buClr>
            </a:pPr>
            <a:r>
              <a:rPr lang="en-US" sz="2400" dirty="0">
                <a:latin typeface="Arial" panose="020B0604020202020204" pitchFamily="34" charset="0"/>
                <a:cs typeface="Arial" panose="020B0604020202020204" pitchFamily="34" charset="0"/>
              </a:rPr>
              <a:t>Integrate teams with shared purposes for efficiency.</a:t>
            </a:r>
          </a:p>
          <a:p>
            <a:pPr>
              <a:buClr>
                <a:srgbClr val="6A4A62"/>
              </a:buClr>
            </a:pPr>
            <a:r>
              <a:rPr lang="en-US" sz="2400" dirty="0">
                <a:latin typeface="Arial" panose="020B0604020202020204" pitchFamily="34" charset="0"/>
                <a:cs typeface="Arial" panose="020B0604020202020204" pitchFamily="34" charset="0"/>
              </a:rPr>
              <a:t>Test new ways to communicate (email, one-to-one handoff, log, meeting minutes) between or within teams.</a:t>
            </a:r>
          </a:p>
          <a:p>
            <a:pPr marL="0" indent="0">
              <a:buClr>
                <a:srgbClr val="6A4A62"/>
              </a:buClr>
              <a:buNone/>
            </a:pPr>
            <a:endParaRPr lang="en-US" sz="2400" dirty="0">
              <a:latin typeface="Arial" panose="020B0604020202020204" pitchFamily="34" charset="0"/>
              <a:cs typeface="Arial" panose="020B0604020202020204" pitchFamily="34" charset="0"/>
            </a:endParaRPr>
          </a:p>
        </p:txBody>
      </p:sp>
      <p:sp>
        <p:nvSpPr>
          <p:cNvPr id="3" name="Text Placeholder 2"/>
          <p:cNvSpPr>
            <a:spLocks noGrp="1"/>
          </p:cNvSpPr>
          <p:nvPr>
            <p:ph sz="quarter" idx="16"/>
          </p:nvPr>
        </p:nvSpPr>
        <p:spPr>
          <a:xfrm>
            <a:off x="338264" y="545252"/>
            <a:ext cx="6784431" cy="500065"/>
          </a:xfrm>
        </p:spPr>
        <p:txBody>
          <a:bodyPr>
            <a:noAutofit/>
          </a:bodyPr>
          <a:lstStyle/>
          <a:p>
            <a:pPr marL="0" indent="0">
              <a:buNone/>
            </a:pPr>
            <a:r>
              <a:rPr lang="en-US" sz="3000" b="1" dirty="0">
                <a:solidFill>
                  <a:srgbClr val="6A4A62"/>
                </a:solidFill>
                <a:latin typeface="Arial" panose="020B0604020202020204" pitchFamily="34" charset="0"/>
                <a:cs typeface="Arial" panose="020B0604020202020204" pitchFamily="34" charset="0"/>
              </a:rPr>
              <a:t>School Mental Health Team Alignment Tool</a:t>
            </a:r>
            <a:endParaRPr lang="en-US" sz="30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598084" y="174865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3" name="Group 12" descr="Resources Heading "/>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5" name="Picture 4" descr="School Mental Health Team Alignment Tool thumbnai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106" y="1452848"/>
            <a:ext cx="4103005" cy="3822319"/>
          </a:xfrm>
          <a:prstGeom prst="rect">
            <a:avLst/>
          </a:prstGeom>
        </p:spPr>
      </p:pic>
      <p:sp>
        <p:nvSpPr>
          <p:cNvPr id="2" name="Title 1" hidden="1">
            <a:extLst>
              <a:ext uri="{FF2B5EF4-FFF2-40B4-BE49-F238E27FC236}">
                <a16:creationId xmlns:a16="http://schemas.microsoft.com/office/drawing/2014/main" id="{A6F04D1B-1FEA-4634-A8A5-812CF81BDCF4}"/>
              </a:ext>
            </a:extLst>
          </p:cNvPr>
          <p:cNvSpPr>
            <a:spLocks noGrp="1"/>
          </p:cNvSpPr>
          <p:nvPr>
            <p:ph type="title" idx="4294967295"/>
          </p:nvPr>
        </p:nvSpPr>
        <p:spPr/>
        <p:txBody>
          <a:bodyPr/>
          <a:lstStyle/>
          <a:p>
            <a:r>
              <a:rPr lang="en-US" dirty="0"/>
              <a:t>Alignment Tool</a:t>
            </a:r>
          </a:p>
        </p:txBody>
      </p:sp>
      <p:sp>
        <p:nvSpPr>
          <p:cNvPr id="11" name="Footer Placeholder 5">
            <a:extLst>
              <a:ext uri="{FF2B5EF4-FFF2-40B4-BE49-F238E27FC236}">
                <a16:creationId xmlns:a16="http://schemas.microsoft.com/office/drawing/2014/main" id="{CC89E01C-FF38-7E42-AF30-9DA5D8A75F9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56270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320" y="764010"/>
            <a:ext cx="4474932" cy="904382"/>
          </a:xfrm>
        </p:spPr>
        <p:txBody>
          <a:bodyPr>
            <a:normAutofit/>
          </a:bodyPr>
          <a:lstStyle/>
          <a:p>
            <a:r>
              <a:rPr lang="en-US" sz="4000" dirty="0"/>
              <a:t>District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quarter" idx="11"/>
          </p:nvPr>
        </p:nvSpPr>
        <p:spPr>
          <a:xfrm>
            <a:off x="5227320" y="1831789"/>
            <a:ext cx="6768164" cy="3704449"/>
          </a:xfrm>
          <a:prstGeom prst="rect">
            <a:avLst/>
          </a:prstGeom>
        </p:spPr>
        <p:txBody>
          <a:bodyPr vert="horz" lIns="91440" tIns="45720" rIns="91440" bIns="45720" rtlCol="0">
            <a:noAutofit/>
          </a:bodyPr>
          <a:lstStyle/>
          <a:p>
            <a:pPr marL="0" indent="0" algn="just">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Baltimore City Public Schools (a large, urban district) wanted to promote the consistent, district-wide efficiency and effectiveness of Student Support Teams (SSTs). Their district mental health team selected 6 schools known for having highly effective SSTs and visited these teams in pairs to observe the team meetings and interview team members about their process. A districtwide guidance document was created from these visits and district-wide surveys were administered to understand what supports would be most beneficial for promoting the efficiency of SSTs.</a:t>
            </a:r>
          </a:p>
        </p:txBody>
      </p:sp>
      <p:cxnSp>
        <p:nvCxnSpPr>
          <p:cNvPr id="8" name="Straight Connector 7">
            <a:extLst>
              <a:ext uri="{C183D7F6-B498-43B3-948B-1728B52AA6E4}">
                <adec:decorative xmlns:adec="http://schemas.microsoft.com/office/drawing/2017/decorative" val="1"/>
              </a:ext>
            </a:extLst>
          </p:cNvPr>
          <p:cNvCxnSpPr/>
          <p:nvPr/>
        </p:nvCxnSpPr>
        <p:spPr>
          <a:xfrm flipH="1">
            <a:off x="5018644" y="183178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68" y="1216201"/>
            <a:ext cx="3590825" cy="4961008"/>
          </a:xfrm>
          <a:prstGeom prst="rect">
            <a:avLst/>
          </a:prstGeom>
        </p:spPr>
      </p:pic>
      <p:sp>
        <p:nvSpPr>
          <p:cNvPr id="9" name="Footer Placeholder 5">
            <a:extLst>
              <a:ext uri="{FF2B5EF4-FFF2-40B4-BE49-F238E27FC236}">
                <a16:creationId xmlns:a16="http://schemas.microsoft.com/office/drawing/2014/main" id="{DA3AD9DF-8937-474A-82AF-35AD042EFD6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0067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795130" y="2313339"/>
            <a:ext cx="3855557"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conduct meetings, </a:t>
            </a:r>
            <a:r>
              <a:rPr lang="en-US" sz="2800" dirty="0">
                <a:solidFill>
                  <a:srgbClr val="6A4A62"/>
                </a:solidFill>
                <a:latin typeface="Arial" panose="020B0604020202020204" pitchFamily="34" charset="0"/>
                <a:cs typeface="Arial" panose="020B0604020202020204" pitchFamily="34" charset="0"/>
              </a:rPr>
              <a:t>both in terms of structure and process?</a:t>
            </a:r>
            <a:br>
              <a:rPr lang="en-US" sz="2800" dirty="0">
                <a:solidFill>
                  <a:srgbClr val="6A4A62"/>
                </a:solidFill>
                <a:latin typeface="Arial" panose="020B0604020202020204" pitchFamily="34" charset="0"/>
                <a:cs typeface="Arial" panose="020B0604020202020204" pitchFamily="34" charset="0"/>
              </a:rPr>
            </a:br>
            <a:br>
              <a:rPr lang="en-US" sz="2800" dirty="0">
                <a:solidFill>
                  <a:srgbClr val="6A4A62"/>
                </a:solidFill>
                <a:latin typeface="Arial" panose="020B0604020202020204" pitchFamily="34" charset="0"/>
                <a:cs typeface="Arial" panose="020B0604020202020204" pitchFamily="34" charset="0"/>
              </a:rPr>
            </a:br>
            <a:endParaRPr lang="en-US" sz="2800" dirty="0">
              <a:solidFill>
                <a:srgbClr val="6A4A62"/>
              </a:solidFill>
              <a:latin typeface="Arial" panose="020B0604020202020204" pitchFamily="34" charset="0"/>
              <a:cs typeface="Arial" panose="020B0604020202020204" pitchFamily="34" charset="0"/>
            </a:endParaRPr>
          </a:p>
        </p:txBody>
      </p:sp>
      <p:sp>
        <p:nvSpPr>
          <p:cNvPr id="6" name="TextBox 5"/>
          <p:cNvSpPr txBox="1"/>
          <p:nvPr/>
        </p:nvSpPr>
        <p:spPr>
          <a:xfrm>
            <a:off x="5284470" y="1136966"/>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284470" y="2131980"/>
            <a:ext cx="5953025" cy="3520964"/>
          </a:xfrm>
          <a:prstGeom prst="rect">
            <a:avLst/>
          </a:prstGeom>
          <a:noFill/>
        </p:spPr>
        <p:txBody>
          <a:bodyPr wrap="square" rtlCol="0">
            <a:spAutoFit/>
          </a:bodyPr>
          <a:lstStyle/>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Schedule and hold regular meetings.</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Track attendance and troubleshoot as needed.</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Establish a scheduling process.</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Create and use an agenda.</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Promote inclusion during meetings.</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Focus on making actionable decisions.</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Follow up on the status of action items.</a:t>
            </a:r>
          </a:p>
        </p:txBody>
      </p:sp>
      <p:cxnSp>
        <p:nvCxnSpPr>
          <p:cNvPr id="22" name="Straight Connector 21">
            <a:extLst>
              <a:ext uri="{C183D7F6-B498-43B3-948B-1728B52AA6E4}">
                <adec:decorative xmlns:adec="http://schemas.microsoft.com/office/drawing/2017/decorative" val="1"/>
              </a:ext>
            </a:extLst>
          </p:cNvPr>
          <p:cNvCxnSpPr/>
          <p:nvPr/>
        </p:nvCxnSpPr>
        <p:spPr>
          <a:xfrm flipH="1">
            <a:off x="5022048" y="195798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9" name="Picture 8"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8" name="Group 7"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B4CC11A2-0F46-4DC9-8718-E41A29B274FD}"/>
              </a:ext>
            </a:extLst>
          </p:cNvPr>
          <p:cNvSpPr>
            <a:spLocks noGrp="1"/>
          </p:cNvSpPr>
          <p:nvPr>
            <p:ph type="title"/>
          </p:nvPr>
        </p:nvSpPr>
        <p:spPr/>
        <p:txBody>
          <a:bodyPr/>
          <a:lstStyle/>
          <a:p>
            <a:r>
              <a:rPr lang="en-US" dirty="0"/>
              <a:t>Best Practices (4)</a:t>
            </a:r>
          </a:p>
        </p:txBody>
      </p:sp>
      <p:sp>
        <p:nvSpPr>
          <p:cNvPr id="12" name="Footer Placeholder 5">
            <a:extLst>
              <a:ext uri="{FF2B5EF4-FFF2-40B4-BE49-F238E27FC236}">
                <a16:creationId xmlns:a16="http://schemas.microsoft.com/office/drawing/2014/main" id="{5EE66638-80A9-5A42-8ACE-EEDF8501DA46}"/>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9087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851676" y="1413000"/>
            <a:ext cx="5652819" cy="3828074"/>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Attendees</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Review previous meeting notes</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Progress on action steps</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New agenda items</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Updated action steps – what action, by whom, by when</a:t>
            </a:r>
          </a:p>
          <a:p>
            <a:pPr marL="342900" indent="-342900" algn="l">
              <a:lnSpc>
                <a:spcPct val="90000"/>
              </a:lnSpc>
              <a:spcBef>
                <a:spcPts val="1000"/>
              </a:spcBef>
              <a:buClr>
                <a:srgbClr val="6A4A62"/>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Next meeting date</a:t>
            </a:r>
          </a:p>
        </p:txBody>
      </p:sp>
      <p:sp>
        <p:nvSpPr>
          <p:cNvPr id="3" name="Text Placeholder 2"/>
          <p:cNvSpPr txBox="1">
            <a:spLocks/>
          </p:cNvSpPr>
          <p:nvPr/>
        </p:nvSpPr>
        <p:spPr>
          <a:xfrm>
            <a:off x="706710" y="693540"/>
            <a:ext cx="6391361" cy="500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6A4A62"/>
                </a:solidFill>
                <a:latin typeface="Arial" panose="020B0604020202020204" pitchFamily="34" charset="0"/>
                <a:cs typeface="Arial" panose="020B0604020202020204" pitchFamily="34" charset="0"/>
              </a:rPr>
              <a:t>Team Meeting Agenda Template</a:t>
            </a:r>
            <a:endParaRPr lang="en-US" sz="3200" dirty="0">
              <a:solidFill>
                <a:srgbClr val="6A4A62"/>
              </a:solidFill>
              <a:latin typeface="Arial" panose="020B0604020202020204" pitchFamily="34" charset="0"/>
              <a:cs typeface="Arial" panose="020B0604020202020204" pitchFamily="34" charset="0"/>
            </a:endParaRPr>
          </a:p>
        </p:txBody>
      </p:sp>
      <p:pic>
        <p:nvPicPr>
          <p:cNvPr id="4" name="Picture 3" descr="Team Meeting Agenda Template thumbn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976" y="1240407"/>
            <a:ext cx="3362917" cy="4069454"/>
          </a:xfrm>
          <a:prstGeom prst="rect">
            <a:avLst/>
          </a:prstGeom>
        </p:spPr>
      </p:pic>
      <p:grpSp>
        <p:nvGrpSpPr>
          <p:cNvPr id="5" name="Group 4" descr="Resources Heading&#10;"/>
          <p:cNvGrpSpPr/>
          <p:nvPr/>
        </p:nvGrpSpPr>
        <p:grpSpPr>
          <a:xfrm>
            <a:off x="9116703" y="0"/>
            <a:ext cx="3075297" cy="968992"/>
            <a:chOff x="6874681" y="0"/>
            <a:chExt cx="2269319" cy="682388"/>
          </a:xfrm>
          <a:solidFill>
            <a:srgbClr val="6A4A62"/>
          </a:solidFill>
        </p:grpSpPr>
        <p:sp>
          <p:nvSpPr>
            <p:cNvPr id="6"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8" name="Picture 7"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12" name="Rectangle 11">
            <a:extLst>
              <a:ext uri="{FF2B5EF4-FFF2-40B4-BE49-F238E27FC236}">
                <a16:creationId xmlns:a16="http://schemas.microsoft.com/office/drawing/2014/main" id="{8ACBC8EE-F551-4097-880C-88EBBFEBA331}"/>
              </a:ext>
            </a:extLst>
          </p:cNvPr>
          <p:cNvSpPr/>
          <p:nvPr/>
        </p:nvSpPr>
        <p:spPr>
          <a:xfrm>
            <a:off x="8170806" y="5374582"/>
            <a:ext cx="1569619" cy="307331"/>
          </a:xfrm>
          <a:prstGeom prst="rect">
            <a:avLst/>
          </a:prstGeom>
        </p:spPr>
        <p:txBody>
          <a:bodyPr wrap="square">
            <a:spAutoFit/>
          </a:bodyPr>
          <a:lstStyle/>
          <a:p>
            <a:r>
              <a:rPr lang="en-US" sz="1400" dirty="0"/>
              <a:t>NCSMH, 2018</a:t>
            </a:r>
          </a:p>
        </p:txBody>
      </p:sp>
      <p:sp>
        <p:nvSpPr>
          <p:cNvPr id="10" name="Title 9" hidden="1">
            <a:extLst>
              <a:ext uri="{FF2B5EF4-FFF2-40B4-BE49-F238E27FC236}">
                <a16:creationId xmlns:a16="http://schemas.microsoft.com/office/drawing/2014/main" id="{69DB6E57-4CB5-44BE-9511-7E35BA21B065}"/>
              </a:ext>
            </a:extLst>
          </p:cNvPr>
          <p:cNvSpPr>
            <a:spLocks noGrp="1"/>
          </p:cNvSpPr>
          <p:nvPr>
            <p:ph type="title" idx="4294967295"/>
          </p:nvPr>
        </p:nvSpPr>
        <p:spPr/>
        <p:txBody>
          <a:bodyPr/>
          <a:lstStyle/>
          <a:p>
            <a:r>
              <a:rPr lang="en-US" dirty="0"/>
              <a:t>Team Meeting Agenda Template</a:t>
            </a:r>
          </a:p>
        </p:txBody>
      </p:sp>
      <p:sp>
        <p:nvSpPr>
          <p:cNvPr id="13" name="Footer Placeholder 5">
            <a:extLst>
              <a:ext uri="{FF2B5EF4-FFF2-40B4-BE49-F238E27FC236}">
                <a16:creationId xmlns:a16="http://schemas.microsoft.com/office/drawing/2014/main" id="{8672058C-661B-B944-8D29-074B498C592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0217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26432" y="782679"/>
            <a:ext cx="5541568" cy="900135"/>
          </a:xfrm>
        </p:spPr>
        <p:txBody>
          <a:bodyPr vert="horz" lIns="91440" tIns="45720" rIns="91440" bIns="45720" rtlCol="0" anchor="b">
            <a:noAutofit/>
          </a:bodyPr>
          <a:lstStyle/>
          <a:p>
            <a:r>
              <a:rPr lang="en-US" sz="3000" dirty="0"/>
              <a:t>Strategies for Multidisciplinary Teams</a:t>
            </a:r>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quarter" idx="11"/>
          </p:nvPr>
        </p:nvSpPr>
        <p:spPr>
          <a:xfrm>
            <a:off x="5126432" y="2078219"/>
            <a:ext cx="6336698" cy="3070676"/>
          </a:xfrm>
          <a:prstGeom prst="rect">
            <a:avLst/>
          </a:prstGeom>
        </p:spPr>
        <p:txBody>
          <a:bodyPr vert="horz" lIns="91440" tIns="45720" rIns="91440" bIns="45720" rtlCol="0">
            <a:noAutofit/>
          </a:bodyPr>
          <a:lstStyle/>
          <a:p>
            <a:pPr fontAlgn="t">
              <a:buClr>
                <a:srgbClr val="6A4A62"/>
              </a:buClr>
            </a:pPr>
            <a:r>
              <a:rPr lang="en-US" sz="2400" dirty="0">
                <a:solidFill>
                  <a:schemeClr val="tx1"/>
                </a:solidFill>
                <a:latin typeface="Arial" panose="020B0604020202020204" pitchFamily="34" charset="0"/>
                <a:cs typeface="Arial" panose="020B0604020202020204" pitchFamily="34" charset="0"/>
              </a:rPr>
              <a:t>Keep it brief! Daily information sharing and planning. </a:t>
            </a:r>
          </a:p>
          <a:p>
            <a:pPr fontAlgn="t">
              <a:buClr>
                <a:srgbClr val="6A4A62"/>
              </a:buClr>
            </a:pPr>
            <a:r>
              <a:rPr lang="en-US" sz="2400" dirty="0">
                <a:solidFill>
                  <a:schemeClr val="tx1"/>
                </a:solidFill>
                <a:latin typeface="Arial" panose="020B0604020202020204" pitchFamily="34" charset="0"/>
                <a:cs typeface="Arial" panose="020B0604020202020204" pitchFamily="34" charset="0"/>
              </a:rPr>
              <a:t>Use huddles: time limited, problem-solving, action-planning oriented.</a:t>
            </a:r>
          </a:p>
          <a:p>
            <a:pPr fontAlgn="t">
              <a:buClr>
                <a:srgbClr val="6A4A62"/>
              </a:buClr>
            </a:pPr>
            <a:r>
              <a:rPr lang="en-US" sz="2400" dirty="0">
                <a:solidFill>
                  <a:schemeClr val="tx1"/>
                </a:solidFill>
                <a:latin typeface="Arial" panose="020B0604020202020204" pitchFamily="34" charset="0"/>
                <a:cs typeface="Arial" panose="020B0604020202020204" pitchFamily="34" charset="0"/>
              </a:rPr>
              <a:t>Try debriefs: open, fair, respectful feedback about school team performance in real time.</a:t>
            </a:r>
          </a:p>
          <a:p>
            <a:pPr fontAlgn="t">
              <a:buClr>
                <a:srgbClr val="6A4A62"/>
              </a:buClr>
            </a:pPr>
            <a:r>
              <a:rPr lang="en-US" sz="2400" dirty="0">
                <a:solidFill>
                  <a:schemeClr val="tx1"/>
                </a:solidFill>
                <a:latin typeface="Arial" panose="020B0604020202020204" pitchFamily="34" charset="0"/>
                <a:cs typeface="Arial" panose="020B0604020202020204" pitchFamily="34" charset="0"/>
              </a:rPr>
              <a:t>Use structured, concise communication and handoffs to the next team member.</a:t>
            </a:r>
          </a:p>
          <a:p>
            <a:endParaRPr lang="en-US" sz="2400" dirty="0">
              <a:latin typeface="Arial" panose="020B0604020202020204" pitchFamily="34" charset="0"/>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flipH="1">
            <a:off x="4869168" y="174057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2" name="Picture 1" descr="Helpful tips post-i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75" y="1385421"/>
            <a:ext cx="3532473" cy="3943948"/>
          </a:xfrm>
          <a:prstGeom prst="rect">
            <a:avLst/>
          </a:prstGeom>
        </p:spPr>
      </p:pic>
      <p:sp>
        <p:nvSpPr>
          <p:cNvPr id="10" name="Footer Placeholder 5">
            <a:extLst>
              <a:ext uri="{FF2B5EF4-FFF2-40B4-BE49-F238E27FC236}">
                <a16:creationId xmlns:a16="http://schemas.microsoft.com/office/drawing/2014/main" id="{9BEEBCF5-3014-0D4F-8E52-7023A775741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75542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8" name="Rectangle 7"/>
          <p:cNvSpPr/>
          <p:nvPr/>
        </p:nvSpPr>
        <p:spPr>
          <a:xfrm>
            <a:off x="354211" y="1768536"/>
            <a:ext cx="10873946" cy="4770537"/>
          </a:xfrm>
          <a:prstGeom prst="rect">
            <a:avLst/>
          </a:prstGeom>
        </p:spPr>
        <p:txBody>
          <a:bodyPr wrap="square">
            <a:spAutoFit/>
          </a:bodyPr>
          <a:lstStyle/>
          <a:p>
            <a:pPr algn="just"/>
            <a:r>
              <a:rPr lang="en-US" sz="1900" b="1" dirty="0">
                <a:latin typeface="Arial" panose="020B0604020202020204" pitchFamily="34" charset="0"/>
                <a:cs typeface="Arial" panose="020B0604020202020204" pitchFamily="34" charset="0"/>
              </a:rPr>
              <a:t>Public Domain Notice</a:t>
            </a:r>
            <a:endParaRPr lang="en-US" sz="1900" dirty="0">
              <a:latin typeface="Arial" panose="020B0604020202020204" pitchFamily="34" charset="0"/>
              <a:cs typeface="Arial" panose="020B0604020202020204" pitchFamily="34" charset="0"/>
            </a:endParaRPr>
          </a:p>
          <a:p>
            <a:pPr algn="just"/>
            <a:r>
              <a:rPr lang="en-US" sz="1900" dirty="0">
                <a:latin typeface="Arial" panose="020B0604020202020204" pitchFamily="34" charset="0"/>
                <a:cs typeface="Arial" panose="020B0604020202020204" pitchFamily="34" charset="0"/>
              </a:rPr>
              <a:t>All material appearing in this publication except that taken directly from copyrighted sources is in the public domain and may be reproduced or copied without permission from SAMHSA. </a:t>
            </a:r>
          </a:p>
          <a:p>
            <a:pPr algn="just"/>
            <a:endParaRPr lang="en-US" sz="1900" dirty="0">
              <a:latin typeface="Arial" panose="020B0604020202020204" pitchFamily="34" charset="0"/>
              <a:cs typeface="Arial" panose="020B0604020202020204" pitchFamily="34" charset="0"/>
            </a:endParaRPr>
          </a:p>
          <a:p>
            <a:pPr algn="just"/>
            <a:r>
              <a:rPr lang="en-US" sz="1900" dirty="0">
                <a:latin typeface="Arial" panose="020B0604020202020204" pitchFamily="34" charset="0"/>
                <a:cs typeface="Arial" panose="020B0604020202020204" pitchFamily="34" charset="0"/>
              </a:rPr>
              <a:t>Do not reproduce or distribute this publication for a fee without specific, written authorization from the MHTTC NCO. </a:t>
            </a:r>
          </a:p>
          <a:p>
            <a:pPr algn="just"/>
            <a:endParaRPr lang="en-US" sz="1900" dirty="0">
              <a:latin typeface="Arial" panose="020B0604020202020204" pitchFamily="34" charset="0"/>
              <a:cs typeface="Arial" panose="020B0604020202020204" pitchFamily="34" charset="0"/>
            </a:endParaRPr>
          </a:p>
          <a:p>
            <a:pPr algn="just"/>
            <a:r>
              <a:rPr lang="en-US" sz="1900" dirty="0">
                <a:latin typeface="Arial" panose="020B0604020202020204" pitchFamily="34" charset="0"/>
                <a:cs typeface="Arial" panose="020B0604020202020204" pitchFamily="34" charset="0"/>
              </a:rPr>
              <a:t>All material appearing in this publication should be appropriately cited using the recommended citation below. If content is removed, added, or adapted from the original material in this publication, these modifications should be clearly noted. </a:t>
            </a:r>
          </a:p>
          <a:p>
            <a:pPr algn="just"/>
            <a:endParaRPr lang="en-US" sz="1900" dirty="0">
              <a:effectLst/>
              <a:latin typeface="Arial" panose="020B0604020202020204" pitchFamily="34" charset="0"/>
              <a:cs typeface="Arial" panose="020B0604020202020204" pitchFamily="34" charset="0"/>
            </a:endParaRPr>
          </a:p>
          <a:p>
            <a:pPr algn="just"/>
            <a:r>
              <a:rPr lang="en-US" sz="1900" b="1" dirty="0">
                <a:latin typeface="Arial" panose="020B0604020202020204" pitchFamily="34" charset="0"/>
                <a:cs typeface="Arial" panose="020B0604020202020204" pitchFamily="34" charset="0"/>
              </a:rPr>
              <a:t>Recommended Citation</a:t>
            </a:r>
            <a:endParaRPr lang="en-US" sz="1900" dirty="0">
              <a:latin typeface="Arial" panose="020B0604020202020204" pitchFamily="34" charset="0"/>
              <a:cs typeface="Arial" panose="020B0604020202020204" pitchFamily="34" charset="0"/>
            </a:endParaRPr>
          </a:p>
          <a:p>
            <a:pPr algn="just"/>
            <a:r>
              <a:rPr lang="en-US" sz="1900" dirty="0">
                <a:latin typeface="Arial" panose="020B0604020202020204" pitchFamily="34" charset="0"/>
                <a:cs typeface="Arial" panose="020B0604020202020204" pitchFamily="34" charset="0"/>
              </a:rPr>
              <a:t>National Center for School Mental Health and MHTTC Network Coordinating Office. (2019). </a:t>
            </a:r>
            <a:r>
              <a:rPr lang="en-US" sz="1900" i="1" dirty="0">
                <a:latin typeface="Arial" panose="020B0604020202020204" pitchFamily="34" charset="0"/>
                <a:cs typeface="Arial" panose="020B0604020202020204" pitchFamily="34" charset="0"/>
              </a:rPr>
              <a:t>Trainer manual, National School Mental Health Best Practices: Implementation Guidance Modules for States, Districts, and Schools.</a:t>
            </a:r>
            <a:r>
              <a:rPr lang="en-US" sz="1900" dirty="0">
                <a:latin typeface="Arial" panose="020B0604020202020204" pitchFamily="34" charset="0"/>
                <a:cs typeface="Arial" panose="020B0604020202020204" pitchFamily="34" charset="0"/>
              </a:rPr>
              <a:t> Palo Alto, CA: MHTTC Network Coordinating Office. </a:t>
            </a:r>
          </a:p>
          <a:p>
            <a:pPr algn="just"/>
            <a:endParaRPr lang="en-US" sz="1900" dirty="0">
              <a:effectLst/>
              <a:latin typeface="Arial" panose="020B0604020202020204" pitchFamily="34" charset="0"/>
              <a:cs typeface="Arial" panose="020B0604020202020204" pitchFamily="34" charset="0"/>
            </a:endParaRPr>
          </a:p>
        </p:txBody>
      </p:sp>
      <p:sp>
        <p:nvSpPr>
          <p:cNvPr id="2" name="Title 1" hidden="1">
            <a:extLst>
              <a:ext uri="{FF2B5EF4-FFF2-40B4-BE49-F238E27FC236}">
                <a16:creationId xmlns:a16="http://schemas.microsoft.com/office/drawing/2014/main" id="{C886B2DE-466D-4DBE-916A-11E7167E1ADB}"/>
              </a:ext>
            </a:extLst>
          </p:cNvPr>
          <p:cNvSpPr>
            <a:spLocks noGrp="1"/>
          </p:cNvSpPr>
          <p:nvPr>
            <p:ph type="title" idx="4294967295"/>
          </p:nvPr>
        </p:nvSpPr>
        <p:spPr/>
        <p:txBody>
          <a:bodyPr/>
          <a:lstStyle/>
          <a:p>
            <a:r>
              <a:rPr lang="en-US" dirty="0"/>
              <a:t>Disclaimer</a:t>
            </a:r>
            <a:r>
              <a:rPr lang="en-US" baseline="0" dirty="0"/>
              <a:t> continued</a:t>
            </a:r>
            <a:endParaRPr lang="en-US" dirty="0"/>
          </a:p>
        </p:txBody>
      </p:sp>
      <p:sp>
        <p:nvSpPr>
          <p:cNvPr id="9" name="Footer Placeholder 5">
            <a:extLst>
              <a:ext uri="{FF2B5EF4-FFF2-40B4-BE49-F238E27FC236}">
                <a16:creationId xmlns:a16="http://schemas.microsoft.com/office/drawing/2014/main" id="{31D47F8C-1187-4D43-83E1-0F3ECEF43ED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86520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967409" y="1904528"/>
            <a:ext cx="3805867" cy="363646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dirty="0">
              <a:solidFill>
                <a:srgbClr val="6A4A62"/>
              </a:solidFill>
              <a:latin typeface="Arial" panose="020B0604020202020204" pitchFamily="34" charset="0"/>
              <a:cs typeface="Arial" panose="020B0604020202020204" pitchFamily="34" charset="0"/>
            </a:endParaRPr>
          </a:p>
          <a:p>
            <a:endParaRPr lang="en-US" sz="2800" dirty="0">
              <a:solidFill>
                <a:srgbClr val="6A4A62"/>
              </a:solidFill>
              <a:latin typeface="Arial" panose="020B0604020202020204" pitchFamily="34" charset="0"/>
              <a:cs typeface="Arial" panose="020B0604020202020204" pitchFamily="34" charset="0"/>
            </a:endParaRPr>
          </a:p>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delineate staff roles and responsibilities</a:t>
            </a:r>
            <a:r>
              <a:rPr lang="en-US" sz="2800" dirty="0">
                <a:solidFill>
                  <a:srgbClr val="6A4A62"/>
                </a:solidFill>
                <a:latin typeface="Arial" panose="020B0604020202020204" pitchFamily="34" charset="0"/>
                <a:cs typeface="Arial" panose="020B0604020202020204" pitchFamily="34" charset="0"/>
              </a:rPr>
              <a:t>?</a:t>
            </a:r>
            <a:br>
              <a:rPr lang="en-US" sz="2800" dirty="0">
                <a:solidFill>
                  <a:srgbClr val="6A4A62"/>
                </a:solidFill>
                <a:latin typeface="Arial" panose="020B0604020202020204" pitchFamily="34" charset="0"/>
                <a:cs typeface="Arial" panose="020B0604020202020204" pitchFamily="34" charset="0"/>
              </a:rPr>
            </a:br>
            <a:br>
              <a:rPr lang="en-US" sz="2800" dirty="0">
                <a:solidFill>
                  <a:srgbClr val="6A4A62"/>
                </a:solidFill>
                <a:latin typeface="Arial" panose="020B0604020202020204" pitchFamily="34" charset="0"/>
                <a:cs typeface="Arial" panose="020B0604020202020204" pitchFamily="34" charset="0"/>
              </a:rPr>
            </a:br>
            <a:br>
              <a:rPr lang="en-US" sz="2800" dirty="0">
                <a:solidFill>
                  <a:srgbClr val="6A4A62"/>
                </a:solidFill>
                <a:latin typeface="Arial" panose="020B0604020202020204" pitchFamily="34" charset="0"/>
                <a:cs typeface="Arial" panose="020B0604020202020204" pitchFamily="34" charset="0"/>
              </a:rPr>
            </a:br>
            <a:endParaRPr lang="en-US" sz="2800" dirty="0">
              <a:solidFill>
                <a:srgbClr val="6A4A62"/>
              </a:solidFill>
              <a:latin typeface="Arial" panose="020B0604020202020204" pitchFamily="34" charset="0"/>
              <a:cs typeface="Arial" panose="020B0604020202020204" pitchFamily="34" charset="0"/>
            </a:endParaRPr>
          </a:p>
        </p:txBody>
      </p:sp>
      <p:sp>
        <p:nvSpPr>
          <p:cNvPr id="6" name="TextBox 5"/>
          <p:cNvSpPr txBox="1"/>
          <p:nvPr/>
        </p:nvSpPr>
        <p:spPr>
          <a:xfrm>
            <a:off x="5284470" y="1258197"/>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284468" y="2154087"/>
            <a:ext cx="5701584" cy="3468642"/>
          </a:xfrm>
          <a:prstGeom prst="rect">
            <a:avLst/>
          </a:prstGeom>
          <a:noFill/>
        </p:spPr>
        <p:txBody>
          <a:bodyPr wrap="square" rtlCol="0">
            <a:spAutoFit/>
          </a:bodyPr>
          <a:lstStyle/>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Consider both school- and community-employed staff.</a:t>
            </a:r>
            <a:endParaRPr lang="en-US" sz="2400" b="1" dirty="0">
              <a:latin typeface="Arial" panose="020B0604020202020204" pitchFamily="34" charset="0"/>
              <a:cs typeface="Arial" panose="020B0604020202020204" pitchFamily="34" charset="0"/>
            </a:endParaRP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Ensure roles reflect knowledge and expertise.</a:t>
            </a:r>
            <a:endParaRPr lang="en-US" sz="2400" b="1" dirty="0">
              <a:latin typeface="Arial" panose="020B0604020202020204" pitchFamily="34" charset="0"/>
              <a:cs typeface="Arial" panose="020B0604020202020204" pitchFamily="34" charset="0"/>
            </a:endParaRP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Have a clear plan to address who will address each type of issue first and how tasks will be assigned.</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Include identification of disparities in staff responsibilities.</a:t>
            </a:r>
          </a:p>
        </p:txBody>
      </p:sp>
      <p:cxnSp>
        <p:nvCxnSpPr>
          <p:cNvPr id="22" name="Straight Connector 21">
            <a:extLst>
              <a:ext uri="{C183D7F6-B498-43B3-948B-1728B52AA6E4}">
                <adec:decorative xmlns:adec="http://schemas.microsoft.com/office/drawing/2017/decorative" val="1"/>
              </a:ext>
            </a:extLst>
          </p:cNvPr>
          <p:cNvCxnSpPr/>
          <p:nvPr/>
        </p:nvCxnSpPr>
        <p:spPr>
          <a:xfrm flipH="1">
            <a:off x="5022048" y="195798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1914A723-E6C4-4F7C-BDFF-BF7402ADBFA1}"/>
              </a:ext>
            </a:extLst>
          </p:cNvPr>
          <p:cNvSpPr>
            <a:spLocks noGrp="1"/>
          </p:cNvSpPr>
          <p:nvPr>
            <p:ph type="title"/>
          </p:nvPr>
        </p:nvSpPr>
        <p:spPr/>
        <p:txBody>
          <a:bodyPr/>
          <a:lstStyle/>
          <a:p>
            <a:r>
              <a:rPr lang="en-US" dirty="0"/>
              <a:t>Best Practices (5)</a:t>
            </a:r>
          </a:p>
        </p:txBody>
      </p:sp>
      <p:sp>
        <p:nvSpPr>
          <p:cNvPr id="12" name="Footer Placeholder 5">
            <a:extLst>
              <a:ext uri="{FF2B5EF4-FFF2-40B4-BE49-F238E27FC236}">
                <a16:creationId xmlns:a16="http://schemas.microsoft.com/office/drawing/2014/main" id="{14C23BC5-6233-E44C-AE36-28C4475A99B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747542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1443790" y="2045368"/>
            <a:ext cx="3998748" cy="2130697"/>
          </a:xfrm>
          <a:prstGeom prst="rect">
            <a:avLst/>
          </a:prstGeom>
        </p:spPr>
        <p:txBody>
          <a:bodyPr>
            <a:normAutofit fontScale="25000" lnSpcReduction="20000"/>
          </a:bodyPr>
          <a:lstStyle/>
          <a:p>
            <a:pPr marL="0" indent="0">
              <a:spcAft>
                <a:spcPts val="600"/>
              </a:spcAft>
              <a:buNone/>
            </a:pPr>
            <a:r>
              <a:rPr lang="en-US" sz="12800" b="1" dirty="0">
                <a:solidFill>
                  <a:srgbClr val="6A4A62"/>
                </a:solidFill>
                <a:latin typeface="Arial" panose="020B0604020202020204" pitchFamily="34" charset="0"/>
                <a:cs typeface="Arial" panose="020B0604020202020204" pitchFamily="34" charset="0"/>
              </a:rPr>
              <a:t>Reflection:</a:t>
            </a:r>
          </a:p>
          <a:p>
            <a:pPr marL="0" indent="0">
              <a:lnSpc>
                <a:spcPct val="140000"/>
              </a:lnSpc>
              <a:spcBef>
                <a:spcPts val="0"/>
              </a:spcBef>
              <a:buNone/>
            </a:pPr>
            <a:r>
              <a:rPr lang="en-US" sz="8400" dirty="0">
                <a:solidFill>
                  <a:srgbClr val="6A4A62"/>
                </a:solidFill>
                <a:latin typeface="Arial" panose="020B0604020202020204" pitchFamily="34" charset="0"/>
                <a:cs typeface="Arial" panose="020B0604020202020204" pitchFamily="34" charset="0"/>
              </a:rPr>
              <a:t>What do you think would help your school or district to better delineate roles and responsibilities related to school mental health?</a:t>
            </a:r>
          </a:p>
        </p:txBody>
      </p:sp>
      <p:sp>
        <p:nvSpPr>
          <p:cNvPr id="11" name="Rounded Rectangular Callout 10">
            <a:extLst>
              <a:ext uri="{C183D7F6-B498-43B3-948B-1728B52AA6E4}">
                <adec:decorative xmlns:adec="http://schemas.microsoft.com/office/drawing/2017/decorative" val="1"/>
              </a:ext>
            </a:extLst>
          </p:cNvPr>
          <p:cNvSpPr/>
          <p:nvPr/>
        </p:nvSpPr>
        <p:spPr>
          <a:xfrm>
            <a:off x="1094874" y="1491916"/>
            <a:ext cx="4489912" cy="3478839"/>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90790" y="1491916"/>
            <a:ext cx="5378046" cy="4226798"/>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Provide a written list of each team member’s primary and secondary roles, and the responsibilities for each role.</a:t>
            </a:r>
          </a:p>
          <a:p>
            <a:pPr marL="342900" indent="-34290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Establish a “map” of each school’s mental health team, as well as roles and responsibilities of each team member. </a:t>
            </a:r>
            <a:r>
              <a:rPr lang="en-US" sz="1600" dirty="0">
                <a:solidFill>
                  <a:srgbClr val="FFFFFF"/>
                </a:solidFill>
                <a:effectLst/>
                <a:latin typeface="Helvetica" pitchFamily="2" charset="0"/>
              </a:rPr>
              <a:t>District-level teams may wish to compile district-wide maps of all individuals sharing similar roles on each school’s mental health team and establish how district-level roles relate to school-level roles. </a:t>
            </a:r>
            <a:endParaRPr lang="en-US" sz="2400" dirty="0">
              <a:solidFill>
                <a:srgbClr val="000000"/>
              </a:solidFill>
              <a:latin typeface="+mn-lt"/>
              <a:cs typeface="Arial" panose="020B0604020202020204" pitchFamily="34" charset="0"/>
            </a:endParaRPr>
          </a:p>
          <a:p>
            <a:pPr marL="342900" indent="-342900">
              <a:lnSpc>
                <a:spcPct val="90000"/>
              </a:lnSpc>
              <a:spcBef>
                <a:spcPts val="1000"/>
              </a:spcBef>
              <a:buClr>
                <a:srgbClr val="6A4A62"/>
              </a:buClr>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p:txBody>
      </p:sp>
      <p:cxnSp>
        <p:nvCxnSpPr>
          <p:cNvPr id="10" name="Straight Connector 9">
            <a:extLst>
              <a:ext uri="{C183D7F6-B498-43B3-948B-1728B52AA6E4}">
                <adec:decorative xmlns:adec="http://schemas.microsoft.com/office/drawing/2017/decorative" val="1"/>
              </a:ext>
            </a:extLst>
          </p:cNvPr>
          <p:cNvCxnSpPr/>
          <p:nvPr/>
        </p:nvCxnSpPr>
        <p:spPr>
          <a:xfrm flipH="1">
            <a:off x="6074132" y="156243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46E6BB6-C8F5-41D2-8FAD-90EBE52440DB}"/>
              </a:ext>
            </a:extLst>
          </p:cNvPr>
          <p:cNvSpPr>
            <a:spLocks noGrp="1"/>
          </p:cNvSpPr>
          <p:nvPr>
            <p:ph type="title" idx="4294967295"/>
          </p:nvPr>
        </p:nvSpPr>
        <p:spPr/>
        <p:txBody>
          <a:bodyPr/>
          <a:lstStyle/>
          <a:p>
            <a:r>
              <a:rPr lang="en-US" dirty="0"/>
              <a:t>Reflection </a:t>
            </a:r>
          </a:p>
        </p:txBody>
      </p:sp>
      <p:sp>
        <p:nvSpPr>
          <p:cNvPr id="9" name="Footer Placeholder 5">
            <a:extLst>
              <a:ext uri="{FF2B5EF4-FFF2-40B4-BE49-F238E27FC236}">
                <a16:creationId xmlns:a16="http://schemas.microsoft.com/office/drawing/2014/main" id="{27CBE5B4-0847-3240-9A6E-A117E13589B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510255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575807" y="2198914"/>
            <a:ext cx="5159603" cy="2939665"/>
          </a:xfrm>
        </p:spPr>
        <p:txBody>
          <a:bodyPr>
            <a:normAutofit/>
          </a:bodyPr>
          <a:lstStyle/>
          <a:p>
            <a:pPr>
              <a:buClr>
                <a:srgbClr val="6A4A62"/>
              </a:buClr>
            </a:pPr>
            <a:r>
              <a:rPr lang="en-US" sz="2600" dirty="0">
                <a:latin typeface="Arial" panose="020B0604020202020204" pitchFamily="34" charset="0"/>
                <a:cs typeface="Arial" panose="020B0604020202020204" pitchFamily="34" charset="0"/>
              </a:rPr>
              <a:t>List all team member types.</a:t>
            </a:r>
          </a:p>
          <a:p>
            <a:pPr>
              <a:buClr>
                <a:srgbClr val="6A4A62"/>
              </a:buClr>
            </a:pPr>
            <a:r>
              <a:rPr lang="en-US" sz="2600" dirty="0">
                <a:latin typeface="Arial" panose="020B0604020202020204" pitchFamily="34" charset="0"/>
                <a:cs typeface="Arial" panose="020B0604020202020204" pitchFamily="34" charset="0"/>
              </a:rPr>
              <a:t>Outline roles and functions needed.</a:t>
            </a:r>
          </a:p>
          <a:p>
            <a:pPr>
              <a:buClr>
                <a:srgbClr val="6A4A62"/>
              </a:buClr>
            </a:pPr>
            <a:r>
              <a:rPr lang="en-US" sz="2600" dirty="0">
                <a:latin typeface="Arial" panose="020B0604020202020204" pitchFamily="34" charset="0"/>
                <a:cs typeface="Arial" panose="020B0604020202020204" pitchFamily="34" charset="0"/>
              </a:rPr>
              <a:t>Identify primary and secondary roles.</a:t>
            </a:r>
          </a:p>
        </p:txBody>
      </p:sp>
      <p:sp>
        <p:nvSpPr>
          <p:cNvPr id="3" name="Text Placeholder 2"/>
          <p:cNvSpPr>
            <a:spLocks noGrp="1"/>
          </p:cNvSpPr>
          <p:nvPr>
            <p:ph sz="quarter" idx="16"/>
          </p:nvPr>
        </p:nvSpPr>
        <p:spPr>
          <a:xfrm>
            <a:off x="300790" y="559395"/>
            <a:ext cx="7905386" cy="500065"/>
          </a:xfrm>
        </p:spPr>
        <p:txBody>
          <a:bodyPr>
            <a:noAutofit/>
          </a:bodyPr>
          <a:lstStyle/>
          <a:p>
            <a:pPr marL="0" indent="0">
              <a:buNone/>
            </a:pPr>
            <a:r>
              <a:rPr lang="en-US" sz="3200" b="1" dirty="0">
                <a:solidFill>
                  <a:srgbClr val="6A4A62"/>
                </a:solidFill>
                <a:latin typeface="Arial" panose="020B0604020202020204" pitchFamily="34" charset="0"/>
                <a:cs typeface="Arial" panose="020B0604020202020204" pitchFamily="34" charset="0"/>
              </a:rPr>
              <a:t>Team Roles and Functions</a:t>
            </a:r>
            <a:endParaRPr lang="en-US" sz="32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244590" y="1925660"/>
            <a:ext cx="13648" cy="3408318"/>
          </a:xfrm>
          <a:prstGeom prst="line">
            <a:avLst/>
          </a:prstGeom>
          <a:ln w="28575">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3" name="Group 12" descr="Resources Heading "/>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5" name="Picture 4" descr="Team Roles and Functions thumbn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72" y="1178916"/>
            <a:ext cx="4390918" cy="3829641"/>
          </a:xfrm>
          <a:prstGeom prst="rect">
            <a:avLst/>
          </a:prstGeom>
        </p:spPr>
      </p:pic>
      <p:sp>
        <p:nvSpPr>
          <p:cNvPr id="11" name="Rectangle 10">
            <a:extLst>
              <a:ext uri="{FF2B5EF4-FFF2-40B4-BE49-F238E27FC236}">
                <a16:creationId xmlns:a16="http://schemas.microsoft.com/office/drawing/2014/main" id="{6D67B8FC-0562-43A8-A716-A53D334EC6A6}"/>
              </a:ext>
            </a:extLst>
          </p:cNvPr>
          <p:cNvSpPr/>
          <p:nvPr/>
        </p:nvSpPr>
        <p:spPr>
          <a:xfrm>
            <a:off x="8757244" y="5128013"/>
            <a:ext cx="1779039" cy="307777"/>
          </a:xfrm>
          <a:prstGeom prst="rect">
            <a:avLst/>
          </a:prstGeom>
        </p:spPr>
        <p:txBody>
          <a:bodyPr wrap="square">
            <a:spAutoFit/>
          </a:bodyPr>
          <a:lstStyle/>
          <a:p>
            <a:r>
              <a:rPr lang="en-US" sz="1400" dirty="0"/>
              <a:t>NCSMH, 2018</a:t>
            </a:r>
          </a:p>
        </p:txBody>
      </p:sp>
      <p:sp>
        <p:nvSpPr>
          <p:cNvPr id="4" name="Title 3" hidden="1">
            <a:extLst>
              <a:ext uri="{FF2B5EF4-FFF2-40B4-BE49-F238E27FC236}">
                <a16:creationId xmlns:a16="http://schemas.microsoft.com/office/drawing/2014/main" id="{16FDD6DD-A6E4-4E9C-A890-8BE8DE80045F}"/>
              </a:ext>
            </a:extLst>
          </p:cNvPr>
          <p:cNvSpPr>
            <a:spLocks noGrp="1"/>
          </p:cNvSpPr>
          <p:nvPr>
            <p:ph type="title" idx="4294967295"/>
          </p:nvPr>
        </p:nvSpPr>
        <p:spPr/>
        <p:txBody>
          <a:bodyPr/>
          <a:lstStyle/>
          <a:p>
            <a:r>
              <a:rPr lang="en-US" dirty="0"/>
              <a:t>Team Roles and Functions</a:t>
            </a:r>
          </a:p>
        </p:txBody>
      </p:sp>
      <p:sp>
        <p:nvSpPr>
          <p:cNvPr id="12" name="Footer Placeholder 5">
            <a:extLst>
              <a:ext uri="{FF2B5EF4-FFF2-40B4-BE49-F238E27FC236}">
                <a16:creationId xmlns:a16="http://schemas.microsoft.com/office/drawing/2014/main" id="{62450E6A-ECB0-5D43-B459-74D08C36284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82672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887897" y="1981678"/>
            <a:ext cx="3785838"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make effective referral processes to school-based mental health services</a:t>
            </a:r>
            <a:r>
              <a:rPr lang="en-US" sz="2800" dirty="0">
                <a:solidFill>
                  <a:srgbClr val="6A4A62"/>
                </a:solidFill>
                <a:latin typeface="Arial" panose="020B0604020202020204" pitchFamily="34" charset="0"/>
                <a:cs typeface="Arial" panose="020B0604020202020204" pitchFamily="34" charset="0"/>
              </a:rPr>
              <a:t>?</a:t>
            </a:r>
            <a:br>
              <a:rPr lang="en-US" sz="2800" dirty="0">
                <a:solidFill>
                  <a:schemeClr val="accent1"/>
                </a:solidFill>
                <a:latin typeface="Arial" panose="020B0604020202020204" pitchFamily="34" charset="0"/>
                <a:cs typeface="Arial" panose="020B0604020202020204" pitchFamily="34" charset="0"/>
              </a:rPr>
            </a:br>
            <a:endParaRPr lang="en-US" sz="2800" dirty="0">
              <a:solidFill>
                <a:srgbClr val="6A4A62"/>
              </a:solidFill>
              <a:latin typeface="Arial" panose="020B0604020202020204" pitchFamily="34" charset="0"/>
              <a:cs typeface="Arial" panose="020B0604020202020204" pitchFamily="34" charset="0"/>
            </a:endParaRPr>
          </a:p>
        </p:txBody>
      </p:sp>
      <p:sp>
        <p:nvSpPr>
          <p:cNvPr id="6" name="TextBox 5"/>
          <p:cNvSpPr txBox="1"/>
          <p:nvPr/>
        </p:nvSpPr>
        <p:spPr>
          <a:xfrm>
            <a:off x="5029747" y="1003684"/>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029747" y="2166573"/>
            <a:ext cx="6049070" cy="3264483"/>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a current team resource directory.</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Address impact of stigma and mistrust in referral process.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Provide clear information for students and families to self-refer.</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Promote direct contact with providers.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referral feedback meetings or forms.</a:t>
            </a:r>
          </a:p>
        </p:txBody>
      </p:sp>
      <p:cxnSp>
        <p:nvCxnSpPr>
          <p:cNvPr id="22" name="Straight Connector 21">
            <a:extLst>
              <a:ext uri="{C183D7F6-B498-43B3-948B-1728B52AA6E4}">
                <adec:decorative xmlns:adec="http://schemas.microsoft.com/office/drawing/2017/decorative" val="1"/>
              </a:ext>
            </a:extLst>
          </p:cNvPr>
          <p:cNvCxnSpPr/>
          <p:nvPr/>
        </p:nvCxnSpPr>
        <p:spPr>
          <a:xfrm flipH="1">
            <a:off x="4831268" y="1801012"/>
            <a:ext cx="13648" cy="3408318"/>
          </a:xfrm>
          <a:prstGeom prst="line">
            <a:avLst/>
          </a:prstGeom>
          <a:ln w="28575">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57E3B792-4790-4985-A79D-B9787D4A84AB}"/>
              </a:ext>
            </a:extLst>
          </p:cNvPr>
          <p:cNvSpPr>
            <a:spLocks noGrp="1"/>
          </p:cNvSpPr>
          <p:nvPr>
            <p:ph type="title"/>
          </p:nvPr>
        </p:nvSpPr>
        <p:spPr/>
        <p:txBody>
          <a:bodyPr/>
          <a:lstStyle/>
          <a:p>
            <a:r>
              <a:rPr lang="en-US" dirty="0"/>
              <a:t>Best Practices (6)</a:t>
            </a:r>
          </a:p>
        </p:txBody>
      </p:sp>
      <p:sp>
        <p:nvSpPr>
          <p:cNvPr id="12" name="Footer Placeholder 5">
            <a:extLst>
              <a:ext uri="{FF2B5EF4-FFF2-40B4-BE49-F238E27FC236}">
                <a16:creationId xmlns:a16="http://schemas.microsoft.com/office/drawing/2014/main" id="{FB3266AA-8EA6-3047-9009-ABE5B8E5EC9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3455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848140" y="1981677"/>
            <a:ext cx="3633090"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600" b="1" dirty="0">
                <a:solidFill>
                  <a:srgbClr val="6A4A62"/>
                </a:solidFill>
                <a:latin typeface="Arial" panose="020B0604020202020204" pitchFamily="34" charset="0"/>
                <a:cs typeface="Arial" panose="020B0604020202020204" pitchFamily="34" charset="0"/>
              </a:rPr>
              <a:t>make effective referrals to community-based mental health services</a:t>
            </a:r>
            <a:r>
              <a:rPr lang="en-US" sz="2600" dirty="0">
                <a:solidFill>
                  <a:srgbClr val="6A4A62"/>
                </a:solidFill>
                <a:latin typeface="Arial" panose="020B0604020202020204" pitchFamily="34" charset="0"/>
                <a:cs typeface="Arial" panose="020B0604020202020204" pitchFamily="34" charset="0"/>
              </a:rPr>
              <a:t>?</a:t>
            </a:r>
            <a:br>
              <a:rPr lang="en-US" sz="2600" dirty="0">
                <a:solidFill>
                  <a:srgbClr val="6A4A62"/>
                </a:solidFill>
                <a:latin typeface="Arial" panose="020B0604020202020204" pitchFamily="34" charset="0"/>
                <a:cs typeface="Arial" panose="020B0604020202020204" pitchFamily="34" charset="0"/>
              </a:rPr>
            </a:br>
            <a:endParaRPr lang="en-US" sz="2600" dirty="0">
              <a:solidFill>
                <a:srgbClr val="6A4A62"/>
              </a:solidFill>
              <a:latin typeface="Arial" panose="020B0604020202020204" pitchFamily="34" charset="0"/>
              <a:cs typeface="Arial" panose="020B0604020202020204" pitchFamily="34" charset="0"/>
            </a:endParaRPr>
          </a:p>
        </p:txBody>
      </p:sp>
      <p:sp>
        <p:nvSpPr>
          <p:cNvPr id="6" name="TextBox 5"/>
          <p:cNvSpPr txBox="1"/>
          <p:nvPr/>
        </p:nvSpPr>
        <p:spPr>
          <a:xfrm>
            <a:off x="5094594" y="923674"/>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094594" y="1570005"/>
            <a:ext cx="6126759" cy="3964162"/>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Use current community resource map </a:t>
            </a:r>
          </a:p>
          <a:p>
            <a:pPr marL="342900" indent="-342900">
              <a:lnSpc>
                <a:spcPct val="90000"/>
              </a:lnSpc>
              <a:spcBef>
                <a:spcPts val="1000"/>
              </a:spcBef>
              <a:buClr>
                <a:srgbClr val="6A4A62"/>
              </a:buClr>
              <a:buFont typeface="Arial" panose="020B0604020202020204" pitchFamily="34" charset="0"/>
              <a:buChar char="•"/>
            </a:pPr>
            <a:r>
              <a:rPr lang="en-US" sz="2200" dirty="0">
                <a:latin typeface="Arial" panose="020B0604020202020204" pitchFamily="34" charset="0"/>
                <a:cs typeface="Arial" panose="020B0604020202020204" pitchFamily="34" charset="0"/>
              </a:rPr>
              <a:t>Clear referral process to include:</a:t>
            </a:r>
          </a:p>
          <a:p>
            <a:pPr marL="742950" lvl="1" indent="-285750">
              <a:lnSpc>
                <a:spcPct val="90000"/>
              </a:lnSpc>
              <a:spcBef>
                <a:spcPts val="1000"/>
              </a:spcBef>
              <a:buClr>
                <a:srgbClr val="6A4A62"/>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Family meeting to review needs, options, and releases of information</a:t>
            </a:r>
          </a:p>
          <a:p>
            <a:pPr marL="742950" lvl="1" indent="-285750">
              <a:lnSpc>
                <a:spcPct val="90000"/>
              </a:lnSpc>
              <a:spcBef>
                <a:spcPts val="1000"/>
              </a:spcBef>
              <a:buClr>
                <a:srgbClr val="6A4A62"/>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Confirm referral, service availability, and warm handoff</a:t>
            </a:r>
          </a:p>
          <a:p>
            <a:pPr marL="742950" lvl="1" indent="-285750">
              <a:lnSpc>
                <a:spcPct val="90000"/>
              </a:lnSpc>
              <a:spcBef>
                <a:spcPts val="1000"/>
              </a:spcBef>
              <a:buClr>
                <a:srgbClr val="6A4A62"/>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Referral instructions and contact information</a:t>
            </a:r>
          </a:p>
          <a:p>
            <a:pPr marL="742950" lvl="1" indent="-285750">
              <a:lnSpc>
                <a:spcPct val="90000"/>
              </a:lnSpc>
              <a:spcBef>
                <a:spcPts val="1000"/>
              </a:spcBef>
              <a:buClr>
                <a:srgbClr val="6A4A62"/>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Discuss potential barriers to follow-through and how to overcome</a:t>
            </a:r>
          </a:p>
          <a:p>
            <a:pPr marL="742950" lvl="1" indent="-285750">
              <a:lnSpc>
                <a:spcPct val="90000"/>
              </a:lnSpc>
              <a:spcBef>
                <a:spcPts val="1000"/>
              </a:spcBef>
              <a:buClr>
                <a:srgbClr val="6A4A62"/>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Follow-up meetings with provider for ongoing communication</a:t>
            </a:r>
          </a:p>
        </p:txBody>
      </p:sp>
      <p:cxnSp>
        <p:nvCxnSpPr>
          <p:cNvPr id="22" name="Straight Connector 21">
            <a:extLst>
              <a:ext uri="{C183D7F6-B498-43B3-948B-1728B52AA6E4}">
                <adec:decorative xmlns:adec="http://schemas.microsoft.com/office/drawing/2017/decorative" val="1"/>
              </a:ext>
            </a:extLst>
          </p:cNvPr>
          <p:cNvCxnSpPr/>
          <p:nvPr/>
        </p:nvCxnSpPr>
        <p:spPr>
          <a:xfrm flipH="1">
            <a:off x="4831268" y="180101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BC150A72-DFA3-4341-A209-3308E1416952}"/>
              </a:ext>
            </a:extLst>
          </p:cNvPr>
          <p:cNvSpPr>
            <a:spLocks noGrp="1"/>
          </p:cNvSpPr>
          <p:nvPr>
            <p:ph type="title"/>
          </p:nvPr>
        </p:nvSpPr>
        <p:spPr/>
        <p:txBody>
          <a:bodyPr/>
          <a:lstStyle/>
          <a:p>
            <a:r>
              <a:rPr lang="en-US" dirty="0"/>
              <a:t>Best Practices (7)</a:t>
            </a:r>
          </a:p>
        </p:txBody>
      </p:sp>
      <p:sp>
        <p:nvSpPr>
          <p:cNvPr id="12" name="Footer Placeholder 5">
            <a:extLst>
              <a:ext uri="{FF2B5EF4-FFF2-40B4-BE49-F238E27FC236}">
                <a16:creationId xmlns:a16="http://schemas.microsoft.com/office/drawing/2014/main" id="{9B4A2149-E2B4-1645-8B30-0A72BE63D50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13896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3597442" y="1732548"/>
            <a:ext cx="4704347" cy="2394284"/>
          </a:xfrm>
          <a:prstGeom prst="rect">
            <a:avLst/>
          </a:prstGeom>
        </p:spPr>
        <p:txBody>
          <a:bodyPr>
            <a:normAutofit fontScale="25000" lnSpcReduction="20000"/>
          </a:bodyPr>
          <a:lstStyle/>
          <a:p>
            <a:pPr marL="0" indent="0">
              <a:spcAft>
                <a:spcPts val="600"/>
              </a:spcAft>
              <a:buNone/>
            </a:pPr>
            <a:r>
              <a:rPr lang="en-US" sz="14400" b="1" dirty="0">
                <a:solidFill>
                  <a:srgbClr val="6A4A62"/>
                </a:solidFill>
                <a:latin typeface="Arial" panose="020B0604020202020204" pitchFamily="34" charset="0"/>
                <a:cs typeface="Arial" panose="020B0604020202020204" pitchFamily="34" charset="0"/>
              </a:rPr>
              <a:t>Reflection:</a:t>
            </a:r>
          </a:p>
          <a:p>
            <a:pPr marL="0" indent="0">
              <a:lnSpc>
                <a:spcPct val="140000"/>
              </a:lnSpc>
              <a:spcBef>
                <a:spcPts val="0"/>
              </a:spcBef>
              <a:buNone/>
            </a:pPr>
            <a:r>
              <a:rPr lang="en-US" sz="9600" dirty="0">
                <a:solidFill>
                  <a:srgbClr val="6A4A62"/>
                </a:solidFill>
                <a:latin typeface="Arial" panose="020B0604020202020204" pitchFamily="34" charset="0"/>
                <a:cs typeface="Arial" panose="020B0604020202020204" pitchFamily="34" charset="0"/>
              </a:rPr>
              <a:t>What resources or strategies would help you to be more efficient in your school mental health referral process to school and community partners?</a:t>
            </a:r>
            <a:br>
              <a:rPr lang="en-US" sz="9600" dirty="0">
                <a:solidFill>
                  <a:srgbClr val="6A4A62"/>
                </a:solidFill>
                <a:latin typeface="Arial" panose="020B0604020202020204" pitchFamily="34" charset="0"/>
                <a:cs typeface="Arial" panose="020B0604020202020204" pitchFamily="34" charset="0"/>
              </a:rPr>
            </a:br>
            <a:endParaRPr lang="en-US" sz="9600" dirty="0">
              <a:solidFill>
                <a:srgbClr val="6A4A62"/>
              </a:solidFill>
              <a:latin typeface="Arial" panose="020B0604020202020204" pitchFamily="34" charset="0"/>
              <a:cs typeface="Arial" panose="020B0604020202020204" pitchFamily="34" charset="0"/>
            </a:endParaRPr>
          </a:p>
        </p:txBody>
      </p:sp>
      <p:sp>
        <p:nvSpPr>
          <p:cNvPr id="11" name="Rounded Rectangular Callout 10">
            <a:extLst>
              <a:ext uri="{C183D7F6-B498-43B3-948B-1728B52AA6E4}">
                <adec:decorative xmlns:adec="http://schemas.microsoft.com/office/drawing/2017/decorative" val="1"/>
              </a:ext>
            </a:extLst>
          </p:cNvPr>
          <p:cNvSpPr/>
          <p:nvPr/>
        </p:nvSpPr>
        <p:spPr>
          <a:xfrm>
            <a:off x="3047495" y="1287379"/>
            <a:ext cx="5783683" cy="3540235"/>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2AA10A69-18F7-404F-AA33-E78C10CDE60D}"/>
              </a:ext>
            </a:extLst>
          </p:cNvPr>
          <p:cNvSpPr>
            <a:spLocks noGrp="1"/>
          </p:cNvSpPr>
          <p:nvPr>
            <p:ph type="title" idx="4294967295"/>
          </p:nvPr>
        </p:nvSpPr>
        <p:spPr/>
        <p:txBody>
          <a:bodyPr/>
          <a:lstStyle/>
          <a:p>
            <a:r>
              <a:rPr lang="en-US" dirty="0"/>
              <a:t>Reflection</a:t>
            </a:r>
            <a:r>
              <a:rPr lang="en-US" baseline="0" dirty="0"/>
              <a:t> </a:t>
            </a:r>
            <a:endParaRPr lang="en-US" dirty="0"/>
          </a:p>
        </p:txBody>
      </p:sp>
      <p:sp>
        <p:nvSpPr>
          <p:cNvPr id="6" name="Footer Placeholder 5">
            <a:extLst>
              <a:ext uri="{FF2B5EF4-FFF2-40B4-BE49-F238E27FC236}">
                <a16:creationId xmlns:a16="http://schemas.microsoft.com/office/drawing/2014/main" id="{F13A9DF1-95EB-3A42-BA74-3921B57640E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10535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746" y="665018"/>
            <a:ext cx="6631580" cy="900135"/>
          </a:xfrm>
        </p:spPr>
        <p:txBody>
          <a:bodyPr vert="horz" lIns="91440" tIns="45720" rIns="91440" bIns="45720" rtlCol="0" anchor="b">
            <a:normAutofit/>
          </a:bodyPr>
          <a:lstStyle/>
          <a:p>
            <a:r>
              <a:rPr lang="en-US" sz="2800" dirty="0"/>
              <a:t>Develop Effective Referral Processes</a:t>
            </a:r>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quarter" idx="11"/>
          </p:nvPr>
        </p:nvSpPr>
        <p:spPr>
          <a:xfrm>
            <a:off x="5303746" y="1688449"/>
            <a:ext cx="6498430" cy="4024180"/>
          </a:xfrm>
          <a:prstGeom prst="rect">
            <a:avLst/>
          </a:prstGeom>
        </p:spPr>
        <p:txBody>
          <a:bodyPr vert="horz" lIns="91440" tIns="45720" rIns="91440" bIns="45720" rtlCol="0">
            <a:normAutofit/>
          </a:bodyPr>
          <a:lstStyle/>
          <a:p>
            <a:pPr>
              <a:lnSpc>
                <a:spcPct val="110000"/>
              </a:lnSpc>
              <a:buClr>
                <a:srgbClr val="6A4A62"/>
              </a:buClr>
            </a:pPr>
            <a:r>
              <a:rPr lang="en-US" sz="2400" dirty="0">
                <a:solidFill>
                  <a:schemeClr val="tx1"/>
                </a:solidFill>
                <a:latin typeface="Arial" panose="020B0604020202020204" pitchFamily="34" charset="0"/>
                <a:cs typeface="Arial" panose="020B0604020202020204" pitchFamily="34" charset="0"/>
              </a:rPr>
              <a:t>Develop a frequently asked questions document about behavioral health services.</a:t>
            </a:r>
          </a:p>
          <a:p>
            <a:pPr>
              <a:lnSpc>
                <a:spcPct val="110000"/>
              </a:lnSpc>
              <a:buClr>
                <a:srgbClr val="6A4A62"/>
              </a:buClr>
            </a:pPr>
            <a:r>
              <a:rPr lang="en-US" sz="2400" dirty="0">
                <a:solidFill>
                  <a:schemeClr val="tx1"/>
                </a:solidFill>
                <a:latin typeface="Arial" panose="020B0604020202020204" pitchFamily="34" charset="0"/>
                <a:cs typeface="Arial" panose="020B0604020202020204" pitchFamily="34" charset="0"/>
              </a:rPr>
              <a:t>Develop a “Plan of Action” for times when a community referral is needed. </a:t>
            </a:r>
          </a:p>
          <a:p>
            <a:pPr>
              <a:lnSpc>
                <a:spcPct val="110000"/>
              </a:lnSpc>
              <a:buClr>
                <a:srgbClr val="6A4A62"/>
              </a:buClr>
            </a:pPr>
            <a:r>
              <a:rPr lang="en-US" sz="2400" dirty="0">
                <a:solidFill>
                  <a:schemeClr val="tx1"/>
                </a:solidFill>
                <a:latin typeface="Arial" panose="020B0604020202020204" pitchFamily="34" charset="0"/>
                <a:cs typeface="Arial" panose="020B0604020202020204" pitchFamily="34" charset="0"/>
              </a:rPr>
              <a:t>When making referrals, consider treatment modality, insurance acceptance, geographic location, gender identity, age, culture, ethnicity, and other areas of diversity.</a:t>
            </a:r>
          </a:p>
        </p:txBody>
      </p:sp>
      <p:cxnSp>
        <p:nvCxnSpPr>
          <p:cNvPr id="9" name="Straight Connector 8">
            <a:extLst>
              <a:ext uri="{C183D7F6-B498-43B3-948B-1728B52AA6E4}">
                <adec:decorative xmlns:adec="http://schemas.microsoft.com/office/drawing/2017/decorative" val="1"/>
              </a:ext>
            </a:extLst>
          </p:cNvPr>
          <p:cNvCxnSpPr/>
          <p:nvPr/>
        </p:nvCxnSpPr>
        <p:spPr>
          <a:xfrm flipH="1">
            <a:off x="4957825" y="174057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2" name="Picture 1" descr="Helpful Tips post-i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24" y="1106588"/>
            <a:ext cx="3953576" cy="4414102"/>
          </a:xfrm>
          <a:prstGeom prst="rect">
            <a:avLst/>
          </a:prstGeom>
        </p:spPr>
      </p:pic>
      <p:sp>
        <p:nvSpPr>
          <p:cNvPr id="10" name="Footer Placeholder 5">
            <a:extLst>
              <a:ext uri="{FF2B5EF4-FFF2-40B4-BE49-F238E27FC236}">
                <a16:creationId xmlns:a16="http://schemas.microsoft.com/office/drawing/2014/main" id="{4A041485-29E4-FD45-92A1-BF28C1BEEB2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97291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SMH Referral Pathways Toolkit (NITT-TA Center) thumbnail &#10;&#10;"/>
          <p:cNvSpPr>
            <a:spLocks noGrp="1"/>
          </p:cNvSpPr>
          <p:nvPr>
            <p:ph sz="quarter" idx="12"/>
          </p:nvPr>
        </p:nvSpPr>
        <p:spPr>
          <a:xfrm>
            <a:off x="400244" y="1636847"/>
            <a:ext cx="5466647" cy="3408318"/>
          </a:xfrm>
        </p:spPr>
        <p:txBody>
          <a:bodyPr>
            <a:noAutofit/>
          </a:bodyPr>
          <a:lstStyle/>
          <a:p>
            <a:pPr lvl="1">
              <a:spcBef>
                <a:spcPts val="1000"/>
              </a:spcBef>
              <a:buClr>
                <a:srgbClr val="6A4A62"/>
              </a:buClr>
            </a:pPr>
            <a:r>
              <a:rPr lang="en-US" dirty="0">
                <a:latin typeface="Arial" panose="020B0604020202020204" pitchFamily="34" charset="0"/>
                <a:cs typeface="Arial" panose="020B0604020202020204" pitchFamily="34" charset="0"/>
              </a:rPr>
              <a:t>SMH Referral Pathways Toolkit (NITT-TA Center)</a:t>
            </a:r>
          </a:p>
          <a:p>
            <a:pPr lvl="1">
              <a:spcBef>
                <a:spcPts val="1000"/>
              </a:spcBef>
              <a:buClr>
                <a:srgbClr val="6A4A62"/>
              </a:buClr>
            </a:pPr>
            <a:r>
              <a:rPr lang="en-US" dirty="0">
                <a:latin typeface="Arial" panose="020B0604020202020204" pitchFamily="34" charset="0"/>
                <a:cs typeface="Arial" panose="020B0604020202020204" pitchFamily="34" charset="0"/>
              </a:rPr>
              <a:t>Referral and Triage Flow Chart Examples</a:t>
            </a:r>
          </a:p>
          <a:p>
            <a:pPr lvl="1">
              <a:spcBef>
                <a:spcPts val="1000"/>
              </a:spcBef>
              <a:buClr>
                <a:srgbClr val="6A4A62"/>
              </a:buClr>
            </a:pPr>
            <a:r>
              <a:rPr lang="en-US" dirty="0">
                <a:latin typeface="Arial" panose="020B0604020202020204" pitchFamily="34" charset="0"/>
                <a:cs typeface="Arial" panose="020B0604020202020204" pitchFamily="34" charset="0"/>
              </a:rPr>
              <a:t>When to Refer a Student</a:t>
            </a:r>
          </a:p>
          <a:p>
            <a:pPr lvl="1">
              <a:spcBef>
                <a:spcPts val="1000"/>
              </a:spcBef>
              <a:buClr>
                <a:srgbClr val="6A4A62"/>
              </a:buClr>
            </a:pPr>
            <a:r>
              <a:rPr lang="en-US" dirty="0">
                <a:latin typeface="Arial" panose="020B0604020202020204" pitchFamily="34" charset="0"/>
                <a:cs typeface="Arial" panose="020B0604020202020204" pitchFamily="34" charset="0"/>
              </a:rPr>
              <a:t>Referral Form Example</a:t>
            </a:r>
          </a:p>
          <a:p>
            <a:pPr lvl="1">
              <a:spcBef>
                <a:spcPts val="1000"/>
              </a:spcBef>
              <a:buClr>
                <a:srgbClr val="6A4A62"/>
              </a:buClr>
            </a:pPr>
            <a:r>
              <a:rPr lang="en-US" dirty="0">
                <a:latin typeface="Arial" panose="020B0604020202020204" pitchFamily="34" charset="0"/>
                <a:cs typeface="Arial" panose="020B0604020202020204" pitchFamily="34" charset="0"/>
              </a:rPr>
              <a:t>Release of Information Forms</a:t>
            </a:r>
          </a:p>
          <a:p>
            <a:pPr lvl="1">
              <a:spcBef>
                <a:spcPts val="1000"/>
              </a:spcBef>
              <a:buClr>
                <a:srgbClr val="6A4A62"/>
              </a:buClr>
            </a:pPr>
            <a:r>
              <a:rPr lang="en-US" dirty="0">
                <a:latin typeface="Arial" panose="020B0604020202020204" pitchFamily="34" charset="0"/>
                <a:cs typeface="Arial" panose="020B0604020202020204" pitchFamily="34" charset="0"/>
              </a:rPr>
              <a:t>Referral Feedback Template</a:t>
            </a:r>
          </a:p>
        </p:txBody>
      </p:sp>
      <p:sp>
        <p:nvSpPr>
          <p:cNvPr id="3" name="Text Placeholder 2"/>
          <p:cNvSpPr>
            <a:spLocks noGrp="1"/>
          </p:cNvSpPr>
          <p:nvPr>
            <p:ph sz="quarter" idx="16"/>
          </p:nvPr>
        </p:nvSpPr>
        <p:spPr>
          <a:xfrm>
            <a:off x="819716" y="541249"/>
            <a:ext cx="4887664" cy="500065"/>
          </a:xfrm>
        </p:spPr>
        <p:txBody>
          <a:bodyPr>
            <a:noAutofit/>
          </a:bodyPr>
          <a:lstStyle/>
          <a:p>
            <a:pPr marL="0" indent="0">
              <a:buNone/>
            </a:pPr>
            <a:r>
              <a:rPr lang="en-US" sz="4000" b="1" dirty="0">
                <a:solidFill>
                  <a:srgbClr val="6A4A62"/>
                </a:solidFill>
                <a:latin typeface="Arial" panose="020B0604020202020204" pitchFamily="34" charset="0"/>
                <a:cs typeface="Arial" panose="020B0604020202020204" pitchFamily="34" charset="0"/>
              </a:rPr>
              <a:t>Referral Resources</a:t>
            </a:r>
            <a:endParaRPr lang="en-US" sz="40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192253" y="163684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3" name="Group 12" descr="Resources Heading "/>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5" name="Picture 4" descr="SMH Referral Pathways Toolkit (NITT-TA Center) thumbnail&#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853" y="1383632"/>
            <a:ext cx="3060681" cy="3914748"/>
          </a:xfrm>
          <a:prstGeom prst="rect">
            <a:avLst/>
          </a:prstGeom>
        </p:spPr>
      </p:pic>
      <p:sp>
        <p:nvSpPr>
          <p:cNvPr id="2" name="TextBox 1">
            <a:extLst>
              <a:ext uri="{FF2B5EF4-FFF2-40B4-BE49-F238E27FC236}">
                <a16:creationId xmlns:a16="http://schemas.microsoft.com/office/drawing/2014/main" id="{6FB02F1D-894C-46DB-A2DD-56E2C18D8609}"/>
              </a:ext>
            </a:extLst>
          </p:cNvPr>
          <p:cNvSpPr txBox="1"/>
          <p:nvPr/>
        </p:nvSpPr>
        <p:spPr>
          <a:xfrm>
            <a:off x="8060462" y="5474368"/>
            <a:ext cx="1883712" cy="369332"/>
          </a:xfrm>
          <a:prstGeom prst="rect">
            <a:avLst/>
          </a:prstGeom>
          <a:noFill/>
        </p:spPr>
        <p:txBody>
          <a:bodyPr wrap="square" rtlCol="0">
            <a:spAutoFit/>
          </a:bodyPr>
          <a:lstStyle/>
          <a:p>
            <a:r>
              <a:rPr lang="en-US" dirty="0"/>
              <a:t>(NITT-TA, 2015)</a:t>
            </a:r>
          </a:p>
        </p:txBody>
      </p:sp>
      <p:sp>
        <p:nvSpPr>
          <p:cNvPr id="6" name="Title 5" hidden="1">
            <a:extLst>
              <a:ext uri="{FF2B5EF4-FFF2-40B4-BE49-F238E27FC236}">
                <a16:creationId xmlns:a16="http://schemas.microsoft.com/office/drawing/2014/main" id="{BB5DFEF7-AB85-4AA1-810C-2BF5A9BB4422}"/>
              </a:ext>
            </a:extLst>
          </p:cNvPr>
          <p:cNvSpPr>
            <a:spLocks noGrp="1"/>
          </p:cNvSpPr>
          <p:nvPr>
            <p:ph type="title" idx="4294967295"/>
          </p:nvPr>
        </p:nvSpPr>
        <p:spPr/>
        <p:txBody>
          <a:bodyPr/>
          <a:lstStyle/>
          <a:p>
            <a:r>
              <a:rPr lang="en-US" dirty="0"/>
              <a:t>Referral Resources</a:t>
            </a:r>
          </a:p>
        </p:txBody>
      </p:sp>
      <p:sp>
        <p:nvSpPr>
          <p:cNvPr id="12" name="Footer Placeholder 5">
            <a:extLst>
              <a:ext uri="{FF2B5EF4-FFF2-40B4-BE49-F238E27FC236}">
                <a16:creationId xmlns:a16="http://schemas.microsoft.com/office/drawing/2014/main" id="{830C8FAC-8EF3-8243-8A74-9205DDCD894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181885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662609" y="1917794"/>
            <a:ext cx="4251154" cy="351559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use data to determine what mental health services and supports (Tiers 1, 2, and 3) were needed </a:t>
            </a:r>
            <a:r>
              <a:rPr lang="en-US" sz="2800" dirty="0">
                <a:solidFill>
                  <a:srgbClr val="6A4A62"/>
                </a:solidFill>
                <a:latin typeface="Arial" panose="020B0604020202020204" pitchFamily="34" charset="0"/>
                <a:cs typeface="Arial" panose="020B0604020202020204" pitchFamily="34" charset="0"/>
              </a:rPr>
              <a:t>by students?</a:t>
            </a:r>
          </a:p>
        </p:txBody>
      </p:sp>
      <p:sp>
        <p:nvSpPr>
          <p:cNvPr id="6" name="TextBox 5"/>
          <p:cNvSpPr txBox="1"/>
          <p:nvPr/>
        </p:nvSpPr>
        <p:spPr>
          <a:xfrm>
            <a:off x="5353815" y="1022944"/>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353815" y="1802708"/>
            <a:ext cx="6762784" cy="4101493"/>
          </a:xfrm>
          <a:prstGeom prst="rect">
            <a:avLst/>
          </a:prstGeom>
          <a:noFill/>
        </p:spPr>
        <p:txBody>
          <a:bodyPr wrap="square" lIns="91440" tIns="45720" rIns="91440" bIns="45720" rtlCol="0" anchor="t">
            <a:spAutoFit/>
          </a:bodyPr>
          <a:lstStyle/>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multiple data sources to match mental health interventions with student needs.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a:cs typeface="Arial"/>
              </a:rPr>
              <a:t>Use validated</a:t>
            </a:r>
            <a:r>
              <a:rPr lang="en-US" sz="2400" dirty="0">
                <a:latin typeface="Arial"/>
                <a:ea typeface="+mn-lt"/>
                <a:cs typeface="+mn-lt"/>
              </a:rPr>
              <a:t>, culturally responsive screening/assessment/survey tool(s) that reflect valued outcomes and are appropriate (e.g., developmentally) to your student population and in the first language(s) of students and families.</a:t>
            </a:r>
          </a:p>
          <a:p>
            <a:pPr marL="285750" indent="-28575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screening and assessment data to “triage” students into levels of support.</a:t>
            </a:r>
          </a:p>
          <a:p>
            <a:pPr marL="342900" indent="-342900">
              <a:lnSpc>
                <a:spcPct val="120000"/>
              </a:lnSpc>
              <a:buClr>
                <a:srgbClr val="6A4A62"/>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cxnSp>
        <p:nvCxnSpPr>
          <p:cNvPr id="22" name="Straight Connector 21">
            <a:extLst>
              <a:ext uri="{C183D7F6-B498-43B3-948B-1728B52AA6E4}">
                <adec:decorative xmlns:adec="http://schemas.microsoft.com/office/drawing/2017/decorative" val="1"/>
              </a:ext>
            </a:extLst>
          </p:cNvPr>
          <p:cNvCxnSpPr/>
          <p:nvPr/>
        </p:nvCxnSpPr>
        <p:spPr>
          <a:xfrm flipH="1">
            <a:off x="5126965" y="180101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4337D3C4-3E1C-4CE7-9BF6-044A641983FA}"/>
              </a:ext>
            </a:extLst>
          </p:cNvPr>
          <p:cNvSpPr>
            <a:spLocks noGrp="1"/>
          </p:cNvSpPr>
          <p:nvPr>
            <p:ph type="title"/>
          </p:nvPr>
        </p:nvSpPr>
        <p:spPr/>
        <p:txBody>
          <a:bodyPr/>
          <a:lstStyle/>
          <a:p>
            <a:r>
              <a:rPr lang="en-US" dirty="0"/>
              <a:t>Best Practices (8)</a:t>
            </a:r>
          </a:p>
        </p:txBody>
      </p:sp>
      <p:sp>
        <p:nvSpPr>
          <p:cNvPr id="12" name="Footer Placeholder 5">
            <a:extLst>
              <a:ext uri="{FF2B5EF4-FFF2-40B4-BE49-F238E27FC236}">
                <a16:creationId xmlns:a16="http://schemas.microsoft.com/office/drawing/2014/main" id="{A1FC9A30-82A0-314D-9F6B-71137D6BD90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92898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580056" y="1895573"/>
            <a:ext cx="5423702" cy="3408318"/>
          </a:xfrm>
        </p:spPr>
        <p:txBody>
          <a:bodyPr>
            <a:noAutofit/>
          </a:bodyPr>
          <a:lstStyle/>
          <a:p>
            <a:pPr>
              <a:buClr>
                <a:srgbClr val="6A4A62"/>
              </a:buClr>
            </a:pPr>
            <a:r>
              <a:rPr lang="en-US" sz="2200" dirty="0">
                <a:latin typeface="Arial" panose="020B0604020202020204" pitchFamily="34" charset="0"/>
                <a:cs typeface="Arial" panose="020B0604020202020204" pitchFamily="34" charset="0"/>
              </a:rPr>
              <a:t>Searchable library of free or low-cost screening and assessment measures related to school mental health</a:t>
            </a:r>
          </a:p>
          <a:p>
            <a:pPr>
              <a:buClr>
                <a:srgbClr val="6A4A62"/>
              </a:buClr>
            </a:pPr>
            <a:r>
              <a:rPr lang="en-US" sz="2200" dirty="0">
                <a:latin typeface="Arial" panose="020B0604020202020204" pitchFamily="34" charset="0"/>
                <a:cs typeface="Arial" panose="020B0604020202020204" pitchFamily="34" charset="0"/>
              </a:rPr>
              <a:t>Academic, school climate, and social, emotional, and behavioral measures are included</a:t>
            </a:r>
          </a:p>
          <a:p>
            <a:pPr>
              <a:buClr>
                <a:srgbClr val="6A4A62"/>
              </a:buClr>
            </a:pPr>
            <a:r>
              <a:rPr lang="en-US" sz="2200" dirty="0">
                <a:latin typeface="Arial" panose="020B0604020202020204" pitchFamily="34" charset="0"/>
                <a:cs typeface="Arial" panose="020B0604020202020204" pitchFamily="34" charset="0"/>
              </a:rPr>
              <a:t>Visit </a:t>
            </a:r>
            <a:r>
              <a:rPr lang="en-US" sz="2200" dirty="0">
                <a:latin typeface="Arial" panose="020B0604020202020204" pitchFamily="34" charset="0"/>
                <a:cs typeface="Arial" panose="020B0604020202020204" pitchFamily="34" charset="0"/>
                <a:hlinkClick r:id="rId3"/>
              </a:rPr>
              <a:t>www.theshapesystem.com/register</a:t>
            </a:r>
            <a:r>
              <a:rPr lang="en-US" sz="2200" dirty="0">
                <a:latin typeface="Arial" panose="020B0604020202020204" pitchFamily="34" charset="0"/>
                <a:cs typeface="Arial" panose="020B0604020202020204" pitchFamily="34" charset="0"/>
              </a:rPr>
              <a:t> to open your free school or district account with this Library</a:t>
            </a:r>
          </a:p>
        </p:txBody>
      </p:sp>
      <p:sp>
        <p:nvSpPr>
          <p:cNvPr id="3" name="Text Placeholder 2"/>
          <p:cNvSpPr>
            <a:spLocks noGrp="1"/>
          </p:cNvSpPr>
          <p:nvPr>
            <p:ph sz="quarter" idx="16"/>
          </p:nvPr>
        </p:nvSpPr>
        <p:spPr>
          <a:xfrm>
            <a:off x="580056" y="541249"/>
            <a:ext cx="5267291" cy="500065"/>
          </a:xfrm>
        </p:spPr>
        <p:txBody>
          <a:bodyPr>
            <a:noAutofit/>
          </a:bodyPr>
          <a:lstStyle/>
          <a:p>
            <a:pPr marL="0" indent="0">
              <a:buNone/>
            </a:pPr>
            <a:r>
              <a:rPr lang="en-US" sz="3200" b="1" dirty="0">
                <a:solidFill>
                  <a:srgbClr val="6A4A62"/>
                </a:solidFill>
                <a:latin typeface="Arial" panose="020B0604020202020204" pitchFamily="34" charset="0"/>
                <a:cs typeface="Arial" panose="020B0604020202020204" pitchFamily="34" charset="0"/>
              </a:rPr>
              <a:t>SHAPE Screening and Assessment Library</a:t>
            </a:r>
            <a:endParaRPr lang="en-US" sz="32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394075" y="179542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3" name="Group 12" descr="Resources Heading "/>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5" name="Picture 4" descr="SHAPE assessment thumbnail&#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538" y="1678414"/>
            <a:ext cx="4634129" cy="3667006"/>
          </a:xfrm>
          <a:prstGeom prst="rect">
            <a:avLst/>
          </a:prstGeom>
        </p:spPr>
      </p:pic>
      <p:sp>
        <p:nvSpPr>
          <p:cNvPr id="10" name="TextBox 9">
            <a:extLst>
              <a:ext uri="{FF2B5EF4-FFF2-40B4-BE49-F238E27FC236}">
                <a16:creationId xmlns:a16="http://schemas.microsoft.com/office/drawing/2014/main" id="{DD1BDEC5-4AD9-4086-B167-171246E04010}"/>
              </a:ext>
            </a:extLst>
          </p:cNvPr>
          <p:cNvSpPr txBox="1"/>
          <p:nvPr/>
        </p:nvSpPr>
        <p:spPr>
          <a:xfrm>
            <a:off x="8137756" y="5507360"/>
            <a:ext cx="1957892" cy="369332"/>
          </a:xfrm>
          <a:prstGeom prst="rect">
            <a:avLst/>
          </a:prstGeom>
          <a:noFill/>
        </p:spPr>
        <p:txBody>
          <a:bodyPr wrap="square" rtlCol="0">
            <a:spAutoFit/>
          </a:bodyPr>
          <a:lstStyle/>
          <a:p>
            <a:r>
              <a:rPr lang="en-US" dirty="0"/>
              <a:t>(NCSMH, 2018)</a:t>
            </a:r>
          </a:p>
        </p:txBody>
      </p:sp>
      <p:sp>
        <p:nvSpPr>
          <p:cNvPr id="2" name="Title 1" hidden="1">
            <a:extLst>
              <a:ext uri="{FF2B5EF4-FFF2-40B4-BE49-F238E27FC236}">
                <a16:creationId xmlns:a16="http://schemas.microsoft.com/office/drawing/2014/main" id="{C37EE73E-B9CC-4975-B38A-0CEA0EB340D7}"/>
              </a:ext>
            </a:extLst>
          </p:cNvPr>
          <p:cNvSpPr>
            <a:spLocks noGrp="1"/>
          </p:cNvSpPr>
          <p:nvPr>
            <p:ph type="title" idx="4294967295"/>
          </p:nvPr>
        </p:nvSpPr>
        <p:spPr/>
        <p:txBody>
          <a:bodyPr/>
          <a:lstStyle/>
          <a:p>
            <a:r>
              <a:rPr lang="en-US" dirty="0"/>
              <a:t>SHAPE Screening </a:t>
            </a:r>
          </a:p>
        </p:txBody>
      </p:sp>
      <p:sp>
        <p:nvSpPr>
          <p:cNvPr id="12" name="Footer Placeholder 5">
            <a:extLst>
              <a:ext uri="{FF2B5EF4-FFF2-40B4-BE49-F238E27FC236}">
                <a16:creationId xmlns:a16="http://schemas.microsoft.com/office/drawing/2014/main" id="{005B6EED-42B3-9B41-93DE-B497D8CFF12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7108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287379"/>
            <a:ext cx="2262357" cy="893929"/>
          </a:xfrm>
        </p:spPr>
        <p:txBody>
          <a:bodyPr/>
          <a:lstStyle/>
          <a:p>
            <a:r>
              <a:rPr lang="en-US" dirty="0"/>
              <a:t>Agenda</a:t>
            </a:r>
          </a:p>
        </p:txBody>
      </p:sp>
      <p:pic>
        <p:nvPicPr>
          <p:cNvPr id="7" name="Graphic 8" descr="Checklist">
            <a:extLst>
              <a:ext uri="{FF2B5EF4-FFF2-40B4-BE49-F238E27FC236}">
                <a16:creationId xmlns:a16="http://schemas.microsoft.com/office/drawing/2014/main" id="{AD24D019-AF3D-4154-8A64-0ED9FD739524}"/>
              </a:ext>
            </a:extLst>
          </p:cNvPr>
          <p:cNvPicPr>
            <a:picLocks noGrp="1" noChangeAspect="1"/>
          </p:cNvPicPr>
          <p:nvPr>
            <p:ph sz="quarter" idx="11"/>
          </p:nvPr>
        </p:nvPicPr>
        <p:blipFill>
          <a:blip r:embed="rId3" cstate="print">
            <a:duotone>
              <a:prstClr val="black"/>
              <a:srgbClr val="6A4A62">
                <a:tint val="45000"/>
                <a:satMod val="400000"/>
              </a:srgbClr>
            </a:duotone>
            <a:extLst>
              <a:ext uri="{BEBA8EAE-BF5A-486C-A8C5-ECC9F3942E4B}">
                <a14:imgProps xmlns:a14="http://schemas.microsoft.com/office/drawing/2010/main">
                  <a14:imgLayer r:embed="rId4">
                    <a14:imgEffect>
                      <a14:artisticPhotocopy/>
                    </a14:imgEffect>
                    <a14:imgEffect>
                      <a14:colorTemperature colorTemp="6212"/>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0210" y="1608199"/>
            <a:ext cx="4151674" cy="3899647"/>
          </a:xfrm>
          <a:prstGeom prst="rect">
            <a:avLst/>
          </a:prstGeom>
          <a:noFill/>
        </p:spPr>
      </p:pic>
      <p:cxnSp>
        <p:nvCxnSpPr>
          <p:cNvPr id="8" name="Straight Connector 7">
            <a:extLst>
              <a:ext uri="{C183D7F6-B498-43B3-948B-1728B52AA6E4}">
                <adec:decorative xmlns:adec="http://schemas.microsoft.com/office/drawing/2017/decorative" val="1"/>
              </a:ext>
            </a:extLst>
          </p:cNvPr>
          <p:cNvCxnSpPr/>
          <p:nvPr/>
        </p:nvCxnSpPr>
        <p:spPr>
          <a:xfrm flipH="1">
            <a:off x="5455218" y="185386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0" name="Content Placeholder 4"/>
          <p:cNvSpPr>
            <a:spLocks noGrp="1"/>
          </p:cNvSpPr>
          <p:nvPr>
            <p:ph sz="quarter" idx="12"/>
          </p:nvPr>
        </p:nvSpPr>
        <p:spPr>
          <a:xfrm>
            <a:off x="6112252" y="2382368"/>
            <a:ext cx="4121205" cy="3029156"/>
          </a:xfrm>
        </p:spPr>
        <p:txBody>
          <a:bodyPr>
            <a:noAutofit/>
          </a:bodyPr>
          <a:lstStyle/>
          <a:p>
            <a:pPr>
              <a:buClr>
                <a:srgbClr val="6A4A62"/>
              </a:buClr>
            </a:pPr>
            <a:r>
              <a:rPr lang="en-US" sz="2600" dirty="0">
                <a:solidFill>
                  <a:schemeClr val="tx1"/>
                </a:solidFill>
                <a:latin typeface="Arial" panose="020B0604020202020204" pitchFamily="34" charset="0"/>
                <a:cs typeface="Arial" panose="020B0604020202020204" pitchFamily="34" charset="0"/>
              </a:rPr>
              <a:t>Definition</a:t>
            </a:r>
          </a:p>
          <a:p>
            <a:pPr>
              <a:buClr>
                <a:srgbClr val="6A4A62"/>
              </a:buClr>
            </a:pPr>
            <a:r>
              <a:rPr lang="en-US" sz="2600" dirty="0">
                <a:solidFill>
                  <a:schemeClr val="tx1"/>
                </a:solidFill>
                <a:latin typeface="Arial" panose="020B0604020202020204" pitchFamily="34" charset="0"/>
                <a:cs typeface="Arial" panose="020B0604020202020204" pitchFamily="34" charset="0"/>
              </a:rPr>
              <a:t>Value</a:t>
            </a:r>
          </a:p>
          <a:p>
            <a:pPr>
              <a:buClr>
                <a:srgbClr val="6A4A62"/>
              </a:buClr>
            </a:pPr>
            <a:r>
              <a:rPr lang="en-US" sz="2600" dirty="0">
                <a:solidFill>
                  <a:schemeClr val="tx1"/>
                </a:solidFill>
                <a:latin typeface="Arial" panose="020B0604020202020204" pitchFamily="34" charset="0"/>
                <a:cs typeface="Arial" panose="020B0604020202020204" pitchFamily="34" charset="0"/>
              </a:rPr>
              <a:t>Quality Indicators and Best Practices</a:t>
            </a:r>
          </a:p>
          <a:p>
            <a:pPr>
              <a:buClr>
                <a:srgbClr val="6A4A62"/>
              </a:buClr>
            </a:pPr>
            <a:r>
              <a:rPr lang="en-US" sz="2600" dirty="0">
                <a:solidFill>
                  <a:schemeClr val="tx1"/>
                </a:solidFill>
                <a:latin typeface="Arial" panose="020B0604020202020204" pitchFamily="34" charset="0"/>
                <a:cs typeface="Arial" panose="020B0604020202020204" pitchFamily="34" charset="0"/>
              </a:rPr>
              <a:t>Strategic Planning</a:t>
            </a:r>
          </a:p>
        </p:txBody>
      </p:sp>
      <p:sp>
        <p:nvSpPr>
          <p:cNvPr id="11" name="Footer Placeholder 5">
            <a:extLst>
              <a:ext uri="{FF2B5EF4-FFF2-40B4-BE49-F238E27FC236}">
                <a16:creationId xmlns:a16="http://schemas.microsoft.com/office/drawing/2014/main" id="{B8FD9E65-A1B3-1646-9884-E9B7F649134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068824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txBox="1">
            <a:spLocks/>
          </p:cNvSpPr>
          <p:nvPr/>
        </p:nvSpPr>
        <p:spPr>
          <a:xfrm>
            <a:off x="1020417" y="1891345"/>
            <a:ext cx="3893347"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latin typeface="Arial" panose="020B0604020202020204" pitchFamily="34" charset="0"/>
                <a:cs typeface="Arial" panose="020B0604020202020204" pitchFamily="34" charset="0"/>
              </a:rPr>
              <a:t>To what extent did your district/school use best practices to </a:t>
            </a:r>
            <a:r>
              <a:rPr lang="en-US" sz="2800" b="1" dirty="0">
                <a:solidFill>
                  <a:srgbClr val="6A4A62"/>
                </a:solidFill>
                <a:latin typeface="Arial" panose="020B0604020202020204" pitchFamily="34" charset="0"/>
                <a:cs typeface="Arial" panose="020B0604020202020204" pitchFamily="34" charset="0"/>
              </a:rPr>
              <a:t>collect and share data </a:t>
            </a:r>
            <a:r>
              <a:rPr lang="en-US" sz="2800" dirty="0">
                <a:solidFill>
                  <a:srgbClr val="6A4A62"/>
                </a:solidFill>
                <a:latin typeface="Arial" panose="020B0604020202020204" pitchFamily="34" charset="0"/>
                <a:cs typeface="Arial" panose="020B0604020202020204" pitchFamily="34" charset="0"/>
              </a:rPr>
              <a:t>among school mental health team members?</a:t>
            </a:r>
            <a:br>
              <a:rPr lang="en-US" sz="2800" dirty="0">
                <a:solidFill>
                  <a:srgbClr val="6A4A62"/>
                </a:solidFill>
                <a:latin typeface="Arial" panose="020B0604020202020204" pitchFamily="34" charset="0"/>
                <a:cs typeface="Arial" panose="020B0604020202020204" pitchFamily="34" charset="0"/>
              </a:rPr>
            </a:br>
            <a:endParaRPr lang="en-US" sz="2800" dirty="0">
              <a:solidFill>
                <a:srgbClr val="6A4A62"/>
              </a:solidFill>
              <a:latin typeface="Arial" panose="020B0604020202020204" pitchFamily="34" charset="0"/>
              <a:cs typeface="Arial" panose="020B0604020202020204" pitchFamily="34" charset="0"/>
            </a:endParaRPr>
          </a:p>
        </p:txBody>
      </p:sp>
      <p:sp>
        <p:nvSpPr>
          <p:cNvPr id="6" name="TextBox 5"/>
          <p:cNvSpPr txBox="1"/>
          <p:nvPr/>
        </p:nvSpPr>
        <p:spPr>
          <a:xfrm>
            <a:off x="5353815" y="1245014"/>
            <a:ext cx="3459708" cy="646331"/>
          </a:xfrm>
          <a:prstGeom prst="rect">
            <a:avLst/>
          </a:prstGeom>
          <a:noFill/>
        </p:spPr>
        <p:txBody>
          <a:bodyPr wrap="square" rtlCol="0">
            <a:spAutoFit/>
          </a:bodyPr>
          <a:lstStyle/>
          <a:p>
            <a:r>
              <a:rPr lang="en-US" sz="3600" b="1" dirty="0">
                <a:solidFill>
                  <a:srgbClr val="6A4A62"/>
                </a:solidFill>
                <a:latin typeface="Arial" panose="020B0604020202020204" pitchFamily="34" charset="0"/>
                <a:cs typeface="Arial" panose="020B0604020202020204" pitchFamily="34" charset="0"/>
              </a:rPr>
              <a:t>Best Practices</a:t>
            </a:r>
          </a:p>
        </p:txBody>
      </p:sp>
      <p:sp>
        <p:nvSpPr>
          <p:cNvPr id="23" name="TextBox 22"/>
          <p:cNvSpPr txBox="1"/>
          <p:nvPr/>
        </p:nvSpPr>
        <p:spPr>
          <a:xfrm>
            <a:off x="5353814" y="2082271"/>
            <a:ext cx="6122569" cy="2932085"/>
          </a:xfrm>
          <a:prstGeom prst="rect">
            <a:avLst/>
          </a:prstGeom>
          <a:noFill/>
        </p:spPr>
        <p:txBody>
          <a:bodyPr wrap="square" rtlCol="0">
            <a:spAutoFit/>
          </a:bodyPr>
          <a:lstStyle/>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Align data definitions.</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Use data systems that allow for easy data entry and retrieval.</a:t>
            </a:r>
          </a:p>
          <a:p>
            <a:pPr marL="342900" indent="-342900">
              <a:lnSpc>
                <a:spcPct val="90000"/>
              </a:lnSpc>
              <a:spcBef>
                <a:spcPts val="1000"/>
              </a:spcBef>
              <a:buClr>
                <a:srgbClr val="6A4A62"/>
              </a:buClr>
              <a:buFont typeface="Arial" panose="020B0604020202020204" pitchFamily="34" charset="0"/>
              <a:buChar char="•"/>
            </a:pPr>
            <a:r>
              <a:rPr lang="en-US" sz="2400" dirty="0">
                <a:latin typeface="Arial" panose="020B0604020202020204" pitchFamily="34" charset="0"/>
                <a:cs typeface="Arial" panose="020B0604020202020204" pitchFamily="34" charset="0"/>
              </a:rPr>
              <a:t>Protocols in place to:</a:t>
            </a:r>
          </a:p>
          <a:p>
            <a:pPr marL="800100" lvl="1" indent="-342900">
              <a:lnSpc>
                <a:spcPct val="90000"/>
              </a:lnSpc>
              <a:spcBef>
                <a:spcPts val="1000"/>
              </a:spcBef>
              <a:buClr>
                <a:srgbClr val="6A4A62"/>
              </a:buClr>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Allow for valid, reliable data collection.</a:t>
            </a:r>
          </a:p>
          <a:p>
            <a:pPr marL="800100" lvl="1" indent="-342900">
              <a:lnSpc>
                <a:spcPct val="90000"/>
              </a:lnSpc>
              <a:spcBef>
                <a:spcPts val="1000"/>
              </a:spcBef>
              <a:buClr>
                <a:srgbClr val="6A4A62"/>
              </a:buClr>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Address confidentiality.</a:t>
            </a:r>
          </a:p>
        </p:txBody>
      </p:sp>
      <p:cxnSp>
        <p:nvCxnSpPr>
          <p:cNvPr id="22" name="Straight Connector 21">
            <a:extLst>
              <a:ext uri="{C183D7F6-B498-43B3-948B-1728B52AA6E4}">
                <adec:decorative xmlns:adec="http://schemas.microsoft.com/office/drawing/2017/decorative" val="1"/>
              </a:ext>
            </a:extLst>
          </p:cNvPr>
          <p:cNvCxnSpPr/>
          <p:nvPr/>
        </p:nvCxnSpPr>
        <p:spPr>
          <a:xfrm flipH="1">
            <a:off x="5151028" y="180101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grpSp>
        <p:nvGrpSpPr>
          <p:cNvPr id="9" name="Group 8" descr="Quality Indicator Heading "/>
          <p:cNvGrpSpPr/>
          <p:nvPr/>
        </p:nvGrpSpPr>
        <p:grpSpPr>
          <a:xfrm>
            <a:off x="0" y="0"/>
            <a:ext cx="4125433" cy="959880"/>
            <a:chOff x="0" y="0"/>
            <a:chExt cx="4125433" cy="959880"/>
          </a:xfrm>
        </p:grpSpPr>
        <p:sp>
          <p:nvSpPr>
            <p:cNvPr id="10" name="Rectangle 8">
              <a:extLst>
                <a:ext uri="{FF2B5EF4-FFF2-40B4-BE49-F238E27FC236}">
                  <a16:creationId xmlns:a16="http://schemas.microsoft.com/office/drawing/2014/main" id="{9554C162-3F39-C54F-98E1-81376A19FEFD}"/>
                </a:ext>
              </a:extLst>
            </p:cNvPr>
            <p:cNvSpPr/>
            <p:nvPr/>
          </p:nvSpPr>
          <p:spPr>
            <a:xfrm>
              <a:off x="0" y="0"/>
              <a:ext cx="4125433" cy="959880"/>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22288-709F-ED43-92E6-EBA80BD3DC9C}"/>
                </a:ext>
              </a:extLst>
            </p:cNvPr>
            <p:cNvSpPr txBox="1"/>
            <p:nvPr/>
          </p:nvSpPr>
          <p:spPr>
            <a:xfrm>
              <a:off x="217044" y="233720"/>
              <a:ext cx="2909154" cy="492442"/>
            </a:xfrm>
            <a:prstGeom prst="rect">
              <a:avLst/>
            </a:prstGeom>
            <a:solidFill>
              <a:srgbClr val="6A4A62"/>
            </a:solid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Quality Indicator</a:t>
              </a:r>
            </a:p>
          </p:txBody>
        </p:sp>
      </p:grpSp>
      <p:sp>
        <p:nvSpPr>
          <p:cNvPr id="2" name="Title 1" hidden="1">
            <a:extLst>
              <a:ext uri="{FF2B5EF4-FFF2-40B4-BE49-F238E27FC236}">
                <a16:creationId xmlns:a16="http://schemas.microsoft.com/office/drawing/2014/main" id="{D3024446-81D1-42A4-86DD-DA51AC7C1B44}"/>
              </a:ext>
            </a:extLst>
          </p:cNvPr>
          <p:cNvSpPr>
            <a:spLocks noGrp="1"/>
          </p:cNvSpPr>
          <p:nvPr>
            <p:ph type="title"/>
          </p:nvPr>
        </p:nvSpPr>
        <p:spPr/>
        <p:txBody>
          <a:bodyPr/>
          <a:lstStyle/>
          <a:p>
            <a:r>
              <a:rPr lang="en-US" dirty="0"/>
              <a:t>Best Practices (9)</a:t>
            </a:r>
          </a:p>
        </p:txBody>
      </p:sp>
      <p:sp>
        <p:nvSpPr>
          <p:cNvPr id="12" name="Footer Placeholder 5">
            <a:extLst>
              <a:ext uri="{FF2B5EF4-FFF2-40B4-BE49-F238E27FC236}">
                <a16:creationId xmlns:a16="http://schemas.microsoft.com/office/drawing/2014/main" id="{9BCA809A-FE93-BF4D-A817-6B770729BD2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509379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745" y="939367"/>
            <a:ext cx="4790749" cy="616462"/>
          </a:xfrm>
        </p:spPr>
        <p:txBody>
          <a:bodyPr vert="horz" lIns="91440" tIns="45720" rIns="91440" bIns="45720" rtlCol="0" anchor="b">
            <a:noAutofit/>
          </a:bodyPr>
          <a:lstStyle/>
          <a:p>
            <a:r>
              <a:rPr lang="en-US" sz="3200" dirty="0"/>
              <a:t>Promote Data Sharing</a:t>
            </a:r>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quarter" idx="11"/>
          </p:nvPr>
        </p:nvSpPr>
        <p:spPr>
          <a:xfrm>
            <a:off x="5303745" y="1682203"/>
            <a:ext cx="6402979" cy="3525066"/>
          </a:xfrm>
          <a:prstGeom prst="rect">
            <a:avLst/>
          </a:prstGeom>
        </p:spPr>
        <p:txBody>
          <a:bodyPr vert="horz" lIns="91440" tIns="45720" rIns="91440" bIns="45720" rtlCol="0">
            <a:noAutofit/>
          </a:bodyPr>
          <a:lstStyle/>
          <a:p>
            <a:pPr>
              <a:buClr>
                <a:srgbClr val="6A4A62"/>
              </a:buClr>
            </a:pPr>
            <a:r>
              <a:rPr lang="en-US" sz="2400" dirty="0">
                <a:solidFill>
                  <a:schemeClr val="tx1"/>
                </a:solidFill>
                <a:latin typeface="Arial" panose="020B0604020202020204" pitchFamily="34" charset="0"/>
                <a:cs typeface="Arial" panose="020B0604020202020204" pitchFamily="34" charset="0"/>
              </a:rPr>
              <a:t>Arrange staff trainings on survey software.</a:t>
            </a:r>
          </a:p>
          <a:p>
            <a:pPr>
              <a:buClr>
                <a:srgbClr val="6A4A62"/>
              </a:buClr>
            </a:pPr>
            <a:r>
              <a:rPr lang="en-US" sz="2400" dirty="0">
                <a:solidFill>
                  <a:schemeClr val="tx1"/>
                </a:solidFill>
                <a:latin typeface="Arial" panose="020B0604020202020204" pitchFamily="34" charset="0"/>
                <a:cs typeface="Arial" panose="020B0604020202020204" pitchFamily="34" charset="0"/>
              </a:rPr>
              <a:t>Implement protocols on survey software to ensure valid, complete, and reliable data.</a:t>
            </a:r>
          </a:p>
          <a:p>
            <a:pPr>
              <a:buClr>
                <a:srgbClr val="6A4A62"/>
              </a:buClr>
            </a:pPr>
            <a:r>
              <a:rPr lang="en-US" sz="2400" dirty="0">
                <a:solidFill>
                  <a:schemeClr val="tx1"/>
                </a:solidFill>
                <a:latin typeface="Arial" panose="020B0604020202020204" pitchFamily="34" charset="0"/>
                <a:cs typeface="Arial" panose="020B0604020202020204" pitchFamily="34" charset="0"/>
              </a:rPr>
              <a:t>To respect confidentiality, only request, collect, and share data with team members who need it to promote the team’s work.</a:t>
            </a:r>
          </a:p>
          <a:p>
            <a:pPr>
              <a:buClr>
                <a:srgbClr val="6A4A62"/>
              </a:buClr>
            </a:pPr>
            <a:r>
              <a:rPr lang="en-US" sz="2400" dirty="0">
                <a:solidFill>
                  <a:schemeClr val="tx1"/>
                </a:solidFill>
                <a:latin typeface="Arial" panose="020B0604020202020204" pitchFamily="34" charset="0"/>
                <a:cs typeface="Arial" panose="020B0604020202020204" pitchFamily="34" charset="0"/>
              </a:rPr>
              <a:t>Require unique and secure login credentials.</a:t>
            </a:r>
          </a:p>
          <a:p>
            <a:pPr>
              <a:buClr>
                <a:srgbClr val="6A4A62"/>
              </a:buClr>
            </a:pPr>
            <a:r>
              <a:rPr lang="en-US" sz="2400" dirty="0">
                <a:solidFill>
                  <a:schemeClr val="tx1"/>
                </a:solidFill>
                <a:latin typeface="Arial" panose="020B0604020202020204" pitchFamily="34" charset="0"/>
                <a:cs typeface="Arial" panose="020B0604020202020204" pitchFamily="34" charset="0"/>
              </a:rPr>
              <a:t>Limit access to raw data to those cleaning the dataset.</a:t>
            </a:r>
          </a:p>
        </p:txBody>
      </p:sp>
      <p:cxnSp>
        <p:nvCxnSpPr>
          <p:cNvPr id="9" name="Straight Connector 8">
            <a:extLst>
              <a:ext uri="{C183D7F6-B498-43B3-948B-1728B52AA6E4}">
                <adec:decorative xmlns:adec="http://schemas.microsoft.com/office/drawing/2017/decorative" val="1"/>
              </a:ext>
            </a:extLst>
          </p:cNvPr>
          <p:cNvCxnSpPr/>
          <p:nvPr/>
        </p:nvCxnSpPr>
        <p:spPr>
          <a:xfrm flipH="1">
            <a:off x="4957825" y="1740577"/>
            <a:ext cx="13648" cy="3408318"/>
          </a:xfrm>
          <a:prstGeom prst="line">
            <a:avLst/>
          </a:prstGeom>
          <a:ln w="28575">
            <a:solidFill>
              <a:srgbClr val="919195"/>
            </a:solidFill>
          </a:ln>
        </p:spPr>
        <p:style>
          <a:lnRef idx="1">
            <a:schemeClr val="accent1"/>
          </a:lnRef>
          <a:fillRef idx="0">
            <a:schemeClr val="accent1"/>
          </a:fillRef>
          <a:effectRef idx="0">
            <a:schemeClr val="accent1"/>
          </a:effectRef>
          <a:fontRef idx="minor">
            <a:schemeClr val="tx1"/>
          </a:fontRef>
        </p:style>
      </p:cxnSp>
      <p:pic>
        <p:nvPicPr>
          <p:cNvPr id="2" name="Picture 1" descr="Helpful tips post-i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05" y="1247598"/>
            <a:ext cx="3655069" cy="4080824"/>
          </a:xfrm>
          <a:prstGeom prst="rect">
            <a:avLst/>
          </a:prstGeom>
        </p:spPr>
      </p:pic>
      <p:sp>
        <p:nvSpPr>
          <p:cNvPr id="10" name="Footer Placeholder 5">
            <a:extLst>
              <a:ext uri="{FF2B5EF4-FFF2-40B4-BE49-F238E27FC236}">
                <a16:creationId xmlns:a16="http://schemas.microsoft.com/office/drawing/2014/main" id="{D01B78A2-0C10-754D-BB0B-FF9FA56450D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900712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72095" y="1453831"/>
            <a:ext cx="5175251" cy="3913644"/>
          </a:xfrm>
        </p:spPr>
        <p:txBody>
          <a:bodyPr>
            <a:noAutofit/>
          </a:bodyPr>
          <a:lstStyle/>
          <a:p>
            <a:pPr marL="285750">
              <a:buClr>
                <a:srgbClr val="6A4A62"/>
              </a:buClr>
            </a:pPr>
            <a:r>
              <a:rPr lang="en-US" sz="2400" dirty="0">
                <a:latin typeface="Arial" panose="020B0604020202020204" pitchFamily="34" charset="0"/>
                <a:cs typeface="Arial" panose="020B0604020202020204" pitchFamily="34" charset="0"/>
              </a:rPr>
              <a:t>Identify the type of data you want or need to share.</a:t>
            </a:r>
          </a:p>
          <a:p>
            <a:pPr marL="285750">
              <a:buClr>
                <a:srgbClr val="6A4A62"/>
              </a:buClr>
            </a:pPr>
            <a:r>
              <a:rPr lang="en-US" sz="2400" dirty="0">
                <a:latin typeface="Arial" panose="020B0604020202020204" pitchFamily="34" charset="0"/>
                <a:cs typeface="Arial" panose="020B0604020202020204" pitchFamily="34" charset="0"/>
              </a:rPr>
              <a:t>Clearly define</a:t>
            </a:r>
            <a:r>
              <a:rPr lang="en-US" sz="2400" i="1" dirty="0">
                <a:latin typeface="Arial" panose="020B0604020202020204" pitchFamily="34" charset="0"/>
                <a:cs typeface="Arial" panose="020B0604020202020204" pitchFamily="34" charset="0"/>
              </a:rPr>
              <a:t> how </a:t>
            </a:r>
            <a:r>
              <a:rPr lang="en-US" sz="2400" dirty="0">
                <a:latin typeface="Arial" panose="020B0604020202020204" pitchFamily="34" charset="0"/>
                <a:cs typeface="Arial" panose="020B0604020202020204" pitchFamily="34" charset="0"/>
              </a:rPr>
              <a:t>you will use the data you share and track the cost/benefit.</a:t>
            </a:r>
          </a:p>
          <a:p>
            <a:pPr marL="285750">
              <a:buClr>
                <a:srgbClr val="6A4A62"/>
              </a:buClr>
            </a:pPr>
            <a:r>
              <a:rPr lang="en-US" sz="2400" dirty="0">
                <a:latin typeface="Arial" panose="020B0604020202020204" pitchFamily="34" charset="0"/>
                <a:cs typeface="Arial" panose="020B0604020202020204" pitchFamily="34" charset="0"/>
              </a:rPr>
              <a:t>Start with what is most feasible based on what is available.</a:t>
            </a:r>
          </a:p>
          <a:p>
            <a:pPr marL="285750">
              <a:buClr>
                <a:srgbClr val="6A4A62"/>
              </a:buClr>
            </a:pPr>
            <a:r>
              <a:rPr lang="en-US" sz="2400" dirty="0">
                <a:latin typeface="Arial" panose="020B0604020202020204" pitchFamily="34" charset="0"/>
                <a:cs typeface="Arial" panose="020B0604020202020204" pitchFamily="34" charset="0"/>
              </a:rPr>
              <a:t>Work up to your ideal data sharing processes or systems.</a:t>
            </a:r>
          </a:p>
        </p:txBody>
      </p:sp>
      <p:sp>
        <p:nvSpPr>
          <p:cNvPr id="3" name="Text Placeholder 2"/>
          <p:cNvSpPr>
            <a:spLocks noGrp="1"/>
          </p:cNvSpPr>
          <p:nvPr>
            <p:ph sz="quarter" idx="16"/>
          </p:nvPr>
        </p:nvSpPr>
        <p:spPr>
          <a:xfrm>
            <a:off x="672096" y="541249"/>
            <a:ext cx="4886493" cy="500065"/>
          </a:xfrm>
        </p:spPr>
        <p:txBody>
          <a:bodyPr>
            <a:noAutofit/>
          </a:bodyPr>
          <a:lstStyle/>
          <a:p>
            <a:pPr marL="0" indent="0">
              <a:buNone/>
            </a:pPr>
            <a:r>
              <a:rPr lang="en-US" sz="3200" b="1" dirty="0">
                <a:solidFill>
                  <a:srgbClr val="6A4A62"/>
                </a:solidFill>
                <a:latin typeface="Arial" panose="020B0604020202020204" pitchFamily="34" charset="0"/>
                <a:cs typeface="Arial" panose="020B0604020202020204" pitchFamily="34" charset="0"/>
              </a:rPr>
              <a:t>Promote Data Sharing</a:t>
            </a:r>
            <a:endParaRPr lang="en-US" sz="32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6502359" y="169164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5" name="Picture 4" descr="This Issue Brief on Using Data to Improve Student Mental Heal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83" y="1345759"/>
            <a:ext cx="3249768" cy="4166481"/>
          </a:xfrm>
          <a:prstGeom prst="rect">
            <a:avLst/>
          </a:prstGeom>
        </p:spPr>
      </p:pic>
      <p:grpSp>
        <p:nvGrpSpPr>
          <p:cNvPr id="12" name="Group 11" descr="Resources Heading "/>
          <p:cNvGrpSpPr/>
          <p:nvPr/>
        </p:nvGrpSpPr>
        <p:grpSpPr>
          <a:xfrm>
            <a:off x="9116703" y="0"/>
            <a:ext cx="3075297" cy="968992"/>
            <a:chOff x="6874681" y="0"/>
            <a:chExt cx="2269319" cy="682388"/>
          </a:xfrm>
          <a:solidFill>
            <a:srgbClr val="6A4A62"/>
          </a:solidFill>
        </p:grpSpPr>
        <p:sp>
          <p:nvSpPr>
            <p:cNvPr id="13"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sp>
        <p:nvSpPr>
          <p:cNvPr id="14" name="TextBox 13">
            <a:extLst>
              <a:ext uri="{FF2B5EF4-FFF2-40B4-BE49-F238E27FC236}">
                <a16:creationId xmlns:a16="http://schemas.microsoft.com/office/drawing/2014/main" id="{2E620F0D-3808-4397-9E46-92547EA3AD0A}"/>
              </a:ext>
            </a:extLst>
          </p:cNvPr>
          <p:cNvSpPr txBox="1"/>
          <p:nvPr/>
        </p:nvSpPr>
        <p:spPr>
          <a:xfrm>
            <a:off x="8137756" y="5507360"/>
            <a:ext cx="1957892" cy="369332"/>
          </a:xfrm>
          <a:prstGeom prst="rect">
            <a:avLst/>
          </a:prstGeom>
          <a:noFill/>
        </p:spPr>
        <p:txBody>
          <a:bodyPr wrap="square" rtlCol="0">
            <a:spAutoFit/>
          </a:bodyPr>
          <a:lstStyle/>
          <a:p>
            <a:r>
              <a:rPr lang="en-US" dirty="0"/>
              <a:t>(Voight, n.d.)</a:t>
            </a:r>
          </a:p>
        </p:txBody>
      </p:sp>
      <p:sp>
        <p:nvSpPr>
          <p:cNvPr id="2" name="Title 1" hidden="1">
            <a:extLst>
              <a:ext uri="{FF2B5EF4-FFF2-40B4-BE49-F238E27FC236}">
                <a16:creationId xmlns:a16="http://schemas.microsoft.com/office/drawing/2014/main" id="{89E177FB-1744-4967-801D-94EF22F0D98F}"/>
              </a:ext>
            </a:extLst>
          </p:cNvPr>
          <p:cNvSpPr>
            <a:spLocks noGrp="1"/>
          </p:cNvSpPr>
          <p:nvPr>
            <p:ph type="title" idx="4294967295"/>
          </p:nvPr>
        </p:nvSpPr>
        <p:spPr/>
        <p:txBody>
          <a:bodyPr/>
          <a:lstStyle/>
          <a:p>
            <a:r>
              <a:rPr lang="en-US" dirty="0"/>
              <a:t>Promote data sharing </a:t>
            </a:r>
          </a:p>
        </p:txBody>
      </p:sp>
      <p:sp>
        <p:nvSpPr>
          <p:cNvPr id="16" name="Footer Placeholder 5">
            <a:extLst>
              <a:ext uri="{FF2B5EF4-FFF2-40B4-BE49-F238E27FC236}">
                <a16:creationId xmlns:a16="http://schemas.microsoft.com/office/drawing/2014/main" id="{68D9F069-6A02-5244-977B-600F0E0E789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909923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817023" y="1515203"/>
            <a:ext cx="5728156" cy="3583432"/>
          </a:xfrm>
        </p:spPr>
        <p:txBody>
          <a:bodyPr>
            <a:noAutofit/>
          </a:bodyPr>
          <a:lstStyle/>
          <a:p>
            <a:pPr marL="285750" indent="-285750">
              <a:buClr>
                <a:srgbClr val="6A4A62"/>
              </a:buClr>
            </a:pPr>
            <a:r>
              <a:rPr lang="en-US" sz="2200" dirty="0">
                <a:latin typeface="Arial" panose="020B0604020202020204" pitchFamily="34" charset="0"/>
                <a:cs typeface="Arial" panose="020B0604020202020204" pitchFamily="34" charset="0"/>
              </a:rPr>
              <a:t>Neither HIPAA nor FERPA should be seen as insurmountable obstacles for school-community partnerships.</a:t>
            </a:r>
          </a:p>
          <a:p>
            <a:pPr marL="285750" indent="-285750">
              <a:buClr>
                <a:srgbClr val="6A4A62"/>
              </a:buClr>
            </a:pPr>
            <a:r>
              <a:rPr lang="en-US" sz="2200" dirty="0">
                <a:latin typeface="Arial" panose="020B0604020202020204" pitchFamily="34" charset="0"/>
                <a:cs typeface="Arial" panose="020B0604020202020204" pitchFamily="34" charset="0"/>
              </a:rPr>
              <a:t>Be clear about what information can and cannot be shared with whom.</a:t>
            </a:r>
          </a:p>
          <a:p>
            <a:pPr marL="285750" indent="-285750">
              <a:buClr>
                <a:srgbClr val="6A4A62"/>
              </a:buClr>
            </a:pPr>
            <a:r>
              <a:rPr lang="en-US" sz="2200" dirty="0">
                <a:latin typeface="Arial" panose="020B0604020202020204" pitchFamily="34" charset="0"/>
                <a:cs typeface="Arial" panose="020B0604020202020204" pitchFamily="34" charset="0"/>
              </a:rPr>
              <a:t>Strike a balance.</a:t>
            </a:r>
          </a:p>
          <a:p>
            <a:pPr marL="285750" indent="-285750">
              <a:buClr>
                <a:srgbClr val="6A4A62"/>
              </a:buClr>
            </a:pPr>
            <a:r>
              <a:rPr lang="en-US" sz="2200" dirty="0">
                <a:latin typeface="Arial" panose="020B0604020202020204" pitchFamily="34" charset="0"/>
                <a:cs typeface="Arial" panose="020B0604020202020204" pitchFamily="34" charset="0"/>
              </a:rPr>
              <a:t>Have guardians sign a release of information form that clearly defines what can be shared.</a:t>
            </a:r>
          </a:p>
          <a:p>
            <a:pPr marL="285750" indent="-285750">
              <a:buClr>
                <a:srgbClr val="6A4A62"/>
              </a:buClr>
            </a:pPr>
            <a:r>
              <a:rPr lang="en-US" sz="2200" dirty="0">
                <a:latin typeface="Arial" panose="020B0604020202020204" pitchFamily="34" charset="0"/>
                <a:cs typeface="Arial" panose="020B0604020202020204" pitchFamily="34" charset="0"/>
              </a:rPr>
              <a:t>Create a policy for how your district will share information with your community partner(s).</a:t>
            </a:r>
          </a:p>
        </p:txBody>
      </p:sp>
      <p:sp>
        <p:nvSpPr>
          <p:cNvPr id="3" name="Text Placeholder 2"/>
          <p:cNvSpPr>
            <a:spLocks noGrp="1"/>
          </p:cNvSpPr>
          <p:nvPr>
            <p:ph sz="quarter" idx="16"/>
          </p:nvPr>
        </p:nvSpPr>
        <p:spPr>
          <a:xfrm>
            <a:off x="817023" y="545650"/>
            <a:ext cx="4221115" cy="500065"/>
          </a:xfrm>
        </p:spPr>
        <p:txBody>
          <a:bodyPr>
            <a:noAutofit/>
          </a:bodyPr>
          <a:lstStyle/>
          <a:p>
            <a:pPr marL="0" indent="0">
              <a:buNone/>
            </a:pPr>
            <a:r>
              <a:rPr lang="en-US" sz="3200" b="1" dirty="0">
                <a:solidFill>
                  <a:srgbClr val="6A4A62"/>
                </a:solidFill>
                <a:latin typeface="Arial" panose="020B0604020202020204" pitchFamily="34" charset="0"/>
                <a:cs typeface="Arial" panose="020B0604020202020204" pitchFamily="34" charset="0"/>
              </a:rPr>
              <a:t>HIPAA/FERPA</a:t>
            </a:r>
            <a:endParaRPr lang="en-US" sz="3000" dirty="0">
              <a:solidFill>
                <a:srgbClr val="6A4A62"/>
              </a:solidFill>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H="1">
            <a:off x="7186353" y="187964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13" name="Group 12" descr="Resources Heading "/>
          <p:cNvGrpSpPr/>
          <p:nvPr/>
        </p:nvGrpSpPr>
        <p:grpSpPr>
          <a:xfrm>
            <a:off x="9116703" y="0"/>
            <a:ext cx="3075297" cy="968992"/>
            <a:chOff x="6874681" y="0"/>
            <a:chExt cx="2269319" cy="682388"/>
          </a:xfrm>
          <a:solidFill>
            <a:srgbClr val="6A4A62"/>
          </a:solidFill>
        </p:grpSpPr>
        <p:sp>
          <p:nvSpPr>
            <p:cNvPr id="14"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85287" y="147832"/>
              <a:ext cx="1457316" cy="346790"/>
            </a:xfrm>
            <a:prstGeom prst="rect">
              <a:avLst/>
            </a:prstGeom>
            <a:grpFill/>
            <a:ln>
              <a:noFill/>
            </a:ln>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Resources</a:t>
              </a:r>
            </a:p>
          </p:txBody>
        </p:sp>
      </p:gr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476" y="1515203"/>
            <a:ext cx="2921741" cy="3792645"/>
          </a:xfrm>
          <a:prstGeom prst="rect">
            <a:avLst/>
          </a:prstGeom>
        </p:spPr>
      </p:pic>
      <p:sp>
        <p:nvSpPr>
          <p:cNvPr id="10" name="TextBox 9">
            <a:extLst>
              <a:ext uri="{FF2B5EF4-FFF2-40B4-BE49-F238E27FC236}">
                <a16:creationId xmlns:a16="http://schemas.microsoft.com/office/drawing/2014/main" id="{8AA17E80-5900-49D7-BFEB-FA5847F803EA}"/>
              </a:ext>
            </a:extLst>
          </p:cNvPr>
          <p:cNvSpPr txBox="1"/>
          <p:nvPr/>
        </p:nvSpPr>
        <p:spPr>
          <a:xfrm>
            <a:off x="8137756" y="5507360"/>
            <a:ext cx="1957892" cy="369332"/>
          </a:xfrm>
          <a:prstGeom prst="rect">
            <a:avLst/>
          </a:prstGeom>
          <a:noFill/>
        </p:spPr>
        <p:txBody>
          <a:bodyPr wrap="square" rtlCol="0">
            <a:spAutoFit/>
          </a:bodyPr>
          <a:lstStyle/>
          <a:p>
            <a:r>
              <a:rPr lang="en-US" dirty="0"/>
              <a:t>(NCSMH, 2016)</a:t>
            </a:r>
          </a:p>
        </p:txBody>
      </p:sp>
      <p:sp>
        <p:nvSpPr>
          <p:cNvPr id="2" name="Title 1" hidden="1">
            <a:extLst>
              <a:ext uri="{FF2B5EF4-FFF2-40B4-BE49-F238E27FC236}">
                <a16:creationId xmlns:a16="http://schemas.microsoft.com/office/drawing/2014/main" id="{8819602B-5286-4E1A-BCD3-F0A374771269}"/>
              </a:ext>
            </a:extLst>
          </p:cNvPr>
          <p:cNvSpPr>
            <a:spLocks noGrp="1"/>
          </p:cNvSpPr>
          <p:nvPr>
            <p:ph type="title" idx="4294967295"/>
          </p:nvPr>
        </p:nvSpPr>
        <p:spPr/>
        <p:txBody>
          <a:bodyPr/>
          <a:lstStyle/>
          <a:p>
            <a:r>
              <a:rPr lang="en-US" dirty="0"/>
              <a:t>HIPAA/FERPA</a:t>
            </a:r>
          </a:p>
        </p:txBody>
      </p:sp>
      <p:sp>
        <p:nvSpPr>
          <p:cNvPr id="12" name="Footer Placeholder 5">
            <a:extLst>
              <a:ext uri="{FF2B5EF4-FFF2-40B4-BE49-F238E27FC236}">
                <a16:creationId xmlns:a16="http://schemas.microsoft.com/office/drawing/2014/main" id="{445D3E32-B4A1-CE41-A52E-B576D7D3549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0462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6"/>
          </p:nvPr>
        </p:nvSpPr>
        <p:spPr>
          <a:xfrm>
            <a:off x="6872896" y="2426781"/>
            <a:ext cx="4636686" cy="2217408"/>
          </a:xfrm>
          <a:prstGeom prst="rect">
            <a:avLst/>
          </a:prstGeom>
        </p:spPr>
        <p:txBody>
          <a:bodyPr vert="horz" lIns="91440" tIns="45720" rIns="91440" bIns="45720" rtlCol="0" anchor="ctr">
            <a:normAutofit/>
          </a:bodyPr>
          <a:lstStyle/>
          <a:p>
            <a:pPr>
              <a:buClr>
                <a:srgbClr val="6A4A62"/>
              </a:buClr>
            </a:pPr>
            <a:r>
              <a:rPr lang="en-US" sz="2400" dirty="0">
                <a:latin typeface="Arial" panose="020B0604020202020204" pitchFamily="34" charset="0"/>
                <a:cs typeface="Arial" panose="020B0604020202020204" pitchFamily="34" charset="0"/>
              </a:rPr>
              <a:t>State a specific goal for your district within this domain.</a:t>
            </a:r>
          </a:p>
          <a:p>
            <a:pPr>
              <a:buClr>
                <a:srgbClr val="6A4A62"/>
              </a:buClr>
            </a:pPr>
            <a:r>
              <a:rPr lang="en-US" sz="2400" dirty="0">
                <a:latin typeface="Arial" panose="020B0604020202020204" pitchFamily="34" charset="0"/>
                <a:cs typeface="Arial" panose="020B0604020202020204" pitchFamily="34" charset="0"/>
              </a:rPr>
              <a:t>List 3 potential action steps to move this goal forward.</a:t>
            </a:r>
          </a:p>
          <a:p>
            <a:pPr marL="0" indent="0">
              <a:buNone/>
            </a:pPr>
            <a:endParaRPr lang="en-US" sz="2400" dirty="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734E2AFF-3529-48E3-80D6-185F6D46AFF0}"/>
              </a:ext>
            </a:extLst>
          </p:cNvPr>
          <p:cNvSpPr txBox="1">
            <a:spLocks/>
          </p:cNvSpPr>
          <p:nvPr/>
        </p:nvSpPr>
        <p:spPr>
          <a:xfrm>
            <a:off x="6872896" y="1618241"/>
            <a:ext cx="4060147" cy="808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6A4A62"/>
                </a:solidFill>
                <a:latin typeface="Arial" panose="020B0604020202020204" pitchFamily="34" charset="0"/>
                <a:cs typeface="Arial" panose="020B0604020202020204" pitchFamily="34" charset="0"/>
              </a:rPr>
              <a:t>Strategic Planning</a:t>
            </a:r>
          </a:p>
        </p:txBody>
      </p:sp>
      <p:cxnSp>
        <p:nvCxnSpPr>
          <p:cNvPr id="5" name="Straight Connector 4">
            <a:extLst>
              <a:ext uri="{C183D7F6-B498-43B3-948B-1728B52AA6E4}">
                <adec:decorative xmlns:adec="http://schemas.microsoft.com/office/drawing/2017/decorative" val="1"/>
              </a:ext>
            </a:extLst>
          </p:cNvPr>
          <p:cNvCxnSpPr/>
          <p:nvPr/>
        </p:nvCxnSpPr>
        <p:spPr>
          <a:xfrm flipH="1">
            <a:off x="6356658" y="1936129"/>
            <a:ext cx="13648" cy="2891921"/>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182" y="1144496"/>
            <a:ext cx="4332045" cy="2564569"/>
          </a:xfrm>
          <a:prstGeom prst="rect">
            <a:avLst/>
          </a:prstGeom>
        </p:spPr>
      </p:pic>
      <p:sp>
        <p:nvSpPr>
          <p:cNvPr id="2" name="TextBox 1"/>
          <p:cNvSpPr txBox="1"/>
          <p:nvPr/>
        </p:nvSpPr>
        <p:spPr>
          <a:xfrm>
            <a:off x="609806" y="3905525"/>
            <a:ext cx="5481872" cy="1477328"/>
          </a:xfrm>
          <a:prstGeom prst="rect">
            <a:avLst/>
          </a:prstGeom>
          <a:noFill/>
        </p:spPr>
        <p:txBody>
          <a:bodyPr wrap="square" rtlCol="0">
            <a:spAutoFit/>
          </a:bodyPr>
          <a:lstStyle/>
          <a:p>
            <a:pPr algn="ctr"/>
            <a:r>
              <a:rPr lang="en-US" sz="3200" b="1" dirty="0">
                <a:solidFill>
                  <a:srgbClr val="6A4A62"/>
                </a:solidFill>
                <a:latin typeface="Arial" panose="020B0604020202020204" pitchFamily="34" charset="0"/>
                <a:cs typeface="Arial" panose="020B0604020202020204" pitchFamily="34" charset="0"/>
              </a:rPr>
              <a:t>Discussion</a:t>
            </a:r>
          </a:p>
          <a:p>
            <a:pPr algn="ctr"/>
            <a:r>
              <a:rPr lang="en-US" sz="2000" dirty="0">
                <a:latin typeface="Arial" panose="020B0604020202020204" pitchFamily="34" charset="0"/>
                <a:cs typeface="Arial" panose="020B0604020202020204" pitchFamily="34" charset="0"/>
              </a:rPr>
              <a:t>How does this content fit with your district’s understanding and implementation of teaming?</a:t>
            </a:r>
          </a:p>
          <a:p>
            <a:endParaRPr lang="en-US" dirty="0"/>
          </a:p>
        </p:txBody>
      </p:sp>
      <p:sp>
        <p:nvSpPr>
          <p:cNvPr id="3" name="Title 2" hidden="1">
            <a:extLst>
              <a:ext uri="{FF2B5EF4-FFF2-40B4-BE49-F238E27FC236}">
                <a16:creationId xmlns:a16="http://schemas.microsoft.com/office/drawing/2014/main" id="{177BB9B1-5FAC-4513-BD23-C997B07ACE7E}"/>
              </a:ext>
            </a:extLst>
          </p:cNvPr>
          <p:cNvSpPr>
            <a:spLocks noGrp="1"/>
          </p:cNvSpPr>
          <p:nvPr>
            <p:ph type="title" idx="4294967295"/>
          </p:nvPr>
        </p:nvSpPr>
        <p:spPr/>
        <p:txBody>
          <a:bodyPr/>
          <a:lstStyle/>
          <a:p>
            <a:r>
              <a:rPr lang="en-US" dirty="0"/>
              <a:t>Discussion </a:t>
            </a:r>
          </a:p>
        </p:txBody>
      </p:sp>
      <p:sp>
        <p:nvSpPr>
          <p:cNvPr id="10" name="Footer Placeholder 5">
            <a:extLst>
              <a:ext uri="{FF2B5EF4-FFF2-40B4-BE49-F238E27FC236}">
                <a16:creationId xmlns:a16="http://schemas.microsoft.com/office/drawing/2014/main" id="{14E0AAEC-712E-9B45-B3B8-01666513F00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95081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0C1D7CC1-2E6E-4BD8-A97E-ED6F6641DDCC}"/>
              </a:ext>
            </a:extLst>
          </p:cNvPr>
          <p:cNvSpPr>
            <a:spLocks noGrp="1"/>
          </p:cNvSpPr>
          <p:nvPr>
            <p:ph idx="1"/>
          </p:nvPr>
        </p:nvSpPr>
        <p:spPr>
          <a:xfrm>
            <a:off x="-317501" y="1237169"/>
            <a:ext cx="12230101" cy="5438268"/>
          </a:xfrm>
        </p:spPr>
        <p:txBody>
          <a:bodyPr vert="horz" lIns="91440" tIns="45720" rIns="91440" bIns="45720" rtlCol="0" anchor="t">
            <a:noAutofit/>
          </a:bodyPr>
          <a:lstStyle/>
          <a:p>
            <a:pPr marL="669925" indent="0">
              <a:lnSpc>
                <a:spcPct val="100000"/>
              </a:lnSpc>
              <a:buNone/>
            </a:pPr>
            <a:r>
              <a:rPr lang="en-US" sz="1600" dirty="0">
                <a:latin typeface="Arial" panose="020B0604020202020204" pitchFamily="34" charset="0"/>
                <a:cs typeface="Arial" panose="020B0604020202020204" pitchFamily="34" charset="0"/>
              </a:rPr>
              <a:t>Cashman, J., Linehan, P. C., Purcell, L., Rosser, M., Schultz, S., &amp; </a:t>
            </a:r>
            <a:r>
              <a:rPr lang="en-US" sz="1600" dirty="0" err="1">
                <a:latin typeface="Arial" panose="020B0604020202020204" pitchFamily="34" charset="0"/>
                <a:cs typeface="Arial" panose="020B0604020202020204" pitchFamily="34" charset="0"/>
              </a:rPr>
              <a:t>Skalski</a:t>
            </a:r>
            <a:r>
              <a:rPr lang="en-US" sz="1600" dirty="0">
                <a:latin typeface="Arial" panose="020B0604020202020204" pitchFamily="34" charset="0"/>
                <a:cs typeface="Arial" panose="020B0604020202020204" pitchFamily="34" charset="0"/>
              </a:rPr>
              <a:t>, S. (2014). </a:t>
            </a:r>
            <a:r>
              <a:rPr lang="en-US" sz="1600" i="1" dirty="0">
                <a:latin typeface="Arial" panose="020B0604020202020204" pitchFamily="34" charset="0"/>
                <a:cs typeface="Arial" panose="020B0604020202020204" pitchFamily="34" charset="0"/>
              </a:rPr>
              <a:t>Leading by convening: A blueprint for authentic engagement</a:t>
            </a:r>
            <a:r>
              <a:rPr lang="en-US" sz="1600" dirty="0">
                <a:latin typeface="Arial" panose="020B0604020202020204" pitchFamily="34" charset="0"/>
                <a:cs typeface="Arial" panose="020B0604020202020204" pitchFamily="34" charset="0"/>
              </a:rPr>
              <a:t>. Idea Partnership. </a:t>
            </a:r>
            <a:r>
              <a:rPr lang="en-US" sz="1600" dirty="0">
                <a:latin typeface="Arial" panose="020B0604020202020204" pitchFamily="34" charset="0"/>
                <a:cs typeface="Arial" panose="020B0604020202020204" pitchFamily="34" charset="0"/>
                <a:hlinkClick r:id="rId3"/>
              </a:rPr>
              <a:t>https://osepideasthatwork.org/leading-convening-blueprint-authentic-engagement</a:t>
            </a:r>
            <a:r>
              <a:rPr lang="en-US" sz="1600" dirty="0">
                <a:latin typeface="Arial" panose="020B0604020202020204" pitchFamily="34" charset="0"/>
                <a:cs typeface="Arial" panose="020B0604020202020204" pitchFamily="34" charset="0"/>
              </a:rPr>
              <a:t> </a:t>
            </a:r>
          </a:p>
          <a:p>
            <a:pPr marL="669925" indent="0">
              <a:lnSpc>
                <a:spcPct val="100000"/>
              </a:lnSpc>
              <a:buNone/>
            </a:pPr>
            <a:r>
              <a:rPr lang="en-US" sz="1600" dirty="0">
                <a:latin typeface="Arial" panose="020B0604020202020204" pitchFamily="34" charset="0"/>
                <a:cs typeface="Arial" panose="020B0604020202020204" pitchFamily="34" charset="0"/>
              </a:rPr>
              <a:t>Collaborative for Academic, Social, and Emotional Learning. (n.d.). </a:t>
            </a:r>
            <a:r>
              <a:rPr lang="en-US" sz="1600" i="1" dirty="0">
                <a:latin typeface="Arial" panose="020B0604020202020204" pitchFamily="34" charset="0"/>
                <a:cs typeface="Arial" panose="020B0604020202020204" pitchFamily="34" charset="0"/>
              </a:rPr>
              <a:t>Using grade-level team meetings to support SEL</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https://dm0gz550769cd.cloudfront.net/shape/81/811130a8a13855420b66de5ebf3dfca6.pdf</a:t>
            </a:r>
            <a:r>
              <a:rPr lang="en-US" sz="1600" dirty="0">
                <a:latin typeface="Arial" panose="020B0604020202020204" pitchFamily="34" charset="0"/>
                <a:cs typeface="Arial" panose="020B0604020202020204" pitchFamily="34" charset="0"/>
              </a:rPr>
              <a:t> </a:t>
            </a:r>
          </a:p>
          <a:p>
            <a:pPr marL="669925" indent="0">
              <a:lnSpc>
                <a:spcPct val="100000"/>
              </a:lnSpc>
              <a:buNone/>
            </a:pPr>
            <a:r>
              <a:rPr lang="en-US" sz="1600" dirty="0">
                <a:latin typeface="Arial" panose="020B0604020202020204" pitchFamily="34" charset="0"/>
                <a:cs typeface="Arial" panose="020B0604020202020204" pitchFamily="34" charset="0"/>
              </a:rPr>
              <a:t>Effective Child Therapy. (2024). </a:t>
            </a:r>
            <a:r>
              <a:rPr lang="en-US" sz="1600" i="1" dirty="0">
                <a:latin typeface="Arial" panose="020B0604020202020204" pitchFamily="34" charset="0"/>
                <a:cs typeface="Arial" panose="020B0604020202020204" pitchFamily="34" charset="0"/>
              </a:rPr>
              <a:t>FAQs</a:t>
            </a:r>
            <a:r>
              <a:rPr lang="en-US" sz="1600" dirty="0">
                <a:latin typeface="Arial" panose="020B0604020202020204" pitchFamily="34" charset="0"/>
                <a:cs typeface="Arial" panose="020B0604020202020204" pitchFamily="34" charset="0"/>
              </a:rPr>
              <a:t>. Society of Clinical Child and Adolescent Psychology. </a:t>
            </a:r>
            <a:r>
              <a:rPr lang="en-US" sz="1600" dirty="0">
                <a:latin typeface="Arial" panose="020B0604020202020204" pitchFamily="34" charset="0"/>
                <a:cs typeface="Arial" panose="020B0604020202020204" pitchFamily="34" charset="0"/>
                <a:hlinkClick r:id="rId5"/>
              </a:rPr>
              <a:t>https://effectivechildtherapy.org/ask-an-expert/</a:t>
            </a:r>
            <a:r>
              <a:rPr lang="en-US" sz="1600" dirty="0">
                <a:latin typeface="Arial" panose="020B0604020202020204" pitchFamily="34" charset="0"/>
                <a:cs typeface="Arial" panose="020B0604020202020204" pitchFamily="34" charset="0"/>
              </a:rPr>
              <a:t> </a:t>
            </a:r>
          </a:p>
          <a:p>
            <a:pPr marL="669925" indent="0">
              <a:lnSpc>
                <a:spcPct val="100000"/>
              </a:lnSpc>
              <a:buNone/>
            </a:pPr>
            <a:r>
              <a:rPr lang="en-US" sz="1600" dirty="0">
                <a:latin typeface="Arial" panose="020B0604020202020204" pitchFamily="34" charset="0"/>
                <a:cs typeface="Arial" panose="020B0604020202020204" pitchFamily="34" charset="0"/>
              </a:rPr>
              <a:t>Effective Child Therapy. (2024). </a:t>
            </a:r>
            <a:r>
              <a:rPr lang="en-US" sz="1600" i="1" dirty="0">
                <a:latin typeface="Arial" panose="020B0604020202020204" pitchFamily="34" charset="0"/>
                <a:cs typeface="Arial" panose="020B0604020202020204" pitchFamily="34" charset="0"/>
              </a:rPr>
              <a:t>Locate a psychologist near you</a:t>
            </a:r>
            <a:r>
              <a:rPr lang="en-US" sz="1600" dirty="0">
                <a:latin typeface="Arial" panose="020B0604020202020204" pitchFamily="34" charset="0"/>
                <a:cs typeface="Arial" panose="020B0604020202020204" pitchFamily="34" charset="0"/>
              </a:rPr>
              <a:t>. Society of Clinical Child and Adolescent Psychology. </a:t>
            </a:r>
            <a:r>
              <a:rPr lang="en-US" sz="1600" dirty="0">
                <a:latin typeface="Arial" panose="020B0604020202020204" pitchFamily="34" charset="0"/>
                <a:cs typeface="Arial" panose="020B0604020202020204" pitchFamily="34" charset="0"/>
                <a:hlinkClick r:id="rId6"/>
              </a:rPr>
              <a:t>https://effectivechildtherapy.org/tips-tools/locate-a-psychologist-near-you/</a:t>
            </a:r>
            <a:r>
              <a:rPr lang="en-US" sz="1600" dirty="0">
                <a:latin typeface="Arial" panose="020B0604020202020204" pitchFamily="34" charset="0"/>
                <a:cs typeface="Arial" panose="020B0604020202020204" pitchFamily="34" charset="0"/>
              </a:rPr>
              <a:t> </a:t>
            </a: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(n.d.). </a:t>
            </a:r>
            <a:r>
              <a:rPr lang="en-US" sz="1600" i="1" dirty="0">
                <a:latin typeface="Arial" panose="020B0604020202020204" pitchFamily="34" charset="0"/>
                <a:cs typeface="Arial" panose="020B0604020202020204" pitchFamily="34" charset="0"/>
              </a:rPr>
              <a:t>SMART goal planning worksheet. </a:t>
            </a:r>
            <a:r>
              <a:rPr lang="en-US" sz="1600" dirty="0">
                <a:latin typeface="Arial" panose="020B0604020202020204" pitchFamily="34" charset="0"/>
                <a:cs typeface="Arial" panose="020B0604020202020204" pitchFamily="34" charset="0"/>
                <a:hlinkClick r:id="rId7"/>
              </a:rPr>
              <a:t>https://dm0gz550769cd.cloudfront.net/shape/cf/cf8c38de95c39321f2fc2000b7be2c17.pdf</a:t>
            </a:r>
            <a:endParaRPr lang="en-US" sz="1600" dirty="0">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(n.d.). </a:t>
            </a:r>
            <a:r>
              <a:rPr lang="en-US" sz="1600" i="1" dirty="0">
                <a:latin typeface="Arial" panose="020B0604020202020204" pitchFamily="34" charset="0"/>
                <a:cs typeface="Arial" panose="020B0604020202020204" pitchFamily="34" charset="0"/>
              </a:rPr>
              <a:t>The SHAPE System screening and assessment library. </a:t>
            </a:r>
            <a:r>
              <a:rPr lang="en-US" sz="1600" dirty="0">
                <a:latin typeface="Arial" panose="020B0604020202020204" pitchFamily="34" charset="0"/>
                <a:cs typeface="Arial" panose="020B0604020202020204" pitchFamily="34" charset="0"/>
              </a:rPr>
              <a:t>Retrieved from </a:t>
            </a:r>
            <a:r>
              <a:rPr lang="en-US" sz="1600" dirty="0">
                <a:latin typeface="Arial" panose="020B0604020202020204" pitchFamily="34" charset="0"/>
                <a:cs typeface="Arial" panose="020B0604020202020204" pitchFamily="34" charset="0"/>
                <a:hlinkClick r:id="rId8"/>
              </a:rPr>
              <a:t>https://theshapesystem.com/</a:t>
            </a:r>
            <a:r>
              <a:rPr lang="en-US" sz="1600" dirty="0">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(2016). </a:t>
            </a:r>
            <a:r>
              <a:rPr lang="en-US" sz="1600" i="1" dirty="0">
                <a:latin typeface="Arial" panose="020B0604020202020204" pitchFamily="34" charset="0"/>
                <a:cs typeface="Arial" panose="020B0604020202020204" pitchFamily="34" charset="0"/>
              </a:rPr>
              <a:t>Information about HIPAA and FERPA</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9"/>
              </a:rPr>
              <a:t>http://bit.ly/2IUy40l</a:t>
            </a:r>
            <a:r>
              <a:rPr lang="en-US" sz="1600" dirty="0">
                <a:latin typeface="Arial" panose="020B0604020202020204" pitchFamily="34" charset="0"/>
                <a:cs typeface="Arial" panose="020B0604020202020204" pitchFamily="34" charset="0"/>
              </a:rPr>
              <a:t>  </a:t>
            </a: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(2018). </a:t>
            </a:r>
            <a:r>
              <a:rPr lang="en-US" sz="1600" i="1" dirty="0">
                <a:latin typeface="Arial" panose="020B0604020202020204" pitchFamily="34" charset="0"/>
                <a:cs typeface="Arial" panose="020B0604020202020204" pitchFamily="34" charset="0"/>
              </a:rPr>
              <a:t>Comprehensive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school mental health system roles and responsibilities. </a:t>
            </a:r>
            <a:r>
              <a:rPr lang="en-US" sz="1600" dirty="0">
                <a:latin typeface="Arial" panose="020B0604020202020204" pitchFamily="34" charset="0"/>
                <a:cs typeface="Arial" panose="020B0604020202020204" pitchFamily="34" charset="0"/>
                <a:hlinkClick r:id="rId8"/>
              </a:rPr>
              <a:t>https://theshapesystem.com/</a:t>
            </a:r>
            <a:endParaRPr lang="en-US" sz="1600" dirty="0">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(2018). </a:t>
            </a:r>
            <a:r>
              <a:rPr lang="en-US" sz="1600" i="1" dirty="0">
                <a:latin typeface="Arial" panose="020B0604020202020204" pitchFamily="34" charset="0"/>
                <a:cs typeface="Arial" panose="020B0604020202020204" pitchFamily="34" charset="0"/>
              </a:rPr>
              <a:t>Referral and triage flow chart examples. </a:t>
            </a:r>
            <a:r>
              <a:rPr lang="en-US" sz="1600" dirty="0">
                <a:latin typeface="Arial" panose="020B0604020202020204" pitchFamily="34" charset="0"/>
                <a:cs typeface="Arial" panose="020B0604020202020204" pitchFamily="34" charset="0"/>
                <a:hlinkClick r:id="rId10"/>
              </a:rPr>
              <a:t>http://bit.ly/2VF5XUb</a:t>
            </a: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400014" y="277634"/>
            <a:ext cx="4730314" cy="674188"/>
          </a:xfrm>
        </p:spPr>
        <p:txBody>
          <a:bodyPr>
            <a:noAutofit/>
          </a:bodyPr>
          <a:lstStyle/>
          <a:p>
            <a:r>
              <a:rPr lang="en-US" sz="40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400014" y="1020693"/>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ED4C4EB6-A79D-47BB-B3A0-9C440C262A35}"/>
              </a:ext>
            </a:extLst>
          </p:cNvPr>
          <p:cNvSpPr>
            <a:spLocks noGrp="1"/>
          </p:cNvSpPr>
          <p:nvPr>
            <p:ph type="title"/>
          </p:nvPr>
        </p:nvSpPr>
        <p:spPr/>
        <p:txBody>
          <a:bodyPr/>
          <a:lstStyle/>
          <a:p>
            <a:r>
              <a:rPr lang="en-US" dirty="0"/>
              <a:t>Resources</a:t>
            </a:r>
          </a:p>
        </p:txBody>
      </p:sp>
      <p:sp>
        <p:nvSpPr>
          <p:cNvPr id="7" name="Footer Placeholder 5">
            <a:extLst>
              <a:ext uri="{FF2B5EF4-FFF2-40B4-BE49-F238E27FC236}">
                <a16:creationId xmlns:a16="http://schemas.microsoft.com/office/drawing/2014/main" id="{6BC3BACC-ADD1-6C4E-8DC4-C3DDBAFB19F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191246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0C1D7CC1-2E6E-4BD8-A97E-ED6F6641DDCC}"/>
              </a:ext>
            </a:extLst>
          </p:cNvPr>
          <p:cNvSpPr>
            <a:spLocks noGrp="1"/>
          </p:cNvSpPr>
          <p:nvPr>
            <p:ph idx="1"/>
          </p:nvPr>
        </p:nvSpPr>
        <p:spPr>
          <a:xfrm>
            <a:off x="-246980" y="1437317"/>
            <a:ext cx="12096080" cy="4930125"/>
          </a:xfrm>
        </p:spPr>
        <p:txBody>
          <a:bodyPr vert="horz" lIns="91440" tIns="45720" rIns="91440" bIns="45720" rtlCol="0" anchor="t">
            <a:noAutofit/>
          </a:bodyPr>
          <a:lstStyle/>
          <a:p>
            <a:pPr marL="669925" indent="0">
              <a:lnSpc>
                <a:spcPct val="100000"/>
              </a:lnSpc>
              <a:buNone/>
            </a:pPr>
            <a:r>
              <a:rPr lang="en-US" sz="1600" dirty="0">
                <a:solidFill>
                  <a:prstClr val="black"/>
                </a:solidFill>
                <a:latin typeface="Arial" panose="020B0604020202020204" pitchFamily="34" charset="0"/>
                <a:cs typeface="Arial" panose="020B0604020202020204" pitchFamily="34" charset="0"/>
              </a:rPr>
              <a:t>National Center for School Mental Health. (2018). </a:t>
            </a:r>
            <a:r>
              <a:rPr lang="en-US" sz="1600" i="1" dirty="0">
                <a:solidFill>
                  <a:prstClr val="black"/>
                </a:solidFill>
                <a:latin typeface="Arial" panose="020B0604020202020204" pitchFamily="34" charset="0"/>
                <a:cs typeface="Arial" panose="020B0604020202020204" pitchFamily="34" charset="0"/>
              </a:rPr>
              <a:t>Referral form example.</a:t>
            </a:r>
            <a:r>
              <a:rPr lang="en-US"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hlinkClick r:id="rId3"/>
              </a:rPr>
              <a:t>http://bit.ly/2Hj9F23 </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solidFill>
                  <a:prstClr val="black"/>
                </a:solidFill>
                <a:latin typeface="Arial" panose="020B0604020202020204" pitchFamily="34" charset="0"/>
                <a:cs typeface="Arial" panose="020B0604020202020204" pitchFamily="34" charset="0"/>
              </a:rPr>
              <a:t>National Center for School Mental Health. (2018). </a:t>
            </a:r>
            <a:r>
              <a:rPr lang="en-US" sz="1600" i="1" dirty="0">
                <a:solidFill>
                  <a:prstClr val="black"/>
                </a:solidFill>
                <a:latin typeface="Arial" panose="020B0604020202020204" pitchFamily="34" charset="0"/>
                <a:cs typeface="Arial" panose="020B0604020202020204" pitchFamily="34" charset="0"/>
              </a:rPr>
              <a:t>Release of information forms. </a:t>
            </a:r>
            <a:r>
              <a:rPr lang="en-US" sz="1600" dirty="0">
                <a:solidFill>
                  <a:prstClr val="black"/>
                </a:solidFill>
                <a:latin typeface="Arial" panose="020B0604020202020204" pitchFamily="34" charset="0"/>
                <a:cs typeface="Arial" panose="020B0604020202020204" pitchFamily="34" charset="0"/>
                <a:hlinkClick r:id="rId4"/>
              </a:rPr>
              <a:t>http://bit.ly/2HnYTY6</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(2018). </a:t>
            </a:r>
            <a:r>
              <a:rPr lang="en-US" sz="1600" i="1" dirty="0">
                <a:latin typeface="Arial" panose="020B0604020202020204" pitchFamily="34" charset="0"/>
                <a:cs typeface="Arial" panose="020B0604020202020204" pitchFamily="34" charset="0"/>
              </a:rPr>
              <a:t>School mental health team alignment tool. </a:t>
            </a:r>
            <a:r>
              <a:rPr lang="en-US" sz="1600" dirty="0">
                <a:latin typeface="Arial" panose="020B0604020202020204" pitchFamily="34" charset="0"/>
                <a:cs typeface="Arial" panose="020B0604020202020204" pitchFamily="34" charset="0"/>
                <a:hlinkClick r:id="rId5"/>
              </a:rPr>
              <a:t>http://bit.ly/2EDZwK6</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solidFill>
                  <a:prstClr val="black"/>
                </a:solidFill>
                <a:latin typeface="Arial" panose="020B0604020202020204" pitchFamily="34" charset="0"/>
                <a:cs typeface="Arial" panose="020B0604020202020204" pitchFamily="34" charset="0"/>
              </a:rPr>
              <a:t>National Center for School Mental Health. (2018). </a:t>
            </a:r>
            <a:r>
              <a:rPr lang="en-US" sz="1600" i="1" dirty="0">
                <a:solidFill>
                  <a:prstClr val="black"/>
                </a:solidFill>
                <a:latin typeface="Arial" panose="020B0604020202020204" pitchFamily="34" charset="0"/>
                <a:cs typeface="Arial" panose="020B0604020202020204" pitchFamily="34" charset="0"/>
              </a:rPr>
              <a:t>School wish list for community partner.</a:t>
            </a:r>
            <a:r>
              <a:rPr lang="en-US"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hlinkClick r:id="rId6"/>
              </a:rPr>
              <a:t>http://bit.ly/2TkPLL7 </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National Center for School Mental Health. (2018). </a:t>
            </a:r>
            <a:r>
              <a:rPr lang="en-US" sz="1600" i="1" dirty="0">
                <a:latin typeface="Arial" panose="020B0604020202020204" pitchFamily="34" charset="0"/>
                <a:cs typeface="Arial" panose="020B0604020202020204" pitchFamily="34" charset="0"/>
              </a:rPr>
              <a:t>Team meeting agenda template. </a:t>
            </a:r>
            <a:r>
              <a:rPr lang="en-US" sz="1600" dirty="0">
                <a:latin typeface="Arial" panose="020B0604020202020204" pitchFamily="34" charset="0"/>
                <a:cs typeface="Arial" panose="020B0604020202020204" pitchFamily="34" charset="0"/>
                <a:hlinkClick r:id="rId7"/>
              </a:rPr>
              <a:t>https://theshapesystem.com/</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solidFill>
                  <a:prstClr val="black"/>
                </a:solidFill>
                <a:latin typeface="Arial" panose="020B0604020202020204" pitchFamily="34" charset="0"/>
                <a:cs typeface="Arial" panose="020B0604020202020204" pitchFamily="34" charset="0"/>
              </a:rPr>
              <a:t>National Center for School Mental Health. (2018). </a:t>
            </a:r>
            <a:r>
              <a:rPr lang="en-US" sz="1600" i="1" dirty="0">
                <a:solidFill>
                  <a:prstClr val="black"/>
                </a:solidFill>
                <a:latin typeface="Arial" panose="020B0604020202020204" pitchFamily="34" charset="0"/>
                <a:cs typeface="Arial" panose="020B0604020202020204" pitchFamily="34" charset="0"/>
              </a:rPr>
              <a:t>When to refer a student. </a:t>
            </a:r>
            <a:r>
              <a:rPr lang="en-US" sz="1600" dirty="0">
                <a:solidFill>
                  <a:prstClr val="black"/>
                </a:solidFill>
                <a:latin typeface="Arial" panose="020B0604020202020204" pitchFamily="34" charset="0"/>
                <a:cs typeface="Arial" panose="020B0604020202020204" pitchFamily="34" charset="0"/>
                <a:hlinkClick r:id="rId8"/>
              </a:rPr>
              <a:t>http://bit.ly/2EHZMYP </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latin typeface="Arial"/>
                <a:cs typeface="Arial"/>
              </a:rPr>
              <a:t>National Center for School Mental Health. (2023). </a:t>
            </a:r>
            <a:r>
              <a:rPr lang="en-US" sz="1600" i="1" dirty="0">
                <a:latin typeface="Arial"/>
                <a:cs typeface="Arial"/>
              </a:rPr>
              <a:t>School Mental Health Quality Guide: Teaming</a:t>
            </a:r>
            <a:r>
              <a:rPr lang="en-US" sz="1600" dirty="0">
                <a:latin typeface="Arial"/>
                <a:cs typeface="Arial"/>
              </a:rPr>
              <a:t>. </a:t>
            </a:r>
            <a:r>
              <a:rPr lang="en-US" sz="1600" dirty="0">
                <a:latin typeface="Arial"/>
                <a:cs typeface="Arial"/>
                <a:hlinkClick r:id="rId9"/>
              </a:rPr>
              <a:t>https://www.schoolmentalhealth.org/media/som/microsites/ncsmh/documents/quality-guides/Teaming.pdf</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Now Is The Time Technical Assistance Center. (2015). </a:t>
            </a:r>
            <a:r>
              <a:rPr lang="en-US" sz="1600" i="1" dirty="0">
                <a:latin typeface="Arial" panose="020B0604020202020204" pitchFamily="34" charset="0"/>
                <a:cs typeface="Arial" panose="020B0604020202020204" pitchFamily="34" charset="0"/>
              </a:rPr>
              <a:t>School mental health referral pathways (SMHRP) toolkit. </a:t>
            </a:r>
            <a:r>
              <a:rPr lang="en-US" sz="1600" dirty="0">
                <a:latin typeface="Arial" panose="020B0604020202020204" pitchFamily="34" charset="0"/>
                <a:cs typeface="Arial" panose="020B0604020202020204" pitchFamily="34" charset="0"/>
              </a:rPr>
              <a:t>Washington, DC: Substance Abuse and Mental Health Services Administration.</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10"/>
              </a:rPr>
              <a:t>http://files.ctctcdn.com/bde05f96001/84fa3636-08af-43fc-aeaf-a016f2aa68a6.pdf</a:t>
            </a:r>
            <a:endParaRPr lang="en-US" sz="1600" dirty="0">
              <a:solidFill>
                <a:prstClr val="black"/>
              </a:solidFill>
              <a:latin typeface="Arial" panose="020B0604020202020204" pitchFamily="34" charset="0"/>
              <a:cs typeface="Arial" panose="020B0604020202020204" pitchFamily="34" charset="0"/>
            </a:endParaRPr>
          </a:p>
          <a:p>
            <a:pPr marL="669925" indent="0">
              <a:lnSpc>
                <a:spcPct val="100000"/>
              </a:lnSpc>
              <a:buNone/>
            </a:pPr>
            <a:r>
              <a:rPr lang="en-US" sz="1600" dirty="0">
                <a:latin typeface="Arial" panose="020B0604020202020204" pitchFamily="34" charset="0"/>
                <a:cs typeface="Arial" panose="020B0604020202020204" pitchFamily="34" charset="0"/>
              </a:rPr>
              <a:t>The JED Foundation. (n.d.). </a:t>
            </a:r>
            <a:r>
              <a:rPr lang="en-US" sz="1600" i="1" dirty="0">
                <a:latin typeface="Arial" panose="020B0604020202020204" pitchFamily="34" charset="0"/>
                <a:cs typeface="Arial" panose="020B0604020202020204" pitchFamily="34" charset="0"/>
              </a:rPr>
              <a:t>Mental health resource center</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11"/>
              </a:rPr>
              <a:t>https://jedfoundation.org/mental-health-resource-center/</a:t>
            </a:r>
            <a:r>
              <a:rPr lang="en-US" sz="1600" dirty="0">
                <a:latin typeface="Arial" panose="020B0604020202020204" pitchFamily="34" charset="0"/>
                <a:cs typeface="Arial" panose="020B0604020202020204" pitchFamily="34" charset="0"/>
              </a:rPr>
              <a:t> </a:t>
            </a:r>
          </a:p>
          <a:p>
            <a:pPr marL="669925" indent="0">
              <a:lnSpc>
                <a:spcPct val="100000"/>
              </a:lnSpc>
              <a:buNone/>
            </a:pPr>
            <a:r>
              <a:rPr lang="en-US" sz="1600" dirty="0">
                <a:latin typeface="Arial" panose="020B0604020202020204" pitchFamily="34" charset="0"/>
                <a:cs typeface="Arial" panose="020B0604020202020204" pitchFamily="34" charset="0"/>
              </a:rPr>
              <a:t>Voight, A. (2018). </a:t>
            </a:r>
            <a:r>
              <a:rPr lang="en-US" sz="1600" i="1" dirty="0">
                <a:latin typeface="Arial" panose="020B0604020202020204" pitchFamily="34" charset="0"/>
                <a:cs typeface="Arial" panose="020B0604020202020204" pitchFamily="34" charset="0"/>
              </a:rPr>
              <a:t>Using data to improve student mental health.</a:t>
            </a:r>
            <a:r>
              <a:rPr lang="en-US" sz="1600" dirty="0">
                <a:latin typeface="Arial" panose="020B0604020202020204" pitchFamily="34" charset="0"/>
                <a:cs typeface="Arial" panose="020B0604020202020204" pitchFamily="34" charset="0"/>
              </a:rPr>
              <a:t> Now Is The Time Technical Assistance Center. </a:t>
            </a:r>
            <a:r>
              <a:rPr lang="en-US" sz="1600" dirty="0">
                <a:latin typeface="Arial" panose="020B0604020202020204" pitchFamily="34" charset="0"/>
                <a:cs typeface="Arial" panose="020B0604020202020204" pitchFamily="34" charset="0"/>
                <a:hlinkClick r:id="rId12"/>
              </a:rPr>
              <a:t>http://bit.ly/2HhgdhC</a:t>
            </a:r>
            <a:endParaRPr lang="en-US" sz="1600" dirty="0">
              <a:solidFill>
                <a:prstClr val="black"/>
              </a:solidFill>
              <a:latin typeface="Arial" panose="020B0604020202020204" pitchFamily="34" charset="0"/>
              <a:cs typeface="Arial" panose="020B0604020202020204" pitchFamily="34" charset="0"/>
            </a:endParaRPr>
          </a:p>
          <a:p>
            <a:pPr marL="669925" indent="-635000">
              <a:buNone/>
            </a:pPr>
            <a:endParaRPr lang="en-US" sz="1600" dirty="0">
              <a:cs typeface="Calibri"/>
            </a:endParaRPr>
          </a:p>
          <a:p>
            <a:pPr marL="669925" lvl="0" indent="-635000">
              <a:buNone/>
            </a:pPr>
            <a:endParaRPr lang="en-US" sz="1600" dirty="0">
              <a:solidFill>
                <a:prstClr val="black"/>
              </a:solidFill>
              <a:highlight>
                <a:srgbClr val="FFFF00"/>
              </a:highlight>
            </a:endParaRPr>
          </a:p>
          <a:p>
            <a:pPr marL="669925" lvl="0" indent="-635000">
              <a:buNone/>
            </a:pPr>
            <a:endParaRPr lang="en-US" sz="1600" dirty="0">
              <a:highlight>
                <a:srgbClr val="FFFF00"/>
              </a:highlight>
            </a:endParaRPr>
          </a:p>
        </p:txBody>
      </p:sp>
      <p:sp>
        <p:nvSpPr>
          <p:cNvPr id="4" name="Text Placeholder 3"/>
          <p:cNvSpPr>
            <a:spLocks noGrp="1"/>
          </p:cNvSpPr>
          <p:nvPr>
            <p:ph type="body" sz="half" idx="2"/>
          </p:nvPr>
        </p:nvSpPr>
        <p:spPr>
          <a:xfrm>
            <a:off x="514314" y="414476"/>
            <a:ext cx="4730314" cy="674188"/>
          </a:xfrm>
        </p:spPr>
        <p:txBody>
          <a:bodyPr>
            <a:noAutofit/>
          </a:bodyPr>
          <a:lstStyle/>
          <a:p>
            <a:r>
              <a:rPr lang="en-US" sz="40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514314" y="1214092"/>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1235A35C-D69F-444F-8177-F1B315D7F3EA}"/>
              </a:ext>
            </a:extLst>
          </p:cNvPr>
          <p:cNvSpPr>
            <a:spLocks noGrp="1"/>
          </p:cNvSpPr>
          <p:nvPr>
            <p:ph type="title"/>
          </p:nvPr>
        </p:nvSpPr>
        <p:spPr/>
        <p:txBody>
          <a:bodyPr/>
          <a:lstStyle/>
          <a:p>
            <a:r>
              <a:rPr lang="en-US" dirty="0"/>
              <a:t>Resources</a:t>
            </a:r>
          </a:p>
        </p:txBody>
      </p:sp>
      <p:sp>
        <p:nvSpPr>
          <p:cNvPr id="7" name="Footer Placeholder 5">
            <a:extLst>
              <a:ext uri="{FF2B5EF4-FFF2-40B4-BE49-F238E27FC236}">
                <a16:creationId xmlns:a16="http://schemas.microsoft.com/office/drawing/2014/main" id="{7E4D35D7-8C9A-DD4B-850C-D9B64A8052E2}"/>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255404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0C1D7CC1-2E6E-4BD8-A97E-ED6F6641DDCC}"/>
              </a:ext>
            </a:extLst>
          </p:cNvPr>
          <p:cNvSpPr>
            <a:spLocks noGrp="1"/>
          </p:cNvSpPr>
          <p:nvPr>
            <p:ph idx="1"/>
          </p:nvPr>
        </p:nvSpPr>
        <p:spPr>
          <a:xfrm>
            <a:off x="83390" y="1488072"/>
            <a:ext cx="11841910" cy="4251961"/>
          </a:xfrm>
        </p:spPr>
        <p:txBody>
          <a:bodyPr>
            <a:noAutofit/>
          </a:bodyPr>
          <a:lstStyle/>
          <a:p>
            <a:pPr marL="463550" lvl="0" indent="0">
              <a:buNone/>
            </a:pPr>
            <a:r>
              <a:rPr lang="en-US" sz="2000" dirty="0">
                <a:latin typeface="Arial" panose="020B0604020202020204" pitchFamily="34" charset="0"/>
                <a:cs typeface="Arial" panose="020B0604020202020204" pitchFamily="34" charset="0"/>
              </a:rPr>
              <a:t>Cashman, J., Linehan, P. C., Purcell, L., Rosser, M., Schultz, S., &amp; </a:t>
            </a:r>
            <a:r>
              <a:rPr lang="en-US" sz="2000" dirty="0" err="1">
                <a:latin typeface="Arial" panose="020B0604020202020204" pitchFamily="34" charset="0"/>
                <a:cs typeface="Arial" panose="020B0604020202020204" pitchFamily="34" charset="0"/>
              </a:rPr>
              <a:t>Skalski</a:t>
            </a:r>
            <a:r>
              <a:rPr lang="en-US" sz="2000" dirty="0">
                <a:latin typeface="Arial" panose="020B0604020202020204" pitchFamily="34" charset="0"/>
                <a:cs typeface="Arial" panose="020B0604020202020204" pitchFamily="34" charset="0"/>
              </a:rPr>
              <a:t>, S. (2014). </a:t>
            </a:r>
            <a:r>
              <a:rPr lang="en-US" sz="2000" i="1" dirty="0">
                <a:latin typeface="Arial" panose="020B0604020202020204" pitchFamily="34" charset="0"/>
                <a:cs typeface="Arial" panose="020B0604020202020204" pitchFamily="34" charset="0"/>
              </a:rPr>
              <a:t>Leading by convening: A blueprint for authentic engagement</a:t>
            </a:r>
            <a:r>
              <a:rPr lang="en-US" sz="2000" dirty="0">
                <a:latin typeface="Arial" panose="020B0604020202020204" pitchFamily="34" charset="0"/>
                <a:cs typeface="Arial" panose="020B0604020202020204" pitchFamily="34" charset="0"/>
              </a:rPr>
              <a:t>. Idea Partnership. </a:t>
            </a:r>
            <a:r>
              <a:rPr lang="en-US" sz="2000" dirty="0">
                <a:latin typeface="Arial" panose="020B0604020202020204" pitchFamily="34" charset="0"/>
                <a:cs typeface="Arial" panose="020B0604020202020204" pitchFamily="34" charset="0"/>
                <a:hlinkClick r:id="rId3"/>
              </a:rPr>
              <a:t>https://</a:t>
            </a:r>
            <a:r>
              <a:rPr lang="en-US" sz="2000" dirty="0" err="1">
                <a:latin typeface="Arial" panose="020B0604020202020204" pitchFamily="34" charset="0"/>
                <a:cs typeface="Arial" panose="020B0604020202020204" pitchFamily="34" charset="0"/>
                <a:hlinkClick r:id="rId3"/>
              </a:rPr>
              <a:t>osepideasthatwork.org</a:t>
            </a:r>
            <a:r>
              <a:rPr lang="en-US" sz="2000" dirty="0">
                <a:latin typeface="Arial" panose="020B0604020202020204" pitchFamily="34" charset="0"/>
                <a:cs typeface="Arial" panose="020B0604020202020204" pitchFamily="34" charset="0"/>
                <a:hlinkClick r:id="rId3"/>
              </a:rPr>
              <a:t>/leading-convening-blueprint-authentic-engagement </a:t>
            </a:r>
            <a:endParaRPr lang="en-US" sz="2000" dirty="0">
              <a:latin typeface="Arial" panose="020B0604020202020204" pitchFamily="34" charset="0"/>
              <a:cs typeface="Arial" panose="020B0604020202020204" pitchFamily="34" charset="0"/>
            </a:endParaRPr>
          </a:p>
          <a:p>
            <a:pPr marL="463550" indent="-463550">
              <a:buNone/>
            </a:pPr>
            <a:r>
              <a:rPr lang="en-US" sz="2000" dirty="0">
                <a:latin typeface="Arial" panose="020B0604020202020204" pitchFamily="34" charset="0"/>
                <a:cs typeface="Arial" panose="020B0604020202020204" pitchFamily="34" charset="0"/>
              </a:rPr>
              <a:t>	Now Is The Time Technical Assistance Center. (2015). </a:t>
            </a:r>
            <a:r>
              <a:rPr lang="en-US" sz="2000" i="1" dirty="0">
                <a:latin typeface="Arial" panose="020B0604020202020204" pitchFamily="34" charset="0"/>
                <a:cs typeface="Arial" panose="020B0604020202020204" pitchFamily="34" charset="0"/>
              </a:rPr>
              <a:t>School mental health referral pathways (SMHRP) toolkit. </a:t>
            </a:r>
            <a:r>
              <a:rPr lang="en-US" sz="2000" dirty="0">
                <a:latin typeface="Arial" panose="020B0604020202020204" pitchFamily="34" charset="0"/>
                <a:cs typeface="Arial" panose="020B0604020202020204" pitchFamily="34" charset="0"/>
                <a:hlinkClick r:id="rId4"/>
              </a:rPr>
              <a:t>http://files.ctctcdn.com/bde05f96001/84fa3636-08af-43fc-aeaf-a016f2aa68a6.pdf</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514314" y="502783"/>
            <a:ext cx="4730314" cy="674188"/>
          </a:xfrm>
        </p:spPr>
        <p:txBody>
          <a:bodyPr>
            <a:noAutofit/>
          </a:bodyPr>
          <a:lstStyle/>
          <a:p>
            <a:r>
              <a:rPr lang="en-US" sz="4000" b="1" dirty="0">
                <a:solidFill>
                  <a:srgbClr val="6A4A62"/>
                </a:solidFill>
                <a:latin typeface="Arial" panose="020B0604020202020204" pitchFamily="34" charset="0"/>
                <a:cs typeface="Arial" panose="020B0604020202020204" pitchFamily="34" charset="0"/>
              </a:rPr>
              <a:t>References</a:t>
            </a:r>
          </a:p>
        </p:txBody>
      </p:sp>
      <p:cxnSp>
        <p:nvCxnSpPr>
          <p:cNvPr id="10" name="Straight Connector 9">
            <a:extLst>
              <a:ext uri="{C183D7F6-B498-43B3-948B-1728B52AA6E4}">
                <adec:decorative xmlns:adec="http://schemas.microsoft.com/office/drawing/2017/decorative" val="1"/>
              </a:ext>
            </a:extLst>
          </p:cNvPr>
          <p:cNvCxnSpPr/>
          <p:nvPr/>
        </p:nvCxnSpPr>
        <p:spPr>
          <a:xfrm>
            <a:off x="619837" y="1332521"/>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descr="MHTTC Stacked Color Bars" title="MHTTC Stacked Color Ba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
        <p:nvSpPr>
          <p:cNvPr id="9" name="Footer Placeholder 5">
            <a:extLst>
              <a:ext uri="{FF2B5EF4-FFF2-40B4-BE49-F238E27FC236}">
                <a16:creationId xmlns:a16="http://schemas.microsoft.com/office/drawing/2014/main" id="{9D1F7F97-376D-874F-A112-9AD2A50F15B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19944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tacked color bar placeholder"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a:extLst>
              <a:ext uri="{FF2B5EF4-FFF2-40B4-BE49-F238E27FC236}">
                <a16:creationId xmlns:a16="http://schemas.microsoft.com/office/drawing/2014/main" id="{1C9B832F-AF1E-4514-A364-23EA7916B59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a:extLst>
              <a:ext uri="{FF2B5EF4-FFF2-40B4-BE49-F238E27FC236}">
                <a16:creationId xmlns:a16="http://schemas.microsoft.com/office/drawing/2014/main" id="{64E953A8-AAD2-4F64-8B3E-AC12C065D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15" name="Rectangle 14">
            <a:extLst>
              <a:ext uri="{FF2B5EF4-FFF2-40B4-BE49-F238E27FC236}">
                <a16:creationId xmlns:a16="http://schemas.microsoft.com/office/drawing/2014/main" id="{CFCD2D63-5D7A-41F6-9630-687AEA57BE77}"/>
              </a:ext>
            </a:extLst>
          </p:cNvPr>
          <p:cNvSpPr/>
          <p:nvPr/>
        </p:nvSpPr>
        <p:spPr>
          <a:xfrm>
            <a:off x="492147" y="1933950"/>
            <a:ext cx="5076967" cy="707886"/>
          </a:xfrm>
          <a:prstGeom prst="rect">
            <a:avLst/>
          </a:prstGeom>
        </p:spPr>
        <p:txBody>
          <a:bodyPr wrap="square">
            <a:spAutoFit/>
          </a:bodyPr>
          <a:lstStyle/>
          <a:p>
            <a:pPr algn="ctr" defTabSz="457200"/>
            <a:r>
              <a:rPr lang="en-US" sz="4000" b="1" dirty="0">
                <a:solidFill>
                  <a:srgbClr val="6A4A62"/>
                </a:solidFill>
                <a:latin typeface="Arial" panose="020B0604020202020204"/>
              </a:rPr>
              <a:t>Acknowledgments</a:t>
            </a:r>
          </a:p>
        </p:txBody>
      </p:sp>
      <p:sp>
        <p:nvSpPr>
          <p:cNvPr id="16" name="Title 4">
            <a:extLst>
              <a:ext uri="{FF2B5EF4-FFF2-40B4-BE49-F238E27FC236}">
                <a16:creationId xmlns:a16="http://schemas.microsoft.com/office/drawing/2014/main" id="{86E98CBF-BE93-4E45-888D-8BFCF61A4531}"/>
              </a:ext>
            </a:extLst>
          </p:cNvPr>
          <p:cNvSpPr>
            <a:spLocks noGrp="1"/>
          </p:cNvSpPr>
          <p:nvPr>
            <p:ph type="ctrTitle"/>
          </p:nvPr>
        </p:nvSpPr>
        <p:spPr>
          <a:xfrm>
            <a:off x="492147" y="2696422"/>
            <a:ext cx="11040211" cy="1911631"/>
          </a:xfrm>
        </p:spPr>
        <p:txBody>
          <a:bodyPr>
            <a:noAutofit/>
          </a:bodyPr>
          <a:lstStyle/>
          <a:p>
            <a:pPr algn="l"/>
            <a:r>
              <a:rPr lang="en-US" sz="2400" dirty="0">
                <a:latin typeface="+mn-lt"/>
              </a:rPr>
              <a:t>This work is supported by grant SM081726 from the Department of Health and Human Services, Substance Abuse and Mental Health Services Administration. </a:t>
            </a:r>
            <a:br>
              <a:rPr lang="en-US" sz="2400" dirty="0">
                <a:latin typeface="+mn-lt"/>
              </a:rPr>
            </a:br>
            <a:br>
              <a:rPr lang="en-US" sz="2400" dirty="0">
                <a:latin typeface="+mn-lt"/>
              </a:rPr>
            </a:br>
            <a:r>
              <a:rPr lang="en-US" sz="2400" dirty="0">
                <a:latin typeface="+mn-lt"/>
              </a:rPr>
              <a:t>Module content was developed by the National Center for School Mental Health in partnership with the MHTTC Network Coordinating Office. </a:t>
            </a:r>
          </a:p>
        </p:txBody>
      </p:sp>
      <p:sp>
        <p:nvSpPr>
          <p:cNvPr id="19" name="Footer Placeholder 5">
            <a:extLst>
              <a:ext uri="{FF2B5EF4-FFF2-40B4-BE49-F238E27FC236}">
                <a16:creationId xmlns:a16="http://schemas.microsoft.com/office/drawing/2014/main" id="{E377554F-432F-A74C-AFA4-7A6BFBE67B5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custDataLst>
      <p:tags r:id="rId1"/>
    </p:custDataLst>
    <p:extLst>
      <p:ext uri="{BB962C8B-B14F-4D97-AF65-F5344CB8AC3E}">
        <p14:creationId xmlns:p14="http://schemas.microsoft.com/office/powerpoint/2010/main" val="339013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138149" y="2355071"/>
            <a:ext cx="3753134" cy="1857368"/>
          </a:xfrm>
        </p:spPr>
        <p:txBody>
          <a:bodyPr>
            <a:normAutofit/>
          </a:bodyPr>
          <a:lstStyle/>
          <a:p>
            <a:pPr marL="0" indent="0" algn="r">
              <a:buNone/>
            </a:pPr>
            <a:r>
              <a:rPr lang="en-US" sz="4000" b="1" dirty="0">
                <a:solidFill>
                  <a:srgbClr val="6A4A62"/>
                </a:solidFill>
                <a:latin typeface="Arial" panose="020B0604020202020204" pitchFamily="34" charset="0"/>
                <a:cs typeface="Arial" panose="020B0604020202020204" pitchFamily="34" charset="0"/>
              </a:rPr>
              <a:t>What Is a School Mental Health Team?</a:t>
            </a:r>
          </a:p>
        </p:txBody>
      </p:sp>
      <p:sp>
        <p:nvSpPr>
          <p:cNvPr id="7" name="Content Placeholder 2"/>
          <p:cNvSpPr>
            <a:spLocks noGrp="1"/>
          </p:cNvSpPr>
          <p:nvPr>
            <p:ph sz="quarter" idx="16"/>
          </p:nvPr>
        </p:nvSpPr>
        <p:spPr>
          <a:xfrm>
            <a:off x="6273422" y="1230175"/>
            <a:ext cx="4394579" cy="4930246"/>
          </a:xfrm>
          <a:prstGeom prst="rect">
            <a:avLst/>
          </a:prstGeom>
        </p:spPr>
        <p:txBody>
          <a:bodyPr vert="horz" lIns="91440" tIns="45720" rIns="91440" bIns="45720" rtlCol="0" anchor="ctr">
            <a:normAutofit/>
          </a:bodyPr>
          <a:lstStyle/>
          <a:p>
            <a:pPr marL="0" indent="0">
              <a:buNone/>
            </a:pPr>
            <a:r>
              <a:rPr lang="en-US" sz="2400" dirty="0">
                <a:latin typeface="Arial" panose="020B0604020202020204" pitchFamily="34" charset="0"/>
                <a:cs typeface="Arial" panose="020B0604020202020204" pitchFamily="34" charset="0"/>
              </a:rPr>
              <a:t>A team of school and community stakeholders at a school or district level that </a:t>
            </a:r>
            <a:r>
              <a:rPr lang="en-US" sz="2400" b="1" dirty="0">
                <a:latin typeface="Arial" panose="020B0604020202020204" pitchFamily="34" charset="0"/>
                <a:cs typeface="Arial" panose="020B0604020202020204" pitchFamily="34" charset="0"/>
              </a:rPr>
              <a:t>meets regularly, uses data-based decision-making, and relies on action planning </a:t>
            </a:r>
            <a:r>
              <a:rPr lang="en-US" sz="2400" dirty="0">
                <a:latin typeface="Arial" panose="020B0604020202020204" pitchFamily="34" charset="0"/>
                <a:cs typeface="Arial" panose="020B0604020202020204" pitchFamily="34" charset="0"/>
              </a:rPr>
              <a:t>to support student mental health.</a:t>
            </a:r>
          </a:p>
          <a:p>
            <a:pPr marL="0"/>
            <a:endParaRPr lang="en-US" sz="2400" dirty="0">
              <a:latin typeface="Arial" panose="020B0604020202020204" pitchFamily="34" charset="0"/>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flipH="1">
            <a:off x="6047663" y="1668649"/>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B4252140-C276-40E1-813F-947D4F690A3B}"/>
              </a:ext>
            </a:extLst>
          </p:cNvPr>
          <p:cNvSpPr>
            <a:spLocks noGrp="1"/>
          </p:cNvSpPr>
          <p:nvPr>
            <p:ph type="title" idx="4294967295"/>
          </p:nvPr>
        </p:nvSpPr>
        <p:spPr/>
        <p:txBody>
          <a:bodyPr/>
          <a:lstStyle/>
          <a:p>
            <a:r>
              <a:rPr lang="en-US" dirty="0"/>
              <a:t>What is a school mental health team? </a:t>
            </a:r>
          </a:p>
        </p:txBody>
      </p:sp>
      <p:sp>
        <p:nvSpPr>
          <p:cNvPr id="8" name="Footer Placeholder 5">
            <a:extLst>
              <a:ext uri="{FF2B5EF4-FFF2-40B4-BE49-F238E27FC236}">
                <a16:creationId xmlns:a16="http://schemas.microsoft.com/office/drawing/2014/main" id="{DD47C448-C49A-8345-8139-2D211D26909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2101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1241176" y="2093495"/>
            <a:ext cx="4065331" cy="2212966"/>
          </a:xfrm>
          <a:prstGeom prst="rect">
            <a:avLst/>
          </a:prstGeom>
        </p:spPr>
        <p:txBody>
          <a:bodyPr>
            <a:normAutofit fontScale="92500" lnSpcReduction="10000"/>
          </a:bodyPr>
          <a:lstStyle/>
          <a:p>
            <a:pPr marL="0" indent="0">
              <a:spcAft>
                <a:spcPts val="600"/>
              </a:spcAft>
              <a:buNone/>
            </a:pPr>
            <a:r>
              <a:rPr lang="en-US" sz="4300" b="1" dirty="0">
                <a:solidFill>
                  <a:srgbClr val="6A4A62"/>
                </a:solidFill>
                <a:latin typeface="Arial" panose="020B0604020202020204" pitchFamily="34" charset="0"/>
                <a:cs typeface="Arial" panose="020B0604020202020204" pitchFamily="34" charset="0"/>
              </a:rPr>
              <a:t>Reflection:</a:t>
            </a:r>
          </a:p>
          <a:p>
            <a:pPr marL="0" indent="0">
              <a:buNone/>
            </a:pPr>
            <a:r>
              <a:rPr lang="en-US" sz="3000" dirty="0">
                <a:solidFill>
                  <a:srgbClr val="6A4A62"/>
                </a:solidFill>
                <a:latin typeface="Arial" panose="020B0604020202020204" pitchFamily="34" charset="0"/>
                <a:cs typeface="Arial" panose="020B0604020202020204" pitchFamily="34" charset="0"/>
              </a:rPr>
              <a:t>What school mental health teams do you have in your school or district?</a:t>
            </a:r>
          </a:p>
        </p:txBody>
      </p:sp>
      <p:sp>
        <p:nvSpPr>
          <p:cNvPr id="11" name="Rounded Rectangular Callout 10">
            <a:extLst>
              <a:ext uri="{C183D7F6-B498-43B3-948B-1728B52AA6E4}">
                <adec:decorative xmlns:adec="http://schemas.microsoft.com/office/drawing/2017/decorative" val="1"/>
              </a:ext>
            </a:extLst>
          </p:cNvPr>
          <p:cNvSpPr/>
          <p:nvPr/>
        </p:nvSpPr>
        <p:spPr>
          <a:xfrm>
            <a:off x="1000544" y="1374256"/>
            <a:ext cx="4305963" cy="3428944"/>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6148751" y="727925"/>
            <a:ext cx="5760948" cy="646331"/>
          </a:xfrm>
          <a:prstGeom prst="rect">
            <a:avLst/>
          </a:prstGeom>
          <a:noFill/>
        </p:spPr>
        <p:txBody>
          <a:bodyPr wrap="square" rtlCol="0">
            <a:spAutoFit/>
          </a:bodyPr>
          <a:lstStyle/>
          <a:p>
            <a:pPr>
              <a:lnSpc>
                <a:spcPct val="120000"/>
              </a:lnSpc>
              <a:spcAft>
                <a:spcPts val="1200"/>
              </a:spcAft>
            </a:pPr>
            <a:r>
              <a:rPr lang="en-US" sz="3000" dirty="0">
                <a:solidFill>
                  <a:srgbClr val="6A4A62"/>
                </a:solidFill>
                <a:latin typeface="Arial" panose="020B0604020202020204" pitchFamily="34" charset="0"/>
                <a:cs typeface="Arial" panose="020B0604020202020204" pitchFamily="34" charset="0"/>
              </a:rPr>
              <a:t>Examples</a:t>
            </a:r>
            <a:r>
              <a:rPr lang="en-US" sz="3000" dirty="0">
                <a:solidFill>
                  <a:srgbClr val="6A4A62"/>
                </a:solidFill>
              </a:rPr>
              <a:t> of SMH Teams Include:</a:t>
            </a:r>
          </a:p>
        </p:txBody>
      </p:sp>
      <p:sp>
        <p:nvSpPr>
          <p:cNvPr id="12" name="TextBox 11"/>
          <p:cNvSpPr txBox="1"/>
          <p:nvPr/>
        </p:nvSpPr>
        <p:spPr>
          <a:xfrm>
            <a:off x="6148751" y="1584158"/>
            <a:ext cx="4798900" cy="3725122"/>
          </a:xfrm>
          <a:prstGeom prst="rect">
            <a:avLst/>
          </a:prstGeom>
          <a:noFill/>
        </p:spPr>
        <p:txBody>
          <a:bodyPr wrap="square" rtlCol="0">
            <a:spAutoFit/>
          </a:bodyPr>
          <a:lstStyle/>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School Climate Team</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Student Support Team</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Mental Health Promotion/Universal Team</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Intervention and Tertiary Care Team (Tiers 2/3)</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SMH Community of Practice</a:t>
            </a:r>
          </a:p>
          <a:p>
            <a:pPr marL="285750" indent="-285750">
              <a:lnSpc>
                <a:spcPct val="90000"/>
              </a:lnSpc>
              <a:spcBef>
                <a:spcPts val="1000"/>
              </a:spcBef>
              <a:buClr>
                <a:srgbClr val="6A4A62"/>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District Mental Health Leadership Team</a:t>
            </a:r>
          </a:p>
        </p:txBody>
      </p:sp>
      <p:cxnSp>
        <p:nvCxnSpPr>
          <p:cNvPr id="10" name="Straight Connector 9">
            <a:extLst>
              <a:ext uri="{C183D7F6-B498-43B3-948B-1728B52AA6E4}">
                <adec:decorative xmlns:adec="http://schemas.microsoft.com/office/drawing/2017/decorative" val="1"/>
              </a:ext>
            </a:extLst>
          </p:cNvPr>
          <p:cNvCxnSpPr/>
          <p:nvPr/>
        </p:nvCxnSpPr>
        <p:spPr>
          <a:xfrm flipH="1">
            <a:off x="5746172" y="15841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AD3CCB5-37B4-4345-B4BB-F6CBF223CA4B}"/>
              </a:ext>
            </a:extLst>
          </p:cNvPr>
          <p:cNvSpPr>
            <a:spLocks noGrp="1"/>
          </p:cNvSpPr>
          <p:nvPr>
            <p:ph type="title" idx="4294967295"/>
          </p:nvPr>
        </p:nvSpPr>
        <p:spPr/>
        <p:txBody>
          <a:bodyPr/>
          <a:lstStyle/>
          <a:p>
            <a:r>
              <a:rPr lang="en-US" dirty="0"/>
              <a:t>Reflection: </a:t>
            </a:r>
          </a:p>
        </p:txBody>
      </p:sp>
      <p:sp>
        <p:nvSpPr>
          <p:cNvPr id="9" name="Footer Placeholder 5">
            <a:extLst>
              <a:ext uri="{FF2B5EF4-FFF2-40B4-BE49-F238E27FC236}">
                <a16:creationId xmlns:a16="http://schemas.microsoft.com/office/drawing/2014/main" id="{DBFFF568-42B7-764F-BA50-B52410512A6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28335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596618" y="367657"/>
            <a:ext cx="9484084" cy="814372"/>
          </a:xfrm>
        </p:spPr>
        <p:txBody>
          <a:bodyPr>
            <a:normAutofit/>
          </a:bodyPr>
          <a:lstStyle/>
          <a:p>
            <a:pPr marL="0" indent="0">
              <a:buNone/>
            </a:pPr>
            <a:r>
              <a:rPr lang="en-US" sz="4000" b="1" dirty="0">
                <a:solidFill>
                  <a:srgbClr val="6A4A62"/>
                </a:solidFill>
                <a:latin typeface="Arial" panose="020B0604020202020204" pitchFamily="34" charset="0"/>
                <a:cs typeface="Arial" panose="020B0604020202020204" pitchFamily="34" charset="0"/>
              </a:rPr>
              <a:t>Value of School Mental Health Teams</a:t>
            </a:r>
          </a:p>
        </p:txBody>
      </p:sp>
      <p:sp>
        <p:nvSpPr>
          <p:cNvPr id="3" name="TextBox 2"/>
          <p:cNvSpPr txBox="1"/>
          <p:nvPr/>
        </p:nvSpPr>
        <p:spPr>
          <a:xfrm>
            <a:off x="6386282" y="2120053"/>
            <a:ext cx="5289924" cy="2677656"/>
          </a:xfrm>
          <a:prstGeom prst="rect">
            <a:avLst/>
          </a:prstGeom>
          <a:noFill/>
        </p:spPr>
        <p:txBody>
          <a:bodyPr wrap="square" rtlCol="0">
            <a:spAutoFit/>
          </a:bodyPr>
          <a:lstStyle/>
          <a:p>
            <a:pPr marL="457200" indent="-457200">
              <a:lnSpc>
                <a:spcPct val="120000"/>
              </a:lnSpc>
              <a:buClr>
                <a:srgbClr val="6A4A62"/>
              </a:buClr>
              <a:buFont typeface="Arial" panose="020B0604020202020204" pitchFamily="34" charset="0"/>
              <a:buChar char="•"/>
            </a:pPr>
            <a:r>
              <a:rPr lang="en-US" sz="2800" dirty="0">
                <a:latin typeface="Arial" panose="020B0604020202020204" pitchFamily="34" charset="0"/>
                <a:cs typeface="Arial" panose="020B0604020202020204" pitchFamily="34" charset="0"/>
              </a:rPr>
              <a:t>Communication</a:t>
            </a:r>
          </a:p>
          <a:p>
            <a:pPr marL="457200" indent="-457200">
              <a:lnSpc>
                <a:spcPct val="120000"/>
              </a:lnSpc>
              <a:buClr>
                <a:srgbClr val="6A4A62"/>
              </a:buClr>
              <a:buFont typeface="Arial" panose="020B0604020202020204" pitchFamily="34" charset="0"/>
              <a:buChar char="•"/>
            </a:pPr>
            <a:r>
              <a:rPr lang="en-US" sz="2800" dirty="0">
                <a:latin typeface="Arial" panose="020B0604020202020204" pitchFamily="34" charset="0"/>
                <a:cs typeface="Arial" panose="020B0604020202020204" pitchFamily="34" charset="0"/>
              </a:rPr>
              <a:t>Collaboration</a:t>
            </a:r>
          </a:p>
          <a:p>
            <a:pPr marL="457200" indent="-457200">
              <a:lnSpc>
                <a:spcPct val="120000"/>
              </a:lnSpc>
              <a:buClr>
                <a:srgbClr val="6A4A62"/>
              </a:buClr>
              <a:buFont typeface="Arial" panose="020B0604020202020204" pitchFamily="34" charset="0"/>
              <a:buChar char="•"/>
            </a:pPr>
            <a:r>
              <a:rPr lang="en-US" sz="2800" dirty="0">
                <a:latin typeface="Arial" panose="020B0604020202020204" pitchFamily="34" charset="0"/>
                <a:cs typeface="Arial" panose="020B0604020202020204" pitchFamily="34" charset="0"/>
              </a:rPr>
              <a:t>Mutual support</a:t>
            </a:r>
          </a:p>
          <a:p>
            <a:pPr marL="457200" indent="-457200">
              <a:lnSpc>
                <a:spcPct val="120000"/>
              </a:lnSpc>
              <a:buClr>
                <a:srgbClr val="6A4A62"/>
              </a:buClr>
              <a:buFont typeface="Arial" panose="020B0604020202020204" pitchFamily="34" charset="0"/>
              <a:buChar char="•"/>
            </a:pPr>
            <a:r>
              <a:rPr lang="en-US" sz="2800" dirty="0">
                <a:latin typeface="Arial" panose="020B0604020202020204" pitchFamily="34" charset="0"/>
                <a:cs typeface="Arial" panose="020B0604020202020204" pitchFamily="34" charset="0"/>
              </a:rPr>
              <a:t>Common vision and priorities</a:t>
            </a:r>
          </a:p>
          <a:p>
            <a:pPr marL="457200" indent="-457200">
              <a:lnSpc>
                <a:spcPct val="120000"/>
              </a:lnSpc>
              <a:buClr>
                <a:srgbClr val="6A4A62"/>
              </a:buClr>
              <a:buFont typeface="Arial" panose="020B0604020202020204" pitchFamily="34" charset="0"/>
              <a:buChar char="•"/>
            </a:pPr>
            <a:r>
              <a:rPr lang="en-US" sz="2800" dirty="0">
                <a:latin typeface="Arial" panose="020B0604020202020204" pitchFamily="34" charset="0"/>
                <a:cs typeface="Arial" panose="020B0604020202020204" pitchFamily="34" charset="0"/>
              </a:rPr>
              <a:t>Resource maximization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89" y="1884200"/>
            <a:ext cx="4987383" cy="3323445"/>
          </a:xfrm>
          <a:prstGeom prst="rect">
            <a:avLst/>
          </a:prstGeom>
        </p:spPr>
      </p:pic>
      <p:cxnSp>
        <p:nvCxnSpPr>
          <p:cNvPr id="7" name="Straight Connector 6">
            <a:extLst>
              <a:ext uri="{C183D7F6-B498-43B3-948B-1728B52AA6E4}">
                <adec:decorative xmlns:adec="http://schemas.microsoft.com/office/drawing/2017/decorative" val="1"/>
              </a:ext>
            </a:extLst>
          </p:cNvPr>
          <p:cNvCxnSpPr/>
          <p:nvPr/>
        </p:nvCxnSpPr>
        <p:spPr>
          <a:xfrm flipV="1">
            <a:off x="780403" y="1056979"/>
            <a:ext cx="9986337" cy="24689"/>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5" name="Title 4" hidden="1">
            <a:extLst>
              <a:ext uri="{FF2B5EF4-FFF2-40B4-BE49-F238E27FC236}">
                <a16:creationId xmlns:a16="http://schemas.microsoft.com/office/drawing/2014/main" id="{B9A56D29-9C66-45D6-9C1F-FFDDD1ABF408}"/>
              </a:ext>
            </a:extLst>
          </p:cNvPr>
          <p:cNvSpPr>
            <a:spLocks noGrp="1"/>
          </p:cNvSpPr>
          <p:nvPr>
            <p:ph type="title" idx="4294967295"/>
          </p:nvPr>
        </p:nvSpPr>
        <p:spPr/>
        <p:txBody>
          <a:bodyPr/>
          <a:lstStyle/>
          <a:p>
            <a:r>
              <a:rPr lang="en-US" dirty="0"/>
              <a:t>Value of School Mental Health Teams</a:t>
            </a:r>
          </a:p>
        </p:txBody>
      </p:sp>
      <p:sp>
        <p:nvSpPr>
          <p:cNvPr id="8" name="Footer Placeholder 5">
            <a:extLst>
              <a:ext uri="{FF2B5EF4-FFF2-40B4-BE49-F238E27FC236}">
                <a16:creationId xmlns:a16="http://schemas.microsoft.com/office/drawing/2014/main" id="{A91E3DCF-8A20-924E-AB07-16E50484AF9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8076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5061" y="346671"/>
            <a:ext cx="10820402" cy="674188"/>
          </a:xfrm>
        </p:spPr>
        <p:txBody>
          <a:bodyPr>
            <a:noAutofit/>
          </a:bodyPr>
          <a:lstStyle/>
          <a:p>
            <a:r>
              <a:rPr lang="en-US" sz="4000" b="1" dirty="0">
                <a:solidFill>
                  <a:srgbClr val="6A4A62"/>
                </a:solidFill>
                <a:latin typeface="Arial" panose="020B0604020202020204" pitchFamily="34" charset="0"/>
                <a:cs typeface="Arial" panose="020B0604020202020204" pitchFamily="34" charset="0"/>
              </a:rPr>
              <a:t>Functions of District Mental Health Teams</a:t>
            </a:r>
          </a:p>
        </p:txBody>
      </p:sp>
      <p:sp>
        <p:nvSpPr>
          <p:cNvPr id="3" name="Content Placeholder 2"/>
          <p:cNvSpPr>
            <a:spLocks noGrp="1"/>
          </p:cNvSpPr>
          <p:nvPr>
            <p:ph idx="1"/>
          </p:nvPr>
        </p:nvSpPr>
        <p:spPr>
          <a:xfrm>
            <a:off x="497007" y="1607930"/>
            <a:ext cx="9840173" cy="4647904"/>
          </a:xfrm>
        </p:spPr>
        <p:txBody>
          <a:bodyPr>
            <a:noAutofit/>
          </a:bodyPr>
          <a:lstStyle/>
          <a:p>
            <a:pPr>
              <a:buClr>
                <a:srgbClr val="6A4A62"/>
              </a:buClr>
            </a:pPr>
            <a:r>
              <a:rPr lang="en-US" sz="2600" dirty="0">
                <a:latin typeface="Arial" panose="020B0604020202020204" pitchFamily="34" charset="0"/>
                <a:cs typeface="Arial" panose="020B0604020202020204" pitchFamily="34" charset="0"/>
              </a:rPr>
              <a:t>Shape district guidelines and standards of school mental health policy and practice</a:t>
            </a:r>
          </a:p>
          <a:p>
            <a:pPr>
              <a:buClr>
                <a:srgbClr val="6A4A62"/>
              </a:buClr>
            </a:pPr>
            <a:r>
              <a:rPr lang="en-US" sz="2600" dirty="0">
                <a:latin typeface="Arial" panose="020B0604020202020204" pitchFamily="34" charset="0"/>
                <a:cs typeface="Arial" panose="020B0604020202020204" pitchFamily="34" charset="0"/>
              </a:rPr>
              <a:t>Train, coach, and support school teams </a:t>
            </a:r>
          </a:p>
          <a:p>
            <a:pPr>
              <a:buClr>
                <a:srgbClr val="6A4A62"/>
              </a:buClr>
            </a:pPr>
            <a:r>
              <a:rPr lang="en-US" sz="2600" dirty="0">
                <a:latin typeface="Arial" panose="020B0604020202020204" pitchFamily="34" charset="0"/>
                <a:cs typeface="Arial" panose="020B0604020202020204" pitchFamily="34" charset="0"/>
              </a:rPr>
              <a:t>Liaison between state agencies and schools</a:t>
            </a:r>
          </a:p>
          <a:p>
            <a:pPr>
              <a:buClr>
                <a:srgbClr val="6A4A62"/>
              </a:buClr>
            </a:pPr>
            <a:r>
              <a:rPr lang="en-US" sz="2600" dirty="0">
                <a:latin typeface="Arial" panose="020B0604020202020204" pitchFamily="34" charset="0"/>
                <a:cs typeface="Arial" panose="020B0604020202020204" pitchFamily="34" charset="0"/>
              </a:rPr>
              <a:t>Foster school partnerships with community leaders, family members, and students</a:t>
            </a:r>
          </a:p>
        </p:txBody>
      </p:sp>
      <p:cxnSp>
        <p:nvCxnSpPr>
          <p:cNvPr id="10" name="Straight Connector 9">
            <a:extLst>
              <a:ext uri="{C183D7F6-B498-43B3-948B-1728B52AA6E4}">
                <adec:decorative xmlns:adec="http://schemas.microsoft.com/office/drawing/2017/decorative" val="1"/>
              </a:ext>
            </a:extLst>
          </p:cNvPr>
          <p:cNvCxnSpPr/>
          <p:nvPr/>
        </p:nvCxnSpPr>
        <p:spPr>
          <a:xfrm flipV="1">
            <a:off x="497007" y="1157340"/>
            <a:ext cx="9979984" cy="3896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6" name="Picture 5"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itle 1" hidden="1">
            <a:extLst>
              <a:ext uri="{FF2B5EF4-FFF2-40B4-BE49-F238E27FC236}">
                <a16:creationId xmlns:a16="http://schemas.microsoft.com/office/drawing/2014/main" id="{E9717039-0F52-45EC-825D-85C0F9ABF4BD}"/>
              </a:ext>
            </a:extLst>
          </p:cNvPr>
          <p:cNvSpPr>
            <a:spLocks noGrp="1"/>
          </p:cNvSpPr>
          <p:nvPr>
            <p:ph type="title"/>
          </p:nvPr>
        </p:nvSpPr>
        <p:spPr/>
        <p:txBody>
          <a:bodyPr/>
          <a:lstStyle/>
          <a:p>
            <a:r>
              <a:rPr lang="en-US" dirty="0"/>
              <a:t>Functions of District mental health teams </a:t>
            </a:r>
          </a:p>
        </p:txBody>
      </p:sp>
      <p:sp>
        <p:nvSpPr>
          <p:cNvPr id="8" name="Footer Placeholder 5">
            <a:extLst>
              <a:ext uri="{FF2B5EF4-FFF2-40B4-BE49-F238E27FC236}">
                <a16:creationId xmlns:a16="http://schemas.microsoft.com/office/drawing/2014/main" id="{9913D00E-287B-504C-B35C-75A92CDB13E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1690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41386" y="302489"/>
            <a:ext cx="10594013" cy="674188"/>
          </a:xfrm>
        </p:spPr>
        <p:txBody>
          <a:bodyPr>
            <a:noAutofit/>
          </a:bodyPr>
          <a:lstStyle/>
          <a:p>
            <a:r>
              <a:rPr lang="en-US" sz="4000" b="1" dirty="0">
                <a:solidFill>
                  <a:srgbClr val="6A4A62"/>
                </a:solidFill>
                <a:latin typeface="Arial" panose="020B0604020202020204" pitchFamily="34" charset="0"/>
                <a:cs typeface="Arial" panose="020B0604020202020204" pitchFamily="34" charset="0"/>
              </a:rPr>
              <a:t>Functions of School Mental Health Teams</a:t>
            </a:r>
          </a:p>
        </p:txBody>
      </p:sp>
      <p:sp>
        <p:nvSpPr>
          <p:cNvPr id="3" name="Content Placeholder 2"/>
          <p:cNvSpPr>
            <a:spLocks noGrp="1"/>
          </p:cNvSpPr>
          <p:nvPr>
            <p:ph idx="1"/>
          </p:nvPr>
        </p:nvSpPr>
        <p:spPr>
          <a:xfrm>
            <a:off x="641386" y="1505118"/>
            <a:ext cx="9472770" cy="4047025"/>
          </a:xfrm>
        </p:spPr>
        <p:txBody>
          <a:bodyPr>
            <a:noAutofit/>
          </a:bodyPr>
          <a:lstStyle/>
          <a:p>
            <a:pPr>
              <a:buClr>
                <a:srgbClr val="6A4A62"/>
              </a:buClr>
            </a:pPr>
            <a:r>
              <a:rPr lang="en-US" sz="2600" dirty="0">
                <a:latin typeface="Arial" panose="020B0604020202020204" pitchFamily="34" charset="0"/>
                <a:cs typeface="Arial" panose="020B0604020202020204" pitchFamily="34" charset="0"/>
              </a:rPr>
              <a:t>Awareness of school mental health needs and resources</a:t>
            </a:r>
          </a:p>
          <a:p>
            <a:pPr>
              <a:buClr>
                <a:srgbClr val="6A4A62"/>
              </a:buClr>
            </a:pPr>
            <a:r>
              <a:rPr lang="en-US" sz="2600" dirty="0">
                <a:latin typeface="Arial" panose="020B0604020202020204" pitchFamily="34" charset="0"/>
                <a:cs typeface="Arial" panose="020B0604020202020204" pitchFamily="34" charset="0"/>
              </a:rPr>
              <a:t>Implement district school mental health policies and practices</a:t>
            </a:r>
          </a:p>
          <a:p>
            <a:pPr>
              <a:buClr>
                <a:srgbClr val="6A4A62"/>
              </a:buClr>
            </a:pPr>
            <a:r>
              <a:rPr lang="en-US" sz="2600" dirty="0">
                <a:latin typeface="Arial" panose="020B0604020202020204" pitchFamily="34" charset="0"/>
                <a:cs typeface="Arial" panose="020B0604020202020204" pitchFamily="34" charset="0"/>
              </a:rPr>
              <a:t>Inform and participate in training and technical assistance in the district</a:t>
            </a:r>
          </a:p>
          <a:p>
            <a:pPr>
              <a:buClr>
                <a:srgbClr val="6A4A62"/>
              </a:buClr>
            </a:pPr>
            <a:r>
              <a:rPr lang="en-US" sz="2600" dirty="0">
                <a:latin typeface="Arial" panose="020B0604020202020204" pitchFamily="34" charset="0"/>
                <a:cs typeface="Arial" panose="020B0604020202020204" pitchFamily="34" charset="0"/>
              </a:rPr>
              <a:t>Align student services using a data-driven process</a:t>
            </a:r>
          </a:p>
          <a:p>
            <a:pPr>
              <a:buClr>
                <a:srgbClr val="6A4A62"/>
              </a:buClr>
            </a:pPr>
            <a:r>
              <a:rPr lang="en-US" sz="2600" dirty="0">
                <a:latin typeface="Arial" panose="020B0604020202020204" pitchFamily="34" charset="0"/>
                <a:cs typeface="Arial" panose="020B0604020202020204" pitchFamily="34" charset="0"/>
              </a:rPr>
              <a:t>Foster school partnerships with community leaders, family members, and students</a:t>
            </a:r>
          </a:p>
          <a:p>
            <a:pPr>
              <a:lnSpc>
                <a:spcPct val="120000"/>
              </a:lnSpc>
              <a:spcBef>
                <a:spcPts val="0"/>
              </a:spcBef>
              <a:buClr>
                <a:srgbClr val="6A4A62"/>
              </a:buClr>
            </a:pPr>
            <a:endParaRPr lang="en-US" sz="26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flipV="1">
            <a:off x="641386" y="1106905"/>
            <a:ext cx="10042656" cy="2667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6" name="Picture 5" descr="MHTTC stacked color bars" title="MHTTC stacked color b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itle 1" hidden="1">
            <a:extLst>
              <a:ext uri="{FF2B5EF4-FFF2-40B4-BE49-F238E27FC236}">
                <a16:creationId xmlns:a16="http://schemas.microsoft.com/office/drawing/2014/main" id="{850CD769-23EC-4A23-A7F6-244FD79517F2}"/>
              </a:ext>
            </a:extLst>
          </p:cNvPr>
          <p:cNvSpPr>
            <a:spLocks noGrp="1"/>
          </p:cNvSpPr>
          <p:nvPr>
            <p:ph type="title"/>
          </p:nvPr>
        </p:nvSpPr>
        <p:spPr/>
        <p:txBody>
          <a:bodyPr/>
          <a:lstStyle/>
          <a:p>
            <a:r>
              <a:rPr lang="en-US" dirty="0"/>
              <a:t>Functions of School Mental Health Teams</a:t>
            </a:r>
          </a:p>
        </p:txBody>
      </p:sp>
      <p:sp>
        <p:nvSpPr>
          <p:cNvPr id="9" name="Footer Placeholder 5">
            <a:extLst>
              <a:ext uri="{FF2B5EF4-FFF2-40B4-BE49-F238E27FC236}">
                <a16:creationId xmlns:a16="http://schemas.microsoft.com/office/drawing/2014/main" id="{8C91D81B-B723-6040-90A0-23152F4D50B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36075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8975</TotalTime>
  <Words>10690</Words>
  <Application>Microsoft Macintosh PowerPoint</Application>
  <PresentationFormat>Widescreen</PresentationFormat>
  <Paragraphs>832</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Arial,Sans-Serif</vt:lpstr>
      <vt:lpstr>Calibri</vt:lpstr>
      <vt:lpstr>Calibri Light</vt:lpstr>
      <vt:lpstr>Courier New</vt:lpstr>
      <vt:lpstr>Helvetica</vt:lpstr>
      <vt:lpstr>Lato</vt:lpstr>
      <vt:lpstr>Office Theme</vt:lpstr>
      <vt:lpstr>Module 2: Teaming</vt:lpstr>
      <vt:lpstr>Disclaimer</vt:lpstr>
      <vt:lpstr>Disclaimer continued</vt:lpstr>
      <vt:lpstr>Agenda</vt:lpstr>
      <vt:lpstr>What is a school mental health team? </vt:lpstr>
      <vt:lpstr>Reflection: </vt:lpstr>
      <vt:lpstr>Value of School Mental Health Teams</vt:lpstr>
      <vt:lpstr>Functions of District mental health teams </vt:lpstr>
      <vt:lpstr>Functions of School Mental Health Teams</vt:lpstr>
      <vt:lpstr>Teaming Quality Indicators </vt:lpstr>
      <vt:lpstr>Best Practices </vt:lpstr>
      <vt:lpstr>4 Simple Questions</vt:lpstr>
      <vt:lpstr>Best Practices</vt:lpstr>
      <vt:lpstr>Involve Students and Families</vt:lpstr>
      <vt:lpstr>District Example</vt:lpstr>
      <vt:lpstr>Best Practices (1)</vt:lpstr>
      <vt:lpstr>Facilitating Effective  School-Community Partnerships</vt:lpstr>
      <vt:lpstr>School or District Wish List</vt:lpstr>
      <vt:lpstr>Team Roles and Functions</vt:lpstr>
      <vt:lpstr>MOU Components</vt:lpstr>
      <vt:lpstr>PowerPoint Presentation</vt:lpstr>
      <vt:lpstr>Best Practices (2)</vt:lpstr>
      <vt:lpstr>Reflection</vt:lpstr>
      <vt:lpstr>Best Practices (3)</vt:lpstr>
      <vt:lpstr>Alignment Tool</vt:lpstr>
      <vt:lpstr>District Example</vt:lpstr>
      <vt:lpstr>Best Practices (4)</vt:lpstr>
      <vt:lpstr>Team Meeting Agenda Template</vt:lpstr>
      <vt:lpstr>Strategies for Multidisciplinary Teams</vt:lpstr>
      <vt:lpstr>Best Practices (5)</vt:lpstr>
      <vt:lpstr>Reflection </vt:lpstr>
      <vt:lpstr>Team Roles and Functions</vt:lpstr>
      <vt:lpstr>Best Practices (6)</vt:lpstr>
      <vt:lpstr>Best Practices (7)</vt:lpstr>
      <vt:lpstr>Reflection </vt:lpstr>
      <vt:lpstr>Develop Effective Referral Processes</vt:lpstr>
      <vt:lpstr>Referral Resources</vt:lpstr>
      <vt:lpstr>Best Practices (8)</vt:lpstr>
      <vt:lpstr>SHAPE Screening </vt:lpstr>
      <vt:lpstr>Best Practices (9)</vt:lpstr>
      <vt:lpstr>Promote Data Sharing</vt:lpstr>
      <vt:lpstr>Promote data sharing </vt:lpstr>
      <vt:lpstr>HIPAA/FERPA</vt:lpstr>
      <vt:lpstr>Discussion </vt:lpstr>
      <vt:lpstr>Resources</vt:lpstr>
      <vt:lpstr>Resources</vt:lpstr>
      <vt:lpstr>PowerPoint Presentation</vt:lpstr>
      <vt:lpstr>This work is supported by grant SM081726 from the Department of Health and Human Services, Substance Abuse and Mental Health Services Administration.   Module content was developed by the National Center for School Mental Health in partnership with the MHTTC Network Coordinating Office. </vt:lpstr>
    </vt:vector>
  </TitlesOfParts>
  <Company>National Center for School Mental Health in partnership with the Mental Health Technology Transfer Center (MHTTC)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of the National School Mental Health Curriculum – Teaming</dc:title>
  <dc:subject>Mental Health</dc:subject>
  <dc:creator>National Center for School Mental Health in partnership with the Mental Health Technology Transfer Center (MHTTC) Network</dc:creator>
  <cp:lastModifiedBy>Ricardo Canelo</cp:lastModifiedBy>
  <cp:revision>393</cp:revision>
  <cp:lastPrinted>2019-03-06T19:11:05Z</cp:lastPrinted>
  <dcterms:created xsi:type="dcterms:W3CDTF">2017-10-19T14:29:41Z</dcterms:created>
  <dcterms:modified xsi:type="dcterms:W3CDTF">2024-04-07T02:18:36Z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