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84" r:id="rId2"/>
    <p:sldMasterId id="2147483702" r:id="rId3"/>
  </p:sldMasterIdLst>
  <p:notesMasterIdLst>
    <p:notesMasterId r:id="rId36"/>
  </p:notesMasterIdLst>
  <p:handoutMasterIdLst>
    <p:handoutMasterId r:id="rId37"/>
  </p:handoutMasterIdLst>
  <p:sldIdLst>
    <p:sldId id="260" r:id="rId4"/>
    <p:sldId id="1753" r:id="rId5"/>
    <p:sldId id="1764" r:id="rId6"/>
    <p:sldId id="1750" r:id="rId7"/>
    <p:sldId id="1674" r:id="rId8"/>
    <p:sldId id="1744" r:id="rId9"/>
    <p:sldId id="1676" r:id="rId10"/>
    <p:sldId id="284" r:id="rId11"/>
    <p:sldId id="1756" r:id="rId12"/>
    <p:sldId id="267" r:id="rId13"/>
    <p:sldId id="1747" r:id="rId14"/>
    <p:sldId id="1732" r:id="rId15"/>
    <p:sldId id="1738" r:id="rId16"/>
    <p:sldId id="1737" r:id="rId17"/>
    <p:sldId id="1733" r:id="rId18"/>
    <p:sldId id="1746" r:id="rId19"/>
    <p:sldId id="1734" r:id="rId20"/>
    <p:sldId id="4330" r:id="rId21"/>
    <p:sldId id="1751" r:id="rId22"/>
    <p:sldId id="1742" r:id="rId23"/>
    <p:sldId id="1714" r:id="rId24"/>
    <p:sldId id="1735" r:id="rId25"/>
    <p:sldId id="1723" r:id="rId26"/>
    <p:sldId id="1739" r:id="rId27"/>
    <p:sldId id="1736" r:id="rId28"/>
    <p:sldId id="277" r:id="rId29"/>
    <p:sldId id="1752" r:id="rId30"/>
    <p:sldId id="307" r:id="rId31"/>
    <p:sldId id="1754" r:id="rId32"/>
    <p:sldId id="4331" r:id="rId33"/>
    <p:sldId id="1717" r:id="rId34"/>
    <p:sldId id="31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zabeth Halsted Connors" initials="EHC" lastIdx="1" clrIdx="0"/>
  <p:cmAuthor id="2" name="Connors, Elizabeth" initials="CE" lastIdx="1" clrIdx="1">
    <p:extLst>
      <p:ext uri="{19B8F6BF-5375-455C-9EA6-DF929625EA0E}">
        <p15:presenceInfo xmlns:p15="http://schemas.microsoft.com/office/powerpoint/2012/main" userId="Connors, Elizabeth" providerId="None"/>
      </p:ext>
    </p:extLst>
  </p:cmAuthor>
  <p:cmAuthor id="3" name="Heather J. Gotham" initials="HJG" lastIdx="4" clrIdx="2">
    <p:extLst>
      <p:ext uri="{19B8F6BF-5375-455C-9EA6-DF929625EA0E}">
        <p15:presenceInfo xmlns:p15="http://schemas.microsoft.com/office/powerpoint/2012/main" userId="S-1-5-21-2000478354-1844237615-1801674531-556477" providerId="AD"/>
      </p:ext>
    </p:extLst>
  </p:cmAuthor>
  <p:cmAuthor id="4" name="Smith-Millman, Marissa Kate Ms." initials="SMKM" lastIdx="1" clrIdx="3">
    <p:extLst>
      <p:ext uri="{19B8F6BF-5375-455C-9EA6-DF929625EA0E}">
        <p15:presenceInfo xmlns:p15="http://schemas.microsoft.com/office/powerpoint/2012/main" userId="S::millmamk@miamioh.edu::2d8a2a63-f4bf-4094-a92e-82cdd0e307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A4A62"/>
    <a:srgbClr val="919195"/>
    <a:srgbClr val="825C78"/>
    <a:srgbClr val="8E6483"/>
    <a:srgbClr val="916585"/>
    <a:srgbClr val="986C8C"/>
    <a:srgbClr val="9F7594"/>
    <a:srgbClr val="AD89A4"/>
    <a:srgbClr val="AF8B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7" autoAdjust="0"/>
    <p:restoredTop sz="63276" autoAdjust="0"/>
  </p:normalViewPr>
  <p:slideViewPr>
    <p:cSldViewPr snapToGrid="0">
      <p:cViewPr varScale="1">
        <p:scale>
          <a:sx n="63" d="100"/>
          <a:sy n="63" d="100"/>
        </p:scale>
        <p:origin x="2312" y="176"/>
      </p:cViewPr>
      <p:guideLst>
        <p:guide orient="horz" pos="2160"/>
        <p:guide pos="3840"/>
      </p:guideLst>
    </p:cSldViewPr>
  </p:slideViewPr>
  <p:outlineViewPr>
    <p:cViewPr>
      <p:scale>
        <a:sx n="33" d="100"/>
        <a:sy n="33" d="100"/>
      </p:scale>
      <p:origin x="0" y="-273"/>
    </p:cViewPr>
  </p:outlineViewPr>
  <p:notesTextViewPr>
    <p:cViewPr>
      <p:scale>
        <a:sx n="100" d="100"/>
        <a:sy n="100" d="100"/>
      </p:scale>
      <p:origin x="0" y="0"/>
    </p:cViewPr>
  </p:notesTextViewPr>
  <p:sorterViewPr>
    <p:cViewPr>
      <p:scale>
        <a:sx n="100" d="100"/>
        <a:sy n="100" d="100"/>
      </p:scale>
      <p:origin x="0" y="-6276"/>
    </p:cViewPr>
  </p:sorterViewPr>
  <p:notesViewPr>
    <p:cSldViewPr snapToGrid="0">
      <p:cViewPr varScale="1">
        <p:scale>
          <a:sx n="84" d="100"/>
          <a:sy n="84"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3CB2DC-0042-45B7-A153-262BE9BC4E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3ABFE9-41C7-4B0E-B857-97004C6BBE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F99197-215E-4338-84B2-A7910F995643}" type="datetimeFigureOut">
              <a:rPr lang="en-US" smtClean="0"/>
              <a:t>4/7/24</a:t>
            </a:fld>
            <a:endParaRPr lang="en-US"/>
          </a:p>
        </p:txBody>
      </p:sp>
      <p:sp>
        <p:nvSpPr>
          <p:cNvPr id="4" name="Footer Placeholder 3">
            <a:extLst>
              <a:ext uri="{FF2B5EF4-FFF2-40B4-BE49-F238E27FC236}">
                <a16:creationId xmlns:a16="http://schemas.microsoft.com/office/drawing/2014/main" id="{5ED9F546-F1A1-46C3-A2BF-75D10AD0C2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37EEFD9-039E-471B-8A7E-30B1D9BF09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99D570-9D05-441A-A329-BDB5F2D47CB2}" type="slidenum">
              <a:rPr lang="en-US" smtClean="0"/>
              <a:t>‹#›</a:t>
            </a:fld>
            <a:endParaRPr lang="en-US"/>
          </a:p>
        </p:txBody>
      </p:sp>
    </p:spTree>
    <p:extLst>
      <p:ext uri="{BB962C8B-B14F-4D97-AF65-F5344CB8AC3E}">
        <p14:creationId xmlns:p14="http://schemas.microsoft.com/office/powerpoint/2010/main" val="460758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B403A4-4EDF-4C1F-87BD-1ABC20BEDF0D}" type="datetimeFigureOut">
              <a:rPr lang="en-US" smtClean="0"/>
              <a:t>4/7/24</a:t>
            </a:fld>
            <a:endParaRPr lang="en-US"/>
          </a:p>
        </p:txBody>
      </p:sp>
      <p:sp>
        <p:nvSpPr>
          <p:cNvPr id="4" name="Slide Image Placeholder 3"/>
          <p:cNvSpPr>
            <a:spLocks noGrp="1" noRot="1" noChangeAspect="1"/>
          </p:cNvSpPr>
          <p:nvPr>
            <p:ph type="sldImg" idx="2"/>
          </p:nvPr>
        </p:nvSpPr>
        <p:spPr>
          <a:xfrm>
            <a:off x="381000" y="62865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1000" y="4251960"/>
            <a:ext cx="60960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08A72D-3A49-4FC1-ADCD-F4954970C19B}" type="slidenum">
              <a:rPr lang="en-US" smtClean="0"/>
              <a:t>‹#›</a:t>
            </a:fld>
            <a:endParaRPr lang="en-US"/>
          </a:p>
        </p:txBody>
      </p:sp>
    </p:spTree>
    <p:extLst>
      <p:ext uri="{BB962C8B-B14F-4D97-AF65-F5344CB8AC3E}">
        <p14:creationId xmlns:p14="http://schemas.microsoft.com/office/powerpoint/2010/main" val="348249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1017588"/>
            <a:ext cx="5710237" cy="3211512"/>
          </a:xfrm>
        </p:spPr>
      </p:sp>
      <p:sp>
        <p:nvSpPr>
          <p:cNvPr id="3" name="Notes Placeholder 2"/>
          <p:cNvSpPr>
            <a:spLocks noGrp="1"/>
          </p:cNvSpPr>
          <p:nvPr>
            <p:ph type="body" idx="1"/>
          </p:nvPr>
        </p:nvSpPr>
        <p:spPr/>
        <p:txBody>
          <a:bodyPr/>
          <a:lstStyle/>
          <a:p>
            <a:r>
              <a:rPr lang="en-US" dirty="0"/>
              <a:t>Welcome to Module 3 of </a:t>
            </a:r>
            <a:r>
              <a:rPr lang="en-US" sz="1200" dirty="0">
                <a:latin typeface="+mn-lt"/>
              </a:rPr>
              <a:t>National School Mental Health </a:t>
            </a:r>
            <a:r>
              <a:rPr lang="en-US" sz="1200" dirty="0"/>
              <a:t>Best Practices: Implementation Guidance Modules for States, Districts, and Schools</a:t>
            </a:r>
            <a:r>
              <a:rPr lang="en-US" sz="1200" dirty="0">
                <a:latin typeface="+mn-lt"/>
              </a:rPr>
              <a:t> </a:t>
            </a:r>
            <a:r>
              <a:rPr lang="en-US" baseline="0" dirty="0"/>
              <a:t>– N</a:t>
            </a:r>
            <a:r>
              <a:rPr lang="en-US" dirty="0"/>
              <a:t>eeds Assessment and Resource Mapping.</a:t>
            </a:r>
          </a:p>
          <a:p>
            <a:endParaRPr lang="en-US" dirty="0"/>
          </a:p>
          <a:p>
            <a:r>
              <a:rPr lang="en-US" dirty="0"/>
              <a:t>Module content was </a:t>
            </a:r>
            <a:r>
              <a:rPr lang="en-US" sz="1200" dirty="0">
                <a:latin typeface="+mn-lt"/>
              </a:rPr>
              <a:t>developed by the National Center for School Mental Health in partnership with the Mental Health Technology Transfer Center (MHTTC) Network.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223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this module, we will be discussing both needs assessments and resource mapping.  Here is a list of the quality indicators for this domain.  We will begin by considering the indicators related to needs assessment and then review resource mapping and associated indicators.  </a:t>
            </a:r>
          </a:p>
          <a:p>
            <a:endParaRPr lang="en-US" dirty="0"/>
          </a:p>
          <a:p>
            <a:r>
              <a:rPr lang="en-US" dirty="0"/>
              <a:t>For each of these indicators we will discuss best practices, resources, and helpful tips. </a:t>
            </a:r>
          </a:p>
          <a:p>
            <a:endParaRPr lang="en-US" dirty="0"/>
          </a:p>
          <a:p>
            <a:endParaRPr lang="en-US" dirty="0"/>
          </a:p>
        </p:txBody>
      </p:sp>
      <p:sp>
        <p:nvSpPr>
          <p:cNvPr id="4" name="Slide Number Placeholder 3"/>
          <p:cNvSpPr>
            <a:spLocks noGrp="1"/>
          </p:cNvSpPr>
          <p:nvPr>
            <p:ph type="sldNum" sz="quarter" idx="10"/>
          </p:nvPr>
        </p:nvSpPr>
        <p:spPr/>
        <p:txBody>
          <a:bodyPr/>
          <a:lstStyle/>
          <a:p>
            <a:fld id="{1008A72D-3A49-4FC1-ADCD-F4954970C19B}" type="slidenum">
              <a:rPr lang="en-US" smtClean="0"/>
              <a:t>10</a:t>
            </a:fld>
            <a:endParaRPr lang="en-US"/>
          </a:p>
        </p:txBody>
      </p:sp>
    </p:spTree>
    <p:extLst>
      <p:ext uri="{BB962C8B-B14F-4D97-AF65-F5344CB8AC3E}">
        <p14:creationId xmlns:p14="http://schemas.microsoft.com/office/powerpoint/2010/main" val="2199544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mn-lt"/>
                <a:cs typeface="Times New Roman" panose="02020603050405020304" pitchFamily="18" charset="0"/>
              </a:rPr>
              <a:t>Here are some helpful tips for needs assessment topics you might consider.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Times New Roman" panose="02020603050405020304" pitchFamily="18" charset="0"/>
              </a:rPr>
              <a:t>When identifying or developing a needs assessment, there are a range of topics that can be included.  Having a mental health team that can help identify the topics of greatest interest to assess will increase the likelihood that the information gathered is relevant and can inform the improvement of school mental health services and supports.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cs typeface="Times New Roman" panose="02020603050405020304" pitchFamily="18" charset="0"/>
              </a:rPr>
              <a:t>Examples of questions that could be included in a needs assessment 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cs typeface="Times New Roman" panose="02020603050405020304" pitchFamily="18" charset="0"/>
              </a:rPr>
              <a:t>What are the two greatest stressors faced by students?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cs typeface="Times New Roman" panose="02020603050405020304" pitchFamily="18" charset="0"/>
              </a:rPr>
              <a:t>If you needed counseling related to stress or other concerns, where would you go for help?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cs typeface="Times New Roman" panose="02020603050405020304" pitchFamily="18" charset="0"/>
              </a:rPr>
              <a:t>Would you recommend the available mental health services to another student?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cs typeface="Times New Roman" panose="02020603050405020304" pitchFamily="18" charset="0"/>
              </a:rPr>
              <a:t>If you have used the mental health services in the school before, on a scale of 1</a:t>
            </a:r>
            <a:r>
              <a:rPr lang="en-US" sz="1200" baseline="0" dirty="0">
                <a:latin typeface="+mn-lt"/>
                <a:cs typeface="Times New Roman" panose="02020603050405020304" pitchFamily="18" charset="0"/>
              </a:rPr>
              <a:t> to </a:t>
            </a:r>
            <a:r>
              <a:rPr lang="en-US" sz="1200" dirty="0">
                <a:latin typeface="+mn-lt"/>
                <a:cs typeface="Times New Roman" panose="02020603050405020304" pitchFamily="18" charset="0"/>
              </a:rPr>
              <a:t>10, with 10 being the most satisfied, how satisfied were you with the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cs typeface="Times New Roman" panose="02020603050405020304" pitchFamily="18" charset="0"/>
              </a:rPr>
              <a:t>What are some of the community’s strengths?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cs typeface="Times New Roman" panose="02020603050405020304" pitchFamily="18" charset="0"/>
              </a:rPr>
              <a:t>What actions would you recommend to improve current services and supports?</a:t>
            </a:r>
            <a:endParaRPr lang="en-US" sz="1200" b="1" dirty="0">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Times New Roman" panose="02020603050405020304" pitchFamily="18" charset="0"/>
              </a:rPr>
              <a:t>In the context of a child’s developmental level and culture, consider basic needs (e.g., food, housing), emotional/behavioral needs, medical needs, social support, financial needs, child strengths, and family strengths, demands, values, and functioning.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433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Consider:</a:t>
            </a:r>
            <a:r>
              <a:rPr lang="en-US" sz="1200" b="1"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To what extent did your district/school use best practices to </a:t>
            </a:r>
            <a:r>
              <a:rPr lang="en-US" sz="1200" b="1" i="0" kern="1200" dirty="0">
                <a:solidFill>
                  <a:schemeClr val="tx1"/>
                </a:solidFill>
                <a:effectLst/>
                <a:latin typeface="+mn-lt"/>
                <a:ea typeface="+mn-ea"/>
                <a:cs typeface="+mn-cs"/>
              </a:rPr>
              <a:t>assess student mental health needs</a:t>
            </a:r>
            <a:r>
              <a:rPr lang="en-US" sz="1200" b="0" i="0" kern="1200" dirty="0">
                <a:solidFill>
                  <a:schemeClr val="tx1"/>
                </a:solidFill>
                <a:effectLst/>
                <a:latin typeface="+mn-lt"/>
                <a:ea typeface="+mn-ea"/>
                <a:cs typeface="+mn-cs"/>
              </a:rPr>
              <a:t>?</a:t>
            </a:r>
          </a:p>
          <a:p>
            <a:endParaRPr lang="en-US" sz="1200" b="0" i="1"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Best practices for this indicator includes: </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Convene a </a:t>
            </a:r>
            <a:r>
              <a:rPr lang="en-US" dirty="0"/>
              <a:t>diverse team to develop and conduct a needs assessment. Team should include representation from several groups (e.g., Caregivers, students, community health providers, school mental health providers, school administrators, school staff, community leaders) and reflect diverse demographic characteristics (i.e., age, disability, ethnicity, gender identity and expression, language, national origin, race, religion, sexual orientation, sex, socioeconomic status).</a:t>
            </a:r>
            <a:endParaRPr lang="en-US" dirty="0">
              <a:cs typeface="Calibri"/>
            </a:endParaRPr>
          </a:p>
          <a:p>
            <a:pPr marL="171450" indent="-171450">
              <a:buFont typeface="Arial" panose="020B0604020202020204" pitchFamily="34" charset="0"/>
              <a:buChar char="•"/>
            </a:pPr>
            <a:r>
              <a:rPr lang="en-US" dirty="0"/>
              <a:t>Needs assessment should reflect diverse team members’ input and values related to identified needs and strengths.</a:t>
            </a:r>
            <a:endParaRPr lang="en-US" dirty="0">
              <a:cs typeface="Calibri"/>
            </a:endParaRPr>
          </a:p>
          <a:p>
            <a:pPr marL="171450" indent="-171450">
              <a:buFont typeface="Arial" panose="020B0604020202020204" pitchFamily="34" charset="0"/>
              <a:buChar char="•"/>
            </a:pPr>
            <a:r>
              <a:rPr lang="en-US" dirty="0"/>
              <a:t>Review existing data (e.g., office referrals, expulsion and suspension rates, attendance and truancy records, nursing and counselor logs, health risk assessments, aggregate data from behavioral health screenings, crisis referrals, emergency petitions, school climate and behavioral surveys, incident reports, homework completion rates, homelessness rates) to identify needs, disproportionalities, and disparities.</a:t>
            </a:r>
            <a:endParaRPr lang="en-US" dirty="0">
              <a:cs typeface="Calibri"/>
            </a:endParaRPr>
          </a:p>
          <a:p>
            <a:pPr marL="171450" indent="-171450">
              <a:buFont typeface="Arial" panose="020B0604020202020204" pitchFamily="34" charset="0"/>
              <a:buChar char="•"/>
            </a:pPr>
            <a:r>
              <a:rPr lang="en-US" dirty="0"/>
              <a:t>Identify additional data, such as student risk assessment, community-level stressors or potentially traumatic events, and school campus physical safety, that might inform student needs and develop a process to gather it.</a:t>
            </a:r>
            <a:endParaRPr lang="en-US" dirty="0">
              <a:cs typeface="Calibri"/>
            </a:endParaRPr>
          </a:p>
          <a:p>
            <a:pPr marL="171450" indent="-171450">
              <a:buFont typeface="Arial" panose="020B0604020202020204" pitchFamily="34" charset="0"/>
              <a:buChar char="•"/>
            </a:pPr>
            <a:r>
              <a:rPr lang="en-US" dirty="0"/>
              <a:t>Use needs assessment tools and processes that are psychometrically sound and culturally relevant.</a:t>
            </a:r>
            <a:endParaRPr lang="en-US" dirty="0">
              <a:cs typeface="Calibri"/>
            </a:endParaRPr>
          </a:p>
          <a:p>
            <a:pPr marL="171450" indent="-171450">
              <a:buFont typeface="Arial" panose="020B0604020202020204" pitchFamily="34" charset="0"/>
              <a:buChar char="•"/>
            </a:pPr>
            <a:r>
              <a:rPr lang="en-US" dirty="0"/>
              <a:t>Include items in needs assessment tools that allow for disaggregation by demographic characteristics (i.e., age, disability, ethnicity, gender identity and expression, language, national origin, race, religion, sexual orientation, sex, socioeconomic status).</a:t>
            </a:r>
            <a:endParaRPr lang="en-US" dirty="0">
              <a:cs typeface="Calibri"/>
            </a:endParaRPr>
          </a:p>
          <a:p>
            <a:pPr marL="171450" indent="-171450">
              <a:buFont typeface="Arial" panose="020B0604020202020204" pitchFamily="34" charset="0"/>
              <a:buChar char="•"/>
            </a:pPr>
            <a:r>
              <a:rPr lang="en-US" i="0" kern="1200" dirty="0">
                <a:effectLst/>
              </a:rPr>
              <a:t>Pilot needs assessment with students, families and other relevant groups for feedback and revisions before large-scale data </a:t>
            </a:r>
            <a:r>
              <a:rPr lang="en-US" dirty="0"/>
              <a:t>collection.</a:t>
            </a:r>
            <a:endParaRPr lang="en-US" dirty="0">
              <a:cs typeface="Calibri"/>
            </a:endParaRPr>
          </a:p>
          <a:p>
            <a:pPr marL="171450" indent="-171450">
              <a:buFont typeface="Arial" panose="020B0604020202020204" pitchFamily="34" charset="0"/>
              <a:buChar char="•"/>
            </a:pPr>
            <a:r>
              <a:rPr lang="en-US" dirty="0"/>
              <a:t>Conduct needs assessment through multiple platforms and in multiple languages as appropriate to access all members of the community.</a:t>
            </a:r>
            <a:endParaRPr lang="en-US" dirty="0">
              <a:cs typeface="Calibri"/>
            </a:endParaRPr>
          </a:p>
          <a:p>
            <a:pPr marL="171450" indent="-171450">
              <a:buFont typeface="Arial" panose="020B0604020202020204" pitchFamily="34" charset="0"/>
              <a:buChar char="•"/>
            </a:pPr>
            <a:r>
              <a:rPr lang="en-US" dirty="0"/>
              <a:t>Summarize and review needs assessment </a:t>
            </a:r>
            <a:r>
              <a:rPr lang="en-US" i="0" kern="1200" dirty="0">
                <a:effectLst/>
              </a:rPr>
              <a:t>data </a:t>
            </a:r>
            <a:r>
              <a:rPr lang="en-US" dirty="0"/>
              <a:t>to determine</a:t>
            </a:r>
            <a:r>
              <a:rPr lang="en-US" i="0" kern="1200" dirty="0">
                <a:effectLst/>
              </a:rPr>
              <a:t>:</a:t>
            </a:r>
            <a:endParaRPr lang="en-US" dirty="0">
              <a:cs typeface="Calibri"/>
            </a:endParaRPr>
          </a:p>
          <a:p>
            <a:pPr lvl="1" indent="-171450">
              <a:buFont typeface="Arial" panose="020B0604020202020204" pitchFamily="34" charset="0"/>
              <a:buChar char="•"/>
            </a:pPr>
            <a:r>
              <a:rPr lang="en-US" i="0" kern="1200" dirty="0">
                <a:effectLst/>
              </a:rPr>
              <a:t>most pressing needs impacting most students (Tier 1), some students (Tier 2), and just a few students (Tier 3).</a:t>
            </a:r>
            <a:endParaRPr lang="en-US" dirty="0">
              <a:cs typeface="Calibri"/>
            </a:endParaRPr>
          </a:p>
          <a:p>
            <a:pPr lvl="1" indent="-171450">
              <a:buFont typeface="Arial" panose="020B0604020202020204" pitchFamily="34" charset="0"/>
              <a:buChar char="•"/>
            </a:pPr>
            <a:r>
              <a:rPr lang="en-US" i="0" kern="1200" dirty="0">
                <a:effectLst/>
              </a:rPr>
              <a:t>patterns of needs (e.g., emotional/behavioral, medical, basic [e.g., food, housing], social support, financial needs, family functioning).</a:t>
            </a:r>
            <a:endParaRPr lang="en-US" dirty="0">
              <a:cs typeface="Calibri"/>
            </a:endParaRPr>
          </a:p>
          <a:p>
            <a:pPr lvl="1" indent="-171450">
              <a:buFont typeface="Arial" panose="020B0604020202020204" pitchFamily="34" charset="0"/>
              <a:buChar char="•"/>
            </a:pPr>
            <a:r>
              <a:rPr lang="en-US" dirty="0"/>
              <a:t>whether current services and supports are trauma-informed and healing-centered.</a:t>
            </a:r>
            <a:endParaRPr lang="en-US" dirty="0">
              <a:cs typeface="Calibri"/>
            </a:endParaRPr>
          </a:p>
          <a:p>
            <a:pPr lvl="1" indent="-171450">
              <a:buFont typeface="Arial" panose="020B0604020202020204" pitchFamily="34" charset="0"/>
              <a:buChar char="•"/>
            </a:pPr>
            <a:r>
              <a:rPr lang="en-US" dirty="0"/>
              <a:t>whether current services and supports are culturally responsive and anti-racist.</a:t>
            </a:r>
            <a:endParaRPr lang="en-US" dirty="0">
              <a:cs typeface="Calibri"/>
            </a:endParaRPr>
          </a:p>
          <a:p>
            <a:pPr lvl="1" indent="-171450">
              <a:buFont typeface="Arial" panose="020B0604020202020204" pitchFamily="34" charset="0"/>
              <a:buChar char="•"/>
            </a:pPr>
            <a:r>
              <a:rPr lang="en-US" dirty="0"/>
              <a:t>how</a:t>
            </a:r>
            <a:r>
              <a:rPr lang="en-US" i="0" kern="1200" dirty="0">
                <a:effectLst/>
              </a:rPr>
              <a:t> well current services and supports are meeting student needs</a:t>
            </a:r>
            <a:r>
              <a:rPr lang="en-US" dirty="0"/>
              <a:t> with the use of all disaggregated data.</a:t>
            </a:r>
            <a:endParaRPr lang="en-US" dirty="0">
              <a:cs typeface="Calibri"/>
            </a:endParaRPr>
          </a:p>
          <a:p>
            <a:pPr lvl="0" indent="-171450">
              <a:buFont typeface="Arial" panose="020B0604020202020204" pitchFamily="34" charset="0"/>
              <a:buChar char="•"/>
            </a:pPr>
            <a:r>
              <a:rPr lang="en-US" dirty="0"/>
              <a:t>Disaggregate data to identify inequities and disparities for Black, Indigenous, People of Color (BIPOC) and other marginalized students.</a:t>
            </a:r>
            <a:endParaRPr lang="en-US" dirty="0">
              <a:cs typeface="Calibri"/>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12</a:t>
            </a:fld>
            <a:endParaRPr lang="en-US"/>
          </a:p>
        </p:txBody>
      </p:sp>
    </p:spTree>
    <p:extLst>
      <p:ext uri="{BB962C8B-B14F-4D97-AF65-F5344CB8AC3E}">
        <p14:creationId xmlns:p14="http://schemas.microsoft.com/office/powerpoint/2010/main" val="3035240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858838"/>
            <a:ext cx="5749925" cy="3233737"/>
          </a:xfrm>
        </p:spPr>
      </p:sp>
      <p:sp>
        <p:nvSpPr>
          <p:cNvPr id="3" name="Notes Placeholder 2"/>
          <p:cNvSpPr>
            <a:spLocks noGrp="1"/>
          </p:cNvSpPr>
          <p:nvPr>
            <p:ph type="body" idx="1"/>
          </p:nvPr>
        </p:nvSpPr>
        <p:spPr/>
        <p:txBody>
          <a:bodyPr/>
          <a:lstStyle/>
          <a:p>
            <a:r>
              <a:rPr lang="en-US" sz="1200" dirty="0">
                <a:latin typeface="+mn-lt"/>
                <a:cs typeface="Arial" panose="020B0604020202020204" pitchFamily="34" charset="0"/>
              </a:rPr>
              <a:t>Being able to assess strengths is an important part of assessment.  An awareness of strengths helps to inform potential services and supports that would be of most benefit.  </a:t>
            </a:r>
          </a:p>
          <a:p>
            <a:endParaRPr lang="en-US" sz="1200" dirty="0">
              <a:latin typeface="+mn-lt"/>
              <a:cs typeface="Arial" panose="020B0604020202020204" pitchFamily="34" charset="0"/>
            </a:endParaRPr>
          </a:p>
          <a:p>
            <a:r>
              <a:rPr lang="en-US" sz="1200" dirty="0">
                <a:latin typeface="+mn-lt"/>
                <a:cs typeface="Arial" panose="020B0604020202020204" pitchFamily="34" charset="0"/>
              </a:rPr>
              <a:t>Example strengths assessment topics include student connectedness to school, staff, and peers, healthy relationships, and student, staff, and family well-being.</a:t>
            </a:r>
          </a:p>
        </p:txBody>
      </p:sp>
      <p:sp>
        <p:nvSpPr>
          <p:cNvPr id="4" name="Slide Number Placeholder 3"/>
          <p:cNvSpPr>
            <a:spLocks noGrp="1"/>
          </p:cNvSpPr>
          <p:nvPr>
            <p:ph type="sldNum" sz="quarter" idx="10"/>
          </p:nvPr>
        </p:nvSpPr>
        <p:spPr/>
        <p:txBody>
          <a:bodyPr/>
          <a:lstStyle/>
          <a:p>
            <a:fld id="{75407F5E-1248-0D41-AA81-B50EA45314DF}" type="slidenum">
              <a:rPr lang="en-US" smtClean="0"/>
              <a:t>13</a:t>
            </a:fld>
            <a:endParaRPr lang="en-US"/>
          </a:p>
        </p:txBody>
      </p:sp>
    </p:spTree>
    <p:extLst>
      <p:ext uri="{BB962C8B-B14F-4D97-AF65-F5344CB8AC3E}">
        <p14:creationId xmlns:p14="http://schemas.microsoft.com/office/powerpoint/2010/main" val="1096118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Consider:</a:t>
            </a:r>
            <a:r>
              <a:rPr lang="en-US" sz="1200" b="1" i="0" kern="1200" baseline="0" dirty="0">
                <a:solidFill>
                  <a:schemeClr val="tx1"/>
                </a:solidFill>
                <a:effectLst/>
                <a:latin typeface="+mn-lt"/>
                <a:ea typeface="+mn-ea"/>
                <a:cs typeface="+mn-cs"/>
              </a:rPr>
              <a:t> </a:t>
            </a:r>
            <a:r>
              <a:rPr lang="en-US" sz="1200" kern="1200" dirty="0">
                <a:solidFill>
                  <a:schemeClr val="tx1"/>
                </a:solidFill>
                <a:latin typeface="+mn-lt"/>
              </a:rPr>
              <a:t>To what extent did your district/school use best practices </a:t>
            </a:r>
            <a:r>
              <a:rPr lang="en-US" sz="1200" dirty="0">
                <a:solidFill>
                  <a:schemeClr val="tx1"/>
                </a:solidFill>
                <a:latin typeface="+mn-lt"/>
              </a:rPr>
              <a:t>to </a:t>
            </a:r>
            <a:r>
              <a:rPr lang="en-US" sz="1200" b="1" kern="1200" dirty="0">
                <a:solidFill>
                  <a:schemeClr val="tx1"/>
                </a:solidFill>
                <a:latin typeface="+mn-lt"/>
              </a:rPr>
              <a:t>assess student strengths</a:t>
            </a:r>
            <a:r>
              <a:rPr lang="en-US" sz="1200" kern="1200" dirty="0">
                <a:solidFill>
                  <a:schemeClr val="tx1"/>
                </a:solidFill>
                <a:latin typeface="+mn-lt"/>
              </a:rPr>
              <a:t>?</a:t>
            </a:r>
            <a:br>
              <a:rPr lang="en-US" sz="1200" kern="1200" dirty="0">
                <a:solidFill>
                  <a:schemeClr val="tx1"/>
                </a:solidFill>
                <a:latin typeface="+mn-lt"/>
              </a:rPr>
            </a:br>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Best practices for this indicator include:</a:t>
            </a:r>
            <a:endParaRPr lang="en-US" sz="1200" i="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Convene a diverse </a:t>
            </a:r>
            <a:r>
              <a:rPr lang="en-US" dirty="0"/>
              <a:t>team to conduct a strengths assessment. Team should include representation from several groups (e.g., caregivers, students, school mental health and health staff, community-based providers, school administrators, school staff, community leaders) and reflect diverse demographic characteristics (i.e., age, disability, ethnicity, gender identity and expression, language, national origin, race, religion, sexual orientation, sex, socioeconomic status).</a:t>
            </a:r>
            <a:endParaRPr lang="en-US" dirty="0">
              <a:cs typeface="Calibri"/>
            </a:endParaRPr>
          </a:p>
          <a:p>
            <a:pPr marL="171450" indent="-171450">
              <a:buFont typeface="Arial" panose="020B0604020202020204" pitchFamily="34" charset="0"/>
              <a:buChar char="•"/>
            </a:pPr>
            <a:r>
              <a:rPr lang="en-US" i="0" kern="1200" dirty="0">
                <a:effectLst/>
              </a:rPr>
              <a:t>Review existing data </a:t>
            </a:r>
            <a:r>
              <a:rPr lang="en-US" dirty="0"/>
              <a:t>(e.g., school climate surveys, focus groups) to identify strengths.</a:t>
            </a:r>
            <a:endParaRPr lang="en-US" dirty="0">
              <a:cs typeface="Calibri"/>
            </a:endParaRPr>
          </a:p>
          <a:p>
            <a:pPr marL="171450" indent="-171450">
              <a:buFont typeface="Arial" panose="020B0604020202020204" pitchFamily="34" charset="0"/>
              <a:buChar char="•"/>
            </a:pPr>
            <a:r>
              <a:rPr lang="en-US" dirty="0"/>
              <a:t>Collect data </a:t>
            </a:r>
            <a:r>
              <a:rPr lang="en-US" i="0" kern="1200" dirty="0">
                <a:effectLst/>
              </a:rPr>
              <a:t>to </a:t>
            </a:r>
            <a:r>
              <a:rPr lang="en-US" dirty="0"/>
              <a:t>identify </a:t>
            </a:r>
            <a:r>
              <a:rPr lang="en-US" i="0" kern="1200" dirty="0">
                <a:effectLst/>
              </a:rPr>
              <a:t>student strengths and developmental assets (e.g., school connectedness, social skills, belonging, gratitude, self-determination, grit, self-awareness, self-management, personal responsibility, decision making</a:t>
            </a:r>
            <a:r>
              <a:rPr lang="en-US" dirty="0"/>
              <a:t>, community engagement</a:t>
            </a:r>
            <a:r>
              <a:rPr lang="en-US" i="0" kern="1200" dirty="0">
                <a:effectLst/>
              </a:rPr>
              <a:t>).</a:t>
            </a:r>
            <a:endParaRPr lang="en-US" dirty="0">
              <a:cs typeface="Calibri"/>
            </a:endParaRPr>
          </a:p>
          <a:p>
            <a:pPr marL="171450" indent="-171450">
              <a:buFont typeface="Arial" panose="020B0604020202020204" pitchFamily="34" charset="0"/>
              <a:buChar char="•"/>
            </a:pPr>
            <a:r>
              <a:rPr lang="en-US" dirty="0"/>
              <a:t>Use </a:t>
            </a:r>
            <a:r>
              <a:rPr lang="en-US" i="0" kern="1200" dirty="0">
                <a:effectLst/>
              </a:rPr>
              <a:t>strengths </a:t>
            </a:r>
            <a:r>
              <a:rPr lang="en-US" dirty="0"/>
              <a:t>assessment tools </a:t>
            </a:r>
            <a:r>
              <a:rPr lang="en-US" i="0" kern="1200" dirty="0">
                <a:effectLst/>
              </a:rPr>
              <a:t>and </a:t>
            </a:r>
            <a:r>
              <a:rPr lang="en-US" dirty="0"/>
              <a:t>processes that are </a:t>
            </a:r>
            <a:r>
              <a:rPr lang="en-US" i="0" kern="1200" dirty="0">
                <a:effectLst/>
              </a:rPr>
              <a:t>psychometrically sound and culturally </a:t>
            </a:r>
            <a:r>
              <a:rPr lang="en-US" dirty="0"/>
              <a:t>relevant.</a:t>
            </a:r>
            <a:endParaRPr lang="en-US" dirty="0">
              <a:cs typeface="Calibri"/>
            </a:endParaRPr>
          </a:p>
          <a:p>
            <a:pPr marL="171450" indent="-171450">
              <a:buFont typeface="Arial" panose="020B0604020202020204" pitchFamily="34" charset="0"/>
              <a:buChar char="•"/>
            </a:pPr>
            <a:r>
              <a:rPr lang="en-US" dirty="0"/>
              <a:t>Pilot</a:t>
            </a:r>
            <a:r>
              <a:rPr lang="en-US" i="0" kern="1200" dirty="0">
                <a:effectLst/>
              </a:rPr>
              <a:t> your strengths assessment with students, families and other relevant </a:t>
            </a:r>
            <a:r>
              <a:rPr lang="en-US" dirty="0"/>
              <a:t>individuals </a:t>
            </a:r>
            <a:r>
              <a:rPr lang="en-US" i="0" kern="1200" dirty="0">
                <a:effectLst/>
              </a:rPr>
              <a:t>for feedback and revisions before large-scale data </a:t>
            </a:r>
            <a:r>
              <a:rPr lang="en-US" dirty="0"/>
              <a:t>collection.</a:t>
            </a:r>
            <a:endParaRPr lang="en-US" dirty="0">
              <a:cs typeface="Calibri"/>
            </a:endParaRPr>
          </a:p>
          <a:p>
            <a:pPr marL="171450" indent="-171450">
              <a:buFont typeface="Arial" panose="020B0604020202020204" pitchFamily="34" charset="0"/>
              <a:buChar char="•"/>
            </a:pPr>
            <a:r>
              <a:rPr lang="en-US" dirty="0"/>
              <a:t>Conduct strengths assessment through multiple platforms and in multiple languages as appropriate to access all members of the community.</a:t>
            </a:r>
          </a:p>
          <a:p>
            <a:pPr marL="171450" indent="-171450">
              <a:buFont typeface="Arial" panose="020B0604020202020204" pitchFamily="34" charset="0"/>
              <a:buChar char="•"/>
            </a:pPr>
            <a:r>
              <a:rPr lang="en-US" dirty="0"/>
              <a:t>Summarize and review strengths assessment data to determine </a:t>
            </a:r>
            <a:r>
              <a:rPr lang="en-US" i="0" kern="1200" dirty="0">
                <a:effectLst/>
              </a:rPr>
              <a:t>how current supports and services leverage and address gaps in student strengths.</a:t>
            </a:r>
            <a:endParaRPr lang="en-US" dirty="0">
              <a:cs typeface="Calibri"/>
            </a:endParaRPr>
          </a:p>
          <a:p>
            <a:pPr marL="171450" indent="-171450">
              <a:buFont typeface="Arial" panose="020B0604020202020204" pitchFamily="34" charset="0"/>
              <a:buChar char="•"/>
            </a:pPr>
            <a:r>
              <a:rPr lang="en-US" dirty="0"/>
              <a:t>Disaggregate data </a:t>
            </a:r>
            <a:r>
              <a:rPr lang="en-US" i="0" kern="1200" dirty="0">
                <a:effectLst/>
              </a:rPr>
              <a:t>to </a:t>
            </a:r>
            <a:r>
              <a:rPr lang="en-US" dirty="0"/>
              <a:t>identify inequities </a:t>
            </a:r>
            <a:r>
              <a:rPr lang="en-US" i="0" kern="1200" dirty="0">
                <a:effectLst/>
              </a:rPr>
              <a:t>and </a:t>
            </a:r>
            <a:r>
              <a:rPr lang="en-US" dirty="0"/>
              <a:t>disparities </a:t>
            </a:r>
            <a:r>
              <a:rPr lang="en-US" i="0" kern="1200" dirty="0">
                <a:effectLst/>
              </a:rPr>
              <a:t>for </a:t>
            </a:r>
            <a:r>
              <a:rPr lang="en-US" dirty="0"/>
              <a:t>BIPOC </a:t>
            </a:r>
            <a:r>
              <a:rPr lang="en-US" i="0" kern="1200" dirty="0">
                <a:effectLst/>
              </a:rPr>
              <a:t>and </a:t>
            </a:r>
            <a:r>
              <a:rPr lang="en-US" dirty="0"/>
              <a:t>other marginalized students.</a:t>
            </a:r>
            <a:endParaRPr lang="en-US" dirty="0">
              <a:cs typeface="Calibri"/>
            </a:endParaRPr>
          </a:p>
          <a:p>
            <a:endParaRPr lang="en-US" sz="1200" dirty="0">
              <a:latin typeface="+mn-lt"/>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14</a:t>
            </a:fld>
            <a:endParaRPr lang="en-US"/>
          </a:p>
        </p:txBody>
      </p:sp>
    </p:spTree>
    <p:extLst>
      <p:ext uri="{BB962C8B-B14F-4D97-AF65-F5344CB8AC3E}">
        <p14:creationId xmlns:p14="http://schemas.microsoft.com/office/powerpoint/2010/main" val="2664022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mn-lt"/>
              </a:rPr>
              <a:t>Consider:</a:t>
            </a:r>
            <a:r>
              <a:rPr lang="en-US" sz="1200" b="1" baseline="0" dirty="0">
                <a:solidFill>
                  <a:schemeClr val="tx1"/>
                </a:solidFill>
                <a:latin typeface="+mn-lt"/>
              </a:rPr>
              <a:t> </a:t>
            </a:r>
            <a:r>
              <a:rPr lang="en-US" sz="1200" kern="1200" dirty="0">
                <a:solidFill>
                  <a:schemeClr val="tx1"/>
                </a:solidFill>
                <a:latin typeface="+mn-lt"/>
              </a:rPr>
              <a:t>To what extent did your district/school use best practices to </a:t>
            </a:r>
            <a:r>
              <a:rPr lang="en-US" sz="1200" b="1" dirty="0">
                <a:solidFill>
                  <a:schemeClr val="tx1"/>
                </a:solidFill>
                <a:latin typeface="+mn-lt"/>
              </a:rPr>
              <a:t>use your needs assessment to inform decisions about selecting, planning, and implementing appropriate services and supports</a:t>
            </a:r>
            <a:r>
              <a:rPr lang="en-US" sz="1200" dirty="0">
                <a:solidFill>
                  <a:schemeClr val="tx1"/>
                </a:solidFill>
                <a:latin typeface="+mn-lt"/>
              </a:rPr>
              <a:t>?</a:t>
            </a:r>
            <a:endParaRPr lang="en-US" sz="12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For a needs assessment to be helpful, the information gathered must be used to inform services and supports.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spcBef>
                <a:spcPts val="0"/>
              </a:spcBef>
              <a:spcAft>
                <a:spcPts val="0"/>
              </a:spcAft>
              <a:buFont typeface="Symbol" panose="05050102010706020507" pitchFamily="18" charset="2"/>
              <a:buNone/>
              <a:tabLst>
                <a:tab pos="444500" algn="l"/>
                <a:tab pos="445135" algn="l"/>
              </a:tabLst>
            </a:pPr>
            <a:r>
              <a:rPr lang="en-US" sz="1200" b="1" i="0" kern="1200" dirty="0">
                <a:solidFill>
                  <a:schemeClr val="tx1"/>
                </a:solidFill>
                <a:effectLst/>
                <a:latin typeface="+mn-lt"/>
                <a:ea typeface="+mn-ea"/>
                <a:cs typeface="+mn-cs"/>
              </a:rPr>
              <a:t>Best practices for this indicator include: </a:t>
            </a:r>
          </a:p>
          <a:p>
            <a:pPr marL="342900" marR="0" lvl="0" indent="-342900">
              <a:spcBef>
                <a:spcPts val="0"/>
              </a:spcBef>
              <a:spcAft>
                <a:spcPts val="0"/>
              </a:spcAft>
              <a:buFont typeface="Symbol" panose="05050102010706020507" pitchFamily="18" charset="2"/>
              <a:buChar char=""/>
              <a:tabLst>
                <a:tab pos="444500" algn="l"/>
                <a:tab pos="445135" algn="l"/>
              </a:tabLst>
            </a:pPr>
            <a:r>
              <a:rPr lang="en-US" sz="1200" i="0" dirty="0">
                <a:effectLst/>
                <a:latin typeface="+mn-lt"/>
                <a:ea typeface="Times New Roman" panose="02020603050405020304" pitchFamily="18" charset="0"/>
              </a:rPr>
              <a:t>Develop a comprehensive needs assessment</a:t>
            </a:r>
            <a:r>
              <a:rPr lang="en-US" sz="1200" i="0" spc="-10" dirty="0">
                <a:effectLst/>
                <a:latin typeface="+mn-lt"/>
                <a:ea typeface="Times New Roman" panose="02020603050405020304" pitchFamily="18" charset="0"/>
              </a:rPr>
              <a:t> </a:t>
            </a:r>
            <a:r>
              <a:rPr lang="en-US" sz="1200" i="0" dirty="0">
                <a:effectLst/>
                <a:latin typeface="+mn-lt"/>
                <a:ea typeface="Times New Roman" panose="02020603050405020304" pitchFamily="18" charset="0"/>
              </a:rPr>
              <a:t>report that is easy to understand and readily accessible to inform decisions. </a:t>
            </a:r>
          </a:p>
          <a:p>
            <a:pPr marL="342900" marR="516890" lvl="0" indent="-342900">
              <a:spcBef>
                <a:spcPts val="0"/>
              </a:spcBef>
              <a:spcAft>
                <a:spcPts val="0"/>
              </a:spcAft>
              <a:buFont typeface="Symbol" panose="05050102010706020507" pitchFamily="18" charset="2"/>
              <a:buChar char=""/>
              <a:tabLst>
                <a:tab pos="444500" algn="l"/>
                <a:tab pos="445135" algn="l"/>
              </a:tabLst>
            </a:pPr>
            <a:r>
              <a:rPr lang="en-US" sz="1200" i="0" dirty="0">
                <a:effectLst/>
                <a:latin typeface="+mn-lt"/>
                <a:ea typeface="Times New Roman" panose="02020603050405020304" pitchFamily="18" charset="0"/>
              </a:rPr>
              <a:t>Use needs assessment data to inform how gaps can be addressed with existing or new services and supports. </a:t>
            </a:r>
          </a:p>
          <a:p>
            <a:pPr marL="342900" marR="516890" lvl="0" indent="-342900">
              <a:spcBef>
                <a:spcPts val="0"/>
              </a:spcBef>
              <a:spcAft>
                <a:spcPts val="0"/>
              </a:spcAft>
              <a:buFont typeface="Symbol" panose="05050102010706020507" pitchFamily="18" charset="2"/>
              <a:buChar char=""/>
              <a:tabLst>
                <a:tab pos="444500" algn="l"/>
                <a:tab pos="445135" algn="l"/>
              </a:tabLst>
            </a:pPr>
            <a:r>
              <a:rPr lang="en-US" sz="1200" i="0" dirty="0">
                <a:effectLst/>
                <a:latin typeface="+mn-lt"/>
                <a:ea typeface="Times New Roman" panose="02020603050405020304" pitchFamily="18" charset="0"/>
              </a:rPr>
              <a:t>Use needs assessment data to prioritize the selection of programs and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15</a:t>
            </a:fld>
            <a:endParaRPr lang="en-US"/>
          </a:p>
        </p:txBody>
      </p:sp>
    </p:spTree>
    <p:extLst>
      <p:ext uri="{BB962C8B-B14F-4D97-AF65-F5344CB8AC3E}">
        <p14:creationId xmlns:p14="http://schemas.microsoft.com/office/powerpoint/2010/main" val="3487672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Reflection: </a:t>
            </a:r>
          </a:p>
          <a:p>
            <a:r>
              <a:rPr lang="en-US" dirty="0"/>
              <a:t>Take a moment now to consider what a needs assessment in your school or district would look like. </a:t>
            </a:r>
          </a:p>
          <a:p>
            <a:endParaRPr lang="en-US" dirty="0"/>
          </a:p>
          <a:p>
            <a:r>
              <a:rPr lang="en-US" dirty="0"/>
              <a:t>Individually write down your own responses to the questions and then share as a team what you came up with.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5762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Consider - </a:t>
            </a:r>
            <a:r>
              <a:rPr lang="en-US" sz="1200" kern="1200" dirty="0"/>
              <a:t>To what extent did your district/school use best practices to </a:t>
            </a:r>
            <a:r>
              <a:rPr lang="en-US" sz="1200" b="1" dirty="0"/>
              <a:t>conduct resource mapping or have access to an updated resource map or guide to identify existing school and community mental health services and supports</a:t>
            </a:r>
            <a:r>
              <a:rPr lang="en-US" sz="1200" dirty="0"/>
              <a:t>?</a:t>
            </a:r>
            <a:endParaRPr lang="en-US" b="1" dirty="0"/>
          </a:p>
          <a:p>
            <a:pPr lvl="0"/>
            <a:endParaRPr lang="en-US" dirty="0"/>
          </a:p>
          <a:p>
            <a:pPr lvl="0"/>
            <a:r>
              <a:rPr lang="en-US" b="1" dirty="0"/>
              <a:t>Best practices for this indicator include: </a:t>
            </a:r>
          </a:p>
          <a:p>
            <a:pPr marL="171450" indent="-171450">
              <a:buFont typeface="Arial" panose="020B0604020202020204" pitchFamily="34" charset="0"/>
              <a:buChar char="•"/>
            </a:pPr>
            <a:r>
              <a:rPr lang="en-US" i="0" kern="1200" dirty="0">
                <a:effectLst/>
              </a:rPr>
              <a:t>Use multiple sources to identify </a:t>
            </a:r>
            <a:r>
              <a:rPr lang="en-US" dirty="0"/>
              <a:t>community-trusted resources available to students, families and communities that promote mental health (e.g., SAMHSA’s Behavioral Health Treatment Services locator, recreational activities) across a multi-tiered system of supports. Consider resources that mitigate racism and other inequities and that impact mental health beyond only individual-focused supports (e.g., faith-based organizations, Learning for Justice, American Civil Liberties Union, Federation of Families for Children’s Mental Health).</a:t>
            </a:r>
            <a:endParaRPr lang="en-US" dirty="0">
              <a:cs typeface="Calibri"/>
            </a:endParaRPr>
          </a:p>
          <a:p>
            <a:pPr marL="171450" indent="-171450">
              <a:buFont typeface="Arial" panose="020B0604020202020204" pitchFamily="34" charset="0"/>
              <a:buChar char="•"/>
            </a:pPr>
            <a:r>
              <a:rPr lang="en-US" dirty="0"/>
              <a:t>Identify mental health resources that are trauma-informed, healing-centered, culturally responsive and anti-racist.</a:t>
            </a:r>
            <a:endParaRPr lang="en-US" dirty="0">
              <a:cs typeface="Calibri"/>
            </a:endParaRPr>
          </a:p>
          <a:p>
            <a:pPr marL="171450" indent="-171450">
              <a:buFont typeface="Arial" panose="020B0604020202020204" pitchFamily="34" charset="0"/>
              <a:buChar char="•"/>
            </a:pPr>
            <a:r>
              <a:rPr lang="en-US" dirty="0"/>
              <a:t>Create</a:t>
            </a:r>
            <a:r>
              <a:rPr lang="en-US" i="0" kern="1200" dirty="0">
                <a:effectLst/>
              </a:rPr>
              <a:t> and foster school-community partnerships to ensure ongoing communication about </a:t>
            </a:r>
            <a:r>
              <a:rPr lang="en-US" dirty="0"/>
              <a:t>existing and new </a:t>
            </a:r>
            <a:r>
              <a:rPr lang="en-US" i="0" kern="1200" dirty="0">
                <a:effectLst/>
              </a:rPr>
              <a:t>programs, services, and </a:t>
            </a:r>
            <a:r>
              <a:rPr lang="en-US" dirty="0"/>
              <a:t>supports </a:t>
            </a:r>
            <a:r>
              <a:rPr lang="en-US" i="0" kern="1200" dirty="0">
                <a:effectLst/>
              </a:rPr>
              <a:t>available to students</a:t>
            </a:r>
            <a:r>
              <a:rPr lang="en-US" dirty="0"/>
              <a:t> and families.</a:t>
            </a:r>
            <a:endParaRPr lang="en-US" dirty="0">
              <a:cs typeface="Calibri"/>
            </a:endParaRPr>
          </a:p>
          <a:p>
            <a:pPr marL="171450" indent="-171450">
              <a:buFont typeface="Arial" panose="020B0604020202020204" pitchFamily="34" charset="0"/>
              <a:buChar char="•"/>
            </a:pPr>
            <a:r>
              <a:rPr lang="en-US" dirty="0"/>
              <a:t>Develop</a:t>
            </a:r>
            <a:r>
              <a:rPr lang="en-US" i="0" kern="1200" dirty="0">
                <a:effectLst/>
              </a:rPr>
              <a:t> a user-friendly, updated, comprehensive resource map or guide that includes data (</a:t>
            </a:r>
            <a:r>
              <a:rPr lang="en-US" dirty="0"/>
              <a:t>e.g., </a:t>
            </a:r>
            <a:r>
              <a:rPr lang="en-US" i="0" kern="1200" dirty="0">
                <a:effectLst/>
              </a:rPr>
              <a:t>name of the program/organization, description of service, website, address, phone number, hours of service, eligibility requirements, insurance accepted, cost of service, wait list status, any other unique considerations</a:t>
            </a:r>
            <a:r>
              <a:rPr lang="en-US" dirty="0"/>
              <a:t>– e.g., language, culture, immigration status) about each resource.</a:t>
            </a:r>
            <a:endParaRPr lang="en-US" dirty="0">
              <a:cs typeface="Calibri"/>
            </a:endParaRPr>
          </a:p>
          <a:p>
            <a:pPr marL="171450" indent="-171450">
              <a:buFont typeface="Arial" panose="020B0604020202020204" pitchFamily="34" charset="0"/>
              <a:buChar char="•"/>
            </a:pPr>
            <a:r>
              <a:rPr lang="en-US" dirty="0"/>
              <a:t>Include target outcomes and evidence of impact for each service.</a:t>
            </a:r>
            <a:endParaRPr lang="en-US" dirty="0">
              <a:cs typeface="Calibri"/>
            </a:endParaRPr>
          </a:p>
          <a:p>
            <a:pPr marL="171450" indent="-171450">
              <a:buFont typeface="Arial" panose="020B0604020202020204" pitchFamily="34" charset="0"/>
              <a:buChar char="•"/>
            </a:pPr>
            <a:r>
              <a:rPr lang="en-US" dirty="0"/>
              <a:t>Ensure</a:t>
            </a:r>
            <a:r>
              <a:rPr lang="en-US" i="0" kern="1200" dirty="0">
                <a:effectLst/>
              </a:rPr>
              <a:t> resource map or guide is easily accessible to diverse groups</a:t>
            </a:r>
            <a:r>
              <a:rPr lang="en-US" dirty="0"/>
              <a:t>, including students and families.</a:t>
            </a:r>
            <a:endParaRPr lang="en-US" dirty="0">
              <a:cs typeface="Calibri"/>
            </a:endParaRPr>
          </a:p>
          <a:p>
            <a:pPr marL="171450" indent="-171450">
              <a:buFont typeface="Arial" panose="020B0604020202020204" pitchFamily="34" charset="0"/>
              <a:buChar char="•"/>
            </a:pPr>
            <a:r>
              <a:rPr lang="en-US" i="0" kern="1200" dirty="0">
                <a:effectLst/>
              </a:rPr>
              <a:t>Establish a process </a:t>
            </a:r>
            <a:r>
              <a:rPr lang="en-US" dirty="0"/>
              <a:t>and dedicated staff time </a:t>
            </a:r>
            <a:r>
              <a:rPr lang="en-US" i="0" kern="1200" dirty="0">
                <a:effectLst/>
              </a:rPr>
              <a:t>to regularly evaluate, update and improve the resource map or guide.</a:t>
            </a:r>
            <a:endParaRPr lang="en-US" dirty="0">
              <a:cs typeface="Calibri"/>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17</a:t>
            </a:fld>
            <a:endParaRPr lang="en-US"/>
          </a:p>
        </p:txBody>
      </p:sp>
    </p:spTree>
    <p:extLst>
      <p:ext uri="{BB962C8B-B14F-4D97-AF65-F5344CB8AC3E}">
        <p14:creationId xmlns:p14="http://schemas.microsoft.com/office/powerpoint/2010/main" val="1701453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resource, </a:t>
            </a:r>
            <a:r>
              <a:rPr lang="en-US" b="0" i="1" dirty="0"/>
              <a:t>School Mental Health Needs Assessment and Resource Mapping Quality Guide, </a:t>
            </a:r>
            <a:r>
              <a:rPr lang="en-US" b="0" i="0" dirty="0"/>
              <a:t>was developed by the National Center for School Mental Health and covers best practices and practical tips from the field in conducting needs assessments and resource mapping. It also includes a number of customizable needs </a:t>
            </a:r>
            <a:r>
              <a:rPr lang="en-US" b="0" i="0"/>
              <a:t>assessment and resource </a:t>
            </a:r>
            <a:r>
              <a:rPr lang="en-US" b="0" i="0" dirty="0"/>
              <a:t>mapping resources, some of which are also featured as resources through out this module and included in your participant guide.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66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Many schools rely on a </a:t>
            </a:r>
            <a:r>
              <a:rPr lang="en-US" sz="1200" dirty="0" err="1"/>
              <a:t>multitiered</a:t>
            </a:r>
            <a:r>
              <a:rPr lang="en-US" sz="1200" dirty="0"/>
              <a:t> framework of support to address the interconnected academic and behavioral health needs of students. An essential component of this three-tiered framework is being proactive by providing students with necessary foundational knowledge and skills that can promote well-being and student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same framework can be used to address behavioral health and other basic human needs. As part of the resource mapping process, resources can be categorized across a three-tiered system of support such that specific resources are aligned to a given tier and an effort is made to make sure that there are resources to address needs within each of the tiers.  </a:t>
            </a: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19</a:t>
            </a:fld>
            <a:endParaRPr lang="en-US"/>
          </a:p>
        </p:txBody>
      </p:sp>
    </p:spTree>
    <p:extLst>
      <p:ext uri="{BB962C8B-B14F-4D97-AF65-F5344CB8AC3E}">
        <p14:creationId xmlns:p14="http://schemas.microsoft.com/office/powerpoint/2010/main" val="2554999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Disclaimer</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2</a:t>
            </a:fld>
            <a:endParaRPr lang="en-US"/>
          </a:p>
        </p:txBody>
      </p:sp>
    </p:spTree>
    <p:extLst>
      <p:ext uri="{BB962C8B-B14F-4D97-AF65-F5344CB8AC3E}">
        <p14:creationId xmlns:p14="http://schemas.microsoft.com/office/powerpoint/2010/main" val="2793118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Reflection: </a:t>
            </a:r>
          </a:p>
          <a:p>
            <a:r>
              <a:rPr lang="en-US" b="0" dirty="0"/>
              <a:t>What services and resources will be mapped? </a:t>
            </a:r>
          </a:p>
          <a:p>
            <a:endParaRPr lang="en-US" dirty="0"/>
          </a:p>
          <a:p>
            <a:r>
              <a:rPr lang="en-US" dirty="0"/>
              <a:t>While it can be helpful to have a resource directory that includes a broad array of resources and programs, it is also important to be realistic about whether your team has the capacity to find out about and maintain a directory that extends beyond the school building. </a:t>
            </a:r>
          </a:p>
          <a:p>
            <a:endParaRPr lang="en-US" b="1" dirty="0"/>
          </a:p>
          <a:p>
            <a:r>
              <a:rPr lang="en-US" b="1" dirty="0"/>
              <a:t>Use these reflection questions to help guide the process. </a:t>
            </a:r>
          </a:p>
          <a:p>
            <a:pPr marL="171450" indent="-171450">
              <a:buFont typeface="Arial" panose="020B0604020202020204" pitchFamily="34" charset="0"/>
              <a:buChar char="•"/>
            </a:pPr>
            <a:r>
              <a:rPr lang="en-US" dirty="0"/>
              <a:t>What kind of services and resources do you want to map? </a:t>
            </a:r>
          </a:p>
          <a:p>
            <a:pPr marL="171450" indent="-171450">
              <a:buFont typeface="Arial" panose="020B0604020202020204" pitchFamily="34" charset="0"/>
              <a:buChar char="•"/>
            </a:pPr>
            <a:r>
              <a:rPr lang="en-US" dirty="0"/>
              <a:t>Do you just want to know what is available in the school building, or do you want to know what else is available within the community? </a:t>
            </a:r>
          </a:p>
          <a:p>
            <a:pPr marL="171450" indent="-171450">
              <a:buFont typeface="Arial" panose="020B0604020202020204" pitchFamily="34" charset="0"/>
              <a:buChar char="•"/>
            </a:pPr>
            <a:r>
              <a:rPr lang="en-US" dirty="0"/>
              <a:t>What are your inclusion criteria for the mapping? </a:t>
            </a:r>
          </a:p>
          <a:p>
            <a:pPr marL="171450" indent="-171450">
              <a:buFont typeface="Arial" panose="020B0604020202020204" pitchFamily="34" charset="0"/>
              <a:buChar char="•"/>
            </a:pPr>
            <a:r>
              <a:rPr lang="en-US" dirty="0"/>
              <a:t>If you are including community resources that are available outside of the school building, how broadly are you reaching out (e.g., neighborhood, community, district, state, national)? </a:t>
            </a:r>
          </a:p>
          <a:p>
            <a:pPr marL="171450" indent="-171450">
              <a:buFont typeface="Arial" panose="020B0604020202020204" pitchFamily="34" charset="0"/>
              <a:buChar char="•"/>
            </a:pPr>
            <a:r>
              <a:rPr lang="en-US" dirty="0"/>
              <a:t>Are you limiting the inclusion of programs/services to a given distance (e.g., within 5 miles, 10 miles)? </a:t>
            </a:r>
          </a:p>
          <a:p>
            <a:pPr marL="171450" indent="-171450">
              <a:buFont typeface="Arial" panose="020B0604020202020204" pitchFamily="34" charset="0"/>
              <a:buChar char="•"/>
            </a:pPr>
            <a:r>
              <a:rPr lang="en-US" dirty="0"/>
              <a:t>Are you interested in mapping resources across the full three-tiered framework or just the top tier? </a:t>
            </a:r>
          </a:p>
          <a:p>
            <a:pPr marL="171450" indent="-171450">
              <a:buFont typeface="Arial" panose="020B0604020202020204" pitchFamily="34" charset="0"/>
              <a:buChar char="•"/>
            </a:pPr>
            <a:r>
              <a:rPr lang="en-US" dirty="0"/>
              <a:t>What other guidelines do you want to place on your team’s mapping process?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211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example of a school that used resource mapping to assess behavioral health capacity and resources.</a:t>
            </a:r>
          </a:p>
          <a:p>
            <a:endParaRPr lang="en-US" dirty="0"/>
          </a:p>
          <a:p>
            <a:r>
              <a:rPr lang="en-US" dirty="0"/>
              <a:t>In one Midwestern high school, resource mapping was used to assess behavioral health capacity and resources within and outside of the school.  Resource mapping helped the school team to realize the supports they had and did not have in place by tier, gave them ideas about how to prioritize needed resources moving forward, and helped them to understand currently underutilized services and resources. </a:t>
            </a:r>
          </a:p>
        </p:txBody>
      </p:sp>
      <p:sp>
        <p:nvSpPr>
          <p:cNvPr id="4" name="Slide Number Placeholder 3"/>
          <p:cNvSpPr>
            <a:spLocks noGrp="1"/>
          </p:cNvSpPr>
          <p:nvPr>
            <p:ph type="sldNum" sz="quarter" idx="10"/>
          </p:nvPr>
        </p:nvSpPr>
        <p:spPr/>
        <p:txBody>
          <a:bodyPr/>
          <a:lstStyle/>
          <a:p>
            <a:fld id="{1008A72D-3A49-4FC1-ADCD-F4954970C19B}" type="slidenum">
              <a:rPr lang="en-US" smtClean="0"/>
              <a:t>21</a:t>
            </a:fld>
            <a:endParaRPr lang="en-US"/>
          </a:p>
        </p:txBody>
      </p:sp>
    </p:spTree>
    <p:extLst>
      <p:ext uri="{BB962C8B-B14F-4D97-AF65-F5344CB8AC3E}">
        <p14:creationId xmlns:p14="http://schemas.microsoft.com/office/powerpoint/2010/main" val="1438035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solidFill>
                  <a:schemeClr val="tx1"/>
                </a:solidFill>
              </a:rPr>
              <a:t>Consider:</a:t>
            </a:r>
            <a:r>
              <a:rPr lang="en-US" b="1" baseline="0" dirty="0">
                <a:solidFill>
                  <a:schemeClr val="tx1"/>
                </a:solidFill>
              </a:rPr>
              <a:t> </a:t>
            </a:r>
            <a:r>
              <a:rPr lang="en-US" sz="1200" kern="1200" dirty="0">
                <a:solidFill>
                  <a:schemeClr val="tx1"/>
                </a:solidFill>
              </a:rPr>
              <a:t>To what extent did your district/school use best practices to </a:t>
            </a:r>
            <a:r>
              <a:rPr lang="en-US" sz="1200" b="1" dirty="0">
                <a:solidFill>
                  <a:schemeClr val="tx1"/>
                </a:solidFill>
              </a:rPr>
              <a:t>use an updated resource map or guide to inform decisions about selecting, planning, and implementing </a:t>
            </a:r>
            <a:r>
              <a:rPr lang="en-US" sz="1200" dirty="0">
                <a:solidFill>
                  <a:schemeClr val="tx1"/>
                </a:solidFill>
              </a:rPr>
              <a:t>appropriate services and supports?</a:t>
            </a:r>
            <a:br>
              <a:rPr lang="en-US" sz="1200" dirty="0">
                <a:solidFill>
                  <a:schemeClr val="tx1"/>
                </a:solidFill>
              </a:rPr>
            </a:br>
            <a:endParaRPr lang="en-US" dirty="0">
              <a:solidFill>
                <a:schemeClr val="tx1"/>
              </a:solidFill>
            </a:endParaRPr>
          </a:p>
          <a:p>
            <a:r>
              <a:rPr lang="en-US" sz="1200" b="1" i="0" kern="1200" dirty="0">
                <a:solidFill>
                  <a:schemeClr val="tx1"/>
                </a:solidFill>
                <a:effectLst/>
                <a:latin typeface="+mn-lt"/>
                <a:ea typeface="+mn-ea"/>
                <a:cs typeface="+mn-cs"/>
              </a:rPr>
              <a:t>Best practices for this indicator include:</a:t>
            </a:r>
          </a:p>
          <a:p>
            <a:r>
              <a:rPr lang="en-US" dirty="0">
                <a:solidFill>
                  <a:schemeClr val="tx1"/>
                </a:solidFill>
              </a:rPr>
              <a:t>•</a:t>
            </a:r>
            <a:r>
              <a:rPr lang="en-US" dirty="0"/>
              <a:t>  Pair needs and strengths/assets assessment data with resource map to consider how needs can be met and strengths used to inform existing school and community supports and services.</a:t>
            </a:r>
          </a:p>
          <a:p>
            <a:r>
              <a:rPr lang="en-US" dirty="0"/>
              <a:t>•  Collaborate with diverse stakeholders to consider reducing or abandoning services and supports that lack evidence of impact for the intended population.</a:t>
            </a:r>
          </a:p>
          <a:p>
            <a:r>
              <a:rPr lang="en-US" dirty="0"/>
              <a:t>•  Prioritize services and supports that are trauma-informed, healing-centered, culturally responsive, anti-racist, and equitable; abandon or partner to improve services and supports that do not reflect these principles and practices.</a:t>
            </a:r>
          </a:p>
          <a:p>
            <a:r>
              <a:rPr lang="en-US" dirty="0"/>
              <a:t>•  Use resource map to identify areas of need and strength that are not adequately addressed or acknowledged by existing supports and services and seek to identify existing or develop new referral options to meet the need.</a:t>
            </a:r>
          </a:p>
          <a:p>
            <a:r>
              <a:rPr lang="en-US" dirty="0"/>
              <a:t>•  Consider whether services have demonstrated impact within a sample reflective of the school/district population and demonstrated equitable impact.</a:t>
            </a:r>
          </a:p>
          <a:p>
            <a:pPr lvl="0" algn="l"/>
            <a:endParaRPr lang="en-US" sz="1200" i="1" kern="1200" dirty="0">
              <a:solidFill>
                <a:schemeClr val="tx1"/>
              </a:solidFill>
              <a:effectLst/>
              <a:latin typeface="+mn-lt"/>
              <a:ea typeface="+mn-ea"/>
              <a:cs typeface="+mn-cs"/>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22</a:t>
            </a:fld>
            <a:endParaRPr lang="en-US"/>
          </a:p>
        </p:txBody>
      </p:sp>
    </p:spTree>
    <p:extLst>
      <p:ext uri="{BB962C8B-B14F-4D97-AF65-F5344CB8AC3E}">
        <p14:creationId xmlns:p14="http://schemas.microsoft.com/office/powerpoint/2010/main" val="846755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This resource, </a:t>
            </a:r>
            <a:r>
              <a:rPr kumimoji="0" lang="en-US"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Roles of School Based Mental Health Professionals, </a:t>
            </a:r>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was developed by the National Center for School Mental Health to help schools begin to develop a resource map that highlights the availability, contact information, students served and the unique roles of school-based providers. </a:t>
            </a:r>
          </a:p>
          <a:p>
            <a:endParaRPr kumimoji="0" lang="en-US" sz="1200" b="0" i="1"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r>
              <a:rPr kumimoji="0" lang="en-US" sz="12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This is an example resource map developed in a PreK through 8th grade school in an urban district in the Mid-Atlantic. The mental health team members worked collaboratively, often via phone and email, because their service provision for the school did not overlap on all school days.  They developed this map as a service to students, their families, and the school community to clarify their roles, who they serve, and how and when to contact them. These conversations also helped the team clarify their roles internally and acknowledge the similarities and unique contributions of their work in the school. This map was disseminated widely throughout the school community and presented at a teacher in-service meeting.</a:t>
            </a:r>
          </a:p>
          <a:p>
            <a:endParaRPr lang="en-US" sz="1200"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23</a:t>
            </a:fld>
            <a:endParaRPr lang="en-US"/>
          </a:p>
        </p:txBody>
      </p:sp>
    </p:spTree>
    <p:extLst>
      <p:ext uri="{BB962C8B-B14F-4D97-AF65-F5344CB8AC3E}">
        <p14:creationId xmlns:p14="http://schemas.microsoft.com/office/powerpoint/2010/main" val="711128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This is one example from a small school district in upstate New York using resource mapping.  The mapping team worked with district and school stakeholders to identify what they wanted to map and then conducted a mapping process of school-based and community resources across an array of categories including mental health, emergency mental health services, parent resources, addressing developmental disabilities, and services available in surrounding communities.  </a:t>
            </a:r>
          </a:p>
          <a:p>
            <a:endParaRPr lang="en-US" sz="1200" dirty="0">
              <a:latin typeface="+mn-lt"/>
            </a:endParaRPr>
          </a:p>
          <a:p>
            <a:r>
              <a:rPr lang="en-US" sz="1200" dirty="0">
                <a:latin typeface="+mn-lt"/>
              </a:rPr>
              <a:t>The mapping team developed a process for completing the mapping and a plan for updating it annually.  The map was shared as part of trainings and helped to increase awareness of school-based services and how to refer students, and served as a helpful reference during team meetings when a student needed to be referred for services.</a:t>
            </a:r>
          </a:p>
        </p:txBody>
      </p:sp>
      <p:sp>
        <p:nvSpPr>
          <p:cNvPr id="4" name="Slide Number Placeholder 3"/>
          <p:cNvSpPr>
            <a:spLocks noGrp="1"/>
          </p:cNvSpPr>
          <p:nvPr>
            <p:ph type="sldNum" sz="quarter" idx="10"/>
          </p:nvPr>
        </p:nvSpPr>
        <p:spPr/>
        <p:txBody>
          <a:bodyPr/>
          <a:lstStyle/>
          <a:p>
            <a:fld id="{1008A72D-3A49-4FC1-ADCD-F4954970C19B}" type="slidenum">
              <a:rPr lang="en-US" smtClean="0"/>
              <a:t>24</a:t>
            </a:fld>
            <a:endParaRPr lang="en-US"/>
          </a:p>
        </p:txBody>
      </p:sp>
    </p:spTree>
    <p:extLst>
      <p:ext uri="{BB962C8B-B14F-4D97-AF65-F5344CB8AC3E}">
        <p14:creationId xmlns:p14="http://schemas.microsoft.com/office/powerpoint/2010/main" val="4233663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kern="1200" dirty="0">
                <a:solidFill>
                  <a:schemeClr val="tx1"/>
                </a:solidFill>
                <a:effectLst/>
                <a:latin typeface="+mn-lt"/>
                <a:ea typeface="+mn-ea"/>
                <a:cs typeface="+mn-cs"/>
              </a:rPr>
              <a:t>Consider:</a:t>
            </a:r>
            <a:r>
              <a:rPr lang="en-US" sz="1200" b="1" i="0" kern="1200" baseline="0" dirty="0">
                <a:solidFill>
                  <a:schemeClr val="tx1"/>
                </a:solidFill>
                <a:effectLst/>
                <a:latin typeface="+mn-lt"/>
                <a:ea typeface="+mn-ea"/>
                <a:cs typeface="+mn-cs"/>
              </a:rPr>
              <a:t> </a:t>
            </a:r>
            <a:r>
              <a:rPr lang="en-US" sz="1200" kern="1200" dirty="0">
                <a:solidFill>
                  <a:schemeClr val="tx1"/>
                </a:solidFill>
                <a:latin typeface="+mn-lt"/>
              </a:rPr>
              <a:t>To what extent did your district/school use best practices to </a:t>
            </a:r>
            <a:r>
              <a:rPr lang="en-US" sz="1200" b="1" kern="1200" dirty="0">
                <a:solidFill>
                  <a:schemeClr val="tx1"/>
                </a:solidFill>
                <a:latin typeface="+mn-lt"/>
              </a:rPr>
              <a:t>align </a:t>
            </a:r>
            <a:r>
              <a:rPr lang="en-US" sz="1200" b="1" dirty="0">
                <a:solidFill>
                  <a:schemeClr val="tx1"/>
                </a:solidFill>
                <a:latin typeface="+mn-lt"/>
              </a:rPr>
              <a:t>existing mental health supports and services</a:t>
            </a:r>
            <a:r>
              <a:rPr lang="en-US" sz="1200" dirty="0">
                <a:solidFill>
                  <a:schemeClr val="tx1"/>
                </a:solidFill>
                <a:latin typeface="+mn-lt"/>
              </a:rPr>
              <a:t>?</a:t>
            </a:r>
          </a:p>
          <a:p>
            <a:pPr lvl="0"/>
            <a:endParaRPr lang="en-US" sz="1200" i="0" kern="1200" dirty="0">
              <a:solidFill>
                <a:schemeClr val="tx1"/>
              </a:solidFill>
              <a:effectLst/>
              <a:latin typeface="+mn-lt"/>
              <a:ea typeface="+mn-ea"/>
              <a:cs typeface="+mn-cs"/>
            </a:endParaRPr>
          </a:p>
          <a:p>
            <a:pPr lvl="0"/>
            <a:r>
              <a:rPr lang="en-US" sz="1200" i="0" kern="1200" dirty="0">
                <a:solidFill>
                  <a:schemeClr val="tx1"/>
                </a:solidFill>
                <a:effectLst/>
                <a:latin typeface="+mn-lt"/>
                <a:ea typeface="+mn-ea"/>
                <a:cs typeface="+mn-cs"/>
              </a:rPr>
              <a:t>It is important to ensure alignment and to avoid duplication of mental health supports and services.  With the many mental health needs within a school or district, it is essential to use staff and services efficiently.  </a:t>
            </a:r>
          </a:p>
          <a:p>
            <a:pPr lvl="0"/>
            <a:endParaRPr lang="en-US" sz="1200" i="0" kern="1200" dirty="0">
              <a:solidFill>
                <a:schemeClr val="tx1"/>
              </a:solidFill>
              <a:effectLst/>
              <a:latin typeface="+mn-lt"/>
              <a:ea typeface="+mn-ea"/>
              <a:cs typeface="+mn-cs"/>
            </a:endParaRPr>
          </a:p>
          <a:p>
            <a:pPr lvl="0"/>
            <a:r>
              <a:rPr lang="en-US" sz="1200" b="1" i="0" kern="1200" dirty="0">
                <a:solidFill>
                  <a:schemeClr val="tx1"/>
                </a:solidFill>
                <a:effectLst/>
                <a:latin typeface="+mn-lt"/>
                <a:ea typeface="+mn-ea"/>
                <a:cs typeface="+mn-cs"/>
              </a:rPr>
              <a:t>Best practices for this indicator include:</a:t>
            </a:r>
          </a:p>
          <a:p>
            <a:pPr marL="342900" marR="0" lvl="0" indent="-342900">
              <a:spcBef>
                <a:spcPts val="0"/>
              </a:spcBef>
              <a:spcAft>
                <a:spcPts val="0"/>
              </a:spcAft>
              <a:buFont typeface="Symbol" panose="05050102010706020507" pitchFamily="18" charset="2"/>
              <a:buChar char=""/>
            </a:pPr>
            <a:r>
              <a:rPr lang="en-US" sz="1200" i="0" dirty="0">
                <a:effectLst/>
                <a:latin typeface="+mn-lt"/>
                <a:ea typeface="Times New Roman" panose="02020603050405020304" pitchFamily="18" charset="0"/>
              </a:rPr>
              <a:t>Use your diverse team (school staff, community partners, parents and students) to identify and gather information about current or prospective school mental health supports and services. Include who is implementing, how students are identified, data collected/analyzed, the intended target outcome(s), and training and ongoing support involved.</a:t>
            </a:r>
          </a:p>
          <a:p>
            <a:pPr marL="342900" marR="0" lvl="0" indent="-342900">
              <a:spcBef>
                <a:spcPts val="0"/>
              </a:spcBef>
              <a:spcAft>
                <a:spcPts val="0"/>
              </a:spcAft>
              <a:buFont typeface="Symbol" panose="05050102010706020507" pitchFamily="18" charset="2"/>
              <a:buChar char=""/>
            </a:pPr>
            <a:r>
              <a:rPr lang="en-US" sz="1200" i="0" dirty="0">
                <a:effectLst/>
                <a:latin typeface="+mn-lt"/>
                <a:ea typeface="Times New Roman" panose="02020603050405020304" pitchFamily="18" charset="0"/>
              </a:rPr>
              <a:t>Identify areas of overlap and/or misalignment.</a:t>
            </a:r>
          </a:p>
          <a:p>
            <a:pPr marL="342900" marR="0" lvl="0" indent="-342900">
              <a:spcBef>
                <a:spcPts val="0"/>
              </a:spcBef>
              <a:spcAft>
                <a:spcPts val="0"/>
              </a:spcAft>
              <a:buFont typeface="Symbol" panose="05050102010706020507" pitchFamily="18" charset="2"/>
              <a:buChar char=""/>
            </a:pPr>
            <a:r>
              <a:rPr lang="en-US" sz="1200" i="0" dirty="0">
                <a:effectLst/>
                <a:latin typeface="+mn-lt"/>
                <a:ea typeface="Times New Roman" panose="02020603050405020304" pitchFamily="18" charset="0"/>
              </a:rPr>
              <a:t>Make decisions about how to align existing services and supports to avoid duplication.</a:t>
            </a:r>
          </a:p>
          <a:p>
            <a:pPr marL="342900" marR="0" lvl="0" indent="-342900">
              <a:spcBef>
                <a:spcPts val="0"/>
              </a:spcBef>
              <a:spcAft>
                <a:spcPts val="0"/>
              </a:spcAft>
              <a:buFont typeface="Symbol" panose="05050102010706020507" pitchFamily="18" charset="2"/>
              <a:buChar char=""/>
            </a:pPr>
            <a:r>
              <a:rPr lang="en-US" sz="1200" i="0" dirty="0">
                <a:effectLst/>
                <a:latin typeface="+mn-lt"/>
                <a:ea typeface="Times New Roman" panose="02020603050405020304" pitchFamily="18" charset="0"/>
              </a:rPr>
              <a:t>Consider reducing or abandoning supports and services that are redundant. </a:t>
            </a:r>
          </a:p>
          <a:p>
            <a:pPr marL="342900" marR="0" lvl="0" indent="-342900">
              <a:spcBef>
                <a:spcPts val="0"/>
              </a:spcBef>
              <a:spcAft>
                <a:spcPts val="0"/>
              </a:spcAft>
              <a:buFont typeface="Symbol" panose="05050102010706020507" pitchFamily="18" charset="2"/>
              <a:buChar char=""/>
            </a:pPr>
            <a:r>
              <a:rPr lang="en-US" sz="1200" i="0" dirty="0">
                <a:effectLst/>
                <a:latin typeface="+mn-lt"/>
                <a:ea typeface="Times New Roman" panose="02020603050405020304" pitchFamily="18" charset="0"/>
              </a:rPr>
              <a:t>Develop a team-based process for ensuring complementarity of initiatives.</a:t>
            </a:r>
          </a:p>
          <a:p>
            <a:endParaRPr lang="en-US" sz="1200" dirty="0">
              <a:latin typeface="+mn-lt"/>
            </a:endParaRPr>
          </a:p>
        </p:txBody>
      </p:sp>
      <p:sp>
        <p:nvSpPr>
          <p:cNvPr id="4" name="Slide Number Placeholder 3"/>
          <p:cNvSpPr>
            <a:spLocks noGrp="1"/>
          </p:cNvSpPr>
          <p:nvPr>
            <p:ph type="sldNum" sz="quarter" idx="10"/>
          </p:nvPr>
        </p:nvSpPr>
        <p:spPr/>
        <p:txBody>
          <a:bodyPr/>
          <a:lstStyle/>
          <a:p>
            <a:fld id="{1008A72D-3A49-4FC1-ADCD-F4954970C19B}" type="slidenum">
              <a:rPr lang="en-US" smtClean="0"/>
              <a:t>25</a:t>
            </a:fld>
            <a:endParaRPr lang="en-US"/>
          </a:p>
        </p:txBody>
      </p:sp>
    </p:spTree>
    <p:extLst>
      <p:ext uri="{BB962C8B-B14F-4D97-AF65-F5344CB8AC3E}">
        <p14:creationId xmlns:p14="http://schemas.microsoft.com/office/powerpoint/2010/main" val="2514542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are some helpful tips to align initiatives by working smarter:</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Use your diverse stakeholder team (school staff, community partners, parents and students) to identify and gather information about school mental health supports and services. Include who is implementing, how students are identified, data collected/analyzed, the intended target outcome(s), and training and ongoing support involved.</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Identify areas of overlap or misalignment.</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Make decisions about how to align existing services and supports to avoid duplication.  </a:t>
            </a:r>
          </a:p>
          <a:p>
            <a:pPr marL="171450" lvl="0" indent="-171450">
              <a:buFont typeface="Arial" panose="020B0604020202020204" pitchFamily="34" charset="0"/>
              <a:buChar char="•"/>
            </a:pPr>
            <a:r>
              <a:rPr lang="en-US" sz="1200" i="0" kern="1200" dirty="0">
                <a:solidFill>
                  <a:schemeClr val="tx1"/>
                </a:solidFill>
                <a:effectLst/>
                <a:latin typeface="+mn-lt"/>
                <a:ea typeface="+mn-ea"/>
                <a:cs typeface="+mn-cs"/>
              </a:rPr>
              <a:t>Develop a team-based process for ensuring complementarity of new initiatives.</a:t>
            </a:r>
          </a:p>
          <a:p>
            <a:endParaRPr lang="en-US" dirty="0"/>
          </a:p>
          <a:p>
            <a:endParaRPr lang="en-US" b="1" dirty="0"/>
          </a:p>
        </p:txBody>
      </p:sp>
      <p:sp>
        <p:nvSpPr>
          <p:cNvPr id="4" name="Slide Number Placeholder 3"/>
          <p:cNvSpPr>
            <a:spLocks noGrp="1"/>
          </p:cNvSpPr>
          <p:nvPr>
            <p:ph type="sldNum" sz="quarter" idx="10"/>
          </p:nvPr>
        </p:nvSpPr>
        <p:spPr/>
        <p:txBody>
          <a:bodyPr/>
          <a:lstStyle/>
          <a:p>
            <a:fld id="{1008A72D-3A49-4FC1-ADCD-F4954970C19B}" type="slidenum">
              <a:rPr lang="en-US" smtClean="0"/>
              <a:t>26</a:t>
            </a:fld>
            <a:endParaRPr lang="en-US"/>
          </a:p>
        </p:txBody>
      </p:sp>
    </p:spTree>
    <p:extLst>
      <p:ext uri="{BB962C8B-B14F-4D97-AF65-F5344CB8AC3E}">
        <p14:creationId xmlns:p14="http://schemas.microsoft.com/office/powerpoint/2010/main" val="4056897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This resource, </a:t>
            </a:r>
            <a:r>
              <a:rPr lang="en-US" sz="1200" b="0" i="1" dirty="0">
                <a:solidFill>
                  <a:schemeClr val="tx1"/>
                </a:solidFill>
              </a:rPr>
              <a:t>Working Smarter: Initiative Alignment Map</a:t>
            </a:r>
            <a:r>
              <a:rPr lang="en-US" sz="1200" b="0" dirty="0">
                <a:solidFill>
                  <a:schemeClr val="tx1"/>
                </a:solidFill>
              </a:rPr>
              <a:t>, was adapted from the </a:t>
            </a:r>
            <a:r>
              <a:rPr lang="en-US" i="1" dirty="0">
                <a:solidFill>
                  <a:schemeClr val="tx1"/>
                </a:solidFill>
              </a:rPr>
              <a:t>Technical Guide for Alignment of Initiatives, Programs and Practices in School Districts</a:t>
            </a:r>
            <a:r>
              <a:rPr lang="en-US" dirty="0">
                <a:solidFill>
                  <a:schemeClr val="tx1"/>
                </a:solidFill>
              </a:rPr>
              <a:t>, https://</a:t>
            </a:r>
            <a:r>
              <a:rPr lang="en-US" dirty="0" err="1">
                <a:solidFill>
                  <a:schemeClr val="tx1"/>
                </a:solidFill>
              </a:rPr>
              <a:t>www.pbis.org</a:t>
            </a:r>
            <a:r>
              <a:rPr lang="en-US" dirty="0">
                <a:solidFill>
                  <a:schemeClr val="tx1"/>
                </a:solidFill>
              </a:rPr>
              <a:t>/resource/technical-guide-for-alignment-of-initiatives-programs-and-practices-in-school-districts from the </a:t>
            </a:r>
            <a:r>
              <a:rPr lang="en-US" sz="1200" b="0" dirty="0">
                <a:solidFill>
                  <a:schemeClr val="tx1"/>
                </a:solidFill>
              </a:rPr>
              <a:t>National Technical Assistance Center on Positive Behavioral Interventions and Support.  The resource provides a simple template your team can use to create an inventory of initiatives to help inform decisions about reducing any duplication or overlap, selecting new initiatives to address unmet needs and plan for monitoring the implementation and outcome success of your existing initiatives. Note that evidence of success could refer to fidelity, effectiveness, and/or student/parent satisfaction, for example. </a:t>
            </a:r>
          </a:p>
          <a:p>
            <a:endParaRPr lang="en-US" dirty="0"/>
          </a:p>
        </p:txBody>
      </p:sp>
      <p:sp>
        <p:nvSpPr>
          <p:cNvPr id="4" name="Slide Number Placeholder 3"/>
          <p:cNvSpPr>
            <a:spLocks noGrp="1"/>
          </p:cNvSpPr>
          <p:nvPr>
            <p:ph type="sldNum" sz="quarter" idx="10"/>
          </p:nvPr>
        </p:nvSpPr>
        <p:spPr/>
        <p:txBody>
          <a:bodyPr/>
          <a:lstStyle/>
          <a:p>
            <a:fld id="{1008A72D-3A49-4FC1-ADCD-F4954970C19B}" type="slidenum">
              <a:rPr lang="en-US" smtClean="0"/>
              <a:t>27</a:t>
            </a:fld>
            <a:endParaRPr lang="en-US"/>
          </a:p>
        </p:txBody>
      </p:sp>
    </p:spTree>
    <p:extLst>
      <p:ext uri="{BB962C8B-B14F-4D97-AF65-F5344CB8AC3E}">
        <p14:creationId xmlns:p14="http://schemas.microsoft.com/office/powerpoint/2010/main" val="1286766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consider how this module and quality indicators fit with your understanding and implementation of mental health needs assessment and resource mapping. </a:t>
            </a:r>
          </a:p>
          <a:p>
            <a:endParaRPr lang="en-US" dirty="0"/>
          </a:p>
          <a:p>
            <a:r>
              <a:rPr lang="en-US" dirty="0"/>
              <a:t>Please work together with your group to state a specific goal for your district and then consider 3 potential action steps that could reasonably be taken to move the goal forward.</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28</a:t>
            </a:fld>
            <a:endParaRPr lang="en-US"/>
          </a:p>
        </p:txBody>
      </p:sp>
    </p:spTree>
    <p:extLst>
      <p:ext uri="{BB962C8B-B14F-4D97-AF65-F5344CB8AC3E}">
        <p14:creationId xmlns:p14="http://schemas.microsoft.com/office/powerpoint/2010/main" val="3828388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29</a:t>
            </a:fld>
            <a:endParaRPr lang="en-US"/>
          </a:p>
        </p:txBody>
      </p:sp>
    </p:spTree>
    <p:extLst>
      <p:ext uri="{BB962C8B-B14F-4D97-AF65-F5344CB8AC3E}">
        <p14:creationId xmlns:p14="http://schemas.microsoft.com/office/powerpoint/2010/main" val="151522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Disclaimer</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a:t>
            </a:fld>
            <a:endParaRPr lang="en-US"/>
          </a:p>
        </p:txBody>
      </p:sp>
    </p:spTree>
    <p:extLst>
      <p:ext uri="{BB962C8B-B14F-4D97-AF65-F5344CB8AC3E}">
        <p14:creationId xmlns:p14="http://schemas.microsoft.com/office/powerpoint/2010/main" val="4005244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30</a:t>
            </a:fld>
            <a:endParaRPr lang="en-US"/>
          </a:p>
        </p:txBody>
      </p:sp>
    </p:spTree>
    <p:extLst>
      <p:ext uri="{BB962C8B-B14F-4D97-AF65-F5344CB8AC3E}">
        <p14:creationId xmlns:p14="http://schemas.microsoft.com/office/powerpoint/2010/main" val="682324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08A72D-3A49-4FC1-ADCD-F4954970C19B}" type="slidenum">
              <a:rPr lang="en-US" smtClean="0"/>
              <a:t>31</a:t>
            </a:fld>
            <a:endParaRPr lang="en-US"/>
          </a:p>
        </p:txBody>
      </p:sp>
    </p:spTree>
    <p:extLst>
      <p:ext uri="{BB962C8B-B14F-4D97-AF65-F5344CB8AC3E}">
        <p14:creationId xmlns:p14="http://schemas.microsoft.com/office/powerpoint/2010/main" val="2913984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407F5E-1248-0D41-AA81-B50EA4531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5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1006475"/>
            <a:ext cx="5727700" cy="3222625"/>
          </a:xfrm>
        </p:spPr>
      </p:sp>
      <p:sp>
        <p:nvSpPr>
          <p:cNvPr id="3" name="Notes Placeholder 2"/>
          <p:cNvSpPr>
            <a:spLocks noGrp="1"/>
          </p:cNvSpPr>
          <p:nvPr>
            <p:ph type="body" idx="1"/>
          </p:nvPr>
        </p:nvSpPr>
        <p:spPr/>
        <p:txBody>
          <a:bodyPr/>
          <a:lstStyle/>
          <a:p>
            <a:r>
              <a:rPr lang="en-US" sz="1200" dirty="0">
                <a:latin typeface="+mn-lt"/>
                <a:cs typeface="Arial" panose="020B0604020202020204" pitchFamily="34" charset="0"/>
              </a:rPr>
              <a:t>In this module, we will consider the definitions of needs assessments and resource mapping, how they interconnect, and how they are both important for advancing a comprehensive school mental health system.</a:t>
            </a:r>
            <a:r>
              <a:rPr lang="en-US" sz="1200" baseline="0" dirty="0">
                <a:latin typeface="+mn-lt"/>
                <a:cs typeface="Arial" panose="020B0604020202020204" pitchFamily="34" charset="0"/>
              </a:rPr>
              <a:t> </a:t>
            </a:r>
            <a:r>
              <a:rPr lang="en-US" sz="1200" dirty="0">
                <a:latin typeface="+mn-lt"/>
                <a:cs typeface="Arial" panose="020B0604020202020204" pitchFamily="34" charset="0"/>
              </a:rPr>
              <a:t>Quality indicators and best practices for this domain will be reviewed.</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provide time for your district to engage in strategic planning to develop one quality improvement goal related to your teaming practices and brainstorm some action steps to get started.</a:t>
            </a: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4</a:t>
            </a:fld>
            <a:endParaRPr lang="en-US"/>
          </a:p>
        </p:txBody>
      </p:sp>
    </p:spTree>
    <p:extLst>
      <p:ext uri="{BB962C8B-B14F-4D97-AF65-F5344CB8AC3E}">
        <p14:creationId xmlns:p14="http://schemas.microsoft.com/office/powerpoint/2010/main" val="320100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needs assessment is defined as a collaborative process used by a system such as a school, district, or agency to identify strengths and gaps, clarify priorities, inform quality improvement, and advance action planning.  </a:t>
            </a:r>
          </a:p>
          <a:p>
            <a:endParaRPr lang="en-US" dirty="0"/>
          </a:p>
          <a:p>
            <a:r>
              <a:rPr lang="en-US" dirty="0"/>
              <a:t>A needs assessment should be a collaborative process that integrates available data and the perspectives of a wide range of individuals who are part of or impacted by the system.  </a:t>
            </a:r>
          </a:p>
          <a:p>
            <a:endParaRPr lang="en-US" dirty="0"/>
          </a:p>
          <a:p>
            <a:r>
              <a:rPr lang="en-US" dirty="0"/>
              <a:t>Key words to keep in mind are </a:t>
            </a:r>
            <a:r>
              <a:rPr lang="en-US" b="1" dirty="0"/>
              <a:t>collaborative</a:t>
            </a:r>
            <a:r>
              <a:rPr lang="en-US" dirty="0"/>
              <a:t>, </a:t>
            </a:r>
            <a:r>
              <a:rPr lang="en-US" b="1" dirty="0"/>
              <a:t>gaps identification, </a:t>
            </a:r>
            <a:r>
              <a:rPr lang="en-US" dirty="0"/>
              <a:t>and </a:t>
            </a:r>
            <a:r>
              <a:rPr lang="en-US" b="1" dirty="0"/>
              <a:t>strengths identification</a:t>
            </a:r>
            <a:r>
              <a:rPr lang="en-US" dirty="0"/>
              <a:t>.  </a:t>
            </a:r>
          </a:p>
        </p:txBody>
      </p:sp>
      <p:sp>
        <p:nvSpPr>
          <p:cNvPr id="4" name="Slide Number Placeholder 3"/>
          <p:cNvSpPr>
            <a:spLocks noGrp="1"/>
          </p:cNvSpPr>
          <p:nvPr>
            <p:ph type="sldNum" sz="quarter" idx="10"/>
          </p:nvPr>
        </p:nvSpPr>
        <p:spPr/>
        <p:txBody>
          <a:bodyPr/>
          <a:lstStyle/>
          <a:p>
            <a:fld id="{1008A72D-3A49-4FC1-ADCD-F4954970C19B}" type="slidenum">
              <a:rPr lang="en-US" smtClean="0"/>
              <a:t>5</a:t>
            </a:fld>
            <a:endParaRPr lang="en-US"/>
          </a:p>
        </p:txBody>
      </p:sp>
    </p:spTree>
    <p:extLst>
      <p:ext uri="{BB962C8B-B14F-4D97-AF65-F5344CB8AC3E}">
        <p14:creationId xmlns:p14="http://schemas.microsoft.com/office/powerpoint/2010/main" val="177913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 mental health is intended to be personalized or targeted to meet the unique needs of a school or district. What is important to and what works in a given community may not work in another community. A needs assessment can help a team design the best services and supports that are fitted to the needs at hand. It can help inform a team how well existing services and supports are actually meeting student mental health needs.   </a:t>
            </a:r>
          </a:p>
          <a:p>
            <a:endParaRPr lang="en-US" dirty="0"/>
          </a:p>
          <a:p>
            <a:r>
              <a:rPr lang="en-US" dirty="0"/>
              <a:t>A mental health needs assessment can help a school identify the most pressing mental health concerns. The programs for a school with anxiety and academic stress as their biggest concerns would likely benefit from different services and supports than a school where depression and trauma were the greatest concerns.  </a:t>
            </a:r>
          </a:p>
          <a:p>
            <a:endParaRPr lang="en-US" dirty="0"/>
          </a:p>
          <a:p>
            <a:r>
              <a:rPr lang="en-US" dirty="0"/>
              <a:t>Understanding strengths can help a team figure out how to use their strengths to help address gaps and inform potential action planning and effective resource allocation.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08A72D-3A49-4FC1-ADCD-F4954970C1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283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251959"/>
            <a:ext cx="6096000" cy="46520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We are now going to discuss resource mapping. Resource mapping is defined as a</a:t>
            </a:r>
            <a:r>
              <a:rPr lang="en-US" sz="1200" dirty="0"/>
              <a:t>n active process to </a:t>
            </a:r>
            <a:r>
              <a:rPr lang="en-US" sz="1200" b="1" dirty="0"/>
              <a:t>identify, visually represent, and share information </a:t>
            </a:r>
            <a:r>
              <a:rPr lang="en-US" sz="1200" dirty="0"/>
              <a:t>about internal and external supports and services to inform effective utilization of assets.  In school mental health, resources in schools and the surrounding community can be mapped across a </a:t>
            </a:r>
            <a:r>
              <a:rPr lang="en-US" sz="1200" dirty="0" err="1"/>
              <a:t>multitiered</a:t>
            </a:r>
            <a:r>
              <a:rPr lang="en-US" sz="1200" dirty="0"/>
              <a:t> system of support to better address the needs of the whole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 resource map may also be referred to as an </a:t>
            </a:r>
            <a:r>
              <a:rPr lang="en-US" b="1" dirty="0"/>
              <a:t>asset map or environmental scan</a:t>
            </a:r>
            <a:r>
              <a:rPr lang="en-US" b="0" dirty="0"/>
              <a:t>.  A resource map may literally be a map that shows the location and type of services available, but can also be a directory or guide that lists the services and resources that are available.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Resource mapping is not a one-time activity, but </a:t>
            </a:r>
            <a:r>
              <a:rPr lang="en-US" sz="1200" b="1" dirty="0"/>
              <a:t>an ongoing active process </a:t>
            </a:r>
            <a:r>
              <a:rPr lang="en-US" sz="1200" dirty="0"/>
              <a:t>for identifying and understanding internal and external assets and the who, when, where, why, and how to refer individuals and families for these services.  Having a list of services that is updated, includes information related to eligibility, and has specific details about the services provided increases the likelihood of successful follow-through related to a better 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Schools are increasingly called upon to collaborate across multiple agencies (e.g., health, juvenile services, social services, behavioral health) and programs. A clear understanding of what services are being provided by each agency/program helps to reduce duplication and poor utilization of services. Having a systematic process that helps individuals to better understand more details about the type of service that is offered and how and when it can be accessed can help to improve student follow-through with services and coordination of care. </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p>
          <a:p>
            <a:endParaRPr lang="en-US" dirty="0"/>
          </a:p>
        </p:txBody>
      </p:sp>
      <p:sp>
        <p:nvSpPr>
          <p:cNvPr id="4" name="Slide Number Placeholder 3"/>
          <p:cNvSpPr>
            <a:spLocks noGrp="1"/>
          </p:cNvSpPr>
          <p:nvPr>
            <p:ph type="sldNum" sz="quarter" idx="10"/>
          </p:nvPr>
        </p:nvSpPr>
        <p:spPr/>
        <p:txBody>
          <a:bodyPr/>
          <a:lstStyle/>
          <a:p>
            <a:fld id="{1008A72D-3A49-4FC1-ADCD-F4954970C19B}" type="slidenum">
              <a:rPr lang="en-US" smtClean="0"/>
              <a:t>7</a:t>
            </a:fld>
            <a:endParaRPr lang="en-US"/>
          </a:p>
        </p:txBody>
      </p:sp>
    </p:spTree>
    <p:extLst>
      <p:ext uri="{BB962C8B-B14F-4D97-AF65-F5344CB8AC3E}">
        <p14:creationId xmlns:p14="http://schemas.microsoft.com/office/powerpoint/2010/main" val="3831442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160520"/>
            <a:ext cx="6096000" cy="4354830"/>
          </a:xfrm>
        </p:spPr>
        <p:txBody>
          <a:bodyPr/>
          <a:lstStyle/>
          <a:p>
            <a:pPr lvl="0" algn="l"/>
            <a:r>
              <a:rPr lang="en-US" dirty="0"/>
              <a:t>It is common for schools and school districts not to have strategically mapped or have a clear listing of the array of school-based and community supports available for their students and families. </a:t>
            </a:r>
          </a:p>
          <a:p>
            <a:pPr lvl="0" algn="l"/>
            <a:endParaRPr lang="en-US" dirty="0"/>
          </a:p>
          <a:p>
            <a:pPr lvl="0" algn="l"/>
            <a:r>
              <a:rPr lang="en-US" dirty="0"/>
              <a:t>This can happen for several reasons: </a:t>
            </a:r>
          </a:p>
          <a:p>
            <a:pPr marL="171450" lvl="0" indent="-171450" algn="l">
              <a:buFont typeface="Arial" panose="020B0604020202020204" pitchFamily="34" charset="0"/>
              <a:buChar char="•"/>
            </a:pPr>
            <a:r>
              <a:rPr lang="en-US" dirty="0"/>
              <a:t>With everyone being so busy, school staff may not have taken the time to share the resources that they are aware of with one another. </a:t>
            </a:r>
          </a:p>
          <a:p>
            <a:pPr marL="171450" lvl="0" indent="-171450" algn="l">
              <a:buFont typeface="Arial" panose="020B0604020202020204" pitchFamily="34" charset="0"/>
              <a:buChar char="•"/>
            </a:pPr>
            <a:r>
              <a:rPr lang="en-US" dirty="0"/>
              <a:t>Many times the decision to use a given resource was made related to a particular funding stream</a:t>
            </a:r>
            <a:r>
              <a:rPr lang="en-US" baseline="0" dirty="0"/>
              <a:t> or</a:t>
            </a:r>
            <a:r>
              <a:rPr lang="en-US" dirty="0"/>
              <a:t> mandate, or as a reaction to a particular incident rather than as part of a systematic mapping process. </a:t>
            </a:r>
          </a:p>
          <a:p>
            <a:pPr marL="171450" lvl="0" indent="-171450" algn="l">
              <a:buFont typeface="Arial" panose="020B0604020202020204" pitchFamily="34" charset="0"/>
              <a:buChar char="•"/>
            </a:pPr>
            <a:r>
              <a:rPr lang="en-US" dirty="0"/>
              <a:t>Awareness of a given program may be limited to a school or a small subset of individuals within a school</a:t>
            </a:r>
            <a:r>
              <a:rPr lang="en-US" baseline="0" dirty="0"/>
              <a:t> – e</a:t>
            </a:r>
            <a:r>
              <a:rPr lang="en-US" dirty="0"/>
              <a:t>ven when services may be available to the larger community. </a:t>
            </a:r>
          </a:p>
          <a:p>
            <a:pPr marL="171450" lvl="0" indent="-171450" algn="l">
              <a:buFont typeface="Arial" panose="020B0604020202020204" pitchFamily="34" charset="0"/>
              <a:buChar char="•"/>
            </a:pPr>
            <a:r>
              <a:rPr lang="en-US" dirty="0"/>
              <a:t>There may not be a system in place to update the resource map with new information when things change. </a:t>
            </a:r>
          </a:p>
          <a:p>
            <a:pPr lvl="0" algn="l"/>
            <a:endParaRPr lang="en-US" dirty="0"/>
          </a:p>
          <a:p>
            <a:pPr lvl="0" algn="l"/>
            <a:r>
              <a:rPr lang="en-US" dirty="0"/>
              <a:t>Many youth, family, and school-based staff are not aware of the services and supports that are available within the school and the surrounding communities.  Even when they have some awareness, they may not know how to actually connect students to the resources. Resource maps can be an important tool to help identify valuable resources and how to access them. These maps can also reduce duplication and inappropriate use of services.</a:t>
            </a:r>
          </a:p>
          <a:p>
            <a:pPr lvl="0" algn="l"/>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Resource mapping can help to better connect schools and community partners and can enhance communication and collaboration between them to better meet student needs.</a:t>
            </a:r>
            <a:endParaRPr lang="en-US" dirty="0"/>
          </a:p>
        </p:txBody>
      </p:sp>
      <p:sp>
        <p:nvSpPr>
          <p:cNvPr id="4" name="Slide Number Placeholder 3"/>
          <p:cNvSpPr>
            <a:spLocks noGrp="1"/>
          </p:cNvSpPr>
          <p:nvPr>
            <p:ph type="sldNum" sz="quarter" idx="10"/>
          </p:nvPr>
        </p:nvSpPr>
        <p:spPr/>
        <p:txBody>
          <a:bodyPr/>
          <a:lstStyle/>
          <a:p>
            <a:fld id="{1008A72D-3A49-4FC1-ADCD-F4954970C19B}" type="slidenum">
              <a:rPr lang="en-US" smtClean="0"/>
              <a:t>8</a:t>
            </a:fld>
            <a:endParaRPr lang="en-US"/>
          </a:p>
        </p:txBody>
      </p:sp>
    </p:spTree>
    <p:extLst>
      <p:ext uri="{BB962C8B-B14F-4D97-AF65-F5344CB8AC3E}">
        <p14:creationId xmlns:p14="http://schemas.microsoft.com/office/powerpoint/2010/main" val="3324624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How do needs assessment and resource mapping fit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Needs assessment can help identify pressing needs and challenges in the current system of care, and a resource map can offer a clear representation in a list or map of resources in the school or community that can be used to address the needs that have been identified. If you are conducting a strengths assessment or have strengths assessment results as part of your needs assessment process, the resource mapping component is also helpful to identify how to build upon those strengths of student groups or your overall school mental health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resource map or guide that results from a mapping process is often based on the needs assessment and other information about strengths and needs in your school and community. </a:t>
            </a:r>
          </a:p>
        </p:txBody>
      </p:sp>
      <p:sp>
        <p:nvSpPr>
          <p:cNvPr id="4" name="Slide Number Placeholder 3"/>
          <p:cNvSpPr>
            <a:spLocks noGrp="1"/>
          </p:cNvSpPr>
          <p:nvPr>
            <p:ph type="sldNum" sz="quarter" idx="10"/>
          </p:nvPr>
        </p:nvSpPr>
        <p:spPr/>
        <p:txBody>
          <a:bodyPr/>
          <a:lstStyle/>
          <a:p>
            <a:fld id="{1008A72D-3A49-4FC1-ADCD-F4954970C19B}" type="slidenum">
              <a:rPr lang="en-US" smtClean="0"/>
              <a:t>9</a:t>
            </a:fld>
            <a:endParaRPr lang="en-US"/>
          </a:p>
        </p:txBody>
      </p:sp>
    </p:spTree>
    <p:extLst>
      <p:ext uri="{BB962C8B-B14F-4D97-AF65-F5344CB8AC3E}">
        <p14:creationId xmlns:p14="http://schemas.microsoft.com/office/powerpoint/2010/main" val="2204264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6.xml"/><Relationship Id="rId5" Type="http://schemas.openxmlformats.org/officeDocument/2006/relationships/image" Target="../media/image3.png"/><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4/7/24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40863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4/7/24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49822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4/7/24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6116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ECC2-6FBA-42AD-A35F-2A241F143D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742471-0E6C-46BC-BE57-CF41E762A901}"/>
              </a:ext>
            </a:extLst>
          </p:cNvPr>
          <p:cNvSpPr>
            <a:spLocks noGrp="1"/>
          </p:cNvSpPr>
          <p:nvPr>
            <p:ph type="dt" sz="half" idx="10"/>
          </p:nvPr>
        </p:nvSpPr>
        <p:spPr/>
        <p:txBody>
          <a:bodyPr/>
          <a:lstStyle/>
          <a:p>
            <a:fld id="{B61BEF0D-F0BB-DE4B-95CE-6DB70DBA9567}" type="datetimeFigureOut">
              <a:rPr lang="en-US" smtClean="0"/>
              <a:pPr/>
              <a:t>4/7/24</a:t>
            </a:fld>
            <a:endParaRPr lang="en-US" dirty="0"/>
          </a:p>
        </p:txBody>
      </p:sp>
      <p:sp>
        <p:nvSpPr>
          <p:cNvPr id="4" name="Footer Placeholder 3">
            <a:extLst>
              <a:ext uri="{FF2B5EF4-FFF2-40B4-BE49-F238E27FC236}">
                <a16:creationId xmlns:a16="http://schemas.microsoft.com/office/drawing/2014/main" id="{3976F196-50C3-4F20-A133-AAFADFD6A0C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309344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4/7/24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2461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783554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68448" y="155707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4697" y="155707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p:cNvSpPr>
            <a:spLocks noGrp="1" noChangeAspect="1"/>
          </p:cNvSpPr>
          <p:nvPr>
            <p:ph type="pic" sz="quarter" idx="10" hasCustomPrompt="1"/>
          </p:nvPr>
        </p:nvSpPr>
        <p:spPr>
          <a:xfrm>
            <a:off x="668449" y="6078976"/>
            <a:ext cx="5509439" cy="636821"/>
          </a:xfrm>
        </p:spPr>
        <p:txBody>
          <a:bodyPr/>
          <a:lstStyle>
            <a:lvl1pPr>
              <a:defRPr baseline="0"/>
            </a:lvl1pPr>
          </a:lstStyle>
          <a:p>
            <a:r>
              <a:rPr lang="en-US" dirty="0"/>
              <a:t>Your logo on Master slide</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999150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838199" y="1713490"/>
            <a:ext cx="4993944" cy="345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noChangeAspect="1"/>
          </p:cNvSpPr>
          <p:nvPr>
            <p:ph type="pic" sz="quarter" idx="11"/>
          </p:nvPr>
        </p:nvSpPr>
        <p:spPr>
          <a:xfrm>
            <a:off x="6995685" y="1713490"/>
            <a:ext cx="4760913" cy="3454400"/>
          </a:xfrm>
        </p:spPr>
        <p:txBody>
          <a:bodyPr/>
          <a:lstStyle/>
          <a:p>
            <a:endParaRPr lang="en-US"/>
          </a:p>
        </p:txBody>
      </p:sp>
      <p:sp>
        <p:nvSpPr>
          <p:cNvPr id="5" name="Picture Placeholder 7"/>
          <p:cNvSpPr>
            <a:spLocks noGrp="1" noChangeAspect="1"/>
          </p:cNvSpPr>
          <p:nvPr>
            <p:ph type="pic" sz="quarter" idx="12" hasCustomPrompt="1"/>
          </p:nvPr>
        </p:nvSpPr>
        <p:spPr>
          <a:xfrm>
            <a:off x="838199" y="5936777"/>
            <a:ext cx="4981651" cy="743805"/>
          </a:xfrm>
        </p:spPr>
        <p:txBody>
          <a:bodyPr/>
          <a:lstStyle>
            <a:lvl1pPr>
              <a:defRPr baseline="0"/>
            </a:lvl1pPr>
          </a:lstStyle>
          <a:p>
            <a:r>
              <a:rPr lang="en-US" dirty="0"/>
              <a:t>Your logo on Master slide</a:t>
            </a:r>
          </a:p>
        </p:txBody>
      </p:sp>
      <p:pic>
        <p:nvPicPr>
          <p:cNvPr id="8" name="Picture 7"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088679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3277655841"/>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95C76-01AE-43E7-B934-B114DDB8AB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E9C823-060E-4250-91D9-61BFF47E2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7B0A3F-EC9A-4192-BD23-82203DECC0D5}"/>
              </a:ext>
            </a:extLst>
          </p:cNvPr>
          <p:cNvSpPr>
            <a:spLocks noGrp="1"/>
          </p:cNvSpPr>
          <p:nvPr>
            <p:ph type="dt" sz="half" idx="10"/>
          </p:nvPr>
        </p:nvSpPr>
        <p:spPr/>
        <p:txBody>
          <a:bodyPr/>
          <a:lstStyle/>
          <a:p>
            <a:fld id="{C59D5F4A-6F7B-453E-8260-3A993745CFA5}" type="datetimeFigureOut">
              <a:rPr lang="en-US" smtClean="0"/>
              <a:t>4/7/24</a:t>
            </a:fld>
            <a:endParaRPr lang="en-US"/>
          </a:p>
        </p:txBody>
      </p:sp>
      <p:sp>
        <p:nvSpPr>
          <p:cNvPr id="5" name="Footer Placeholder 4">
            <a:extLst>
              <a:ext uri="{FF2B5EF4-FFF2-40B4-BE49-F238E27FC236}">
                <a16:creationId xmlns:a16="http://schemas.microsoft.com/office/drawing/2014/main" id="{C14F7791-39AD-4162-99E2-9E80980B3F7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2404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98366-E2DD-45D3-8B28-B8F0F6288B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A12D67-E755-4CFF-A372-33D249DAF9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AD68C3-D66E-49A9-8DB1-60B4BF2FD825}"/>
              </a:ext>
            </a:extLst>
          </p:cNvPr>
          <p:cNvSpPr>
            <a:spLocks noGrp="1"/>
          </p:cNvSpPr>
          <p:nvPr>
            <p:ph type="dt" sz="half" idx="10"/>
          </p:nvPr>
        </p:nvSpPr>
        <p:spPr/>
        <p:txBody>
          <a:bodyPr/>
          <a:lstStyle/>
          <a:p>
            <a:fld id="{C59D5F4A-6F7B-453E-8260-3A993745CFA5}" type="datetimeFigureOut">
              <a:rPr lang="en-US" smtClean="0"/>
              <a:t>4/7/24</a:t>
            </a:fld>
            <a:endParaRPr lang="en-US"/>
          </a:p>
        </p:txBody>
      </p:sp>
      <p:sp>
        <p:nvSpPr>
          <p:cNvPr id="5" name="Footer Placeholder 4">
            <a:extLst>
              <a:ext uri="{FF2B5EF4-FFF2-40B4-BE49-F238E27FC236}">
                <a16:creationId xmlns:a16="http://schemas.microsoft.com/office/drawing/2014/main" id="{C7D93133-CCAD-4419-A9DC-DE70B9AA073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41350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842657"/>
            <a:ext cx="10515600" cy="1325563"/>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4/7/24</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7" name="Picture 6">
            <a:extLst>
              <a:ext uri="{FF2B5EF4-FFF2-40B4-BE49-F238E27FC236}">
                <a16:creationId xmlns:a16="http://schemas.microsoft.com/office/drawing/2014/main" id="{2DA9F3EF-B77D-474E-97CB-CB514CD52C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746" y="303059"/>
            <a:ext cx="5224054" cy="781130"/>
          </a:xfrm>
          <a:prstGeom prst="rect">
            <a:avLst/>
          </a:prstGeom>
        </p:spPr>
      </p:pic>
      <p:pic>
        <p:nvPicPr>
          <p:cNvPr id="8" name="Picture 2" descr="C:\Users\Econnors\Downloads\NCSMH NEW LOGO_png (2).png">
            <a:extLst>
              <a:ext uri="{FF2B5EF4-FFF2-40B4-BE49-F238E27FC236}">
                <a16:creationId xmlns:a16="http://schemas.microsoft.com/office/drawing/2014/main" id="{3ED38893-D9AC-4286-A492-B070927FB8F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82574" y="197308"/>
            <a:ext cx="1582206" cy="93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419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3254D-9D47-48C4-A1B8-817D6190B4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875732-789B-4E18-91AF-4C40C2D5F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0931BAE-8920-4FDE-92A1-D2BF00444E7D}"/>
              </a:ext>
            </a:extLst>
          </p:cNvPr>
          <p:cNvSpPr>
            <a:spLocks noGrp="1"/>
          </p:cNvSpPr>
          <p:nvPr>
            <p:ph type="dt" sz="half" idx="10"/>
          </p:nvPr>
        </p:nvSpPr>
        <p:spPr/>
        <p:txBody>
          <a:bodyPr/>
          <a:lstStyle/>
          <a:p>
            <a:fld id="{C59D5F4A-6F7B-453E-8260-3A993745CFA5}" type="datetimeFigureOut">
              <a:rPr lang="en-US" smtClean="0"/>
              <a:t>4/7/24</a:t>
            </a:fld>
            <a:endParaRPr lang="en-US"/>
          </a:p>
        </p:txBody>
      </p:sp>
      <p:sp>
        <p:nvSpPr>
          <p:cNvPr id="5" name="Footer Placeholder 4">
            <a:extLst>
              <a:ext uri="{FF2B5EF4-FFF2-40B4-BE49-F238E27FC236}">
                <a16:creationId xmlns:a16="http://schemas.microsoft.com/office/drawing/2014/main" id="{00B8BA6A-D8FE-4F51-8F1B-E79358E6CDB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57734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3511-8439-4055-93C2-AF13ED11C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02015-896D-44ED-BB75-94041523F74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F93FFF-4BB6-4B0E-80EC-FB0FD89C17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ABBB7-DBE2-4378-B7E8-091AAACC15C5}"/>
              </a:ext>
            </a:extLst>
          </p:cNvPr>
          <p:cNvSpPr>
            <a:spLocks noGrp="1"/>
          </p:cNvSpPr>
          <p:nvPr>
            <p:ph type="dt" sz="half" idx="10"/>
          </p:nvPr>
        </p:nvSpPr>
        <p:spPr/>
        <p:txBody>
          <a:bodyPr/>
          <a:lstStyle/>
          <a:p>
            <a:fld id="{C59D5F4A-6F7B-453E-8260-3A993745CFA5}" type="datetimeFigureOut">
              <a:rPr lang="en-US" smtClean="0"/>
              <a:t>4/7/24</a:t>
            </a:fld>
            <a:endParaRPr lang="en-US"/>
          </a:p>
        </p:txBody>
      </p:sp>
      <p:sp>
        <p:nvSpPr>
          <p:cNvPr id="6" name="Footer Placeholder 5">
            <a:extLst>
              <a:ext uri="{FF2B5EF4-FFF2-40B4-BE49-F238E27FC236}">
                <a16:creationId xmlns:a16="http://schemas.microsoft.com/office/drawing/2014/main" id="{50784BD2-0688-4B3D-9D6D-92AB3998EB6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30544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E318D-2AE4-45DA-B340-9C96DDAC7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8DC1B-13AF-4237-BAA4-92F63E4C25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F7CCFBD-C1A1-4924-AA59-CCB9CD4139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9DE052-70A1-4202-844B-63765835FB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A5E1990-3900-424A-B7D8-458F4DEBBD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F540CF-7E8B-437E-8AF0-ABFCA31D3CD0}"/>
              </a:ext>
            </a:extLst>
          </p:cNvPr>
          <p:cNvSpPr>
            <a:spLocks noGrp="1"/>
          </p:cNvSpPr>
          <p:nvPr>
            <p:ph type="dt" sz="half" idx="10"/>
          </p:nvPr>
        </p:nvSpPr>
        <p:spPr/>
        <p:txBody>
          <a:bodyPr/>
          <a:lstStyle/>
          <a:p>
            <a:fld id="{C59D5F4A-6F7B-453E-8260-3A993745CFA5}" type="datetimeFigureOut">
              <a:rPr lang="en-US" smtClean="0"/>
              <a:t>4/7/24</a:t>
            </a:fld>
            <a:endParaRPr lang="en-US"/>
          </a:p>
        </p:txBody>
      </p:sp>
      <p:sp>
        <p:nvSpPr>
          <p:cNvPr id="8" name="Footer Placeholder 7">
            <a:extLst>
              <a:ext uri="{FF2B5EF4-FFF2-40B4-BE49-F238E27FC236}">
                <a16:creationId xmlns:a16="http://schemas.microsoft.com/office/drawing/2014/main" id="{BF5099B7-E72E-47EC-A497-2082DC10A85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7935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C4BA2-1F04-4D28-86D5-312698B1B8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B825F1-0360-43A4-97DD-0ED4A2144FCE}"/>
              </a:ext>
            </a:extLst>
          </p:cNvPr>
          <p:cNvSpPr>
            <a:spLocks noGrp="1"/>
          </p:cNvSpPr>
          <p:nvPr>
            <p:ph type="dt" sz="half" idx="10"/>
          </p:nvPr>
        </p:nvSpPr>
        <p:spPr/>
        <p:txBody>
          <a:bodyPr/>
          <a:lstStyle/>
          <a:p>
            <a:fld id="{C59D5F4A-6F7B-453E-8260-3A993745CFA5}" type="datetimeFigureOut">
              <a:rPr lang="en-US" smtClean="0"/>
              <a:t>4/7/24</a:t>
            </a:fld>
            <a:endParaRPr lang="en-US"/>
          </a:p>
        </p:txBody>
      </p:sp>
      <p:sp>
        <p:nvSpPr>
          <p:cNvPr id="4" name="Footer Placeholder 3">
            <a:extLst>
              <a:ext uri="{FF2B5EF4-FFF2-40B4-BE49-F238E27FC236}">
                <a16:creationId xmlns:a16="http://schemas.microsoft.com/office/drawing/2014/main" id="{9BC98ED0-756C-4DF2-9D2C-1FD414FFB5C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31662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230E63-87D3-4763-ABE4-89D6C6A63CC3}"/>
              </a:ext>
            </a:extLst>
          </p:cNvPr>
          <p:cNvSpPr>
            <a:spLocks noGrp="1"/>
          </p:cNvSpPr>
          <p:nvPr>
            <p:ph type="dt" sz="half" idx="10"/>
          </p:nvPr>
        </p:nvSpPr>
        <p:spPr/>
        <p:txBody>
          <a:bodyPr/>
          <a:lstStyle/>
          <a:p>
            <a:fld id="{C59D5F4A-6F7B-453E-8260-3A993745CFA5}" type="datetimeFigureOut">
              <a:rPr lang="en-US" smtClean="0"/>
              <a:t>4/7/24</a:t>
            </a:fld>
            <a:endParaRPr lang="en-US"/>
          </a:p>
        </p:txBody>
      </p:sp>
      <p:sp>
        <p:nvSpPr>
          <p:cNvPr id="3" name="Footer Placeholder 2">
            <a:extLst>
              <a:ext uri="{FF2B5EF4-FFF2-40B4-BE49-F238E27FC236}">
                <a16:creationId xmlns:a16="http://schemas.microsoft.com/office/drawing/2014/main" id="{86259824-5896-4F8D-876A-601093F2717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41053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42E96-FBFB-4D74-B976-ECA6C16F29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A5D23E-2154-4EC9-A465-40C2F96B86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4B72E7-FDA9-4242-8C89-E74F03AB7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B03FA8-F668-43D7-A1AD-09615C5C07F0}"/>
              </a:ext>
            </a:extLst>
          </p:cNvPr>
          <p:cNvSpPr>
            <a:spLocks noGrp="1"/>
          </p:cNvSpPr>
          <p:nvPr>
            <p:ph type="dt" sz="half" idx="10"/>
          </p:nvPr>
        </p:nvSpPr>
        <p:spPr/>
        <p:txBody>
          <a:bodyPr/>
          <a:lstStyle/>
          <a:p>
            <a:fld id="{C59D5F4A-6F7B-453E-8260-3A993745CFA5}" type="datetimeFigureOut">
              <a:rPr lang="en-US" smtClean="0"/>
              <a:t>4/7/24</a:t>
            </a:fld>
            <a:endParaRPr lang="en-US"/>
          </a:p>
        </p:txBody>
      </p:sp>
      <p:sp>
        <p:nvSpPr>
          <p:cNvPr id="6" name="Footer Placeholder 5">
            <a:extLst>
              <a:ext uri="{FF2B5EF4-FFF2-40B4-BE49-F238E27FC236}">
                <a16:creationId xmlns:a16="http://schemas.microsoft.com/office/drawing/2014/main" id="{B64DF64A-A1D2-451C-A689-BE88FCD925D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66885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88496-8D24-47D6-8A64-335B5FDAD6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3513EC-ECC4-4F40-8807-F24AE4B5BB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DFCF83-92BF-4E7A-933C-69BFCDF3D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2F43D5-B04C-4B8F-B216-5CAC335905EC}"/>
              </a:ext>
            </a:extLst>
          </p:cNvPr>
          <p:cNvSpPr>
            <a:spLocks noGrp="1"/>
          </p:cNvSpPr>
          <p:nvPr>
            <p:ph type="dt" sz="half" idx="10"/>
          </p:nvPr>
        </p:nvSpPr>
        <p:spPr/>
        <p:txBody>
          <a:bodyPr/>
          <a:lstStyle/>
          <a:p>
            <a:fld id="{C59D5F4A-6F7B-453E-8260-3A993745CFA5}" type="datetimeFigureOut">
              <a:rPr lang="en-US" smtClean="0"/>
              <a:t>4/7/24</a:t>
            </a:fld>
            <a:endParaRPr lang="en-US"/>
          </a:p>
        </p:txBody>
      </p:sp>
      <p:sp>
        <p:nvSpPr>
          <p:cNvPr id="6" name="Footer Placeholder 5">
            <a:extLst>
              <a:ext uri="{FF2B5EF4-FFF2-40B4-BE49-F238E27FC236}">
                <a16:creationId xmlns:a16="http://schemas.microsoft.com/office/drawing/2014/main" id="{2F12BE95-2EB8-49E9-BC94-91A4588B2D4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71352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2DFE-2183-4D75-BADD-D48CDAF8AF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624159-EAAD-45B1-8DA5-D45B68DDDB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4A201-10BA-44B8-B38F-293452496A69}"/>
              </a:ext>
            </a:extLst>
          </p:cNvPr>
          <p:cNvSpPr>
            <a:spLocks noGrp="1"/>
          </p:cNvSpPr>
          <p:nvPr>
            <p:ph type="dt" sz="half" idx="10"/>
          </p:nvPr>
        </p:nvSpPr>
        <p:spPr/>
        <p:txBody>
          <a:bodyPr/>
          <a:lstStyle/>
          <a:p>
            <a:fld id="{C59D5F4A-6F7B-453E-8260-3A993745CFA5}" type="datetimeFigureOut">
              <a:rPr lang="en-US" smtClean="0"/>
              <a:t>4/7/24</a:t>
            </a:fld>
            <a:endParaRPr lang="en-US"/>
          </a:p>
        </p:txBody>
      </p:sp>
      <p:sp>
        <p:nvSpPr>
          <p:cNvPr id="5" name="Footer Placeholder 4">
            <a:extLst>
              <a:ext uri="{FF2B5EF4-FFF2-40B4-BE49-F238E27FC236}">
                <a16:creationId xmlns:a16="http://schemas.microsoft.com/office/drawing/2014/main" id="{90503EA8-7B5C-4AA4-964C-F8B5FC80B92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1245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DA4774-375D-4095-8C79-236CF09A69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9B374C-9399-4834-B071-CD2C8CCEA99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F13B4-BC94-4573-82DB-7D6415D92770}"/>
              </a:ext>
            </a:extLst>
          </p:cNvPr>
          <p:cNvSpPr>
            <a:spLocks noGrp="1"/>
          </p:cNvSpPr>
          <p:nvPr>
            <p:ph type="dt" sz="half" idx="10"/>
          </p:nvPr>
        </p:nvSpPr>
        <p:spPr/>
        <p:txBody>
          <a:bodyPr/>
          <a:lstStyle/>
          <a:p>
            <a:fld id="{C59D5F4A-6F7B-453E-8260-3A993745CFA5}" type="datetimeFigureOut">
              <a:rPr lang="en-US" smtClean="0"/>
              <a:t>4/7/24</a:t>
            </a:fld>
            <a:endParaRPr lang="en-US"/>
          </a:p>
        </p:txBody>
      </p:sp>
      <p:sp>
        <p:nvSpPr>
          <p:cNvPr id="5" name="Footer Placeholder 4">
            <a:extLst>
              <a:ext uri="{FF2B5EF4-FFF2-40B4-BE49-F238E27FC236}">
                <a16:creationId xmlns:a16="http://schemas.microsoft.com/office/drawing/2014/main" id="{BCAF5F42-1365-4F45-94A3-72B704BFC8D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77753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4/7/24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92456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6CBF7-67C2-447C-BD26-9C14775D91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5E0FF-600A-4349-8711-EB98B60C17F2}"/>
              </a:ext>
            </a:extLst>
          </p:cNvPr>
          <p:cNvSpPr>
            <a:spLocks noGrp="1"/>
          </p:cNvSpPr>
          <p:nvPr>
            <p:ph type="dt" sz="half" idx="10"/>
          </p:nvPr>
        </p:nvSpPr>
        <p:spPr/>
        <p:txBody>
          <a:bodyPr/>
          <a:lstStyle/>
          <a:p>
            <a:fld id="{B61BEF0D-F0BB-DE4B-95CE-6DB70DBA9567}" type="datetimeFigureOut">
              <a:rPr lang="en-US" smtClean="0"/>
              <a:pPr/>
              <a:t>4/7/24</a:t>
            </a:fld>
            <a:endParaRPr lang="en-US" dirty="0"/>
          </a:p>
        </p:txBody>
      </p:sp>
      <p:sp>
        <p:nvSpPr>
          <p:cNvPr id="4" name="Footer Placeholder 3">
            <a:extLst>
              <a:ext uri="{FF2B5EF4-FFF2-40B4-BE49-F238E27FC236}">
                <a16:creationId xmlns:a16="http://schemas.microsoft.com/office/drawing/2014/main" id="{ED437259-549E-4C7F-8CC3-0473E620025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43468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4/7/24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56440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4/7/24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240406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4/7/24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0725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38214" y="1185863"/>
            <a:ext cx="7141261" cy="823912"/>
          </a:xfrm>
        </p:spPr>
        <p:txBody>
          <a:bodyPr anchor="b">
            <a:noAutofit/>
          </a:bodyPr>
          <a:lstStyle>
            <a:lvl1pPr marL="0" indent="0">
              <a:buNone/>
              <a:defRPr sz="4400" b="1">
                <a:solidFill>
                  <a:srgbClr val="CC49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1" y="2505076"/>
            <a:ext cx="5183188" cy="2749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extLst>
      <p:ext uri="{BB962C8B-B14F-4D97-AF65-F5344CB8AC3E}">
        <p14:creationId xmlns:p14="http://schemas.microsoft.com/office/powerpoint/2010/main" val="4250557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4/7/24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49252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4/7/24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2152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4/7/24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890759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4/7/24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58592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4/7/24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63086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4/7/24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46646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4/7/24</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08328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45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5" name="Picture Placeholder 4"/>
          <p:cNvSpPr>
            <a:spLocks noGrp="1" noChangeAspect="1"/>
          </p:cNvSpPr>
          <p:nvPr>
            <p:ph type="pic" sz="quarter" idx="10" hasCustomPrompt="1"/>
          </p:nvPr>
        </p:nvSpPr>
        <p:spPr>
          <a:xfrm>
            <a:off x="2148419" y="3"/>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MHTTC Stacked bars here on actual first slide (not in Master).  Don’t forget to add alt text.</a:t>
            </a:r>
          </a:p>
        </p:txBody>
      </p:sp>
    </p:spTree>
    <p:custDataLst>
      <p:tags r:id="rId1"/>
    </p:custDataLst>
    <p:extLst>
      <p:ext uri="{BB962C8B-B14F-4D97-AF65-F5344CB8AC3E}">
        <p14:creationId xmlns:p14="http://schemas.microsoft.com/office/powerpoint/2010/main" val="2925226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795944" y="2009255"/>
            <a:ext cx="4768257" cy="3531737"/>
          </a:xfrm>
        </p:spPr>
        <p:txBody>
          <a:bodyPr/>
          <a:lstStyle>
            <a:lvl1pPr>
              <a:lnSpc>
                <a:spcPct val="110000"/>
              </a:lnSpc>
              <a:defRPr>
                <a:solidFill>
                  <a:srgbClr val="6A4A62"/>
                </a:solidFill>
              </a:defRPr>
            </a:lvl1pPr>
            <a:lvl2pPr>
              <a:lnSpc>
                <a:spcPct val="110000"/>
              </a:lnSpc>
              <a:defRPr>
                <a:solidFill>
                  <a:srgbClr val="6A4A62"/>
                </a:solidFill>
              </a:defRPr>
            </a:lvl2pPr>
            <a:lvl3pPr>
              <a:lnSpc>
                <a:spcPct val="110000"/>
              </a:lnSpc>
              <a:defRPr>
                <a:solidFill>
                  <a:srgbClr val="6A4A62"/>
                </a:solidFill>
              </a:defRPr>
            </a:lvl3pPr>
            <a:lvl4pPr>
              <a:lnSpc>
                <a:spcPct val="110000"/>
              </a:lnSpc>
              <a:defRPr>
                <a:solidFill>
                  <a:srgbClr val="6A4A62"/>
                </a:solidFill>
              </a:defRPr>
            </a:lvl4pPr>
            <a:lvl5pPr>
              <a:lnSpc>
                <a:spcPct val="110000"/>
              </a:lnSpc>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p:cNvSpPr>
            <a:spLocks noGrp="1"/>
          </p:cNvSpPr>
          <p:nvPr>
            <p:ph type="title"/>
          </p:nvPr>
        </p:nvSpPr>
        <p:spPr>
          <a:xfrm>
            <a:off x="7671833" y="769194"/>
            <a:ext cx="3016476" cy="893929"/>
          </a:xfrm>
        </p:spPr>
        <p:txBody>
          <a:bodyPr/>
          <a:lstStyle>
            <a:lvl1pPr>
              <a:defRPr>
                <a:solidFill>
                  <a:srgbClr val="6A4A62"/>
                </a:solidFill>
              </a:defRPr>
            </a:lvl1pPr>
          </a:lstStyle>
          <a:p>
            <a:r>
              <a:rPr lang="en-US" dirty="0">
                <a:latin typeface="+mn-lt"/>
              </a:rPr>
              <a:t>Agenda</a:t>
            </a:r>
          </a:p>
        </p:txBody>
      </p:sp>
      <p:pic>
        <p:nvPicPr>
          <p:cNvPr id="15" name="Graphic 8" descr="Checklist">
            <a:extLst>
              <a:ext uri="{FF2B5EF4-FFF2-40B4-BE49-F238E27FC236}">
                <a16:creationId xmlns:a16="http://schemas.microsoft.com/office/drawing/2014/main" id="{AD24D019-AF3D-4154-8A64-0ED9FD739524}"/>
              </a:ext>
            </a:extLst>
          </p:cNvPr>
          <p:cNvPicPr>
            <a:picLocks noChangeAspect="1"/>
          </p:cNvPicPr>
          <p:nvPr userDrawn="1"/>
        </p:nvPicPr>
        <p:blipFill>
          <a:blip r:embed="rId3">
            <a:duotone>
              <a:prstClr val="black"/>
              <a:srgbClr val="6A4A62">
                <a:tint val="45000"/>
                <a:satMod val="400000"/>
              </a:srgbClr>
            </a:duotone>
            <a:extLst>
              <a:ext uri="{BEBA8EAE-BF5A-486C-A8C5-ECC9F3942E4B}">
                <a14:imgProps xmlns:a14="http://schemas.microsoft.com/office/drawing/2010/main">
                  <a14:imgLayer r:embed="rId4">
                    <a14:imgEffect>
                      <a14:artisticPhotocopy/>
                    </a14:imgEffect>
                    <a14:imgEffect>
                      <a14:saturation sat="66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301087" y="1771459"/>
            <a:ext cx="4640240" cy="3480180"/>
          </a:xfrm>
          <a:prstGeom prst="rect">
            <a:avLst/>
          </a:prstGeom>
          <a:noFill/>
        </p:spPr>
      </p:pic>
      <p:pic>
        <p:nvPicPr>
          <p:cNvPr id="7" name="Picture 6" descr="MHTTC stacked color bars" title="MHTTC stacked color bar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324513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464024" y="0"/>
            <a:ext cx="11109277" cy="1166884"/>
          </a:xfrm>
        </p:spPr>
        <p:txBody>
          <a:bodyPr/>
          <a:lstStyle>
            <a:lvl1pPr>
              <a:defRPr b="1">
                <a:solidFill>
                  <a:srgbClr val="6A4A6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Content Placeholder 8"/>
          <p:cNvSpPr>
            <a:spLocks noGrp="1"/>
          </p:cNvSpPr>
          <p:nvPr>
            <p:ph sz="quarter" idx="11"/>
          </p:nvPr>
        </p:nvSpPr>
        <p:spPr>
          <a:xfrm>
            <a:off x="464025" y="1321929"/>
            <a:ext cx="4586639" cy="317818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996114" y="1321928"/>
            <a:ext cx="4768257" cy="3182112"/>
          </a:xfrm>
        </p:spPr>
        <p:txBody>
          <a:bodyPr/>
          <a:lstStyle>
            <a:lvl1pPr>
              <a:defRPr>
                <a:solidFill>
                  <a:srgbClr val="6A4A62"/>
                </a:solidFill>
              </a:defRPr>
            </a:lvl1pPr>
            <a:lvl2pPr>
              <a:defRPr>
                <a:solidFill>
                  <a:srgbClr val="6A4A62"/>
                </a:solidFill>
              </a:defRPr>
            </a:lvl2pPr>
            <a:lvl3pPr>
              <a:defRPr>
                <a:solidFill>
                  <a:srgbClr val="6A4A62"/>
                </a:solidFill>
              </a:defRPr>
            </a:lvl3pPr>
            <a:lvl4pPr>
              <a:defRPr>
                <a:solidFill>
                  <a:srgbClr val="6A4A62"/>
                </a:solidFill>
              </a:defRPr>
            </a:lvl4pPr>
            <a:lvl5pPr>
              <a:defRPr>
                <a:solidFill>
                  <a:srgbClr val="6A4A6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1930376560"/>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3" name="Content Placeholder 12"/>
          <p:cNvSpPr>
            <a:spLocks noGrp="1"/>
          </p:cNvSpPr>
          <p:nvPr>
            <p:ph sz="quarter" idx="12" hasCustomPrompt="1"/>
          </p:nvPr>
        </p:nvSpPr>
        <p:spPr>
          <a:xfrm>
            <a:off x="750864" y="1668651"/>
            <a:ext cx="4122739" cy="3408317"/>
          </a:xfrm>
        </p:spPr>
        <p:txBody>
          <a:bodyPr/>
          <a:lstStyle>
            <a:lvl1pPr>
              <a:defRPr/>
            </a:lvl1pPr>
          </a:lstStyle>
          <a:p>
            <a:pPr lvl="0"/>
            <a:r>
              <a:rPr lang="en-US" dirty="0"/>
              <a:t>Question</a:t>
            </a:r>
          </a:p>
          <a:p>
            <a:pPr lvl="1"/>
            <a:r>
              <a:rPr lang="en-US" dirty="0"/>
              <a:t>Second level</a:t>
            </a:r>
          </a:p>
          <a:p>
            <a:pPr lvl="2"/>
            <a:r>
              <a:rPr lang="en-US" dirty="0"/>
              <a:t>Third level</a:t>
            </a:r>
          </a:p>
          <a:p>
            <a:pPr lvl="3"/>
            <a:r>
              <a:rPr lang="en-US" dirty="0"/>
              <a:t>Fourth level</a:t>
            </a:r>
          </a:p>
        </p:txBody>
      </p:sp>
      <p:sp>
        <p:nvSpPr>
          <p:cNvPr id="14" name="Content Placeholder 12"/>
          <p:cNvSpPr>
            <a:spLocks noGrp="1"/>
          </p:cNvSpPr>
          <p:nvPr>
            <p:ph sz="quarter" idx="16" hasCustomPrompt="1"/>
          </p:nvPr>
        </p:nvSpPr>
        <p:spPr>
          <a:xfrm>
            <a:off x="6814228" y="1668650"/>
            <a:ext cx="4122739" cy="3408317"/>
          </a:xfrm>
        </p:spPr>
        <p:txBody>
          <a:bodyPr/>
          <a:lstStyle>
            <a:lvl1pPr>
              <a:defRPr/>
            </a:lvl1pPr>
          </a:lstStyle>
          <a:p>
            <a:pPr lvl="0"/>
            <a:r>
              <a:rPr lang="en-US" dirty="0"/>
              <a:t>Answer</a:t>
            </a:r>
          </a:p>
          <a:p>
            <a:pPr lvl="1"/>
            <a:r>
              <a:rPr lang="en-US" dirty="0"/>
              <a:t>Second level</a:t>
            </a:r>
          </a:p>
          <a:p>
            <a:pPr lvl="2"/>
            <a:r>
              <a:rPr lang="en-US" dirty="0"/>
              <a:t>Third level</a:t>
            </a:r>
          </a:p>
          <a:p>
            <a:pPr lvl="3"/>
            <a:r>
              <a:rPr lang="en-US" dirty="0"/>
              <a:t>Fourth level</a:t>
            </a:r>
          </a:p>
        </p:txBody>
      </p:sp>
      <p:pic>
        <p:nvPicPr>
          <p:cNvPr id="6" name="Picture 5" descr="MHTTC stacked color bars" title="MHTTC stacked color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spTree>
    <p:custDataLst>
      <p:tags r:id="rId1"/>
    </p:custDataLst>
    <p:extLst>
      <p:ext uri="{BB962C8B-B14F-4D97-AF65-F5344CB8AC3E}">
        <p14:creationId xmlns:p14="http://schemas.microsoft.com/office/powerpoint/2010/main" val="431121190"/>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4/7/24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65044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4/7/24</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4162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4/7/24</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32751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4/7/24</a:t>
            </a:fld>
            <a:endParaRPr lang="en-US" dirty="0"/>
          </a:p>
        </p:txBody>
      </p:sp>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52742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4/7/24</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56941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4/7/24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95EF369F-F668-4092-AB1A-AE2CE5E35504}"/>
              </a:ext>
            </a:extLst>
          </p:cNvPr>
          <p:cNvSpPr txBox="1">
            <a:spLocks/>
          </p:cNvSpPr>
          <p:nvPr userDrawn="1"/>
        </p:nvSpPr>
        <p:spPr>
          <a:xfrm>
            <a:off x="3501043"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029014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8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3" r:id="rId12"/>
    <p:sldLayoutId id="2147483679" r:id="rId13"/>
    <p:sldLayoutId id="2147483682" r:id="rId14"/>
    <p:sldLayoutId id="2147483696" r:id="rId15"/>
    <p:sldLayoutId id="2147483698" r:id="rId16"/>
    <p:sldLayoutId id="214748370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DD0F1-60D6-4A02-8CD4-403BD2B3F1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DEDBFF-4A49-4B85-AF9F-0535E205A1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EA9FD-F8B5-45B6-B25D-2EB2AF047A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9D5F4A-6F7B-453E-8260-3A993745CFA5}" type="datetimeFigureOut">
              <a:rPr lang="en-US" smtClean="0"/>
              <a:t>4/7/24</a:t>
            </a:fld>
            <a:endParaRPr lang="en-US"/>
          </a:p>
        </p:txBody>
      </p:sp>
      <p:sp>
        <p:nvSpPr>
          <p:cNvPr id="5" name="Footer Placeholder 4">
            <a:extLst>
              <a:ext uri="{FF2B5EF4-FFF2-40B4-BE49-F238E27FC236}">
                <a16:creationId xmlns:a16="http://schemas.microsoft.com/office/drawing/2014/main" id="{D9E48FBA-12E6-4647-9867-7B07891B5E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FBFB34A6-8593-4655-9359-CCD41F29CA69}"/>
              </a:ext>
            </a:extLst>
          </p:cNvPr>
          <p:cNvSpPr txBox="1">
            <a:spLocks/>
          </p:cNvSpPr>
          <p:nvPr userDrawn="1"/>
        </p:nvSpPr>
        <p:spPr>
          <a:xfrm>
            <a:off x="3501043"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40585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4/7/24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Slide Number Placeholder 5">
            <a:extLst>
              <a:ext uri="{FF2B5EF4-FFF2-40B4-BE49-F238E27FC236}">
                <a16:creationId xmlns:a16="http://schemas.microsoft.com/office/drawing/2014/main" id="{8E43E792-F0F3-449A-B70C-8F684A923724}"/>
              </a:ext>
            </a:extLst>
          </p:cNvPr>
          <p:cNvSpPr txBox="1">
            <a:spLocks/>
          </p:cNvSpPr>
          <p:nvPr userDrawn="1"/>
        </p:nvSpPr>
        <p:spPr>
          <a:xfrm>
            <a:off x="3501043"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006616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6" r:id="rId13"/>
    <p:sldLayoutId id="2147483717" r:id="rId14"/>
    <p:sldLayoutId id="214748371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10.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hyperlink" Target="https://dm0gz550769cd.cloudfront.net/shape/3b/3b107917642bf99e885f65cd8feac3d6.pdf" TargetMode="External"/><Relationship Id="rId7"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www.schoolmentalhealth.org/media/som/microsites/ncsmh/documents/quality-guides/Needs-Assessment-&amp;-Resource-Mapping.pdf" TargetMode="External"/><Relationship Id="rId5" Type="http://schemas.openxmlformats.org/officeDocument/2006/relationships/hyperlink" Target="https://shape.3cimpact.com/mhq_resource/Mental%20Health%20Quality/201" TargetMode="External"/><Relationship Id="rId4" Type="http://schemas.openxmlformats.org/officeDocument/2006/relationships/hyperlink" Target="https://theshapesystem.com/resource-materials/3745/Resource+Mapping+Resource+Guide.pdf?143740441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dm0gz550769cd.cloudfront.net/shape/89/89d81d363e9b4dbe1e914b508b6f9d10.pdf" TargetMode="External"/><Relationship Id="rId7" Type="http://schemas.openxmlformats.org/officeDocument/2006/relationships/hyperlink" Target="https://www.211.org/"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hyperlink" Target="https://dm0gz550769cd.cloudfront.net/shape/40/40b173f806a294d868e4ebf64228ad19.pdf" TargetMode="External"/><Relationship Id="rId5" Type="http://schemas.openxmlformats.org/officeDocument/2006/relationships/hyperlink" Target="http://bit.ly/2ESDCnX" TargetMode="External"/><Relationship Id="rId4" Type="http://schemas.openxmlformats.org/officeDocument/2006/relationships/hyperlink" Target="http://theshapesystem.com/"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m0gz550769cd.cloudfront.net/shape/78/7836bc25375bed7ed2bc906407be674e.pdf"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hyperlink" Target="https://www.pbis.org/resource/technical-guide-for-alignment-of-initiatives-programs-and-practices-in-school-districts" TargetMode="Externa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0.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3594" y="3126987"/>
            <a:ext cx="11044812" cy="1057714"/>
          </a:xfrm>
        </p:spPr>
        <p:txBody>
          <a:bodyPr>
            <a:noAutofit/>
          </a:bodyPr>
          <a:lstStyle/>
          <a:p>
            <a:pPr algn="l"/>
            <a:r>
              <a:rPr lang="en-US" sz="4000" b="1" dirty="0">
                <a:solidFill>
                  <a:srgbClr val="6A4A62"/>
                </a:solidFill>
                <a:latin typeface="Arial"/>
              </a:rPr>
              <a:t>Module 3: Needs Assessment and Resource Mapping</a:t>
            </a:r>
            <a:endParaRPr lang="en-US" sz="4000" dirty="0">
              <a:solidFill>
                <a:srgbClr val="6A4A62"/>
              </a:solidFill>
            </a:endParaRPr>
          </a:p>
        </p:txBody>
      </p:sp>
      <p:sp>
        <p:nvSpPr>
          <p:cNvPr id="3" name="Subtitle 2"/>
          <p:cNvSpPr>
            <a:spLocks noGrp="1"/>
          </p:cNvSpPr>
          <p:nvPr>
            <p:ph type="subTitle" idx="1"/>
          </p:nvPr>
        </p:nvSpPr>
        <p:spPr>
          <a:xfrm>
            <a:off x="573593" y="4319281"/>
            <a:ext cx="7538775" cy="605330"/>
          </a:xfrm>
        </p:spPr>
        <p:txBody>
          <a:bodyPr>
            <a:noAutofit/>
          </a:bodyPr>
          <a:lstStyle/>
          <a:p>
            <a:pPr algn="l">
              <a:spcBef>
                <a:spcPts val="0"/>
              </a:spcBef>
            </a:pPr>
            <a:r>
              <a:rPr lang="en-US" sz="2800" dirty="0"/>
              <a:t>National School Mental Health Best Practices:</a:t>
            </a:r>
          </a:p>
          <a:p>
            <a:pPr algn="l">
              <a:spcBef>
                <a:spcPts val="0"/>
              </a:spcBef>
            </a:pPr>
            <a:r>
              <a:rPr lang="en-US" sz="2800" dirty="0"/>
              <a:t>Implementation Guidance Modules</a:t>
            </a:r>
          </a:p>
          <a:p>
            <a:pPr algn="l">
              <a:spcBef>
                <a:spcPts val="0"/>
              </a:spcBef>
            </a:pPr>
            <a:r>
              <a:rPr lang="en-US" sz="2800" dirty="0"/>
              <a:t>for States, Districts, and Schools</a:t>
            </a:r>
          </a:p>
        </p:txBody>
      </p:sp>
      <p:pic>
        <p:nvPicPr>
          <p:cNvPr id="7" name="Stacked color bar placeholder">
            <a:extLs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737" b="13737"/>
          <a:stretch>
            <a:fillRect/>
          </a:stretch>
        </p:blipFill>
        <p:spPr>
          <a:xfrm>
            <a:off x="7766050" y="4924611"/>
            <a:ext cx="4425950" cy="2139950"/>
          </a:xfrm>
        </p:spPr>
      </p:pic>
      <p:pic>
        <p:nvPicPr>
          <p:cNvPr id="12" name="Picture 2">
            <a:extLst>
              <a:ext uri="{FF2B5EF4-FFF2-40B4-BE49-F238E27FC236}">
                <a16:creationId xmlns:a16="http://schemas.microsoft.com/office/drawing/2014/main" id="{64E953A8-AAD2-4F64-8B3E-AC12C065DF8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94" y="256668"/>
            <a:ext cx="4410075" cy="10191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13" name="Picture 2" descr="Logo: MHTTC Mental Health Technology Transfer Center Network&#10;Funded by Substance Abuse and Mental Health Services Administ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NCSMH National Center for School Mental Health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6693" y="126039"/>
            <a:ext cx="2483160" cy="1474770"/>
          </a:xfrm>
          <a:prstGeom prst="rect">
            <a:avLst/>
          </a:prstGeom>
        </p:spPr>
      </p:pic>
    </p:spTree>
    <p:custDataLst>
      <p:tags r:id="rId1"/>
    </p:custDataLst>
    <p:extLst>
      <p:ext uri="{BB962C8B-B14F-4D97-AF65-F5344CB8AC3E}">
        <p14:creationId xmlns:p14="http://schemas.microsoft.com/office/powerpoint/2010/main" val="1296378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ality Indicators Heading "/>
          <p:cNvGrpSpPr/>
          <p:nvPr/>
        </p:nvGrpSpPr>
        <p:grpSpPr>
          <a:xfrm>
            <a:off x="0" y="0"/>
            <a:ext cx="4125433" cy="959880"/>
            <a:chOff x="0" y="0"/>
            <a:chExt cx="4125433" cy="959880"/>
          </a:xfrm>
        </p:grpSpPr>
        <p:sp>
          <p:nvSpPr>
            <p:cNvPr id="11" name="Rectangle 8">
              <a:extLst>
                <a:ext uri="{FF2B5EF4-FFF2-40B4-BE49-F238E27FC236}">
                  <a16:creationId xmlns:a16="http://schemas.microsoft.com/office/drawing/2014/main" id="{9554C162-3F39-C54F-98E1-81376A19FEFD}"/>
                </a:ext>
              </a:extLst>
            </p:cNvPr>
            <p:cNvSpPr/>
            <p:nvPr/>
          </p:nvSpPr>
          <p:spPr>
            <a:xfrm>
              <a:off x="0" y="0"/>
              <a:ext cx="4125433" cy="959880"/>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9F22288-709F-ED43-92E6-EBA80BD3DC9C}"/>
                </a:ext>
              </a:extLst>
            </p:cNvPr>
            <p:cNvSpPr txBox="1"/>
            <p:nvPr/>
          </p:nvSpPr>
          <p:spPr>
            <a:xfrm>
              <a:off x="217044" y="233720"/>
              <a:ext cx="2909154" cy="492442"/>
            </a:xfrm>
            <a:prstGeom prst="rect">
              <a:avLst/>
            </a:prstGeom>
            <a:solidFill>
              <a:srgbClr val="6A4A62"/>
            </a:solidFill>
            <a:ln>
              <a:noFill/>
            </a:ln>
          </p:spPr>
          <p:txBody>
            <a:bodyPr wrap="square" rtlCol="0">
              <a:spAutoFit/>
            </a:bodyPr>
            <a:lstStyle/>
            <a:p>
              <a:r>
                <a:rPr lang="en-US" sz="2600" dirty="0">
                  <a:solidFill>
                    <a:schemeClr val="bg1"/>
                  </a:solidFill>
                </a:rPr>
                <a:t>Quality Indicators</a:t>
              </a:r>
            </a:p>
          </p:txBody>
        </p:sp>
      </p:grpSp>
      <p:sp>
        <p:nvSpPr>
          <p:cNvPr id="6" name="TextBox 5">
            <a:extLst>
              <a:ext uri="{FF2B5EF4-FFF2-40B4-BE49-F238E27FC236}">
                <a16:creationId xmlns:a16="http://schemas.microsoft.com/office/drawing/2014/main" id="{56E7AB2E-5FFA-4A6E-944C-85292EA30CFD}"/>
              </a:ext>
            </a:extLst>
          </p:cNvPr>
          <p:cNvSpPr txBox="1"/>
          <p:nvPr/>
        </p:nvSpPr>
        <p:spPr>
          <a:xfrm>
            <a:off x="356560" y="2488106"/>
            <a:ext cx="3842952" cy="1569660"/>
          </a:xfrm>
          <a:prstGeom prst="rect">
            <a:avLst/>
          </a:prstGeom>
          <a:noFill/>
        </p:spPr>
        <p:txBody>
          <a:bodyPr wrap="square" rtlCol="0">
            <a:spAutoFit/>
          </a:bodyPr>
          <a:lstStyle/>
          <a:p>
            <a:pPr algn="r"/>
            <a:r>
              <a:rPr lang="en-US" sz="3200" b="1" dirty="0">
                <a:solidFill>
                  <a:srgbClr val="6A4A62"/>
                </a:solidFill>
              </a:rPr>
              <a:t>Needs Assessment and Resource Mapping</a:t>
            </a:r>
          </a:p>
        </p:txBody>
      </p:sp>
      <p:cxnSp>
        <p:nvCxnSpPr>
          <p:cNvPr id="9" name="Straight Connector 8">
            <a:extLst>
              <a:ext uri="{C183D7F6-B498-43B3-948B-1728B52AA6E4}">
                <adec:decorative xmlns:adec="http://schemas.microsoft.com/office/drawing/2017/decorative" val="1"/>
              </a:ext>
            </a:extLst>
          </p:cNvPr>
          <p:cNvCxnSpPr/>
          <p:nvPr/>
        </p:nvCxnSpPr>
        <p:spPr>
          <a:xfrm flipH="1">
            <a:off x="4590597" y="1362804"/>
            <a:ext cx="6823" cy="429382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0" name="Content Placeholder 9"/>
          <p:cNvSpPr>
            <a:spLocks noGrp="1"/>
          </p:cNvSpPr>
          <p:nvPr>
            <p:ph sz="half" idx="1"/>
          </p:nvPr>
        </p:nvSpPr>
        <p:spPr>
          <a:xfrm>
            <a:off x="4903804" y="1591093"/>
            <a:ext cx="7288196" cy="4351338"/>
          </a:xfrm>
        </p:spPr>
        <p:txBody>
          <a:bodyPr/>
          <a:lstStyle/>
          <a:p>
            <a:pPr>
              <a:buClr>
                <a:srgbClr val="6A4A62"/>
              </a:buClr>
            </a:pPr>
            <a:r>
              <a:rPr lang="en-US" sz="2400" dirty="0"/>
              <a:t>Assess student mental health needs.</a:t>
            </a:r>
          </a:p>
          <a:p>
            <a:pPr>
              <a:buClr>
                <a:srgbClr val="6A4A62"/>
              </a:buClr>
            </a:pPr>
            <a:r>
              <a:rPr lang="en-US" sz="2400" dirty="0"/>
              <a:t>Assess student mental health strengths.</a:t>
            </a:r>
          </a:p>
          <a:p>
            <a:pPr>
              <a:buClr>
                <a:srgbClr val="6A4A62"/>
              </a:buClr>
            </a:pPr>
            <a:r>
              <a:rPr lang="en-US" sz="2400" dirty="0"/>
              <a:t>Use needs assessment results to select, plan, and implement services and supports.</a:t>
            </a:r>
          </a:p>
          <a:p>
            <a:pPr>
              <a:buClr>
                <a:srgbClr val="6A4A62"/>
              </a:buClr>
            </a:pPr>
            <a:r>
              <a:rPr lang="en-US" sz="2400" dirty="0"/>
              <a:t>Conduct resource mapping to identify existing services and supports.</a:t>
            </a:r>
          </a:p>
          <a:p>
            <a:pPr>
              <a:buClr>
                <a:srgbClr val="6A4A62"/>
              </a:buClr>
            </a:pPr>
            <a:r>
              <a:rPr lang="en-US" sz="2400" dirty="0"/>
              <a:t>Use resource map to select, plan, and implement services and supports.</a:t>
            </a:r>
          </a:p>
          <a:p>
            <a:pPr>
              <a:buClr>
                <a:srgbClr val="6A4A62"/>
              </a:buClr>
            </a:pPr>
            <a:r>
              <a:rPr lang="en-US" sz="2400" dirty="0"/>
              <a:t>Align existing services and supports.</a:t>
            </a:r>
          </a:p>
          <a:p>
            <a:endParaRPr lang="en-US" dirty="0"/>
          </a:p>
          <a:p>
            <a:endParaRPr lang="en-US" dirty="0"/>
          </a:p>
          <a:p>
            <a:endParaRPr lang="en-US" dirty="0"/>
          </a:p>
          <a:p>
            <a:endParaRPr lang="en-US" dirty="0"/>
          </a:p>
          <a:p>
            <a:endParaRPr lang="en-US" dirty="0"/>
          </a:p>
        </p:txBody>
      </p:sp>
      <p:sp>
        <p:nvSpPr>
          <p:cNvPr id="2" name="Title 1" hidden="1">
            <a:extLst>
              <a:ext uri="{FF2B5EF4-FFF2-40B4-BE49-F238E27FC236}">
                <a16:creationId xmlns:a16="http://schemas.microsoft.com/office/drawing/2014/main" id="{FA62669A-F57D-4971-9A8C-4C57157CD8DD}"/>
              </a:ext>
            </a:extLst>
          </p:cNvPr>
          <p:cNvSpPr>
            <a:spLocks noGrp="1"/>
          </p:cNvSpPr>
          <p:nvPr>
            <p:ph type="title"/>
          </p:nvPr>
        </p:nvSpPr>
        <p:spPr/>
        <p:txBody>
          <a:bodyPr/>
          <a:lstStyle/>
          <a:p>
            <a:r>
              <a:rPr lang="en-US" dirty="0"/>
              <a:t>Needs Assessment</a:t>
            </a:r>
            <a:r>
              <a:rPr lang="en-US" baseline="0" dirty="0"/>
              <a:t> and Resource Mapping</a:t>
            </a:r>
            <a:endParaRPr lang="en-US" dirty="0"/>
          </a:p>
        </p:txBody>
      </p:sp>
      <p:sp>
        <p:nvSpPr>
          <p:cNvPr id="13" name="Footer Placeholder 5">
            <a:extLst>
              <a:ext uri="{FF2B5EF4-FFF2-40B4-BE49-F238E27FC236}">
                <a16:creationId xmlns:a16="http://schemas.microsoft.com/office/drawing/2014/main" id="{6D9A1F66-DAA5-434E-88E8-640C25AB0491}"/>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60184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elpful Tips post-it note">
            <a:extLst>
              <a:ext uri="{FF2B5EF4-FFF2-40B4-BE49-F238E27FC236}">
                <a16:creationId xmlns:a16="http://schemas.microsoft.com/office/drawing/2014/main" id="{8F6E570F-4AE3-4888-811B-8514DC793D01}"/>
              </a:ext>
            </a:extLst>
          </p:cNvPr>
          <p:cNvPicPr>
            <a:picLocks noChangeAspect="1"/>
          </p:cNvPicPr>
          <p:nvPr/>
        </p:nvPicPr>
        <p:blipFill rotWithShape="1">
          <a:blip r:embed="rId3">
            <a:duotone>
              <a:schemeClr val="accent6">
                <a:shade val="45000"/>
                <a:satMod val="135000"/>
              </a:schemeClr>
              <a:prstClr val="white"/>
            </a:duotone>
          </a:blip>
          <a:srcRect l="9774" t="5770" r="14762" b="8856"/>
          <a:stretch/>
        </p:blipFill>
        <p:spPr>
          <a:xfrm>
            <a:off x="616773" y="1396447"/>
            <a:ext cx="3493211" cy="3902573"/>
          </a:xfrm>
          <a:prstGeom prst="rect">
            <a:avLst/>
          </a:prstGeom>
          <a:effectLst/>
        </p:spPr>
      </p:pic>
      <p:sp>
        <p:nvSpPr>
          <p:cNvPr id="7" name="Title 1"/>
          <p:cNvSpPr>
            <a:spLocks noGrp="1"/>
          </p:cNvSpPr>
          <p:nvPr>
            <p:ph type="title"/>
          </p:nvPr>
        </p:nvSpPr>
        <p:spPr>
          <a:xfrm>
            <a:off x="5303745" y="665018"/>
            <a:ext cx="6064839" cy="900135"/>
          </a:xfrm>
        </p:spPr>
        <p:txBody>
          <a:bodyPr vert="horz" lIns="91440" tIns="45720" rIns="91440" bIns="45720" rtlCol="0" anchor="b">
            <a:noAutofit/>
          </a:bodyPr>
          <a:lstStyle/>
          <a:p>
            <a:r>
              <a:rPr lang="en-US" sz="3600" dirty="0"/>
              <a:t>Needs Assessment Topics</a:t>
            </a:r>
          </a:p>
        </p:txBody>
      </p:sp>
      <p:sp>
        <p:nvSpPr>
          <p:cNvPr id="8" name="Content Placeholder 3">
            <a:extLst>
              <a:ext uri="{FF2B5EF4-FFF2-40B4-BE49-F238E27FC236}">
                <a16:creationId xmlns:a16="http://schemas.microsoft.com/office/drawing/2014/main" id="{9CA16F50-3AC3-6B47-AC9D-8A3F34E9E6D4}"/>
              </a:ext>
            </a:extLst>
          </p:cNvPr>
          <p:cNvSpPr>
            <a:spLocks noGrp="1"/>
          </p:cNvSpPr>
          <p:nvPr>
            <p:ph sz="half" idx="4294967295"/>
          </p:nvPr>
        </p:nvSpPr>
        <p:spPr>
          <a:xfrm>
            <a:off x="5303746" y="1740577"/>
            <a:ext cx="6064839" cy="4122407"/>
          </a:xfrm>
          <a:prstGeom prst="rect">
            <a:avLst/>
          </a:prstGeom>
        </p:spPr>
        <p:txBody>
          <a:bodyPr vert="horz" lIns="91440" tIns="45720" rIns="91440" bIns="45720" rtlCol="0">
            <a:noAutofit/>
          </a:bodyPr>
          <a:lstStyle/>
          <a:p>
            <a:pPr>
              <a:buClr>
                <a:srgbClr val="6A4A62"/>
              </a:buClr>
            </a:pPr>
            <a:r>
              <a:rPr lang="en-US" sz="2200" dirty="0"/>
              <a:t>Student stressors and mental health concerns</a:t>
            </a:r>
          </a:p>
          <a:p>
            <a:pPr>
              <a:buClr>
                <a:srgbClr val="6A4A62"/>
              </a:buClr>
            </a:pPr>
            <a:r>
              <a:rPr lang="en-US" sz="2200" dirty="0"/>
              <a:t>Knowledge of mental health supports in school </a:t>
            </a:r>
          </a:p>
          <a:p>
            <a:pPr>
              <a:buClr>
                <a:srgbClr val="6A4A62"/>
              </a:buClr>
            </a:pPr>
            <a:r>
              <a:rPr lang="en-US" sz="2200" dirty="0"/>
              <a:t>Preferences for different types of mental health and wellness services </a:t>
            </a:r>
          </a:p>
          <a:p>
            <a:pPr>
              <a:buClr>
                <a:srgbClr val="6A4A62"/>
              </a:buClr>
            </a:pPr>
            <a:r>
              <a:rPr lang="en-US" sz="2200" dirty="0"/>
              <a:t>Use of and satisfaction with current mental health and wellness services</a:t>
            </a:r>
          </a:p>
          <a:p>
            <a:pPr>
              <a:buClr>
                <a:srgbClr val="6A4A62"/>
              </a:buClr>
            </a:pPr>
            <a:r>
              <a:rPr lang="en-US" sz="2200" dirty="0"/>
              <a:t>Feedback and recommendations about current mental health and wellness services provided in school</a:t>
            </a:r>
          </a:p>
          <a:p>
            <a:pPr marL="285750">
              <a:lnSpc>
                <a:spcPct val="130000"/>
              </a:lnSpc>
              <a:spcBef>
                <a:spcPts val="0"/>
              </a:spcBef>
              <a:buClr>
                <a:srgbClr val="6A4A62"/>
              </a:buClr>
              <a:defRPr/>
            </a:pPr>
            <a:endParaRPr lang="en-US" sz="2200" dirty="0"/>
          </a:p>
          <a:p>
            <a:endParaRPr lang="en-US" sz="2200" dirty="0"/>
          </a:p>
        </p:txBody>
      </p:sp>
      <p:cxnSp>
        <p:nvCxnSpPr>
          <p:cNvPr id="9" name="Straight Connector 8">
            <a:extLst>
              <a:ext uri="{C183D7F6-B498-43B3-948B-1728B52AA6E4}">
                <adec:decorative xmlns:adec="http://schemas.microsoft.com/office/drawing/2017/decorative" val="1"/>
              </a:ext>
            </a:extLst>
          </p:cNvPr>
          <p:cNvCxnSpPr/>
          <p:nvPr/>
        </p:nvCxnSpPr>
        <p:spPr>
          <a:xfrm flipH="1">
            <a:off x="4862291" y="1740577"/>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2" name="Footer Placeholder 5">
            <a:extLst>
              <a:ext uri="{FF2B5EF4-FFF2-40B4-BE49-F238E27FC236}">
                <a16:creationId xmlns:a16="http://schemas.microsoft.com/office/drawing/2014/main" id="{1931BC17-EB31-FE4D-A5E2-C41CEA6F39F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926495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descr="Quality Indicator Heading"/>
          <p:cNvGrpSpPr/>
          <p:nvPr/>
        </p:nvGrpSpPr>
        <p:grpSpPr>
          <a:xfrm>
            <a:off x="0" y="0"/>
            <a:ext cx="4125433" cy="959880"/>
            <a:chOff x="0" y="0"/>
            <a:chExt cx="4125433" cy="959880"/>
          </a:xfrm>
        </p:grpSpPr>
        <p:sp>
          <p:nvSpPr>
            <p:cNvPr id="8" name="Rectangle 8">
              <a:extLst>
                <a:ext uri="{FF2B5EF4-FFF2-40B4-BE49-F238E27FC236}">
                  <a16:creationId xmlns:a16="http://schemas.microsoft.com/office/drawing/2014/main" id="{9554C162-3F39-C54F-98E1-81376A19FEFD}"/>
                </a:ext>
              </a:extLst>
            </p:cNvPr>
            <p:cNvSpPr/>
            <p:nvPr/>
          </p:nvSpPr>
          <p:spPr>
            <a:xfrm>
              <a:off x="0" y="0"/>
              <a:ext cx="4125433" cy="959880"/>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9F22288-709F-ED43-92E6-EBA80BD3DC9C}"/>
                </a:ext>
              </a:extLst>
            </p:cNvPr>
            <p:cNvSpPr txBox="1"/>
            <p:nvPr/>
          </p:nvSpPr>
          <p:spPr>
            <a:xfrm>
              <a:off x="217044" y="233720"/>
              <a:ext cx="2909154" cy="492442"/>
            </a:xfrm>
            <a:prstGeom prst="rect">
              <a:avLst/>
            </a:prstGeom>
            <a:solidFill>
              <a:srgbClr val="6A4A62"/>
            </a:solidFill>
            <a:ln>
              <a:noFill/>
            </a:ln>
          </p:spPr>
          <p:txBody>
            <a:bodyPr wrap="square" rtlCol="0">
              <a:spAutoFit/>
            </a:bodyPr>
            <a:lstStyle/>
            <a:p>
              <a:r>
                <a:rPr lang="en-US" sz="2600" dirty="0">
                  <a:solidFill>
                    <a:schemeClr val="bg1"/>
                  </a:solidFill>
                </a:rPr>
                <a:t>Quality Indicator</a:t>
              </a:r>
            </a:p>
          </p:txBody>
        </p:sp>
      </p:grpSp>
      <p:sp>
        <p:nvSpPr>
          <p:cNvPr id="2" name="Title 1"/>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2800" kern="1200" dirty="0">
                <a:solidFill>
                  <a:srgbClr val="6A4A62"/>
                </a:solidFill>
                <a:latin typeface="+mj-lt"/>
                <a:ea typeface="+mj-ea"/>
                <a:cs typeface="+mj-cs"/>
              </a:rPr>
              <a:t>To what extent did your district/school use best practices to </a:t>
            </a:r>
            <a:r>
              <a:rPr lang="en-US" sz="2800" b="1" kern="1200" dirty="0">
                <a:solidFill>
                  <a:srgbClr val="6A4A62"/>
                </a:solidFill>
                <a:latin typeface="+mj-lt"/>
                <a:ea typeface="+mj-ea"/>
                <a:cs typeface="+mj-cs"/>
              </a:rPr>
              <a:t>assess student mental health needs</a:t>
            </a:r>
            <a:r>
              <a:rPr lang="en-US" sz="2800" kern="1200" dirty="0">
                <a:solidFill>
                  <a:srgbClr val="6A4A62"/>
                </a:solidFill>
                <a:latin typeface="+mj-lt"/>
                <a:ea typeface="+mj-ea"/>
                <a:cs typeface="+mj-cs"/>
              </a:rPr>
              <a:t>?</a:t>
            </a:r>
            <a:br>
              <a:rPr lang="en-US" sz="2800" kern="1200" dirty="0">
                <a:solidFill>
                  <a:srgbClr val="6A4A62"/>
                </a:solidFill>
                <a:latin typeface="+mj-lt"/>
                <a:ea typeface="+mj-ea"/>
                <a:cs typeface="+mj-cs"/>
              </a:rPr>
            </a:br>
            <a:endParaRPr lang="en-US" sz="2800" kern="1200" dirty="0">
              <a:solidFill>
                <a:srgbClr val="6A4A62"/>
              </a:solidFill>
              <a:latin typeface="+mj-lt"/>
              <a:ea typeface="+mj-ea"/>
              <a:cs typeface="+mj-cs"/>
            </a:endParaRPr>
          </a:p>
        </p:txBody>
      </p:sp>
      <p:sp>
        <p:nvSpPr>
          <p:cNvPr id="3" name="Content Placeholder 2"/>
          <p:cNvSpPr>
            <a:spLocks noGrp="1"/>
          </p:cNvSpPr>
          <p:nvPr>
            <p:ph sz="half" idx="1"/>
          </p:nvPr>
        </p:nvSpPr>
        <p:spPr>
          <a:xfrm>
            <a:off x="4948735" y="963877"/>
            <a:ext cx="6887666" cy="4930246"/>
          </a:xfrm>
        </p:spPr>
        <p:txBody>
          <a:bodyPr vert="horz" lIns="91440" tIns="45720" rIns="91440" bIns="45720" rtlCol="0" anchor="ctr">
            <a:normAutofit/>
          </a:bodyPr>
          <a:lstStyle/>
          <a:p>
            <a:pPr marL="0" indent="0">
              <a:buNone/>
            </a:pPr>
            <a:r>
              <a:rPr lang="en-US" sz="3600" b="1" dirty="0">
                <a:solidFill>
                  <a:srgbClr val="6A4A62"/>
                </a:solidFill>
              </a:rPr>
              <a:t>Best Practices</a:t>
            </a:r>
          </a:p>
          <a:p>
            <a:pPr lvl="0">
              <a:buClr>
                <a:srgbClr val="6A4A62"/>
              </a:buClr>
            </a:pPr>
            <a:r>
              <a:rPr lang="en-US" sz="2200" dirty="0"/>
              <a:t>Convene a diverse needs assessment team.  </a:t>
            </a:r>
          </a:p>
          <a:p>
            <a:pPr lvl="0">
              <a:buClr>
                <a:srgbClr val="6A4A62"/>
              </a:buClr>
            </a:pPr>
            <a:r>
              <a:rPr lang="en-US" sz="2200" dirty="0"/>
              <a:t>Review existing data. </a:t>
            </a:r>
          </a:p>
          <a:p>
            <a:pPr lvl="0">
              <a:buClr>
                <a:srgbClr val="6A4A62"/>
              </a:buClr>
            </a:pPr>
            <a:r>
              <a:rPr lang="en-US" sz="2200" dirty="0"/>
              <a:t>Identify additional data that might inform student needs and develop a process to gather it.</a:t>
            </a:r>
          </a:p>
          <a:p>
            <a:pPr lvl="0">
              <a:buClr>
                <a:srgbClr val="6A4A62"/>
              </a:buClr>
            </a:pPr>
            <a:r>
              <a:rPr lang="en-US" sz="2200" dirty="0"/>
              <a:t>Utilize psychometrically sound and culturally relevant assessment tools and processes.</a:t>
            </a:r>
          </a:p>
          <a:p>
            <a:pPr lvl="0">
              <a:buClr>
                <a:srgbClr val="6A4A62"/>
              </a:buClr>
            </a:pPr>
            <a:r>
              <a:rPr lang="en-US" sz="2200" dirty="0"/>
              <a:t>Pilot needs assessment before scaling.</a:t>
            </a:r>
          </a:p>
          <a:p>
            <a:pPr lvl="0">
              <a:buClr>
                <a:srgbClr val="6A4A62"/>
              </a:buClr>
            </a:pPr>
            <a:r>
              <a:rPr lang="en-US" sz="2200" dirty="0"/>
              <a:t>Focus data collection on determining the most pressing needs and how well current services and supports are meeting those needs.</a:t>
            </a:r>
          </a:p>
        </p:txBody>
      </p:sp>
      <p:cxnSp>
        <p:nvCxnSpPr>
          <p:cNvPr id="7" name="Straight Connector 6">
            <a:extLst>
              <a:ext uri="{C183D7F6-B498-43B3-948B-1728B52AA6E4}">
                <adec:decorative xmlns:adec="http://schemas.microsoft.com/office/drawing/2017/decorative" val="1"/>
              </a:ext>
            </a:extLst>
          </p:cNvPr>
          <p:cNvCxnSpPr/>
          <p:nvPr/>
        </p:nvCxnSpPr>
        <p:spPr>
          <a:xfrm flipH="1">
            <a:off x="4633824" y="1724841"/>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10" name="Footer Placeholder 5">
            <a:extLst>
              <a:ext uri="{FF2B5EF4-FFF2-40B4-BE49-F238E27FC236}">
                <a16:creationId xmlns:a16="http://schemas.microsoft.com/office/drawing/2014/main" id="{867E38D9-9232-744A-9619-35F8E364DD06}"/>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627271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elpful tips post-it note">
            <a:extLst>
              <a:ext uri="{FF2B5EF4-FFF2-40B4-BE49-F238E27FC236}">
                <a16:creationId xmlns:a16="http://schemas.microsoft.com/office/drawing/2014/main" id="{8F6E570F-4AE3-4888-811B-8514DC793D01}"/>
              </a:ext>
            </a:extLst>
          </p:cNvPr>
          <p:cNvPicPr>
            <a:picLocks noChangeAspect="1"/>
          </p:cNvPicPr>
          <p:nvPr/>
        </p:nvPicPr>
        <p:blipFill rotWithShape="1">
          <a:blip r:embed="rId4">
            <a:duotone>
              <a:srgbClr val="6A4A62">
                <a:shade val="45000"/>
                <a:satMod val="135000"/>
              </a:srgbClr>
              <a:prstClr val="white"/>
            </a:duotone>
          </a:blip>
          <a:srcRect l="9774" t="5770" r="14762" b="8856"/>
          <a:stretch/>
        </p:blipFill>
        <p:spPr>
          <a:xfrm>
            <a:off x="1244959" y="1477713"/>
            <a:ext cx="3493211" cy="3902573"/>
          </a:xfrm>
          <a:prstGeom prst="rect">
            <a:avLst/>
          </a:prstGeom>
          <a:effectLst/>
        </p:spPr>
      </p:pic>
      <p:sp>
        <p:nvSpPr>
          <p:cNvPr id="7" name="Title 1"/>
          <p:cNvSpPr txBox="1">
            <a:spLocks/>
          </p:cNvSpPr>
          <p:nvPr/>
        </p:nvSpPr>
        <p:spPr>
          <a:xfrm>
            <a:off x="5303746" y="665018"/>
            <a:ext cx="6215154" cy="90013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6A4A62"/>
                </a:solidFill>
              </a:rPr>
              <a:t>Strengths Assessment Topics</a:t>
            </a:r>
          </a:p>
        </p:txBody>
      </p:sp>
      <p:sp>
        <p:nvSpPr>
          <p:cNvPr id="3" name="Content Placeholder 2"/>
          <p:cNvSpPr>
            <a:spLocks noGrp="1"/>
          </p:cNvSpPr>
          <p:nvPr>
            <p:ph sz="quarter" idx="10"/>
          </p:nvPr>
        </p:nvSpPr>
        <p:spPr>
          <a:xfrm>
            <a:off x="6018663" y="1713490"/>
            <a:ext cx="4928378" cy="3454400"/>
          </a:xfrm>
        </p:spPr>
        <p:txBody>
          <a:bodyPr>
            <a:normAutofit fontScale="92500" lnSpcReduction="20000"/>
          </a:bodyPr>
          <a:lstStyle/>
          <a:p>
            <a:pPr>
              <a:lnSpc>
                <a:spcPct val="110000"/>
              </a:lnSpc>
              <a:buClr>
                <a:srgbClr val="6A4A62"/>
              </a:buClr>
            </a:pPr>
            <a:r>
              <a:rPr lang="en-US" dirty="0"/>
              <a:t>Student connectedness to school, school staff, and peers</a:t>
            </a:r>
          </a:p>
          <a:p>
            <a:pPr>
              <a:lnSpc>
                <a:spcPct val="110000"/>
              </a:lnSpc>
              <a:buClr>
                <a:srgbClr val="6A4A62"/>
              </a:buClr>
            </a:pPr>
            <a:r>
              <a:rPr lang="en-US" dirty="0"/>
              <a:t>Acts of kindness in school</a:t>
            </a:r>
          </a:p>
          <a:p>
            <a:pPr>
              <a:lnSpc>
                <a:spcPct val="110000"/>
              </a:lnSpc>
              <a:buClr>
                <a:srgbClr val="6A4A62"/>
              </a:buClr>
            </a:pPr>
            <a:r>
              <a:rPr lang="en-US" dirty="0"/>
              <a:t>Positive role models at school</a:t>
            </a:r>
          </a:p>
          <a:p>
            <a:pPr>
              <a:lnSpc>
                <a:spcPct val="110000"/>
              </a:lnSpc>
              <a:buClr>
                <a:srgbClr val="6A4A62"/>
              </a:buClr>
            </a:pPr>
            <a:r>
              <a:rPr lang="en-US" dirty="0"/>
              <a:t>Student, staff, and family well-being</a:t>
            </a:r>
          </a:p>
          <a:p>
            <a:pPr>
              <a:lnSpc>
                <a:spcPct val="110000"/>
              </a:lnSpc>
              <a:buClr>
                <a:srgbClr val="6A4A62"/>
              </a:buClr>
            </a:pPr>
            <a:r>
              <a:rPr lang="en-US" dirty="0"/>
              <a:t>Healthy relationships, behaviors</a:t>
            </a:r>
          </a:p>
        </p:txBody>
      </p:sp>
      <p:cxnSp>
        <p:nvCxnSpPr>
          <p:cNvPr id="6" name="Straight Connector 5">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a:off x="5391290" y="1597050"/>
            <a:ext cx="0" cy="3393831"/>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2" name="Title 1" hidden="1">
            <a:extLst>
              <a:ext uri="{FF2B5EF4-FFF2-40B4-BE49-F238E27FC236}">
                <a16:creationId xmlns:a16="http://schemas.microsoft.com/office/drawing/2014/main" id="{025D2538-670A-4F7E-B533-90AD7718B90B}"/>
              </a:ext>
            </a:extLst>
          </p:cNvPr>
          <p:cNvSpPr>
            <a:spLocks noGrp="1"/>
          </p:cNvSpPr>
          <p:nvPr>
            <p:ph type="title"/>
          </p:nvPr>
        </p:nvSpPr>
        <p:spPr/>
        <p:txBody>
          <a:bodyPr/>
          <a:lstStyle/>
          <a:p>
            <a:r>
              <a:rPr lang="en-US" dirty="0"/>
              <a:t>Strengths Assessment Topics</a:t>
            </a:r>
          </a:p>
        </p:txBody>
      </p:sp>
      <p:sp>
        <p:nvSpPr>
          <p:cNvPr id="8" name="Footer Placeholder 5">
            <a:extLst>
              <a:ext uri="{FF2B5EF4-FFF2-40B4-BE49-F238E27FC236}">
                <a16:creationId xmlns:a16="http://schemas.microsoft.com/office/drawing/2014/main" id="{2475303A-3909-C942-B8EB-15C7451FDFD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1375853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Quality Indicator Heading "/>
          <p:cNvGrpSpPr/>
          <p:nvPr/>
        </p:nvGrpSpPr>
        <p:grpSpPr>
          <a:xfrm>
            <a:off x="0" y="0"/>
            <a:ext cx="4125433" cy="959880"/>
            <a:chOff x="0" y="0"/>
            <a:chExt cx="4125433" cy="959880"/>
          </a:xfrm>
        </p:grpSpPr>
        <p:sp>
          <p:nvSpPr>
            <p:cNvPr id="8" name="Rectangle 8">
              <a:extLst>
                <a:ext uri="{FF2B5EF4-FFF2-40B4-BE49-F238E27FC236}">
                  <a16:creationId xmlns:a16="http://schemas.microsoft.com/office/drawing/2014/main" id="{9554C162-3F39-C54F-98E1-81376A19FEFD}"/>
                </a:ext>
              </a:extLst>
            </p:cNvPr>
            <p:cNvSpPr/>
            <p:nvPr/>
          </p:nvSpPr>
          <p:spPr>
            <a:xfrm>
              <a:off x="0" y="0"/>
              <a:ext cx="4125433" cy="959880"/>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9F22288-709F-ED43-92E6-EBA80BD3DC9C}"/>
                </a:ext>
              </a:extLst>
            </p:cNvPr>
            <p:cNvSpPr txBox="1"/>
            <p:nvPr/>
          </p:nvSpPr>
          <p:spPr>
            <a:xfrm>
              <a:off x="217044" y="233720"/>
              <a:ext cx="2909154" cy="492442"/>
            </a:xfrm>
            <a:prstGeom prst="rect">
              <a:avLst/>
            </a:prstGeom>
            <a:solidFill>
              <a:srgbClr val="6A4A62"/>
            </a:solidFill>
            <a:ln>
              <a:noFill/>
            </a:ln>
          </p:spPr>
          <p:txBody>
            <a:bodyPr wrap="square" rtlCol="0">
              <a:spAutoFit/>
            </a:bodyPr>
            <a:lstStyle/>
            <a:p>
              <a:r>
                <a:rPr lang="en-US" sz="2600" dirty="0">
                  <a:solidFill>
                    <a:schemeClr val="bg1"/>
                  </a:solidFill>
                </a:rPr>
                <a:t>Quality Indicator</a:t>
              </a:r>
            </a:p>
          </p:txBody>
        </p:sp>
      </p:grpSp>
      <p:sp>
        <p:nvSpPr>
          <p:cNvPr id="2" name="Title 1"/>
          <p:cNvSpPr>
            <a:spLocks noGrp="1"/>
          </p:cNvSpPr>
          <p:nvPr>
            <p:ph type="title"/>
          </p:nvPr>
        </p:nvSpPr>
        <p:spPr>
          <a:xfrm>
            <a:off x="838200" y="1786792"/>
            <a:ext cx="3494362" cy="3393831"/>
          </a:xfrm>
        </p:spPr>
        <p:txBody>
          <a:bodyPr vert="horz" lIns="91440" tIns="45720" rIns="91440" bIns="45720" rtlCol="0" anchor="ctr">
            <a:normAutofit/>
          </a:bodyPr>
          <a:lstStyle/>
          <a:p>
            <a:pPr algn="r"/>
            <a:r>
              <a:rPr lang="en-US" sz="2800" kern="1200" dirty="0">
                <a:solidFill>
                  <a:srgbClr val="6A4A62"/>
                </a:solidFill>
              </a:rPr>
              <a:t>To what extent did your district/school use best practices </a:t>
            </a:r>
            <a:r>
              <a:rPr lang="en-US" sz="2800" dirty="0">
                <a:solidFill>
                  <a:srgbClr val="6A4A62"/>
                </a:solidFill>
              </a:rPr>
              <a:t>to </a:t>
            </a:r>
            <a:r>
              <a:rPr lang="en-US" sz="2800" b="1" kern="1200" dirty="0">
                <a:solidFill>
                  <a:srgbClr val="6A4A62"/>
                </a:solidFill>
              </a:rPr>
              <a:t>assess student mental health strengths</a:t>
            </a:r>
            <a:r>
              <a:rPr lang="en-US" sz="2800" kern="1200" dirty="0">
                <a:solidFill>
                  <a:srgbClr val="6A4A62"/>
                </a:solidFill>
              </a:rPr>
              <a:t>?</a:t>
            </a:r>
          </a:p>
        </p:txBody>
      </p:sp>
      <p:sp>
        <p:nvSpPr>
          <p:cNvPr id="3" name="Content Placeholder 2"/>
          <p:cNvSpPr>
            <a:spLocks noGrp="1"/>
          </p:cNvSpPr>
          <p:nvPr>
            <p:ph sz="half" idx="1"/>
          </p:nvPr>
        </p:nvSpPr>
        <p:spPr>
          <a:xfrm>
            <a:off x="4948765" y="848254"/>
            <a:ext cx="6697135" cy="4930246"/>
          </a:xfrm>
        </p:spPr>
        <p:txBody>
          <a:bodyPr vert="horz" lIns="91440" tIns="45720" rIns="91440" bIns="45720" rtlCol="0" anchor="ctr">
            <a:normAutofit/>
          </a:bodyPr>
          <a:lstStyle/>
          <a:p>
            <a:pPr marL="0" indent="0">
              <a:buNone/>
            </a:pPr>
            <a:r>
              <a:rPr lang="en-US" sz="3600" b="1" dirty="0">
                <a:solidFill>
                  <a:srgbClr val="6A4A62"/>
                </a:solidFill>
              </a:rPr>
              <a:t>Best Practices</a:t>
            </a:r>
          </a:p>
          <a:p>
            <a:pPr>
              <a:buClr>
                <a:srgbClr val="6A4A62"/>
              </a:buClr>
            </a:pPr>
            <a:r>
              <a:rPr lang="en-US" sz="2200" dirty="0"/>
              <a:t>Convene a diverse strengths assessment team.  </a:t>
            </a:r>
          </a:p>
          <a:p>
            <a:pPr lvl="0">
              <a:buClr>
                <a:srgbClr val="6A4A62"/>
              </a:buClr>
            </a:pPr>
            <a:r>
              <a:rPr lang="en-US" sz="2200" dirty="0"/>
              <a:t>Review existing data. </a:t>
            </a:r>
          </a:p>
          <a:p>
            <a:pPr lvl="0">
              <a:buClr>
                <a:srgbClr val="6A4A62"/>
              </a:buClr>
            </a:pPr>
            <a:r>
              <a:rPr lang="en-US" sz="2200" dirty="0"/>
              <a:t>Identify additional data that might inform student strengths and develop a process to gather it.</a:t>
            </a:r>
          </a:p>
          <a:p>
            <a:pPr lvl="0">
              <a:buClr>
                <a:srgbClr val="6A4A62"/>
              </a:buClr>
            </a:pPr>
            <a:r>
              <a:rPr lang="en-US" sz="2200" dirty="0"/>
              <a:t>Utilize psychometrically sound and culturally relevant assessment tools and processes.</a:t>
            </a:r>
          </a:p>
          <a:p>
            <a:pPr lvl="0">
              <a:buClr>
                <a:srgbClr val="6A4A62"/>
              </a:buClr>
            </a:pPr>
            <a:r>
              <a:rPr lang="en-US" sz="2200" dirty="0"/>
              <a:t>Pilot needs assessment before scaling. </a:t>
            </a:r>
          </a:p>
          <a:p>
            <a:pPr lvl="0">
              <a:buClr>
                <a:srgbClr val="6A4A62"/>
              </a:buClr>
            </a:pPr>
            <a:r>
              <a:rPr lang="en-US" sz="2200" dirty="0"/>
              <a:t>Determine how current supports and services leverage and address gaps in student strengths.</a:t>
            </a:r>
          </a:p>
        </p:txBody>
      </p:sp>
      <p:cxnSp>
        <p:nvCxnSpPr>
          <p:cNvPr id="6" name="Straight Connector 5">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a:off x="4640663" y="1786792"/>
            <a:ext cx="0" cy="3393831"/>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10" name="Footer Placeholder 5">
            <a:extLst>
              <a:ext uri="{FF2B5EF4-FFF2-40B4-BE49-F238E27FC236}">
                <a16:creationId xmlns:a16="http://schemas.microsoft.com/office/drawing/2014/main" id="{912DBC22-D94C-F44B-85A7-9D724BD6E4A4}"/>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699095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Quality Indicator Heading "/>
          <p:cNvGrpSpPr/>
          <p:nvPr/>
        </p:nvGrpSpPr>
        <p:grpSpPr>
          <a:xfrm>
            <a:off x="0" y="0"/>
            <a:ext cx="4125433" cy="959880"/>
            <a:chOff x="0" y="0"/>
            <a:chExt cx="4125433" cy="959880"/>
          </a:xfrm>
        </p:grpSpPr>
        <p:sp>
          <p:nvSpPr>
            <p:cNvPr id="8" name="Rectangle 8">
              <a:extLst>
                <a:ext uri="{FF2B5EF4-FFF2-40B4-BE49-F238E27FC236}">
                  <a16:creationId xmlns:a16="http://schemas.microsoft.com/office/drawing/2014/main" id="{9554C162-3F39-C54F-98E1-81376A19FEFD}"/>
                </a:ext>
              </a:extLst>
            </p:cNvPr>
            <p:cNvSpPr/>
            <p:nvPr/>
          </p:nvSpPr>
          <p:spPr>
            <a:xfrm>
              <a:off x="0" y="0"/>
              <a:ext cx="4125433" cy="959880"/>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9F22288-709F-ED43-92E6-EBA80BD3DC9C}"/>
                </a:ext>
              </a:extLst>
            </p:cNvPr>
            <p:cNvSpPr txBox="1"/>
            <p:nvPr/>
          </p:nvSpPr>
          <p:spPr>
            <a:xfrm>
              <a:off x="217044" y="233720"/>
              <a:ext cx="2909154" cy="492442"/>
            </a:xfrm>
            <a:prstGeom prst="rect">
              <a:avLst/>
            </a:prstGeom>
            <a:solidFill>
              <a:srgbClr val="6A4A62"/>
            </a:solidFill>
            <a:ln>
              <a:noFill/>
            </a:ln>
          </p:spPr>
          <p:txBody>
            <a:bodyPr wrap="square" rtlCol="0">
              <a:spAutoFit/>
            </a:bodyPr>
            <a:lstStyle/>
            <a:p>
              <a:r>
                <a:rPr lang="en-US" sz="2600" dirty="0">
                  <a:solidFill>
                    <a:schemeClr val="bg1"/>
                  </a:solidFill>
                </a:rPr>
                <a:t>Quality Indicator</a:t>
              </a:r>
            </a:p>
          </p:txBody>
        </p:sp>
      </p:grpSp>
      <p:sp>
        <p:nvSpPr>
          <p:cNvPr id="2" name="Title 1"/>
          <p:cNvSpPr>
            <a:spLocks noGrp="1"/>
          </p:cNvSpPr>
          <p:nvPr>
            <p:ph type="title"/>
          </p:nvPr>
        </p:nvSpPr>
        <p:spPr>
          <a:xfrm>
            <a:off x="155033" y="814320"/>
            <a:ext cx="4643562" cy="4930246"/>
          </a:xfrm>
        </p:spPr>
        <p:txBody>
          <a:bodyPr vert="horz" lIns="91440" tIns="45720" rIns="91440" bIns="45720" rtlCol="0" anchor="ctr">
            <a:normAutofit/>
          </a:bodyPr>
          <a:lstStyle/>
          <a:p>
            <a:pPr algn="r"/>
            <a:r>
              <a:rPr lang="en-US" sz="2800" kern="1200" dirty="0">
                <a:solidFill>
                  <a:srgbClr val="6A4A62"/>
                </a:solidFill>
              </a:rPr>
              <a:t>To what extent did your district/school use best practices to </a:t>
            </a:r>
            <a:r>
              <a:rPr lang="en-US" sz="2800" b="1" dirty="0">
                <a:solidFill>
                  <a:srgbClr val="6A4A62"/>
                </a:solidFill>
              </a:rPr>
              <a:t>use your needs assessment to inform decisions about selecting, planning, and implementing appropriate services and supports</a:t>
            </a:r>
            <a:r>
              <a:rPr lang="en-US" sz="2800" dirty="0">
                <a:solidFill>
                  <a:srgbClr val="6A4A62"/>
                </a:solidFill>
              </a:rPr>
              <a:t>?</a:t>
            </a:r>
            <a:endParaRPr lang="en-US" sz="2800" kern="1200" dirty="0">
              <a:solidFill>
                <a:srgbClr val="6A4A62"/>
              </a:solidFill>
            </a:endParaRPr>
          </a:p>
        </p:txBody>
      </p:sp>
      <p:sp>
        <p:nvSpPr>
          <p:cNvPr id="3" name="Content Placeholder 2"/>
          <p:cNvSpPr>
            <a:spLocks noGrp="1"/>
          </p:cNvSpPr>
          <p:nvPr>
            <p:ph sz="half" idx="1"/>
          </p:nvPr>
        </p:nvSpPr>
        <p:spPr>
          <a:xfrm>
            <a:off x="5711032" y="672440"/>
            <a:ext cx="6377769" cy="4930246"/>
          </a:xfrm>
        </p:spPr>
        <p:txBody>
          <a:bodyPr vert="horz" lIns="91440" tIns="45720" rIns="91440" bIns="45720" rtlCol="0" anchor="ctr">
            <a:normAutofit/>
          </a:bodyPr>
          <a:lstStyle/>
          <a:p>
            <a:pPr marL="66675"/>
            <a:endParaRPr lang="en-US" sz="2200" b="1" i="1" dirty="0"/>
          </a:p>
          <a:p>
            <a:pPr marL="0" indent="0">
              <a:buNone/>
            </a:pPr>
            <a:r>
              <a:rPr lang="en-US" sz="3600" b="1" dirty="0">
                <a:solidFill>
                  <a:srgbClr val="6A4A62"/>
                </a:solidFill>
              </a:rPr>
              <a:t>Best Practices</a:t>
            </a:r>
          </a:p>
          <a:p>
            <a:pPr lvl="0">
              <a:buClr>
                <a:srgbClr val="6A4A62"/>
              </a:buClr>
            </a:pPr>
            <a:r>
              <a:rPr lang="en-US" sz="2400" dirty="0"/>
              <a:t>Develop an accessible comprehensive needs assessment report to inform decisions.</a:t>
            </a:r>
          </a:p>
          <a:p>
            <a:pPr lvl="0">
              <a:buClr>
                <a:srgbClr val="6A4A62"/>
              </a:buClr>
            </a:pPr>
            <a:r>
              <a:rPr lang="en-US" sz="2400" dirty="0"/>
              <a:t>Use data to inform how gaps can be addressed with available or new services and supports.</a:t>
            </a:r>
          </a:p>
          <a:p>
            <a:pPr lvl="0">
              <a:buClr>
                <a:srgbClr val="6A4A62"/>
              </a:buClr>
            </a:pPr>
            <a:r>
              <a:rPr lang="en-US" sz="2400" dirty="0"/>
              <a:t>Use data to prioritize selection of programs and strategies.</a:t>
            </a:r>
          </a:p>
        </p:txBody>
      </p:sp>
      <p:cxnSp>
        <p:nvCxnSpPr>
          <p:cNvPr id="6" name="Straight Connector 5">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a:off x="5254813" y="1582527"/>
            <a:ext cx="0" cy="3393831"/>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10" name="Footer Placeholder 5">
            <a:extLst>
              <a:ext uri="{FF2B5EF4-FFF2-40B4-BE49-F238E27FC236}">
                <a16:creationId xmlns:a16="http://schemas.microsoft.com/office/drawing/2014/main" id="{82EF5DFF-3EF2-C841-AD76-BBE1C34B62D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422241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0411" y="1928465"/>
            <a:ext cx="3419341" cy="2523768"/>
          </a:xfrm>
          <a:prstGeom prst="rect">
            <a:avLst/>
          </a:prstGeom>
        </p:spPr>
        <p:txBody>
          <a:bodyPr wrap="square">
            <a:spAutoFit/>
          </a:bodyPr>
          <a:lstStyle/>
          <a:p>
            <a:pPr>
              <a:spcAft>
                <a:spcPts val="1200"/>
              </a:spcAft>
            </a:pPr>
            <a:r>
              <a:rPr lang="en-US" sz="3600" b="1" dirty="0">
                <a:solidFill>
                  <a:srgbClr val="6A4A62"/>
                </a:solidFill>
              </a:rPr>
              <a:t>Reflection: </a:t>
            </a:r>
          </a:p>
          <a:p>
            <a:r>
              <a:rPr lang="en-US" sz="2800" dirty="0">
                <a:solidFill>
                  <a:srgbClr val="6A4A62"/>
                </a:solidFill>
              </a:rPr>
              <a:t>If you were to conduct a needs assessment in your district or school …</a:t>
            </a:r>
          </a:p>
        </p:txBody>
      </p:sp>
      <p:sp>
        <p:nvSpPr>
          <p:cNvPr id="3" name="Content Placeholder 2"/>
          <p:cNvSpPr>
            <a:spLocks noGrp="1"/>
          </p:cNvSpPr>
          <p:nvPr>
            <p:ph sz="half" idx="1"/>
          </p:nvPr>
        </p:nvSpPr>
        <p:spPr>
          <a:xfrm>
            <a:off x="5692109" y="460797"/>
            <a:ext cx="5914071" cy="5677469"/>
          </a:xfrm>
        </p:spPr>
        <p:txBody>
          <a:bodyPr vert="horz" lIns="91440" tIns="45720" rIns="91440" bIns="45720" rtlCol="0" anchor="ctr">
            <a:noAutofit/>
          </a:bodyPr>
          <a:lstStyle/>
          <a:p>
            <a:pPr>
              <a:buClr>
                <a:srgbClr val="6A4A62"/>
              </a:buClr>
            </a:pPr>
            <a:r>
              <a:rPr lang="en-US" sz="2400" dirty="0">
                <a:solidFill>
                  <a:srgbClr val="000000"/>
                </a:solidFill>
              </a:rPr>
              <a:t>Who would you want input from?</a:t>
            </a:r>
          </a:p>
          <a:p>
            <a:pPr>
              <a:buClr>
                <a:srgbClr val="6A4A62"/>
              </a:buClr>
            </a:pPr>
            <a:r>
              <a:rPr lang="en-US" sz="2400" dirty="0">
                <a:solidFill>
                  <a:srgbClr val="000000"/>
                </a:solidFill>
              </a:rPr>
              <a:t>What are you most interested in learning from the needs assessment?</a:t>
            </a:r>
          </a:p>
          <a:p>
            <a:pPr>
              <a:buClr>
                <a:srgbClr val="6A4A62"/>
              </a:buClr>
            </a:pPr>
            <a:r>
              <a:rPr lang="en-US" sz="2400" dirty="0">
                <a:solidFill>
                  <a:srgbClr val="000000"/>
                </a:solidFill>
              </a:rPr>
              <a:t>What question(s) would you like to see included on the assessment?</a:t>
            </a:r>
          </a:p>
          <a:p>
            <a:pPr>
              <a:buClr>
                <a:srgbClr val="6A4A62"/>
              </a:buClr>
            </a:pPr>
            <a:r>
              <a:rPr lang="en-US" sz="2400" dirty="0">
                <a:solidFill>
                  <a:srgbClr val="000000"/>
                </a:solidFill>
              </a:rPr>
              <a:t>What strengths would you consider assessing?</a:t>
            </a:r>
          </a:p>
          <a:p>
            <a:pPr>
              <a:buClr>
                <a:srgbClr val="6A4A62"/>
              </a:buClr>
            </a:pPr>
            <a:r>
              <a:rPr lang="en-US" sz="2400" dirty="0">
                <a:solidFill>
                  <a:srgbClr val="000000"/>
                </a:solidFill>
              </a:rPr>
              <a:t>How would you use the information you learn from the assessment to improve your school mental health system?</a:t>
            </a:r>
          </a:p>
        </p:txBody>
      </p:sp>
      <p:sp>
        <p:nvSpPr>
          <p:cNvPr id="6" name="Rounded Rectangular Callout 5">
            <a:extLst>
              <a:ext uri="{C183D7F6-B498-43B3-948B-1728B52AA6E4}">
                <adec:decorative xmlns:adec="http://schemas.microsoft.com/office/drawing/2017/decorative" val="1"/>
              </a:ext>
            </a:extLst>
          </p:cNvPr>
          <p:cNvSpPr/>
          <p:nvPr/>
        </p:nvSpPr>
        <p:spPr>
          <a:xfrm>
            <a:off x="851426" y="1503247"/>
            <a:ext cx="3778326" cy="3374208"/>
          </a:xfrm>
          <a:prstGeom prst="wedgeRoundRectCallout">
            <a:avLst>
              <a:gd name="adj1" fmla="val -25696"/>
              <a:gd name="adj2" fmla="val 79220"/>
              <a:gd name="adj3" fmla="val 16667"/>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flipH="1">
            <a:off x="5336275" y="1263413"/>
            <a:ext cx="1" cy="3853873"/>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2" name="Title 1" hidden="1">
            <a:extLst>
              <a:ext uri="{FF2B5EF4-FFF2-40B4-BE49-F238E27FC236}">
                <a16:creationId xmlns:a16="http://schemas.microsoft.com/office/drawing/2014/main" id="{A85BE49C-F3CC-43A8-880B-EA36F85F10A9}"/>
              </a:ext>
            </a:extLst>
          </p:cNvPr>
          <p:cNvSpPr>
            <a:spLocks noGrp="1"/>
          </p:cNvSpPr>
          <p:nvPr>
            <p:ph type="title"/>
          </p:nvPr>
        </p:nvSpPr>
        <p:spPr/>
        <p:txBody>
          <a:bodyPr/>
          <a:lstStyle/>
          <a:p>
            <a:r>
              <a:rPr lang="en-US" dirty="0"/>
              <a:t>Reflection</a:t>
            </a:r>
          </a:p>
        </p:txBody>
      </p:sp>
      <p:sp>
        <p:nvSpPr>
          <p:cNvPr id="8" name="Footer Placeholder 5">
            <a:extLst>
              <a:ext uri="{FF2B5EF4-FFF2-40B4-BE49-F238E27FC236}">
                <a16:creationId xmlns:a16="http://schemas.microsoft.com/office/drawing/2014/main" id="{41A989CB-5228-5441-B3C4-DD16D3720025}"/>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165778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Quality Indicator Heading "/>
          <p:cNvGrpSpPr/>
          <p:nvPr/>
        </p:nvGrpSpPr>
        <p:grpSpPr>
          <a:xfrm>
            <a:off x="0" y="0"/>
            <a:ext cx="4125433" cy="959880"/>
            <a:chOff x="0" y="0"/>
            <a:chExt cx="4125433" cy="959880"/>
          </a:xfrm>
        </p:grpSpPr>
        <p:sp>
          <p:nvSpPr>
            <p:cNvPr id="8" name="Rectangle 8">
              <a:extLst>
                <a:ext uri="{FF2B5EF4-FFF2-40B4-BE49-F238E27FC236}">
                  <a16:creationId xmlns:a16="http://schemas.microsoft.com/office/drawing/2014/main" id="{9554C162-3F39-C54F-98E1-81376A19FEFD}"/>
                </a:ext>
              </a:extLst>
            </p:cNvPr>
            <p:cNvSpPr/>
            <p:nvPr/>
          </p:nvSpPr>
          <p:spPr>
            <a:xfrm>
              <a:off x="0" y="0"/>
              <a:ext cx="4125433" cy="959880"/>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9F22288-709F-ED43-92E6-EBA80BD3DC9C}"/>
                </a:ext>
              </a:extLst>
            </p:cNvPr>
            <p:cNvSpPr txBox="1"/>
            <p:nvPr/>
          </p:nvSpPr>
          <p:spPr>
            <a:xfrm>
              <a:off x="217044" y="233720"/>
              <a:ext cx="2909154" cy="492442"/>
            </a:xfrm>
            <a:prstGeom prst="rect">
              <a:avLst/>
            </a:prstGeom>
            <a:solidFill>
              <a:srgbClr val="6A4A62"/>
            </a:solidFill>
            <a:ln>
              <a:noFill/>
            </a:ln>
          </p:spPr>
          <p:txBody>
            <a:bodyPr wrap="square" rtlCol="0">
              <a:spAutoFit/>
            </a:bodyPr>
            <a:lstStyle/>
            <a:p>
              <a:r>
                <a:rPr lang="en-US" sz="2600" dirty="0">
                  <a:solidFill>
                    <a:schemeClr val="bg1"/>
                  </a:solidFill>
                </a:rPr>
                <a:t>Quality Indicator</a:t>
              </a:r>
            </a:p>
          </p:txBody>
        </p:sp>
      </p:grpSp>
      <p:sp>
        <p:nvSpPr>
          <p:cNvPr id="2" name="Title 1"/>
          <p:cNvSpPr>
            <a:spLocks noGrp="1"/>
          </p:cNvSpPr>
          <p:nvPr>
            <p:ph type="title"/>
          </p:nvPr>
        </p:nvSpPr>
        <p:spPr>
          <a:xfrm>
            <a:off x="-95534" y="917422"/>
            <a:ext cx="4786113" cy="4930246"/>
          </a:xfrm>
        </p:spPr>
        <p:txBody>
          <a:bodyPr vert="horz" lIns="91440" tIns="45720" rIns="91440" bIns="45720" rtlCol="0" anchor="ctr">
            <a:normAutofit/>
          </a:bodyPr>
          <a:lstStyle/>
          <a:p>
            <a:pPr algn="r"/>
            <a:r>
              <a:rPr lang="en-US" sz="2400" kern="1200" dirty="0">
                <a:solidFill>
                  <a:srgbClr val="6A4A62"/>
                </a:solidFill>
              </a:rPr>
              <a:t>To what extent did your district/school use best practices to </a:t>
            </a:r>
            <a:r>
              <a:rPr lang="en-US" sz="2400" b="1" dirty="0">
                <a:solidFill>
                  <a:srgbClr val="6A4A62"/>
                </a:solidFill>
              </a:rPr>
              <a:t>conduct resource mapping or have access to an updated resource map or guide to identify existing school and community mental health services and supports</a:t>
            </a:r>
            <a:r>
              <a:rPr lang="en-US" sz="2400" dirty="0">
                <a:solidFill>
                  <a:srgbClr val="6A4A62"/>
                </a:solidFill>
              </a:rPr>
              <a:t>?</a:t>
            </a:r>
            <a:endParaRPr lang="en-US" sz="2400" kern="1200" dirty="0">
              <a:solidFill>
                <a:srgbClr val="6A4A62"/>
              </a:solidFill>
            </a:endParaRPr>
          </a:p>
        </p:txBody>
      </p:sp>
      <p:sp>
        <p:nvSpPr>
          <p:cNvPr id="3" name="Content Placeholder 2"/>
          <p:cNvSpPr>
            <a:spLocks noGrp="1"/>
          </p:cNvSpPr>
          <p:nvPr>
            <p:ph sz="half" idx="1"/>
          </p:nvPr>
        </p:nvSpPr>
        <p:spPr>
          <a:xfrm>
            <a:off x="5235338" y="917422"/>
            <a:ext cx="6718659" cy="4814638"/>
          </a:xfrm>
        </p:spPr>
        <p:txBody>
          <a:bodyPr vert="horz" lIns="91440" tIns="45720" rIns="91440" bIns="45720" rtlCol="0" anchor="ctr">
            <a:normAutofit fontScale="55000" lnSpcReduction="20000"/>
          </a:bodyPr>
          <a:lstStyle/>
          <a:p>
            <a:pPr marL="66675"/>
            <a:endParaRPr lang="en-US" sz="2200" b="1" i="1" dirty="0"/>
          </a:p>
          <a:p>
            <a:pPr marL="0" indent="0">
              <a:buNone/>
            </a:pPr>
            <a:r>
              <a:rPr lang="en-US" sz="6500" b="1" dirty="0">
                <a:solidFill>
                  <a:srgbClr val="6A4A62"/>
                </a:solidFill>
              </a:rPr>
              <a:t>Best Practices:</a:t>
            </a:r>
          </a:p>
          <a:p>
            <a:pPr lvl="0">
              <a:lnSpc>
                <a:spcPct val="110000"/>
              </a:lnSpc>
              <a:buClr>
                <a:srgbClr val="6A4A62"/>
              </a:buClr>
            </a:pPr>
            <a:r>
              <a:rPr lang="en-US" sz="3800" dirty="0"/>
              <a:t>Use multiple sources to identify existing resources.</a:t>
            </a:r>
          </a:p>
          <a:p>
            <a:pPr lvl="0">
              <a:lnSpc>
                <a:spcPct val="110000"/>
              </a:lnSpc>
              <a:buClr>
                <a:srgbClr val="6A4A62"/>
              </a:buClr>
            </a:pPr>
            <a:r>
              <a:rPr lang="en-US" sz="3800" dirty="0"/>
              <a:t>Create and foster school-community partnerships to ensure ongoing communication.</a:t>
            </a:r>
          </a:p>
          <a:p>
            <a:pPr lvl="0">
              <a:lnSpc>
                <a:spcPct val="110000"/>
              </a:lnSpc>
              <a:buClr>
                <a:srgbClr val="6A4A62"/>
              </a:buClr>
            </a:pPr>
            <a:r>
              <a:rPr lang="en-US" sz="3800" dirty="0"/>
              <a:t>Develop a user-friendly, updated, comprehensive resource map or guide.</a:t>
            </a:r>
          </a:p>
          <a:p>
            <a:pPr lvl="0">
              <a:lnSpc>
                <a:spcPct val="110000"/>
              </a:lnSpc>
              <a:buClr>
                <a:srgbClr val="6A4A62"/>
              </a:buClr>
            </a:pPr>
            <a:r>
              <a:rPr lang="en-US" sz="3800" dirty="0"/>
              <a:t>Include target outcomes and evidence of impact.</a:t>
            </a:r>
          </a:p>
          <a:p>
            <a:pPr lvl="0">
              <a:lnSpc>
                <a:spcPct val="110000"/>
              </a:lnSpc>
              <a:buClr>
                <a:srgbClr val="6A4A62"/>
              </a:buClr>
            </a:pPr>
            <a:r>
              <a:rPr lang="en-US" sz="3800" dirty="0"/>
              <a:t>Ensure the resource map is accessible to diverse stakeholders.</a:t>
            </a:r>
          </a:p>
          <a:p>
            <a:pPr lvl="0">
              <a:lnSpc>
                <a:spcPct val="110000"/>
              </a:lnSpc>
              <a:buClr>
                <a:srgbClr val="6A4A62"/>
              </a:buClr>
            </a:pPr>
            <a:r>
              <a:rPr lang="en-US" sz="3800" dirty="0"/>
              <a:t>Establish a process to regularly evaluate, update, and improve the map or guide.</a:t>
            </a:r>
          </a:p>
        </p:txBody>
      </p:sp>
      <p:cxnSp>
        <p:nvCxnSpPr>
          <p:cNvPr id="6" name="Straight Connector 5">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a:off x="4872024" y="1419367"/>
            <a:ext cx="424" cy="3926356"/>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10" name="Footer Placeholder 5">
            <a:extLst>
              <a:ext uri="{FF2B5EF4-FFF2-40B4-BE49-F238E27FC236}">
                <a16:creationId xmlns:a16="http://schemas.microsoft.com/office/drawing/2014/main" id="{58A30407-6D14-2848-8A58-24EA1EC95B86}"/>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243734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miling and looking at the camera&#10;&#10;Description automatically generated">
            <a:extLst>
              <a:ext uri="{FF2B5EF4-FFF2-40B4-BE49-F238E27FC236}">
                <a16:creationId xmlns:a16="http://schemas.microsoft.com/office/drawing/2014/main" id="{08BD3DE4-4B0C-E549-F9CC-A914C84AC57A}"/>
              </a:ext>
            </a:extLst>
          </p:cNvPr>
          <p:cNvPicPr>
            <a:picLocks noChangeAspect="1"/>
          </p:cNvPicPr>
          <p:nvPr/>
        </p:nvPicPr>
        <p:blipFill>
          <a:blip r:embed="rId3"/>
          <a:stretch>
            <a:fillRect/>
          </a:stretch>
        </p:blipFill>
        <p:spPr>
          <a:xfrm>
            <a:off x="7654115" y="1846597"/>
            <a:ext cx="2801912" cy="3626004"/>
          </a:xfrm>
          <a:prstGeom prst="rect">
            <a:avLst/>
          </a:prstGeom>
        </p:spPr>
      </p:pic>
      <p:sp>
        <p:nvSpPr>
          <p:cNvPr id="3" name="Content Placeholder 3"/>
          <p:cNvSpPr txBox="1">
            <a:spLocks/>
          </p:cNvSpPr>
          <p:nvPr/>
        </p:nvSpPr>
        <p:spPr>
          <a:xfrm>
            <a:off x="307961" y="2501248"/>
            <a:ext cx="5706672" cy="1945107"/>
          </a:xfrm>
          <a:prstGeom prst="rect">
            <a:avLst/>
          </a:prstGeom>
        </p:spPr>
        <p:txBody>
          <a:bodyPr vert="horz" lIns="91440" tIns="45720" rIns="91440" bIns="45720" rtlCol="0" anchor="ctr">
            <a:no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514350">
              <a:defRPr/>
            </a:pPr>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Provides guidance to advance school mental health quality and sustainability</a:t>
            </a:r>
          </a:p>
          <a:p>
            <a:pPr algn="l" defTabSz="514350">
              <a:defRPr/>
            </a:pPr>
            <a:endParaRPr lang="en-US" sz="2400"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l" defTabSz="514350">
              <a:defRPr/>
            </a:pPr>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Includes:</a:t>
            </a:r>
          </a:p>
          <a:p>
            <a:pPr marL="417910" lvl="1" indent="-160735" defTabSz="514350">
              <a:buClr>
                <a:srgbClr val="6A4A62"/>
              </a:buClr>
              <a:buFont typeface="Arial" panose="020B0604020202020204" pitchFamily="34" charset="0"/>
              <a:buChar char="•"/>
              <a:defRPr/>
            </a:pPr>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Background</a:t>
            </a:r>
          </a:p>
          <a:p>
            <a:pPr marL="417910" lvl="1" indent="-160735" defTabSz="514350">
              <a:buClr>
                <a:srgbClr val="6A4A62"/>
              </a:buClr>
              <a:buFont typeface="Arial" panose="020B0604020202020204" pitchFamily="34" charset="0"/>
              <a:buChar char="•"/>
              <a:defRPr/>
            </a:pPr>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Best practices</a:t>
            </a:r>
          </a:p>
          <a:p>
            <a:pPr marL="417910" lvl="1" indent="-160735" defTabSz="514350">
              <a:buClr>
                <a:srgbClr val="6A4A62"/>
              </a:buClr>
              <a:buFont typeface="Arial" panose="020B0604020202020204" pitchFamily="34" charset="0"/>
              <a:buChar char="•"/>
              <a:defRPr/>
            </a:pPr>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Action steps</a:t>
            </a:r>
          </a:p>
          <a:p>
            <a:pPr marL="417910" lvl="1" indent="-160735" defTabSz="514350">
              <a:buClr>
                <a:srgbClr val="6A4A62"/>
              </a:buClr>
              <a:buFont typeface="Arial" panose="020B0604020202020204" pitchFamily="34" charset="0"/>
              <a:buChar char="•"/>
              <a:defRPr/>
            </a:pPr>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Examples from the field</a:t>
            </a:r>
          </a:p>
          <a:p>
            <a:pPr marL="417910" lvl="1" indent="-160735" defTabSz="514350">
              <a:buClr>
                <a:srgbClr val="6A4A62"/>
              </a:buClr>
              <a:buFont typeface="Arial" panose="020B0604020202020204" pitchFamily="34" charset="0"/>
              <a:buChar char="•"/>
              <a:defRPr/>
            </a:pPr>
            <a:r>
              <a:rPr lang="en-US" sz="2400" dirty="0">
                <a:solidFill>
                  <a:srgbClr val="000000"/>
                </a:solidFill>
                <a:latin typeface="Lato" panose="020F0502020204030203" pitchFamily="34" charset="0"/>
                <a:ea typeface="Lato" panose="020F0502020204030203" pitchFamily="34" charset="0"/>
                <a:cs typeface="Lato" panose="020F0502020204030203" pitchFamily="34" charset="0"/>
              </a:rPr>
              <a:t>Resources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Text Placeholder 2"/>
          <p:cNvSpPr txBox="1">
            <a:spLocks/>
          </p:cNvSpPr>
          <p:nvPr/>
        </p:nvSpPr>
        <p:spPr>
          <a:xfrm>
            <a:off x="24567" y="629236"/>
            <a:ext cx="10841732" cy="8881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6A4A62"/>
                </a:solidFill>
                <a:effectLst/>
                <a:uLnTx/>
                <a:uFillTx/>
                <a:latin typeface="Arial" panose="020B0604020202020204" pitchFamily="34" charset="0"/>
                <a:ea typeface="+mn-ea"/>
                <a:cs typeface="Arial" panose="020B0604020202020204" pitchFamily="34" charset="0"/>
              </a:rPr>
              <a:t>School Mental Health Quality Guide:             Needs Assessment and Resource Mapping</a:t>
            </a:r>
            <a:endParaRPr kumimoji="0" lang="en-US" sz="4000" b="0" i="0" u="none" strike="noStrike" kern="1200" cap="none" spc="0" normalizeH="0" baseline="0" noProof="0">
              <a:ln>
                <a:noFill/>
              </a:ln>
              <a:solidFill>
                <a:srgbClr val="6A4A62"/>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C183D7F6-B498-43B3-948B-1728B52AA6E4}">
                <adec:decorative xmlns:adec="http://schemas.microsoft.com/office/drawing/2017/decorative" val="1"/>
              </a:ext>
            </a:extLst>
          </p:cNvPr>
          <p:cNvCxnSpPr/>
          <p:nvPr/>
        </p:nvCxnSpPr>
        <p:spPr>
          <a:xfrm flipH="1">
            <a:off x="6300439" y="1769643"/>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grpSp>
        <p:nvGrpSpPr>
          <p:cNvPr id="7" name="Group 6" descr="Resources Heading "/>
          <p:cNvGrpSpPr/>
          <p:nvPr/>
        </p:nvGrpSpPr>
        <p:grpSpPr>
          <a:xfrm>
            <a:off x="9116703" y="0"/>
            <a:ext cx="3075297" cy="968992"/>
            <a:chOff x="6874681" y="0"/>
            <a:chExt cx="2269319" cy="682388"/>
          </a:xfrm>
          <a:solidFill>
            <a:srgbClr val="6A4A62"/>
          </a:solidFill>
        </p:grpSpPr>
        <p:sp>
          <p:nvSpPr>
            <p:cNvPr id="8"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p:cNvSpPr txBox="1"/>
            <p:nvPr/>
          </p:nvSpPr>
          <p:spPr>
            <a:xfrm>
              <a:off x="7485287" y="147832"/>
              <a:ext cx="1457316" cy="346790"/>
            </a:xfrm>
            <a:prstGeom prst="rect">
              <a:avLst/>
            </a:prstGeom>
            <a:grp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Resources</a:t>
              </a:r>
            </a:p>
          </p:txBody>
        </p:sp>
      </p:grpSp>
      <p:pic>
        <p:nvPicPr>
          <p:cNvPr id="10" name="Picture 9" descr="MHTTC stacked color bars" title="MHTTC stacked color ba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5616" y="5149969"/>
            <a:ext cx="3236384" cy="2157590"/>
          </a:xfrm>
          <a:prstGeom prst="rect">
            <a:avLst/>
          </a:prstGeom>
        </p:spPr>
      </p:pic>
      <p:sp>
        <p:nvSpPr>
          <p:cNvPr id="12" name="Rectangle 11">
            <a:extLst>
              <a:ext uri="{FF2B5EF4-FFF2-40B4-BE49-F238E27FC236}">
                <a16:creationId xmlns:a16="http://schemas.microsoft.com/office/drawing/2014/main" id="{93BC9B6A-409A-42E5-B761-BC1359C28E0C}"/>
              </a:ext>
            </a:extLst>
          </p:cNvPr>
          <p:cNvSpPr/>
          <p:nvPr/>
        </p:nvSpPr>
        <p:spPr>
          <a:xfrm>
            <a:off x="10598227" y="5230926"/>
            <a:ext cx="1593773" cy="3077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NCSMH</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2023</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Footer Placeholder 5">
            <a:extLst>
              <a:ext uri="{FF2B5EF4-FFF2-40B4-BE49-F238E27FC236}">
                <a16:creationId xmlns:a16="http://schemas.microsoft.com/office/drawing/2014/main" id="{47B208F2-54A7-2B4B-8CAA-53BD19DAD76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585124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55" y="181118"/>
            <a:ext cx="4989394" cy="1325563"/>
          </a:xfrm>
        </p:spPr>
        <p:txBody>
          <a:bodyPr>
            <a:normAutofit/>
          </a:bodyPr>
          <a:lstStyle/>
          <a:p>
            <a:r>
              <a:rPr lang="en-US" sz="3600" b="1" dirty="0">
                <a:solidFill>
                  <a:srgbClr val="6A4A62"/>
                </a:solidFill>
              </a:rPr>
              <a:t>Mapping Across Tiers</a:t>
            </a:r>
          </a:p>
        </p:txBody>
      </p:sp>
      <p:grpSp>
        <p:nvGrpSpPr>
          <p:cNvPr id="5" name="Group 4" descr="Pyramid shows three tiers to address academic and behavioral needs of students. ">
            <a:extLst>
              <a:ext uri="{FF2B5EF4-FFF2-40B4-BE49-F238E27FC236}">
                <a16:creationId xmlns:a16="http://schemas.microsoft.com/office/drawing/2014/main" id="{23C8EDA9-6D7B-48C7-A078-01D1F2E1590B}"/>
              </a:ext>
            </a:extLst>
          </p:cNvPr>
          <p:cNvGrpSpPr/>
          <p:nvPr/>
        </p:nvGrpSpPr>
        <p:grpSpPr>
          <a:xfrm>
            <a:off x="1089243" y="561003"/>
            <a:ext cx="10131787" cy="5735995"/>
            <a:chOff x="1089243" y="561003"/>
            <a:chExt cx="10131787" cy="5735995"/>
          </a:xfrm>
        </p:grpSpPr>
        <p:sp>
          <p:nvSpPr>
            <p:cNvPr id="6" name="Freeform: Shape 5" descr="&#10;&#10;&#10;&#10;Tier 3&#10;Targeted interventions for &#10;students with serious concerns&#10; that affect daily functioning&#10;">
              <a:extLst>
                <a:ext uri="{FF2B5EF4-FFF2-40B4-BE49-F238E27FC236}">
                  <a16:creationId xmlns:a16="http://schemas.microsoft.com/office/drawing/2014/main" id="{907FFFF4-2D58-4B92-973A-0F5539A21A55}"/>
                </a:ext>
              </a:extLst>
            </p:cNvPr>
            <p:cNvSpPr/>
            <p:nvPr/>
          </p:nvSpPr>
          <p:spPr>
            <a:xfrm>
              <a:off x="4045676" y="561003"/>
              <a:ext cx="4218921" cy="2356641"/>
            </a:xfrm>
            <a:custGeom>
              <a:avLst/>
              <a:gdLst>
                <a:gd name="connsiteX0" fmla="*/ 0 w 4218921"/>
                <a:gd name="connsiteY0" fmla="*/ 2356641 h 2356641"/>
                <a:gd name="connsiteX1" fmla="*/ 2109453 w 4218921"/>
                <a:gd name="connsiteY1" fmla="*/ 0 h 2356641"/>
                <a:gd name="connsiteX2" fmla="*/ 2109468 w 4218921"/>
                <a:gd name="connsiteY2" fmla="*/ 0 h 2356641"/>
                <a:gd name="connsiteX3" fmla="*/ 4218921 w 4218921"/>
                <a:gd name="connsiteY3" fmla="*/ 2356641 h 2356641"/>
                <a:gd name="connsiteX4" fmla="*/ 0 w 4218921"/>
                <a:gd name="connsiteY4" fmla="*/ 2356641 h 235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921" h="2356641">
                  <a:moveTo>
                    <a:pt x="0" y="2356641"/>
                  </a:moveTo>
                  <a:lnTo>
                    <a:pt x="2109453" y="0"/>
                  </a:lnTo>
                  <a:lnTo>
                    <a:pt x="2109468" y="0"/>
                  </a:lnTo>
                  <a:lnTo>
                    <a:pt x="4218921" y="2356641"/>
                  </a:lnTo>
                  <a:lnTo>
                    <a:pt x="0" y="2356641"/>
                  </a:lnTo>
                  <a:close/>
                </a:path>
              </a:pathLst>
            </a:custGeom>
            <a:solidFill>
              <a:srgbClr val="825C78"/>
            </a:solidFill>
          </p:spPr>
          <p:style>
            <a:lnRef idx="2">
              <a:schemeClr val="lt1">
                <a:hueOff val="0"/>
                <a:satOff val="0"/>
                <a:lumOff val="0"/>
                <a:alphaOff val="0"/>
              </a:schemeClr>
            </a:lnRef>
            <a:fillRef idx="1">
              <a:scrgbClr r="0" g="0" b="0"/>
            </a:fillRef>
            <a:effectRef idx="0">
              <a:schemeClr val="accent6">
                <a:alpha val="90000"/>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endParaRPr lang="en-US" sz="1200" b="1" kern="1200" dirty="0"/>
            </a:p>
            <a:p>
              <a:pPr marL="0" lvl="0" indent="0" algn="ctr" defTabSz="533400">
                <a:lnSpc>
                  <a:spcPct val="90000"/>
                </a:lnSpc>
                <a:spcBef>
                  <a:spcPct val="0"/>
                </a:spcBef>
                <a:spcAft>
                  <a:spcPct val="35000"/>
                </a:spcAft>
                <a:buNone/>
              </a:pPr>
              <a:endParaRPr lang="en-US" sz="1200" b="1" kern="1200" dirty="0"/>
            </a:p>
            <a:p>
              <a:pPr marL="0" lvl="0" indent="0" algn="ctr" defTabSz="533400">
                <a:lnSpc>
                  <a:spcPct val="90000"/>
                </a:lnSpc>
                <a:spcBef>
                  <a:spcPct val="0"/>
                </a:spcBef>
                <a:spcAft>
                  <a:spcPct val="35000"/>
                </a:spcAft>
                <a:buNone/>
              </a:pPr>
              <a:endParaRPr lang="en-US" sz="1200" b="1" kern="1200" dirty="0"/>
            </a:p>
            <a:p>
              <a:pPr marL="0" lvl="0" indent="0" algn="ctr" defTabSz="533400">
                <a:lnSpc>
                  <a:spcPct val="90000"/>
                </a:lnSpc>
                <a:spcBef>
                  <a:spcPct val="0"/>
                </a:spcBef>
                <a:spcAft>
                  <a:spcPct val="35000"/>
                </a:spcAft>
                <a:buNone/>
              </a:pPr>
              <a:endParaRPr lang="en-US" sz="1400" b="1" kern="1200" dirty="0"/>
            </a:p>
            <a:p>
              <a:pPr marL="0" lvl="0" indent="0" algn="ctr" defTabSz="533400">
                <a:lnSpc>
                  <a:spcPct val="90000"/>
                </a:lnSpc>
                <a:spcBef>
                  <a:spcPct val="0"/>
                </a:spcBef>
                <a:spcAft>
                  <a:spcPct val="35000"/>
                </a:spcAft>
                <a:buNone/>
              </a:pPr>
              <a:r>
                <a:rPr lang="en-US" sz="2000" b="1" kern="1200" dirty="0">
                  <a:solidFill>
                    <a:schemeClr val="bg1"/>
                  </a:solidFill>
                </a:rPr>
                <a:t>Tier 3</a:t>
              </a:r>
            </a:p>
            <a:p>
              <a:pPr marL="0" lvl="0" indent="0" algn="ctr" defTabSz="533400">
                <a:lnSpc>
                  <a:spcPct val="90000"/>
                </a:lnSpc>
                <a:spcBef>
                  <a:spcPct val="0"/>
                </a:spcBef>
                <a:spcAft>
                  <a:spcPts val="200"/>
                </a:spcAft>
                <a:buNone/>
              </a:pPr>
              <a:r>
                <a:rPr lang="en-US" b="0" kern="1200" dirty="0">
                  <a:solidFill>
                    <a:schemeClr val="bg1"/>
                  </a:solidFill>
                </a:rPr>
                <a:t>Targeted interventions for </a:t>
              </a:r>
            </a:p>
            <a:p>
              <a:pPr marL="0" lvl="0" indent="0" algn="ctr" defTabSz="533400">
                <a:lnSpc>
                  <a:spcPct val="90000"/>
                </a:lnSpc>
                <a:spcBef>
                  <a:spcPct val="0"/>
                </a:spcBef>
                <a:spcAft>
                  <a:spcPts val="200"/>
                </a:spcAft>
                <a:buNone/>
              </a:pPr>
              <a:r>
                <a:rPr lang="en-US" b="0" kern="1200" dirty="0">
                  <a:solidFill>
                    <a:schemeClr val="bg1"/>
                  </a:solidFill>
                </a:rPr>
                <a:t>students with serious concerns</a:t>
              </a:r>
            </a:p>
            <a:p>
              <a:pPr marL="0" lvl="0" indent="0" algn="ctr" defTabSz="533400">
                <a:lnSpc>
                  <a:spcPct val="90000"/>
                </a:lnSpc>
                <a:spcBef>
                  <a:spcPct val="0"/>
                </a:spcBef>
                <a:spcAft>
                  <a:spcPts val="200"/>
                </a:spcAft>
                <a:buNone/>
              </a:pPr>
              <a:r>
                <a:rPr lang="en-US" b="0" kern="1200" dirty="0">
                  <a:solidFill>
                    <a:schemeClr val="bg1"/>
                  </a:solidFill>
                </a:rPr>
                <a:t> that affect daily functioning</a:t>
              </a:r>
            </a:p>
          </p:txBody>
        </p:sp>
        <p:sp>
          <p:nvSpPr>
            <p:cNvPr id="7" name="Freeform: Shape 6" descr="&#10;Tier 2&#10;Supports and early intervention for students identified through needs assessments as at risk for mental health concerns&#10;&#10;">
              <a:extLst>
                <a:ext uri="{FF2B5EF4-FFF2-40B4-BE49-F238E27FC236}">
                  <a16:creationId xmlns:a16="http://schemas.microsoft.com/office/drawing/2014/main" id="{485D7114-AC7D-422E-8D32-04861ACCFDBE}"/>
                </a:ext>
              </a:extLst>
            </p:cNvPr>
            <p:cNvSpPr/>
            <p:nvPr/>
          </p:nvSpPr>
          <p:spPr>
            <a:xfrm>
              <a:off x="2806018" y="2917644"/>
              <a:ext cx="6698237" cy="1384917"/>
            </a:xfrm>
            <a:custGeom>
              <a:avLst/>
              <a:gdLst>
                <a:gd name="connsiteX0" fmla="*/ 0 w 6698237"/>
                <a:gd name="connsiteY0" fmla="*/ 1384917 h 1384917"/>
                <a:gd name="connsiteX1" fmla="*/ 1239653 w 6698237"/>
                <a:gd name="connsiteY1" fmla="*/ 0 h 1384917"/>
                <a:gd name="connsiteX2" fmla="*/ 5458584 w 6698237"/>
                <a:gd name="connsiteY2" fmla="*/ 0 h 1384917"/>
                <a:gd name="connsiteX3" fmla="*/ 6698237 w 6698237"/>
                <a:gd name="connsiteY3" fmla="*/ 1384917 h 1384917"/>
                <a:gd name="connsiteX4" fmla="*/ 0 w 6698237"/>
                <a:gd name="connsiteY4" fmla="*/ 1384917 h 1384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8237" h="1384917">
                  <a:moveTo>
                    <a:pt x="0" y="1384917"/>
                  </a:moveTo>
                  <a:lnTo>
                    <a:pt x="1239653" y="0"/>
                  </a:lnTo>
                  <a:lnTo>
                    <a:pt x="5458584" y="0"/>
                  </a:lnTo>
                  <a:lnTo>
                    <a:pt x="6698237" y="1384917"/>
                  </a:lnTo>
                  <a:lnTo>
                    <a:pt x="0" y="1384917"/>
                  </a:lnTo>
                  <a:close/>
                </a:path>
              </a:pathLst>
            </a:custGeom>
            <a:solidFill>
              <a:srgbClr val="916585"/>
            </a:solidFill>
          </p:spPr>
          <p:style>
            <a:lnRef idx="2">
              <a:schemeClr val="lt1">
                <a:hueOff val="0"/>
                <a:satOff val="0"/>
                <a:lumOff val="0"/>
                <a:alphaOff val="0"/>
              </a:schemeClr>
            </a:lnRef>
            <a:fillRef idx="1">
              <a:scrgbClr r="0" g="0" b="0"/>
            </a:fillRef>
            <a:effectRef idx="0">
              <a:schemeClr val="accent6">
                <a:alpha val="90000"/>
                <a:hueOff val="0"/>
                <a:satOff val="0"/>
                <a:lumOff val="0"/>
                <a:alphaOff val="-10000"/>
              </a:schemeClr>
            </a:effectRef>
            <a:fontRef idx="minor">
              <a:schemeClr val="lt1"/>
            </a:fontRef>
          </p:style>
          <p:txBody>
            <a:bodyPr spcFirstLastPara="0" vert="horz" wrap="square" lIns="1187432" tIns="15240" rIns="1187431" bIns="15240" numCol="1" spcCol="1270" anchor="ctr" anchorCtr="0">
              <a:noAutofit/>
            </a:bodyPr>
            <a:lstStyle/>
            <a:p>
              <a:pPr marL="0" lvl="0" indent="0" algn="ctr" defTabSz="533400">
                <a:lnSpc>
                  <a:spcPct val="90000"/>
                </a:lnSpc>
                <a:spcBef>
                  <a:spcPct val="0"/>
                </a:spcBef>
                <a:spcAft>
                  <a:spcPct val="35000"/>
                </a:spcAft>
                <a:buNone/>
              </a:pPr>
              <a:endParaRPr lang="en-US" sz="1200" b="1" kern="1200" dirty="0"/>
            </a:p>
            <a:p>
              <a:pPr marL="0" lvl="0" indent="0" algn="ctr" defTabSz="533400">
                <a:lnSpc>
                  <a:spcPct val="90000"/>
                </a:lnSpc>
                <a:spcBef>
                  <a:spcPct val="0"/>
                </a:spcBef>
                <a:spcAft>
                  <a:spcPct val="35000"/>
                </a:spcAft>
                <a:buNone/>
              </a:pPr>
              <a:r>
                <a:rPr lang="en-US" sz="2000" b="1" kern="1200" dirty="0">
                  <a:solidFill>
                    <a:schemeClr val="bg1"/>
                  </a:solidFill>
                </a:rPr>
                <a:t>Tier 2</a:t>
              </a:r>
            </a:p>
            <a:p>
              <a:pPr marL="0" lvl="0" indent="0" algn="ctr" defTabSz="533400">
                <a:lnSpc>
                  <a:spcPct val="90000"/>
                </a:lnSpc>
                <a:spcBef>
                  <a:spcPct val="0"/>
                </a:spcBef>
                <a:spcAft>
                  <a:spcPts val="600"/>
                </a:spcAft>
                <a:buNone/>
              </a:pPr>
              <a:r>
                <a:rPr lang="en-US" b="0" kern="1200" dirty="0">
                  <a:solidFill>
                    <a:schemeClr val="bg1"/>
                  </a:solidFill>
                </a:rPr>
                <a:t>Supports and early intervention for students identified through needs assessments as at risk for mental health concerns</a:t>
              </a:r>
            </a:p>
            <a:p>
              <a:pPr marL="0" lvl="0" indent="0" algn="ctr" defTabSz="533400">
                <a:lnSpc>
                  <a:spcPct val="90000"/>
                </a:lnSpc>
                <a:spcBef>
                  <a:spcPct val="0"/>
                </a:spcBef>
                <a:spcAft>
                  <a:spcPct val="35000"/>
                </a:spcAft>
                <a:buNone/>
              </a:pPr>
              <a:endParaRPr lang="en-US" sz="1200" b="1" kern="1200" dirty="0">
                <a:solidFill>
                  <a:schemeClr val="bg1"/>
                </a:solidFill>
              </a:endParaRPr>
            </a:p>
          </p:txBody>
        </p:sp>
        <p:sp>
          <p:nvSpPr>
            <p:cNvPr id="8" name="Freeform: Shape 7" descr="Tier 1&#10;Promotion of positive social, emotional, and behavioral skills and overall wellness for all students&#10;">
              <a:extLst>
                <a:ext uri="{FF2B5EF4-FFF2-40B4-BE49-F238E27FC236}">
                  <a16:creationId xmlns:a16="http://schemas.microsoft.com/office/drawing/2014/main" id="{AEEA5C3E-7B1E-4802-8906-F273131BE8EA}"/>
                </a:ext>
              </a:extLst>
            </p:cNvPr>
            <p:cNvSpPr/>
            <p:nvPr/>
          </p:nvSpPr>
          <p:spPr>
            <a:xfrm>
              <a:off x="1672749" y="4302561"/>
              <a:ext cx="8964776" cy="1266062"/>
            </a:xfrm>
            <a:custGeom>
              <a:avLst/>
              <a:gdLst>
                <a:gd name="connsiteX0" fmla="*/ 0 w 8964776"/>
                <a:gd name="connsiteY0" fmla="*/ 1266062 h 1266062"/>
                <a:gd name="connsiteX1" fmla="*/ 1133265 w 8964776"/>
                <a:gd name="connsiteY1" fmla="*/ 0 h 1266062"/>
                <a:gd name="connsiteX2" fmla="*/ 7831511 w 8964776"/>
                <a:gd name="connsiteY2" fmla="*/ 0 h 1266062"/>
                <a:gd name="connsiteX3" fmla="*/ 8964776 w 8964776"/>
                <a:gd name="connsiteY3" fmla="*/ 1266062 h 1266062"/>
                <a:gd name="connsiteX4" fmla="*/ 0 w 8964776"/>
                <a:gd name="connsiteY4" fmla="*/ 1266062 h 1266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776" h="1266062">
                  <a:moveTo>
                    <a:pt x="0" y="1266062"/>
                  </a:moveTo>
                  <a:lnTo>
                    <a:pt x="1133265" y="0"/>
                  </a:lnTo>
                  <a:lnTo>
                    <a:pt x="7831511" y="0"/>
                  </a:lnTo>
                  <a:lnTo>
                    <a:pt x="8964776" y="1266062"/>
                  </a:lnTo>
                  <a:lnTo>
                    <a:pt x="0" y="1266062"/>
                  </a:lnTo>
                  <a:close/>
                </a:path>
              </a:pathLst>
            </a:custGeom>
            <a:solidFill>
              <a:srgbClr val="9F7594"/>
            </a:solidFill>
          </p:spPr>
          <p:style>
            <a:lnRef idx="2">
              <a:schemeClr val="lt1">
                <a:hueOff val="0"/>
                <a:satOff val="0"/>
                <a:lumOff val="0"/>
                <a:alphaOff val="0"/>
              </a:schemeClr>
            </a:lnRef>
            <a:fillRef idx="1">
              <a:scrgbClr r="0" g="0" b="0"/>
            </a:fillRef>
            <a:effectRef idx="0">
              <a:schemeClr val="accent6">
                <a:alpha val="90000"/>
                <a:hueOff val="0"/>
                <a:satOff val="0"/>
                <a:lumOff val="0"/>
                <a:alphaOff val="-20000"/>
              </a:schemeClr>
            </a:effectRef>
            <a:fontRef idx="minor">
              <a:schemeClr val="lt1"/>
            </a:fontRef>
          </p:style>
          <p:txBody>
            <a:bodyPr spcFirstLastPara="0" vert="horz" wrap="square" lIns="1591696" tIns="22860" rIns="1591696" bIns="22860" numCol="1" spcCol="1270" anchor="ctr" anchorCtr="0">
              <a:noAutofit/>
            </a:bodyPr>
            <a:lstStyle/>
            <a:p>
              <a:pPr marL="0" lvl="0" indent="0" algn="ctr" defTabSz="800100">
                <a:lnSpc>
                  <a:spcPct val="90000"/>
                </a:lnSpc>
                <a:spcBef>
                  <a:spcPct val="0"/>
                </a:spcBef>
                <a:spcAft>
                  <a:spcPct val="35000"/>
                </a:spcAft>
                <a:buNone/>
              </a:pPr>
              <a:r>
                <a:rPr lang="en-US" sz="2000" b="1" kern="1200" dirty="0">
                  <a:solidFill>
                    <a:schemeClr val="bg1"/>
                  </a:solidFill>
                </a:rPr>
                <a:t>Tier 1</a:t>
              </a:r>
            </a:p>
            <a:p>
              <a:pPr marL="0" lvl="0" indent="0" algn="ctr" defTabSz="800100">
                <a:lnSpc>
                  <a:spcPct val="90000"/>
                </a:lnSpc>
                <a:spcBef>
                  <a:spcPct val="0"/>
                </a:spcBef>
                <a:spcAft>
                  <a:spcPct val="35000"/>
                </a:spcAft>
                <a:buNone/>
              </a:pPr>
              <a:r>
                <a:rPr lang="en-US" b="0" kern="1200" dirty="0">
                  <a:solidFill>
                    <a:schemeClr val="bg1"/>
                  </a:solidFill>
                </a:rPr>
                <a:t>Promotion of positive social, emotional, and behavioral skills and overall wellness for all students</a:t>
              </a:r>
            </a:p>
          </p:txBody>
        </p:sp>
        <p:sp>
          <p:nvSpPr>
            <p:cNvPr id="9" name="Freeform: Shape 8" descr="Professional development and support for a healthy school workforce&#10;">
              <a:extLst>
                <a:ext uri="{FF2B5EF4-FFF2-40B4-BE49-F238E27FC236}">
                  <a16:creationId xmlns:a16="http://schemas.microsoft.com/office/drawing/2014/main" id="{6A6B7FBA-2ECC-43F9-814F-96CC08942C94}"/>
                </a:ext>
              </a:extLst>
            </p:cNvPr>
            <p:cNvSpPr/>
            <p:nvPr/>
          </p:nvSpPr>
          <p:spPr>
            <a:xfrm>
              <a:off x="1089243" y="5568624"/>
              <a:ext cx="10131787" cy="728374"/>
            </a:xfrm>
            <a:custGeom>
              <a:avLst/>
              <a:gdLst>
                <a:gd name="connsiteX0" fmla="*/ 0 w 10131787"/>
                <a:gd name="connsiteY0" fmla="*/ 651878 h 651878"/>
                <a:gd name="connsiteX1" fmla="*/ 583503 w 10131787"/>
                <a:gd name="connsiteY1" fmla="*/ 0 h 651878"/>
                <a:gd name="connsiteX2" fmla="*/ 9548284 w 10131787"/>
                <a:gd name="connsiteY2" fmla="*/ 0 h 651878"/>
                <a:gd name="connsiteX3" fmla="*/ 10131787 w 10131787"/>
                <a:gd name="connsiteY3" fmla="*/ 651878 h 651878"/>
                <a:gd name="connsiteX4" fmla="*/ 0 w 10131787"/>
                <a:gd name="connsiteY4" fmla="*/ 651878 h 651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1787" h="651878">
                  <a:moveTo>
                    <a:pt x="0" y="651878"/>
                  </a:moveTo>
                  <a:lnTo>
                    <a:pt x="583503" y="0"/>
                  </a:lnTo>
                  <a:lnTo>
                    <a:pt x="9548284" y="0"/>
                  </a:lnTo>
                  <a:lnTo>
                    <a:pt x="10131787" y="651878"/>
                  </a:lnTo>
                  <a:lnTo>
                    <a:pt x="0" y="651878"/>
                  </a:lnTo>
                  <a:close/>
                </a:path>
              </a:pathLst>
            </a:custGeom>
            <a:solidFill>
              <a:srgbClr val="AF8BA6"/>
            </a:solidFill>
          </p:spPr>
          <p:style>
            <a:lnRef idx="2">
              <a:schemeClr val="lt1">
                <a:hueOff val="0"/>
                <a:satOff val="0"/>
                <a:lumOff val="0"/>
                <a:alphaOff val="0"/>
              </a:schemeClr>
            </a:lnRef>
            <a:fillRef idx="1">
              <a:scrgbClr r="0" g="0" b="0"/>
            </a:fillRef>
            <a:effectRef idx="0">
              <a:schemeClr val="accent6">
                <a:alpha val="90000"/>
                <a:hueOff val="0"/>
                <a:satOff val="0"/>
                <a:lumOff val="0"/>
                <a:alphaOff val="-30000"/>
              </a:schemeClr>
            </a:effectRef>
            <a:fontRef idx="minor">
              <a:schemeClr val="lt1"/>
            </a:fontRef>
          </p:style>
          <p:txBody>
            <a:bodyPr spcFirstLastPara="0" vert="horz" wrap="square" lIns="1793383" tIns="20320" rIns="1793383" bIns="20320" numCol="1" spcCol="1270" anchor="ctr" anchorCtr="0">
              <a:noAutofit/>
            </a:bodyPr>
            <a:lstStyle/>
            <a:p>
              <a:pPr marL="0" lvl="0" indent="0" algn="ctr" defTabSz="711200">
                <a:lnSpc>
                  <a:spcPct val="90000"/>
                </a:lnSpc>
                <a:spcBef>
                  <a:spcPct val="0"/>
                </a:spcBef>
                <a:spcAft>
                  <a:spcPct val="35000"/>
                </a:spcAft>
                <a:buNone/>
              </a:pPr>
              <a:r>
                <a:rPr lang="en-US" kern="1200" dirty="0">
                  <a:solidFill>
                    <a:schemeClr val="tx1"/>
                  </a:solidFill>
                </a:rPr>
                <a:t>Professional development and support for a healthy school workforce; Family-school-community partnerships</a:t>
              </a:r>
            </a:p>
          </p:txBody>
        </p:sp>
      </p:grpSp>
      <p:sp>
        <p:nvSpPr>
          <p:cNvPr id="10" name="Footer Placeholder 5">
            <a:extLst>
              <a:ext uri="{FF2B5EF4-FFF2-40B4-BE49-F238E27FC236}">
                <a16:creationId xmlns:a16="http://schemas.microsoft.com/office/drawing/2014/main" id="{28481F61-754C-ED41-8382-96CC0FD92895}"/>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47433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5616" y="5167890"/>
            <a:ext cx="3236384" cy="2157590"/>
          </a:xfrm>
          <a:prstGeom prst="rect">
            <a:avLst/>
          </a:prstGeom>
        </p:spPr>
      </p:pic>
      <p:grpSp>
        <p:nvGrpSpPr>
          <p:cNvPr id="4" name="Group 3">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5"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8" name="Rectangle 7"/>
          <p:cNvSpPr/>
          <p:nvPr/>
        </p:nvSpPr>
        <p:spPr>
          <a:xfrm>
            <a:off x="1624263" y="2597240"/>
            <a:ext cx="8738481" cy="2123658"/>
          </a:xfrm>
          <a:prstGeom prst="rect">
            <a:avLst/>
          </a:prstGeom>
        </p:spPr>
        <p:txBody>
          <a:bodyPr wrap="square">
            <a:spAutoFit/>
          </a:bodyPr>
          <a:lstStyle/>
          <a:p>
            <a:pPr algn="just"/>
            <a:r>
              <a:rPr lang="en-US" sz="2200" dirty="0"/>
              <a:t>The opinions expressed herein are the views of the Mental Health Technology Transfer Center Network and the National Center for School Mental Health and do not reflect the official position of the Department of Health and Human Services (DHHS), SAMHSA. No official support or endorsement of DHHS, SAMHSA, for the opinions described in this document is intended or should be inferred. </a:t>
            </a:r>
          </a:p>
        </p:txBody>
      </p:sp>
      <p:sp>
        <p:nvSpPr>
          <p:cNvPr id="2" name="Title 1" hidden="1">
            <a:extLst>
              <a:ext uri="{FF2B5EF4-FFF2-40B4-BE49-F238E27FC236}">
                <a16:creationId xmlns:a16="http://schemas.microsoft.com/office/drawing/2014/main" id="{83D548B1-A564-44B6-AEE5-E47AF3AE35B3}"/>
              </a:ext>
            </a:extLst>
          </p:cNvPr>
          <p:cNvSpPr>
            <a:spLocks noGrp="1"/>
          </p:cNvSpPr>
          <p:nvPr>
            <p:ph type="title" idx="4294967295"/>
          </p:nvPr>
        </p:nvSpPr>
        <p:spPr/>
        <p:txBody>
          <a:bodyPr/>
          <a:lstStyle/>
          <a:p>
            <a:r>
              <a:rPr lang="en-US" dirty="0"/>
              <a:t>Disclaimer</a:t>
            </a:r>
          </a:p>
        </p:txBody>
      </p:sp>
      <p:sp>
        <p:nvSpPr>
          <p:cNvPr id="11" name="Footer Placeholder 5">
            <a:extLst>
              <a:ext uri="{FF2B5EF4-FFF2-40B4-BE49-F238E27FC236}">
                <a16:creationId xmlns:a16="http://schemas.microsoft.com/office/drawing/2014/main" id="{BAFE0637-A205-DA4C-BA8A-7623B591BB44}"/>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187461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3341" y="2048489"/>
            <a:ext cx="3313421" cy="1938992"/>
          </a:xfrm>
          <a:prstGeom prst="rect">
            <a:avLst/>
          </a:prstGeom>
        </p:spPr>
        <p:txBody>
          <a:bodyPr wrap="square">
            <a:spAutoFit/>
          </a:bodyPr>
          <a:lstStyle/>
          <a:p>
            <a:r>
              <a:rPr lang="en-US" sz="3600" b="1" dirty="0">
                <a:solidFill>
                  <a:srgbClr val="6A4A62"/>
                </a:solidFill>
              </a:rPr>
              <a:t>Reflection: </a:t>
            </a:r>
          </a:p>
          <a:p>
            <a:r>
              <a:rPr lang="en-US" sz="2800" dirty="0">
                <a:solidFill>
                  <a:srgbClr val="6A4A62"/>
                </a:solidFill>
              </a:rPr>
              <a:t>What services and resources will be mapped?</a:t>
            </a:r>
          </a:p>
        </p:txBody>
      </p:sp>
      <p:sp>
        <p:nvSpPr>
          <p:cNvPr id="3" name="Content Placeholder 2"/>
          <p:cNvSpPr>
            <a:spLocks noGrp="1"/>
          </p:cNvSpPr>
          <p:nvPr>
            <p:ph sz="half" idx="1"/>
          </p:nvPr>
        </p:nvSpPr>
        <p:spPr>
          <a:xfrm>
            <a:off x="5364564" y="354466"/>
            <a:ext cx="6659114" cy="5674019"/>
          </a:xfrm>
        </p:spPr>
        <p:txBody>
          <a:bodyPr vert="horz" lIns="91440" tIns="45720" rIns="91440" bIns="45720" rtlCol="0" anchor="ctr">
            <a:noAutofit/>
          </a:bodyPr>
          <a:lstStyle/>
          <a:p>
            <a:pPr marL="0" indent="0">
              <a:buNone/>
            </a:pPr>
            <a:r>
              <a:rPr lang="en-US" sz="3200" dirty="0">
                <a:solidFill>
                  <a:srgbClr val="6A4A62"/>
                </a:solidFill>
              </a:rPr>
              <a:t>Considerations:</a:t>
            </a:r>
          </a:p>
          <a:p>
            <a:pPr>
              <a:lnSpc>
                <a:spcPct val="100000"/>
              </a:lnSpc>
              <a:buClr>
                <a:srgbClr val="6A4A62"/>
              </a:buClr>
            </a:pPr>
            <a:r>
              <a:rPr lang="en-US" sz="2400" dirty="0"/>
              <a:t>What kind of services and resources do you want to map? </a:t>
            </a:r>
          </a:p>
          <a:p>
            <a:pPr lvl="1">
              <a:lnSpc>
                <a:spcPct val="100000"/>
              </a:lnSpc>
              <a:buClr>
                <a:srgbClr val="6A4A62"/>
              </a:buClr>
            </a:pPr>
            <a:r>
              <a:rPr lang="en-US" sz="1800" dirty="0"/>
              <a:t>Available in the school building, and/or available in the community? </a:t>
            </a:r>
          </a:p>
          <a:p>
            <a:pPr>
              <a:lnSpc>
                <a:spcPct val="100000"/>
              </a:lnSpc>
              <a:buClr>
                <a:srgbClr val="6A4A62"/>
              </a:buClr>
            </a:pPr>
            <a:r>
              <a:rPr lang="en-US" sz="2400" dirty="0"/>
              <a:t>What are your inclusion criteria?</a:t>
            </a:r>
          </a:p>
          <a:p>
            <a:pPr lvl="1">
              <a:lnSpc>
                <a:spcPct val="100000"/>
              </a:lnSpc>
              <a:buClr>
                <a:srgbClr val="6A4A62"/>
              </a:buClr>
            </a:pPr>
            <a:r>
              <a:rPr lang="en-US" sz="1800" dirty="0"/>
              <a:t>Neighborhood, community, district, state, national</a:t>
            </a:r>
          </a:p>
          <a:p>
            <a:pPr lvl="1">
              <a:lnSpc>
                <a:spcPct val="100000"/>
              </a:lnSpc>
              <a:buClr>
                <a:srgbClr val="6A4A62"/>
              </a:buClr>
            </a:pPr>
            <a:r>
              <a:rPr lang="en-US" sz="1800" dirty="0"/>
              <a:t>Distance from school (e.g., within 5 miles, 10 miles) </a:t>
            </a:r>
          </a:p>
          <a:p>
            <a:pPr lvl="1">
              <a:lnSpc>
                <a:spcPct val="100000"/>
              </a:lnSpc>
              <a:buClr>
                <a:srgbClr val="6A4A62"/>
              </a:buClr>
            </a:pPr>
            <a:r>
              <a:rPr lang="en-US" sz="1800" dirty="0"/>
              <a:t>Resources across the full 3-tiered framework </a:t>
            </a:r>
          </a:p>
          <a:p>
            <a:pPr>
              <a:lnSpc>
                <a:spcPct val="100000"/>
              </a:lnSpc>
              <a:buClr>
                <a:srgbClr val="6A4A62"/>
              </a:buClr>
            </a:pPr>
            <a:r>
              <a:rPr lang="en-US" sz="2400" dirty="0"/>
              <a:t>What other guidelines do you want to place on your team’s mapping process?</a:t>
            </a:r>
            <a:endParaRPr lang="en-US" sz="2400" dirty="0">
              <a:solidFill>
                <a:srgbClr val="000000"/>
              </a:solidFill>
            </a:endParaRPr>
          </a:p>
        </p:txBody>
      </p:sp>
      <p:cxnSp>
        <p:nvCxnSpPr>
          <p:cNvPr id="9" name="Straight Connector 8">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a:off x="5094683" y="1228297"/>
            <a:ext cx="424" cy="3926356"/>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6" name="Rounded Rectangular Callout 5">
            <a:extLst>
              <a:ext uri="{C183D7F6-B498-43B3-948B-1728B52AA6E4}">
                <adec:decorative xmlns:adec="http://schemas.microsoft.com/office/drawing/2017/decorative" val="1"/>
              </a:ext>
            </a:extLst>
          </p:cNvPr>
          <p:cNvSpPr/>
          <p:nvPr/>
        </p:nvSpPr>
        <p:spPr>
          <a:xfrm>
            <a:off x="723462" y="1396543"/>
            <a:ext cx="3853181" cy="3242884"/>
          </a:xfrm>
          <a:prstGeom prst="wedgeRoundRectCallout">
            <a:avLst>
              <a:gd name="adj1" fmla="val -25696"/>
              <a:gd name="adj2" fmla="val 79220"/>
              <a:gd name="adj3" fmla="val 16667"/>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hidden="1">
            <a:extLst>
              <a:ext uri="{FF2B5EF4-FFF2-40B4-BE49-F238E27FC236}">
                <a16:creationId xmlns:a16="http://schemas.microsoft.com/office/drawing/2014/main" id="{617B98C9-F89D-4640-9CF7-93529B7CA721}"/>
              </a:ext>
            </a:extLst>
          </p:cNvPr>
          <p:cNvSpPr>
            <a:spLocks noGrp="1"/>
          </p:cNvSpPr>
          <p:nvPr>
            <p:ph type="title"/>
          </p:nvPr>
        </p:nvSpPr>
        <p:spPr/>
        <p:txBody>
          <a:bodyPr/>
          <a:lstStyle/>
          <a:p>
            <a:r>
              <a:rPr lang="en-US" dirty="0"/>
              <a:t>Reflection (2)</a:t>
            </a:r>
          </a:p>
        </p:txBody>
      </p:sp>
      <p:sp>
        <p:nvSpPr>
          <p:cNvPr id="8" name="Footer Placeholder 5">
            <a:extLst>
              <a:ext uri="{FF2B5EF4-FFF2-40B4-BE49-F238E27FC236}">
                <a16:creationId xmlns:a16="http://schemas.microsoft.com/office/drawing/2014/main" id="{0B0058F3-AB8E-2943-91BD-5851FF5EF64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075552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8B6DD-FA26-465C-95C0-68B408308B77}"/>
              </a:ext>
            </a:extLst>
          </p:cNvPr>
          <p:cNvSpPr>
            <a:spLocks noGrp="1"/>
          </p:cNvSpPr>
          <p:nvPr>
            <p:ph type="title"/>
          </p:nvPr>
        </p:nvSpPr>
        <p:spPr>
          <a:xfrm>
            <a:off x="4953722" y="593942"/>
            <a:ext cx="6586491" cy="1050275"/>
          </a:xfrm>
        </p:spPr>
        <p:txBody>
          <a:bodyPr vert="horz" lIns="91440" tIns="45720" rIns="91440" bIns="45720" rtlCol="0" anchor="ctr">
            <a:normAutofit/>
          </a:bodyPr>
          <a:lstStyle/>
          <a:p>
            <a:r>
              <a:rPr lang="en-US" b="1" dirty="0">
                <a:solidFill>
                  <a:srgbClr val="6A4A62"/>
                </a:solidFill>
              </a:rPr>
              <a:t>School Example</a:t>
            </a:r>
          </a:p>
        </p:txBody>
      </p:sp>
      <p:sp>
        <p:nvSpPr>
          <p:cNvPr id="3" name="Content Placeholder 2">
            <a:extLst>
              <a:ext uri="{FF2B5EF4-FFF2-40B4-BE49-F238E27FC236}">
                <a16:creationId xmlns:a16="http://schemas.microsoft.com/office/drawing/2014/main" id="{E9C2D3B3-8684-4EAB-BFA0-30D4A95FB287}"/>
              </a:ext>
            </a:extLst>
          </p:cNvPr>
          <p:cNvSpPr>
            <a:spLocks noGrp="1"/>
          </p:cNvSpPr>
          <p:nvPr>
            <p:ph sz="half" idx="1"/>
          </p:nvPr>
        </p:nvSpPr>
        <p:spPr>
          <a:xfrm>
            <a:off x="4953722" y="1644217"/>
            <a:ext cx="6586489" cy="3785419"/>
          </a:xfrm>
        </p:spPr>
        <p:txBody>
          <a:bodyPr vert="horz" lIns="91440" tIns="45720" rIns="91440" bIns="45720" rtlCol="0">
            <a:normAutofit fontScale="92500"/>
          </a:bodyPr>
          <a:lstStyle/>
          <a:p>
            <a:pPr marL="0" indent="0">
              <a:buNone/>
            </a:pPr>
            <a:r>
              <a:rPr lang="en-US" sz="2200" dirty="0"/>
              <a:t>One Midwestern high school with approximately 1,700 students conducted a team-based resource mapping process to assess behavioral health capacity and resources currently available inside and outside the school. Their process revealed the following:</a:t>
            </a:r>
          </a:p>
          <a:p>
            <a:pPr>
              <a:buClr>
                <a:srgbClr val="6A4A62"/>
              </a:buClr>
            </a:pPr>
            <a:r>
              <a:rPr lang="en-US" sz="2200" dirty="0"/>
              <a:t>A lot of support is available in the school, but students, families, and staff are often unaware of the services and how to access them.</a:t>
            </a:r>
          </a:p>
          <a:p>
            <a:pPr>
              <a:buClr>
                <a:srgbClr val="6A4A62"/>
              </a:buClr>
            </a:pPr>
            <a:r>
              <a:rPr lang="en-US" sz="2200" dirty="0"/>
              <a:t>Tier 1 and Tier 2 services and supports are available, but limited.</a:t>
            </a:r>
          </a:p>
          <a:p>
            <a:pPr>
              <a:buClr>
                <a:srgbClr val="6A4A62"/>
              </a:buClr>
            </a:pPr>
            <a:r>
              <a:rPr lang="en-US" sz="2200" dirty="0"/>
              <a:t>Tier 2 and Tier 3 services and supports from the school-based health center can be better utilized.</a:t>
            </a:r>
          </a:p>
          <a:p>
            <a:pPr marL="457200" indent="-457200">
              <a:buFont typeface="+mj-lt"/>
              <a:buAutoNum type="arabicPeriod"/>
            </a:pPr>
            <a:endParaRPr lang="en-US" sz="2200" i="1" dirty="0"/>
          </a:p>
        </p:txBody>
      </p:sp>
      <p:cxnSp>
        <p:nvCxnSpPr>
          <p:cNvPr id="8" name="Straight Connector 7">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a:off x="4451352" y="1341680"/>
            <a:ext cx="424" cy="3926356"/>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pic>
        <p:nvPicPr>
          <p:cNvPr id="7" name="Picture 6" descr="Group of young people stand in a circle or huddle, and put their hands together in the center. ">
            <a:extLst>
              <a:ext uri="{FF2B5EF4-FFF2-40B4-BE49-F238E27FC236}">
                <a16:creationId xmlns:a16="http://schemas.microsoft.com/office/drawing/2014/main" id="{6435BCD3-A3D8-4CD3-A1F8-09E7C558D09D}"/>
              </a:ext>
            </a:extLst>
          </p:cNvPr>
          <p:cNvPicPr>
            <a:picLocks noChangeAspect="1"/>
          </p:cNvPicPr>
          <p:nvPr/>
        </p:nvPicPr>
        <p:blipFill rotWithShape="1">
          <a:blip r:embed="rId3"/>
          <a:srcRect l="22944" r="23825" b="-2"/>
          <a:stretch/>
        </p:blipFill>
        <p:spPr>
          <a:xfrm>
            <a:off x="723921" y="1174230"/>
            <a:ext cx="3086080" cy="4261255"/>
          </a:xfrm>
          <a:prstGeom prst="rect">
            <a:avLst/>
          </a:prstGeom>
          <a:effectLst/>
        </p:spPr>
      </p:pic>
      <p:sp>
        <p:nvSpPr>
          <p:cNvPr id="9" name="Footer Placeholder 5">
            <a:extLst>
              <a:ext uri="{FF2B5EF4-FFF2-40B4-BE49-F238E27FC236}">
                <a16:creationId xmlns:a16="http://schemas.microsoft.com/office/drawing/2014/main" id="{34A003B9-0BB3-C245-AB35-199599403EF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10750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Quality Indicator Heading "/>
          <p:cNvGrpSpPr/>
          <p:nvPr/>
        </p:nvGrpSpPr>
        <p:grpSpPr>
          <a:xfrm>
            <a:off x="0" y="0"/>
            <a:ext cx="4125433" cy="959880"/>
            <a:chOff x="0" y="0"/>
            <a:chExt cx="4125433" cy="959880"/>
          </a:xfrm>
        </p:grpSpPr>
        <p:sp>
          <p:nvSpPr>
            <p:cNvPr id="8" name="Rectangle 8">
              <a:extLst>
                <a:ext uri="{FF2B5EF4-FFF2-40B4-BE49-F238E27FC236}">
                  <a16:creationId xmlns:a16="http://schemas.microsoft.com/office/drawing/2014/main" id="{9554C162-3F39-C54F-98E1-81376A19FEFD}"/>
                </a:ext>
              </a:extLst>
            </p:cNvPr>
            <p:cNvSpPr/>
            <p:nvPr/>
          </p:nvSpPr>
          <p:spPr>
            <a:xfrm>
              <a:off x="0" y="0"/>
              <a:ext cx="4125433" cy="959880"/>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9F22288-709F-ED43-92E6-EBA80BD3DC9C}"/>
                </a:ext>
              </a:extLst>
            </p:cNvPr>
            <p:cNvSpPr txBox="1"/>
            <p:nvPr/>
          </p:nvSpPr>
          <p:spPr>
            <a:xfrm>
              <a:off x="217044" y="233720"/>
              <a:ext cx="2909154" cy="492442"/>
            </a:xfrm>
            <a:prstGeom prst="rect">
              <a:avLst/>
            </a:prstGeom>
            <a:solidFill>
              <a:srgbClr val="6A4A62"/>
            </a:solidFill>
            <a:ln>
              <a:noFill/>
            </a:ln>
          </p:spPr>
          <p:txBody>
            <a:bodyPr wrap="square" rtlCol="0">
              <a:spAutoFit/>
            </a:bodyPr>
            <a:lstStyle/>
            <a:p>
              <a:r>
                <a:rPr lang="en-US" sz="2600" dirty="0">
                  <a:solidFill>
                    <a:schemeClr val="bg1"/>
                  </a:solidFill>
                </a:rPr>
                <a:t>Quality Indicator</a:t>
              </a:r>
            </a:p>
          </p:txBody>
        </p:sp>
      </p:grpSp>
      <p:sp>
        <p:nvSpPr>
          <p:cNvPr id="2" name="Title 1"/>
          <p:cNvSpPr>
            <a:spLocks noGrp="1"/>
          </p:cNvSpPr>
          <p:nvPr>
            <p:ph type="title"/>
          </p:nvPr>
        </p:nvSpPr>
        <p:spPr>
          <a:xfrm>
            <a:off x="232040" y="1183684"/>
            <a:ext cx="4073255" cy="4930246"/>
          </a:xfrm>
        </p:spPr>
        <p:txBody>
          <a:bodyPr vert="horz" lIns="91440" tIns="45720" rIns="91440" bIns="45720" rtlCol="0" anchor="ctr">
            <a:normAutofit/>
          </a:bodyPr>
          <a:lstStyle/>
          <a:p>
            <a:pPr algn="r"/>
            <a:r>
              <a:rPr lang="en-US" sz="2500" kern="1200" dirty="0">
                <a:solidFill>
                  <a:srgbClr val="6A4A62"/>
                </a:solidFill>
              </a:rPr>
              <a:t>To what extent did your district/school use best practices to </a:t>
            </a:r>
            <a:r>
              <a:rPr lang="en-US" sz="2500" b="1" dirty="0">
                <a:solidFill>
                  <a:srgbClr val="6A4A62"/>
                </a:solidFill>
              </a:rPr>
              <a:t>use an updated resource map or guide to inform decisions about selecting, planning, and implementing </a:t>
            </a:r>
            <a:r>
              <a:rPr lang="en-US" sz="2500" dirty="0">
                <a:solidFill>
                  <a:srgbClr val="6A4A62"/>
                </a:solidFill>
              </a:rPr>
              <a:t>appropriate services and supports?</a:t>
            </a:r>
            <a:br>
              <a:rPr lang="en-US" sz="2500" dirty="0">
                <a:solidFill>
                  <a:srgbClr val="6A4A62"/>
                </a:solidFill>
              </a:rPr>
            </a:br>
            <a:endParaRPr lang="en-US" sz="2500" kern="1200" dirty="0">
              <a:solidFill>
                <a:srgbClr val="6A4A62"/>
              </a:solidFill>
            </a:endParaRPr>
          </a:p>
        </p:txBody>
      </p:sp>
      <p:sp>
        <p:nvSpPr>
          <p:cNvPr id="3" name="Content Placeholder 2"/>
          <p:cNvSpPr>
            <a:spLocks noGrp="1"/>
          </p:cNvSpPr>
          <p:nvPr>
            <p:ph sz="half" idx="1"/>
          </p:nvPr>
        </p:nvSpPr>
        <p:spPr>
          <a:xfrm>
            <a:off x="4976032" y="1183684"/>
            <a:ext cx="6788338" cy="4162039"/>
          </a:xfrm>
        </p:spPr>
        <p:txBody>
          <a:bodyPr vert="horz" lIns="91440" tIns="45720" rIns="91440" bIns="45720" rtlCol="0" anchor="ctr">
            <a:normAutofit fontScale="92500" lnSpcReduction="10000"/>
          </a:bodyPr>
          <a:lstStyle/>
          <a:p>
            <a:pPr marL="0" indent="0">
              <a:buNone/>
            </a:pPr>
            <a:r>
              <a:rPr lang="en-US" sz="3600" b="1" dirty="0">
                <a:solidFill>
                  <a:srgbClr val="6A4A62"/>
                </a:solidFill>
              </a:rPr>
              <a:t>Best Practices</a:t>
            </a:r>
          </a:p>
          <a:p>
            <a:pPr lvl="0">
              <a:buClr>
                <a:srgbClr val="6A4A62"/>
              </a:buClr>
            </a:pPr>
            <a:r>
              <a:rPr lang="en-US" sz="2700" dirty="0"/>
              <a:t>Pair needs assessment data with a resource map to consider how needs can be met with existing supports and services.</a:t>
            </a:r>
          </a:p>
          <a:p>
            <a:pPr lvl="0">
              <a:buClr>
                <a:srgbClr val="6A4A62"/>
              </a:buClr>
            </a:pPr>
            <a:r>
              <a:rPr lang="en-US" sz="2700" dirty="0"/>
              <a:t>Reduce or abandon supports and services that lack evidence of impact.</a:t>
            </a:r>
          </a:p>
          <a:p>
            <a:pPr lvl="0">
              <a:buClr>
                <a:srgbClr val="6A4A62"/>
              </a:buClr>
            </a:pPr>
            <a:r>
              <a:rPr lang="en-US" sz="2700" dirty="0"/>
              <a:t>Identify areas of need not adequately addressed and consider how to address unmet needs.</a:t>
            </a:r>
          </a:p>
          <a:p>
            <a:pPr lvl="0">
              <a:buClr>
                <a:srgbClr val="6A4A62"/>
              </a:buClr>
            </a:pPr>
            <a:r>
              <a:rPr lang="en-US" sz="2700" dirty="0"/>
              <a:t>Consider whether services have demonstrated equitable impact.</a:t>
            </a:r>
          </a:p>
        </p:txBody>
      </p:sp>
      <p:cxnSp>
        <p:nvCxnSpPr>
          <p:cNvPr id="6" name="Straight Connector 5">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a:off x="4640663" y="1771061"/>
            <a:ext cx="0" cy="3393831"/>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10" name="Footer Placeholder 5">
            <a:extLst>
              <a:ext uri="{FF2B5EF4-FFF2-40B4-BE49-F238E27FC236}">
                <a16:creationId xmlns:a16="http://schemas.microsoft.com/office/drawing/2014/main" id="{AF17DFD6-FD9D-4B4B-8511-CEFB8D33BAD7}"/>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954742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Resources Heading "/>
          <p:cNvGrpSpPr/>
          <p:nvPr/>
        </p:nvGrpSpPr>
        <p:grpSpPr>
          <a:xfrm>
            <a:off x="9116703" y="0"/>
            <a:ext cx="3075297" cy="968992"/>
            <a:chOff x="6874681" y="0"/>
            <a:chExt cx="2269319" cy="682388"/>
          </a:xfrm>
          <a:solidFill>
            <a:srgbClr val="6A4A62"/>
          </a:solidFill>
        </p:grpSpPr>
        <p:sp>
          <p:nvSpPr>
            <p:cNvPr id="10"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485287" y="147832"/>
              <a:ext cx="1457316" cy="314571"/>
            </a:xfrm>
            <a:prstGeom prst="rect">
              <a:avLst/>
            </a:prstGeom>
            <a:grpFill/>
            <a:ln>
              <a:noFill/>
            </a:ln>
          </p:spPr>
          <p:txBody>
            <a:bodyPr wrap="square" rtlCol="0">
              <a:spAutoFit/>
            </a:bodyPr>
            <a:lstStyle/>
            <a:p>
              <a:r>
                <a:rPr lang="en-US" sz="2600" dirty="0">
                  <a:solidFill>
                    <a:schemeClr val="bg1"/>
                  </a:solidFill>
                </a:rPr>
                <a:t>Resources</a:t>
              </a:r>
            </a:p>
          </p:txBody>
        </p:sp>
      </p:grpSp>
      <p:sp>
        <p:nvSpPr>
          <p:cNvPr id="2" name="Title 1"/>
          <p:cNvSpPr>
            <a:spLocks noGrp="1"/>
          </p:cNvSpPr>
          <p:nvPr>
            <p:ph type="title"/>
          </p:nvPr>
        </p:nvSpPr>
        <p:spPr>
          <a:xfrm>
            <a:off x="245075" y="209922"/>
            <a:ext cx="8087436" cy="1325563"/>
          </a:xfrm>
        </p:spPr>
        <p:txBody>
          <a:bodyPr>
            <a:normAutofit/>
          </a:bodyPr>
          <a:lstStyle/>
          <a:p>
            <a:r>
              <a:rPr lang="en-US" sz="3000" b="1" dirty="0">
                <a:solidFill>
                  <a:srgbClr val="6A4A62"/>
                </a:solidFill>
              </a:rPr>
              <a:t>Resource Map of School-Based Providers</a:t>
            </a:r>
          </a:p>
        </p:txBody>
      </p:sp>
      <p:pic>
        <p:nvPicPr>
          <p:cNvPr id="3" name="Picture 2" descr="Thumbnail of the Roles of School Based Mental Health Professionals resource "/>
          <p:cNvPicPr>
            <a:picLocks noChangeAspect="1"/>
          </p:cNvPicPr>
          <p:nvPr/>
        </p:nvPicPr>
        <p:blipFill rotWithShape="1">
          <a:blip r:embed="rId4">
            <a:extLst>
              <a:ext uri="{28A0092B-C50C-407E-A947-70E740481C1C}">
                <a14:useLocalDpi xmlns:a14="http://schemas.microsoft.com/office/drawing/2010/main" val="0"/>
              </a:ext>
            </a:extLst>
          </a:blip>
          <a:srcRect b="1790"/>
          <a:stretch/>
        </p:blipFill>
        <p:spPr>
          <a:xfrm>
            <a:off x="1923830" y="1312355"/>
            <a:ext cx="7303136" cy="5012245"/>
          </a:xfrm>
          <a:prstGeom prst="rect">
            <a:avLst/>
          </a:prstGeom>
        </p:spPr>
      </p:pic>
      <p:sp>
        <p:nvSpPr>
          <p:cNvPr id="4" name="Rectangle 3">
            <a:extLst>
              <a:ext uri="{FF2B5EF4-FFF2-40B4-BE49-F238E27FC236}">
                <a16:creationId xmlns:a16="http://schemas.microsoft.com/office/drawing/2014/main" id="{53AEB1BF-6009-3440-BE82-25DCF34D764E}"/>
              </a:ext>
            </a:extLst>
          </p:cNvPr>
          <p:cNvSpPr/>
          <p:nvPr/>
        </p:nvSpPr>
        <p:spPr>
          <a:xfrm>
            <a:off x="6418079" y="6463412"/>
            <a:ext cx="6096000" cy="369332"/>
          </a:xfrm>
          <a:prstGeom prst="rect">
            <a:avLst/>
          </a:prstGeom>
        </p:spPr>
        <p:txBody>
          <a:bodyPr>
            <a:spAutoFit/>
          </a:bodyPr>
          <a:lstStyle/>
          <a:p>
            <a:r>
              <a:rPr lang="en-US" dirty="0">
                <a:latin typeface="Calibri" panose="020F0502020204030204" pitchFamily="34" charset="0"/>
              </a:rPr>
              <a:t>(New Song Learning Center, 2017</a:t>
            </a:r>
            <a:r>
              <a:rPr lang="en-US" dirty="0">
                <a:solidFill>
                  <a:srgbClr val="1E477C"/>
                </a:solidFill>
                <a:latin typeface="Calibri" panose="020F0502020204030204" pitchFamily="34" charset="0"/>
              </a:rPr>
              <a:t>)</a:t>
            </a:r>
            <a:endParaRPr lang="en-US" dirty="0"/>
          </a:p>
        </p:txBody>
      </p:sp>
      <p:sp>
        <p:nvSpPr>
          <p:cNvPr id="9" name="Footer Placeholder 5">
            <a:extLst>
              <a:ext uri="{FF2B5EF4-FFF2-40B4-BE49-F238E27FC236}">
                <a16:creationId xmlns:a16="http://schemas.microsoft.com/office/drawing/2014/main" id="{F22B4631-FF21-AD4F-870A-477286BB7906}"/>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765777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8B6DD-FA26-465C-95C0-68B408308B77}"/>
              </a:ext>
            </a:extLst>
          </p:cNvPr>
          <p:cNvSpPr>
            <a:spLocks noGrp="1"/>
          </p:cNvSpPr>
          <p:nvPr>
            <p:ph type="title"/>
          </p:nvPr>
        </p:nvSpPr>
        <p:spPr>
          <a:xfrm>
            <a:off x="4080680" y="230938"/>
            <a:ext cx="6586491" cy="839140"/>
          </a:xfrm>
        </p:spPr>
        <p:txBody>
          <a:bodyPr vert="horz" lIns="91440" tIns="45720" rIns="91440" bIns="45720" rtlCol="0" anchor="ctr">
            <a:normAutofit/>
          </a:bodyPr>
          <a:lstStyle/>
          <a:p>
            <a:r>
              <a:rPr lang="en-US" b="1" dirty="0">
                <a:solidFill>
                  <a:srgbClr val="6A4A62"/>
                </a:solidFill>
              </a:rPr>
              <a:t>District Example</a:t>
            </a:r>
          </a:p>
        </p:txBody>
      </p:sp>
      <p:sp>
        <p:nvSpPr>
          <p:cNvPr id="3" name="Content Placeholder 2">
            <a:extLst>
              <a:ext uri="{FF2B5EF4-FFF2-40B4-BE49-F238E27FC236}">
                <a16:creationId xmlns:a16="http://schemas.microsoft.com/office/drawing/2014/main" id="{E9C2D3B3-8684-4EAB-BFA0-30D4A95FB287}"/>
              </a:ext>
            </a:extLst>
          </p:cNvPr>
          <p:cNvSpPr>
            <a:spLocks noGrp="1"/>
          </p:cNvSpPr>
          <p:nvPr>
            <p:ph sz="half" idx="1"/>
          </p:nvPr>
        </p:nvSpPr>
        <p:spPr>
          <a:xfrm>
            <a:off x="4080680" y="1070078"/>
            <a:ext cx="7997589" cy="5016824"/>
          </a:xfrm>
        </p:spPr>
        <p:txBody>
          <a:bodyPr vert="horz" lIns="91440" tIns="45720" rIns="91440" bIns="45720" rtlCol="0">
            <a:noAutofit/>
          </a:bodyPr>
          <a:lstStyle/>
          <a:p>
            <a:pPr marL="0" indent="0">
              <a:lnSpc>
                <a:spcPct val="100000"/>
              </a:lnSpc>
              <a:spcBef>
                <a:spcPts val="0"/>
              </a:spcBef>
              <a:buNone/>
            </a:pPr>
            <a:r>
              <a:rPr lang="en-US" sz="1600" dirty="0"/>
              <a:t>One small school district (8 schools, 6,000 students) in upstate New York developed a resource map template and obtained feedback from district and school stakeholders before completing it. </a:t>
            </a:r>
          </a:p>
          <a:p>
            <a:pPr marL="0" indent="0">
              <a:lnSpc>
                <a:spcPct val="100000"/>
              </a:lnSpc>
              <a:spcBef>
                <a:spcPts val="0"/>
              </a:spcBef>
              <a:buNone/>
            </a:pPr>
            <a:endParaRPr lang="en-US" sz="1600" dirty="0"/>
          </a:p>
          <a:p>
            <a:pPr marL="0" indent="0">
              <a:lnSpc>
                <a:spcPct val="100000"/>
              </a:lnSpc>
              <a:spcBef>
                <a:spcPts val="0"/>
              </a:spcBef>
              <a:buNone/>
            </a:pPr>
            <a:r>
              <a:rPr lang="en-US" sz="1600" dirty="0"/>
              <a:t>Resource Mapping Goals:</a:t>
            </a:r>
          </a:p>
          <a:p>
            <a:pPr>
              <a:lnSpc>
                <a:spcPct val="100000"/>
              </a:lnSpc>
              <a:spcBef>
                <a:spcPts val="0"/>
              </a:spcBef>
              <a:buClr>
                <a:srgbClr val="6A4A62"/>
              </a:buClr>
            </a:pPr>
            <a:r>
              <a:rPr lang="en-US" sz="1600" dirty="0"/>
              <a:t>Increase awareness of school mental health services among school staff and administrators</a:t>
            </a:r>
          </a:p>
          <a:p>
            <a:pPr>
              <a:lnSpc>
                <a:spcPct val="100000"/>
              </a:lnSpc>
              <a:spcBef>
                <a:spcPts val="0"/>
              </a:spcBef>
              <a:buClr>
                <a:srgbClr val="6A4A62"/>
              </a:buClr>
            </a:pPr>
            <a:r>
              <a:rPr lang="en-US" sz="1600" dirty="0"/>
              <a:t>Provide clear information about how to refer students</a:t>
            </a:r>
          </a:p>
          <a:p>
            <a:pPr>
              <a:lnSpc>
                <a:spcPct val="100000"/>
              </a:lnSpc>
              <a:spcBef>
                <a:spcPts val="0"/>
              </a:spcBef>
              <a:buClr>
                <a:srgbClr val="6A4A62"/>
              </a:buClr>
            </a:pPr>
            <a:r>
              <a:rPr lang="en-US" sz="1600" dirty="0"/>
              <a:t>Serve as a reference in Student Support Team meetings for planning student interventions</a:t>
            </a:r>
          </a:p>
          <a:p>
            <a:pPr marL="0" indent="0">
              <a:lnSpc>
                <a:spcPct val="100000"/>
              </a:lnSpc>
              <a:spcBef>
                <a:spcPts val="0"/>
              </a:spcBef>
              <a:buNone/>
            </a:pPr>
            <a:endParaRPr lang="en-US" sz="1600" dirty="0"/>
          </a:p>
          <a:p>
            <a:pPr marL="0" indent="0">
              <a:lnSpc>
                <a:spcPct val="100000"/>
              </a:lnSpc>
              <a:spcBef>
                <a:spcPts val="0"/>
              </a:spcBef>
              <a:buNone/>
            </a:pPr>
            <a:r>
              <a:rPr lang="en-US" sz="1600" dirty="0"/>
              <a:t>The resource map detailed resources both within the community and across the school district. The 12 sections contained information on mental health resources, emergency mental health, parent resources, regional wraparound services, and services for persons with developmental disabilities, as well as services identified within 7 outlying counties that youth either move to or from.  </a:t>
            </a:r>
          </a:p>
          <a:p>
            <a:pPr marL="0" indent="0">
              <a:lnSpc>
                <a:spcPct val="100000"/>
              </a:lnSpc>
              <a:spcBef>
                <a:spcPts val="0"/>
              </a:spcBef>
              <a:buNone/>
            </a:pPr>
            <a:endParaRPr lang="en-US" sz="1600" dirty="0"/>
          </a:p>
          <a:p>
            <a:pPr marL="0" indent="0">
              <a:lnSpc>
                <a:spcPct val="100000"/>
              </a:lnSpc>
              <a:spcBef>
                <a:spcPts val="0"/>
              </a:spcBef>
              <a:buNone/>
            </a:pPr>
            <a:r>
              <a:rPr lang="en-US" sz="1600" dirty="0"/>
              <a:t>The map was disseminated via a workshop-based training. A team was identified to annually modify and update the map.</a:t>
            </a:r>
          </a:p>
        </p:txBody>
      </p:sp>
      <p:cxnSp>
        <p:nvCxnSpPr>
          <p:cNvPr id="7" name="Straight Connector 6">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a:off x="3890038" y="1720973"/>
            <a:ext cx="0" cy="3393831"/>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pic>
        <p:nvPicPr>
          <p:cNvPr id="8" name="Picture 7" descr="Group of young people stand in a circle or huddle, and put their hands together in the center. ">
            <a:extLst>
              <a:ext uri="{FF2B5EF4-FFF2-40B4-BE49-F238E27FC236}">
                <a16:creationId xmlns:a16="http://schemas.microsoft.com/office/drawing/2014/main" id="{6435BCD3-A3D8-4CD3-A1F8-09E7C558D09D}"/>
              </a:ext>
            </a:extLst>
          </p:cNvPr>
          <p:cNvPicPr>
            <a:picLocks noChangeAspect="1"/>
          </p:cNvPicPr>
          <p:nvPr/>
        </p:nvPicPr>
        <p:blipFill rotWithShape="1">
          <a:blip r:embed="rId3"/>
          <a:srcRect l="22944" r="23825" b="-2"/>
          <a:stretch/>
        </p:blipFill>
        <p:spPr>
          <a:xfrm>
            <a:off x="396107" y="1287260"/>
            <a:ext cx="3086080" cy="4261255"/>
          </a:xfrm>
          <a:prstGeom prst="rect">
            <a:avLst/>
          </a:prstGeom>
          <a:effectLst/>
        </p:spPr>
      </p:pic>
      <p:sp>
        <p:nvSpPr>
          <p:cNvPr id="9" name="Footer Placeholder 5">
            <a:extLst>
              <a:ext uri="{FF2B5EF4-FFF2-40B4-BE49-F238E27FC236}">
                <a16:creationId xmlns:a16="http://schemas.microsoft.com/office/drawing/2014/main" id="{5AEBE436-6141-6440-9CE7-3E75851BE09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881676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Quality Indicator Heading "/>
          <p:cNvGrpSpPr/>
          <p:nvPr/>
        </p:nvGrpSpPr>
        <p:grpSpPr>
          <a:xfrm>
            <a:off x="0" y="0"/>
            <a:ext cx="4125433" cy="959880"/>
            <a:chOff x="0" y="0"/>
            <a:chExt cx="4125433" cy="959880"/>
          </a:xfrm>
        </p:grpSpPr>
        <p:sp>
          <p:nvSpPr>
            <p:cNvPr id="8" name="Rectangle 8">
              <a:extLst>
                <a:ext uri="{FF2B5EF4-FFF2-40B4-BE49-F238E27FC236}">
                  <a16:creationId xmlns:a16="http://schemas.microsoft.com/office/drawing/2014/main" id="{9554C162-3F39-C54F-98E1-81376A19FEFD}"/>
                </a:ext>
              </a:extLst>
            </p:cNvPr>
            <p:cNvSpPr/>
            <p:nvPr/>
          </p:nvSpPr>
          <p:spPr>
            <a:xfrm>
              <a:off x="0" y="0"/>
              <a:ext cx="4125433" cy="959880"/>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9F22288-709F-ED43-92E6-EBA80BD3DC9C}"/>
                </a:ext>
              </a:extLst>
            </p:cNvPr>
            <p:cNvSpPr txBox="1"/>
            <p:nvPr/>
          </p:nvSpPr>
          <p:spPr>
            <a:xfrm>
              <a:off x="217044" y="233720"/>
              <a:ext cx="2909154" cy="492442"/>
            </a:xfrm>
            <a:prstGeom prst="rect">
              <a:avLst/>
            </a:prstGeom>
            <a:solidFill>
              <a:srgbClr val="6A4A62"/>
            </a:solidFill>
            <a:ln>
              <a:noFill/>
            </a:ln>
          </p:spPr>
          <p:txBody>
            <a:bodyPr wrap="square" rtlCol="0">
              <a:spAutoFit/>
            </a:bodyPr>
            <a:lstStyle/>
            <a:p>
              <a:r>
                <a:rPr lang="en-US" sz="2600" dirty="0">
                  <a:solidFill>
                    <a:schemeClr val="bg1"/>
                  </a:solidFill>
                </a:rPr>
                <a:t>Quality Indicator</a:t>
              </a:r>
            </a:p>
          </p:txBody>
        </p:sp>
      </p:grpSp>
      <p:sp>
        <p:nvSpPr>
          <p:cNvPr id="2" name="Title 1"/>
          <p:cNvSpPr>
            <a:spLocks noGrp="1"/>
          </p:cNvSpPr>
          <p:nvPr>
            <p:ph type="title"/>
          </p:nvPr>
        </p:nvSpPr>
        <p:spPr>
          <a:xfrm>
            <a:off x="810934" y="951805"/>
            <a:ext cx="3494362" cy="4930246"/>
          </a:xfrm>
        </p:spPr>
        <p:txBody>
          <a:bodyPr vert="horz" lIns="91440" tIns="45720" rIns="91440" bIns="45720" rtlCol="0" anchor="ctr">
            <a:normAutofit/>
          </a:bodyPr>
          <a:lstStyle/>
          <a:p>
            <a:pPr algn="r"/>
            <a:r>
              <a:rPr lang="en-US" sz="2500" kern="1200" dirty="0">
                <a:solidFill>
                  <a:srgbClr val="6A4A62"/>
                </a:solidFill>
              </a:rPr>
              <a:t>To what extent did your district/school use best practices to </a:t>
            </a:r>
            <a:r>
              <a:rPr lang="en-US" sz="2500" b="1" kern="1200" dirty="0">
                <a:solidFill>
                  <a:srgbClr val="6A4A62"/>
                </a:solidFill>
              </a:rPr>
              <a:t>align </a:t>
            </a:r>
            <a:r>
              <a:rPr lang="en-US" sz="2500" b="1" dirty="0">
                <a:solidFill>
                  <a:srgbClr val="6A4A62"/>
                </a:solidFill>
              </a:rPr>
              <a:t>existing mental health supports and services</a:t>
            </a:r>
            <a:r>
              <a:rPr lang="en-US" sz="2500" dirty="0">
                <a:solidFill>
                  <a:srgbClr val="6A4A62"/>
                </a:solidFill>
              </a:rPr>
              <a:t>?</a:t>
            </a:r>
            <a:br>
              <a:rPr lang="en-US" sz="2500" dirty="0">
                <a:solidFill>
                  <a:srgbClr val="6A4A62"/>
                </a:solidFill>
              </a:rPr>
            </a:br>
            <a:endParaRPr lang="en-US" sz="2500" kern="1200" dirty="0">
              <a:solidFill>
                <a:srgbClr val="6A4A62"/>
              </a:solidFill>
            </a:endParaRPr>
          </a:p>
        </p:txBody>
      </p:sp>
      <p:sp>
        <p:nvSpPr>
          <p:cNvPr id="3" name="Content Placeholder 2"/>
          <p:cNvSpPr>
            <a:spLocks noGrp="1"/>
          </p:cNvSpPr>
          <p:nvPr>
            <p:ph sz="half" idx="1"/>
          </p:nvPr>
        </p:nvSpPr>
        <p:spPr>
          <a:xfrm>
            <a:off x="4976031" y="951805"/>
            <a:ext cx="6598341" cy="4466489"/>
          </a:xfrm>
        </p:spPr>
        <p:txBody>
          <a:bodyPr vert="horz" lIns="91440" tIns="45720" rIns="91440" bIns="45720" rtlCol="0" anchor="ctr">
            <a:normAutofit fontScale="85000" lnSpcReduction="10000"/>
          </a:bodyPr>
          <a:lstStyle/>
          <a:p>
            <a:pPr marL="66675"/>
            <a:endParaRPr lang="en-US" sz="2200" b="1" i="1" dirty="0"/>
          </a:p>
          <a:p>
            <a:pPr marL="0" indent="0">
              <a:buNone/>
            </a:pPr>
            <a:r>
              <a:rPr lang="en-US" sz="4700" b="1" dirty="0">
                <a:solidFill>
                  <a:srgbClr val="6A4A62"/>
                </a:solidFill>
              </a:rPr>
              <a:t>Best Practices</a:t>
            </a:r>
          </a:p>
          <a:p>
            <a:pPr lvl="0">
              <a:buClr>
                <a:srgbClr val="6A4A62"/>
              </a:buClr>
            </a:pPr>
            <a:r>
              <a:rPr lang="en-US" dirty="0"/>
              <a:t>Identify and gather information about current or prospective school mental health supports. </a:t>
            </a:r>
          </a:p>
          <a:p>
            <a:pPr lvl="0">
              <a:buClr>
                <a:srgbClr val="6A4A62"/>
              </a:buClr>
            </a:pPr>
            <a:r>
              <a:rPr lang="en-US" dirty="0"/>
              <a:t>Identify areas of overlap or misalignment.</a:t>
            </a:r>
          </a:p>
          <a:p>
            <a:pPr lvl="0">
              <a:buClr>
                <a:srgbClr val="6A4A62"/>
              </a:buClr>
            </a:pPr>
            <a:r>
              <a:rPr lang="en-US" dirty="0"/>
              <a:t>Make decisions about how to align existing services and supports to avoid duplication. </a:t>
            </a:r>
          </a:p>
          <a:p>
            <a:pPr lvl="0">
              <a:buClr>
                <a:srgbClr val="6A4A62"/>
              </a:buClr>
            </a:pPr>
            <a:r>
              <a:rPr lang="en-US" dirty="0"/>
              <a:t>Reduce or abandon supports and services that are redundant.</a:t>
            </a:r>
          </a:p>
          <a:p>
            <a:pPr lvl="0">
              <a:buClr>
                <a:srgbClr val="6A4A62"/>
              </a:buClr>
            </a:pPr>
            <a:r>
              <a:rPr lang="en-US" dirty="0"/>
              <a:t>Develop a team-based process for ensuring complementarity of new initiatives.</a:t>
            </a:r>
          </a:p>
        </p:txBody>
      </p:sp>
      <p:cxnSp>
        <p:nvCxnSpPr>
          <p:cNvPr id="6" name="Straight Connector 5">
            <a:extLst>
              <a:ext uri="{FF2B5EF4-FFF2-40B4-BE49-F238E27FC236}">
                <a16:creationId xmlns:a16="http://schemas.microsoft.com/office/drawing/2014/main" id="{628261CD-21EB-4F30-A6B5-7D6A075217CC}"/>
              </a:ext>
              <a:ext uri="{C183D7F6-B498-43B3-948B-1728B52AA6E4}">
                <adec:decorative xmlns:adec="http://schemas.microsoft.com/office/drawing/2017/decorative" val="1"/>
              </a:ext>
            </a:extLst>
          </p:cNvPr>
          <p:cNvCxnSpPr>
            <a:cxnSpLocks/>
          </p:cNvCxnSpPr>
          <p:nvPr/>
        </p:nvCxnSpPr>
        <p:spPr>
          <a:xfrm>
            <a:off x="4640663" y="1665289"/>
            <a:ext cx="0" cy="3393831"/>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10" name="Footer Placeholder 5">
            <a:extLst>
              <a:ext uri="{FF2B5EF4-FFF2-40B4-BE49-F238E27FC236}">
                <a16:creationId xmlns:a16="http://schemas.microsoft.com/office/drawing/2014/main" id="{416311F0-BB1E-5840-B575-D1A6820A2FF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372103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lpful Tips post-it no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172" y="1364776"/>
            <a:ext cx="3501940" cy="3909858"/>
          </a:xfrm>
          <a:prstGeom prst="rect">
            <a:avLst/>
          </a:prstGeom>
        </p:spPr>
      </p:pic>
      <p:sp>
        <p:nvSpPr>
          <p:cNvPr id="2" name="Title 1"/>
          <p:cNvSpPr>
            <a:spLocks noGrp="1"/>
          </p:cNvSpPr>
          <p:nvPr>
            <p:ph type="title"/>
          </p:nvPr>
        </p:nvSpPr>
        <p:spPr>
          <a:xfrm>
            <a:off x="4592843" y="78616"/>
            <a:ext cx="7811372" cy="1286160"/>
          </a:xfrm>
        </p:spPr>
        <p:txBody>
          <a:bodyPr vert="horz" lIns="91440" tIns="45720" rIns="91440" bIns="45720" rtlCol="0" anchor="b">
            <a:normAutofit/>
          </a:bodyPr>
          <a:lstStyle/>
          <a:p>
            <a:r>
              <a:rPr lang="en-US" sz="3200" b="1" dirty="0">
                <a:solidFill>
                  <a:srgbClr val="6A4A62"/>
                </a:solidFill>
              </a:rPr>
              <a:t>Working Smarter: Initiative Alignment</a:t>
            </a:r>
          </a:p>
        </p:txBody>
      </p:sp>
      <p:sp>
        <p:nvSpPr>
          <p:cNvPr id="3" name="Content Placeholder 2"/>
          <p:cNvSpPr>
            <a:spLocks noGrp="1"/>
          </p:cNvSpPr>
          <p:nvPr>
            <p:ph sz="half" idx="1"/>
          </p:nvPr>
        </p:nvSpPr>
        <p:spPr>
          <a:xfrm>
            <a:off x="4592843" y="1697065"/>
            <a:ext cx="7331663" cy="3975664"/>
          </a:xfrm>
        </p:spPr>
        <p:txBody>
          <a:bodyPr vert="horz" lIns="91440" tIns="45720" rIns="91440" bIns="45720" rtlCol="0">
            <a:normAutofit fontScale="92500" lnSpcReduction="10000"/>
          </a:bodyPr>
          <a:lstStyle/>
          <a:p>
            <a:pPr marL="514350" indent="-514350">
              <a:lnSpc>
                <a:spcPct val="100000"/>
              </a:lnSpc>
              <a:buClr>
                <a:srgbClr val="6A4A62"/>
              </a:buClr>
              <a:buFont typeface="+mj-lt"/>
              <a:buAutoNum type="arabicPeriod"/>
            </a:pPr>
            <a:r>
              <a:rPr lang="en-US" sz="2600" dirty="0"/>
              <a:t>Gather your team.</a:t>
            </a:r>
          </a:p>
          <a:p>
            <a:pPr marL="514350" indent="-514350">
              <a:lnSpc>
                <a:spcPct val="100000"/>
              </a:lnSpc>
              <a:buClr>
                <a:srgbClr val="6A4A62"/>
              </a:buClr>
              <a:buFont typeface="+mj-lt"/>
              <a:buAutoNum type="arabicPeriod"/>
            </a:pPr>
            <a:r>
              <a:rPr lang="en-US" sz="2600" dirty="0"/>
              <a:t>Create an inventory of initiatives using a triangle to consider where the initiatives would be placed across the tiers (Tier 1: mental health promotion, Tier 2: prevention, Tier 3: intervention).</a:t>
            </a:r>
          </a:p>
          <a:p>
            <a:pPr marL="514350" indent="-514350">
              <a:lnSpc>
                <a:spcPct val="100000"/>
              </a:lnSpc>
              <a:buClr>
                <a:srgbClr val="6A4A62"/>
              </a:buClr>
              <a:buFont typeface="+mj-lt"/>
              <a:buAutoNum type="arabicPeriod"/>
            </a:pPr>
            <a:r>
              <a:rPr lang="en-US" sz="2600" dirty="0"/>
              <a:t>Identify areas of duplication/overlap.</a:t>
            </a:r>
          </a:p>
          <a:p>
            <a:pPr lvl="1">
              <a:lnSpc>
                <a:spcPct val="100000"/>
              </a:lnSpc>
              <a:buClr>
                <a:srgbClr val="6A4A62"/>
              </a:buClr>
            </a:pPr>
            <a:r>
              <a:rPr lang="en-US" sz="2200" dirty="0"/>
              <a:t>Make team decisions about </a:t>
            </a:r>
            <a:r>
              <a:rPr lang="en-US" sz="2200" i="1" dirty="0"/>
              <a:t>strategic abandonment.</a:t>
            </a:r>
          </a:p>
          <a:p>
            <a:pPr marL="514350" indent="-514350">
              <a:lnSpc>
                <a:spcPct val="100000"/>
              </a:lnSpc>
              <a:buClr>
                <a:srgbClr val="6A4A62"/>
              </a:buClr>
              <a:buFont typeface="+mj-lt"/>
              <a:buAutoNum type="arabicPeriod"/>
            </a:pPr>
            <a:r>
              <a:rPr lang="en-US" sz="2600" dirty="0"/>
              <a:t>Identify areas of need.</a:t>
            </a:r>
          </a:p>
          <a:p>
            <a:pPr lvl="1">
              <a:lnSpc>
                <a:spcPct val="100000"/>
              </a:lnSpc>
              <a:buClr>
                <a:srgbClr val="6A4A62"/>
              </a:buClr>
            </a:pPr>
            <a:r>
              <a:rPr lang="en-US" sz="2200" dirty="0"/>
              <a:t>Develop a process to select new initiatives.</a:t>
            </a:r>
          </a:p>
          <a:p>
            <a:pPr marL="514350" indent="-514350">
              <a:lnSpc>
                <a:spcPct val="100000"/>
              </a:lnSpc>
              <a:buClr>
                <a:srgbClr val="6A4A62"/>
              </a:buClr>
              <a:buFont typeface="+mj-lt"/>
              <a:buAutoNum type="arabicPeriod"/>
            </a:pPr>
            <a:r>
              <a:rPr lang="en-US" sz="2600" dirty="0"/>
              <a:t>Plan for monitoring implementation.</a:t>
            </a:r>
          </a:p>
        </p:txBody>
      </p:sp>
      <p:cxnSp>
        <p:nvCxnSpPr>
          <p:cNvPr id="9" name="Straight Connector 8">
            <a:extLst>
              <a:ext uri="{C183D7F6-B498-43B3-948B-1728B52AA6E4}">
                <adec:decorative xmlns:adec="http://schemas.microsoft.com/office/drawing/2017/decorative" val="1"/>
              </a:ext>
            </a:extLst>
          </p:cNvPr>
          <p:cNvCxnSpPr/>
          <p:nvPr/>
        </p:nvCxnSpPr>
        <p:spPr>
          <a:xfrm flipH="1">
            <a:off x="4226325" y="1866316"/>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78EAD1B-8318-4D4A-9C22-6C2C69794064}"/>
              </a:ext>
            </a:extLst>
          </p:cNvPr>
          <p:cNvSpPr txBox="1"/>
          <p:nvPr/>
        </p:nvSpPr>
        <p:spPr>
          <a:xfrm>
            <a:off x="3834103" y="5844440"/>
            <a:ext cx="5561115" cy="830997"/>
          </a:xfrm>
          <a:prstGeom prst="rect">
            <a:avLst/>
          </a:prstGeom>
          <a:noFill/>
        </p:spPr>
        <p:txBody>
          <a:bodyPr wrap="square" rtlCol="0">
            <a:spAutoFit/>
          </a:bodyPr>
          <a:lstStyle/>
          <a:p>
            <a:r>
              <a:rPr lang="en-US" sz="1500" dirty="0"/>
              <a:t>Adapted from: Technical Guide for Alignment of Initiatives, Programs and Practices in School Districts (PBIS, 2017)</a:t>
            </a:r>
          </a:p>
          <a:p>
            <a:endParaRPr lang="en-US" dirty="0"/>
          </a:p>
        </p:txBody>
      </p:sp>
      <p:sp>
        <p:nvSpPr>
          <p:cNvPr id="8" name="Footer Placeholder 5">
            <a:extLst>
              <a:ext uri="{FF2B5EF4-FFF2-40B4-BE49-F238E27FC236}">
                <a16:creationId xmlns:a16="http://schemas.microsoft.com/office/drawing/2014/main" id="{546223C3-66E0-3F46-BB8B-582C983C6F3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923111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Resources Heading "/>
          <p:cNvGrpSpPr/>
          <p:nvPr/>
        </p:nvGrpSpPr>
        <p:grpSpPr>
          <a:xfrm>
            <a:off x="9116703" y="0"/>
            <a:ext cx="3075297" cy="968992"/>
            <a:chOff x="6874681" y="0"/>
            <a:chExt cx="2269319" cy="682388"/>
          </a:xfrm>
          <a:solidFill>
            <a:srgbClr val="6A4A62"/>
          </a:solidFill>
        </p:grpSpPr>
        <p:sp>
          <p:nvSpPr>
            <p:cNvPr id="5" name="Rectangle 8"/>
            <p:cNvSpPr/>
            <p:nvPr/>
          </p:nvSpPr>
          <p:spPr>
            <a:xfrm rot="10800000">
              <a:off x="6874681" y="0"/>
              <a:ext cx="2269319" cy="682388"/>
            </a:xfrm>
            <a:custGeom>
              <a:avLst/>
              <a:gdLst>
                <a:gd name="connsiteX0" fmla="*/ 0 w 2320119"/>
                <a:gd name="connsiteY0" fmla="*/ 0 h 682388"/>
                <a:gd name="connsiteX1" fmla="*/ 2320119 w 2320119"/>
                <a:gd name="connsiteY1" fmla="*/ 0 h 682388"/>
                <a:gd name="connsiteX2" fmla="*/ 2320119 w 2320119"/>
                <a:gd name="connsiteY2" fmla="*/ 682388 h 682388"/>
                <a:gd name="connsiteX3" fmla="*/ 0 w 2320119"/>
                <a:gd name="connsiteY3" fmla="*/ 682388 h 682388"/>
                <a:gd name="connsiteX4" fmla="*/ 0 w 2320119"/>
                <a:gd name="connsiteY4" fmla="*/ 0 h 682388"/>
                <a:gd name="connsiteX0" fmla="*/ 0 w 2320119"/>
                <a:gd name="connsiteY0" fmla="*/ 0 h 682388"/>
                <a:gd name="connsiteX1" fmla="*/ 2320119 w 2320119"/>
                <a:gd name="connsiteY1" fmla="*/ 0 h 682388"/>
                <a:gd name="connsiteX2" fmla="*/ 2116919 w 2320119"/>
                <a:gd name="connsiteY2" fmla="*/ 669688 h 682388"/>
                <a:gd name="connsiteX3" fmla="*/ 0 w 2320119"/>
                <a:gd name="connsiteY3" fmla="*/ 682388 h 682388"/>
                <a:gd name="connsiteX4" fmla="*/ 0 w 2320119"/>
                <a:gd name="connsiteY4" fmla="*/ 0 h 682388"/>
                <a:gd name="connsiteX0" fmla="*/ 0 w 2320119"/>
                <a:gd name="connsiteY0" fmla="*/ 0 h 695088"/>
                <a:gd name="connsiteX1" fmla="*/ 2320119 w 2320119"/>
                <a:gd name="connsiteY1" fmla="*/ 0 h 695088"/>
                <a:gd name="connsiteX2" fmla="*/ 2129619 w 2320119"/>
                <a:gd name="connsiteY2" fmla="*/ 695088 h 695088"/>
                <a:gd name="connsiteX3" fmla="*/ 0 w 2320119"/>
                <a:gd name="connsiteY3" fmla="*/ 682388 h 695088"/>
                <a:gd name="connsiteX4" fmla="*/ 0 w 2320119"/>
                <a:gd name="connsiteY4" fmla="*/ 0 h 695088"/>
                <a:gd name="connsiteX0" fmla="*/ 0 w 2320119"/>
                <a:gd name="connsiteY0" fmla="*/ 0 h 682388"/>
                <a:gd name="connsiteX1" fmla="*/ 2320119 w 2320119"/>
                <a:gd name="connsiteY1" fmla="*/ 0 h 682388"/>
                <a:gd name="connsiteX2" fmla="*/ 2053419 w 2320119"/>
                <a:gd name="connsiteY2" fmla="*/ 682388 h 682388"/>
                <a:gd name="connsiteX3" fmla="*/ 0 w 2320119"/>
                <a:gd name="connsiteY3" fmla="*/ 682388 h 682388"/>
                <a:gd name="connsiteX4" fmla="*/ 0 w 2320119"/>
                <a:gd name="connsiteY4" fmla="*/ 0 h 682388"/>
                <a:gd name="connsiteX0" fmla="*/ 0 w 2269319"/>
                <a:gd name="connsiteY0" fmla="*/ 0 h 682388"/>
                <a:gd name="connsiteX1" fmla="*/ 2269319 w 2269319"/>
                <a:gd name="connsiteY1" fmla="*/ 0 h 682388"/>
                <a:gd name="connsiteX2" fmla="*/ 205341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84839 w 2269319"/>
                <a:gd name="connsiteY2" fmla="*/ 68238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3911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61979 w 2269319"/>
                <a:gd name="connsiteY2" fmla="*/ 65952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5054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73409 w 2269319"/>
                <a:gd name="connsiteY2" fmla="*/ 670958 h 682388"/>
                <a:gd name="connsiteX3" fmla="*/ 0 w 2269319"/>
                <a:gd name="connsiteY3" fmla="*/ 682388 h 682388"/>
                <a:gd name="connsiteX4" fmla="*/ 0 w 2269319"/>
                <a:gd name="connsiteY4" fmla="*/ 0 h 682388"/>
                <a:gd name="connsiteX0" fmla="*/ 0 w 2269319"/>
                <a:gd name="connsiteY0" fmla="*/ 0 h 682388"/>
                <a:gd name="connsiteX1" fmla="*/ 2269319 w 2269319"/>
                <a:gd name="connsiteY1" fmla="*/ 0 h 682388"/>
                <a:gd name="connsiteX2" fmla="*/ 1996269 w 2269319"/>
                <a:gd name="connsiteY2" fmla="*/ 682388 h 682388"/>
                <a:gd name="connsiteX3" fmla="*/ 0 w 2269319"/>
                <a:gd name="connsiteY3" fmla="*/ 682388 h 682388"/>
                <a:gd name="connsiteX4" fmla="*/ 0 w 2269319"/>
                <a:gd name="connsiteY4" fmla="*/ 0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9319" h="682388">
                  <a:moveTo>
                    <a:pt x="0" y="0"/>
                  </a:moveTo>
                  <a:lnTo>
                    <a:pt x="2269319" y="0"/>
                  </a:lnTo>
                  <a:lnTo>
                    <a:pt x="1996269" y="682388"/>
                  </a:lnTo>
                  <a:lnTo>
                    <a:pt x="0" y="682388"/>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485287" y="147832"/>
              <a:ext cx="1457316" cy="314571"/>
            </a:xfrm>
            <a:prstGeom prst="rect">
              <a:avLst/>
            </a:prstGeom>
            <a:grpFill/>
            <a:ln>
              <a:noFill/>
            </a:ln>
          </p:spPr>
          <p:txBody>
            <a:bodyPr wrap="square" rtlCol="0">
              <a:spAutoFit/>
            </a:bodyPr>
            <a:lstStyle/>
            <a:p>
              <a:r>
                <a:rPr lang="en-US" sz="2600" dirty="0">
                  <a:solidFill>
                    <a:schemeClr val="bg1"/>
                  </a:solidFill>
                </a:rPr>
                <a:t>Resources</a:t>
              </a:r>
            </a:p>
          </p:txBody>
        </p:sp>
      </p:grpSp>
      <p:sp>
        <p:nvSpPr>
          <p:cNvPr id="3" name="Title 1"/>
          <p:cNvSpPr>
            <a:spLocks noGrp="1"/>
          </p:cNvSpPr>
          <p:nvPr>
            <p:ph type="title"/>
          </p:nvPr>
        </p:nvSpPr>
        <p:spPr>
          <a:xfrm>
            <a:off x="632451" y="653152"/>
            <a:ext cx="5868536" cy="1325563"/>
          </a:xfrm>
        </p:spPr>
        <p:txBody>
          <a:bodyPr>
            <a:normAutofit/>
          </a:bodyPr>
          <a:lstStyle/>
          <a:p>
            <a:r>
              <a:rPr lang="en-US" sz="3600" b="1" dirty="0">
                <a:solidFill>
                  <a:srgbClr val="6A4A62"/>
                </a:solidFill>
              </a:rPr>
              <a:t>Working Smarter: </a:t>
            </a:r>
            <a:br>
              <a:rPr lang="en-US" sz="3600" b="1" dirty="0">
                <a:solidFill>
                  <a:srgbClr val="6A4A62"/>
                </a:solidFill>
              </a:rPr>
            </a:br>
            <a:r>
              <a:rPr lang="en-US" sz="3600" b="1" dirty="0">
                <a:solidFill>
                  <a:srgbClr val="6A4A62"/>
                </a:solidFill>
              </a:rPr>
              <a:t>Initiative Alignment Map</a:t>
            </a:r>
          </a:p>
        </p:txBody>
      </p:sp>
      <p:pic>
        <p:nvPicPr>
          <p:cNvPr id="7" name="Picture 6" descr="Thumbnail image of the Working Smarter: Initiative Alignment Map. &#10;The resource provides a simple template, in the form of a table, your team can use to create an inventory of initiatives to help inform decisions about reducing any duplication or overlap, selecting new initiatives to address unmet needs and plan for monitoring the implementation and outcome success of your existing initiativ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51" y="2402006"/>
            <a:ext cx="10995332" cy="3593398"/>
          </a:xfrm>
          <a:prstGeom prst="rect">
            <a:avLst/>
          </a:prstGeom>
        </p:spPr>
      </p:pic>
      <p:sp>
        <p:nvSpPr>
          <p:cNvPr id="2" name="TextBox 1">
            <a:extLst>
              <a:ext uri="{FF2B5EF4-FFF2-40B4-BE49-F238E27FC236}">
                <a16:creationId xmlns:a16="http://schemas.microsoft.com/office/drawing/2014/main" id="{0759A628-9BB9-1D48-A69E-648A2EF8F87E}"/>
              </a:ext>
            </a:extLst>
          </p:cNvPr>
          <p:cNvSpPr txBox="1"/>
          <p:nvPr/>
        </p:nvSpPr>
        <p:spPr>
          <a:xfrm>
            <a:off x="10365859" y="6418695"/>
            <a:ext cx="1826141" cy="369332"/>
          </a:xfrm>
          <a:prstGeom prst="rect">
            <a:avLst/>
          </a:prstGeom>
          <a:noFill/>
        </p:spPr>
        <p:txBody>
          <a:bodyPr wrap="none" rtlCol="0">
            <a:spAutoFit/>
          </a:bodyPr>
          <a:lstStyle/>
          <a:p>
            <a:r>
              <a:rPr lang="en-US" dirty="0"/>
              <a:t>(NCSMH, 2018)</a:t>
            </a:r>
          </a:p>
        </p:txBody>
      </p:sp>
      <p:sp>
        <p:nvSpPr>
          <p:cNvPr id="9" name="Footer Placeholder 5">
            <a:extLst>
              <a:ext uri="{FF2B5EF4-FFF2-40B4-BE49-F238E27FC236}">
                <a16:creationId xmlns:a16="http://schemas.microsoft.com/office/drawing/2014/main" id="{606A551F-A785-F744-B231-B6B18E7F57F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413718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34E2AFF-3529-48E3-80D6-185F6D46AFF0}"/>
              </a:ext>
            </a:extLst>
          </p:cNvPr>
          <p:cNvSpPr txBox="1">
            <a:spLocks/>
          </p:cNvSpPr>
          <p:nvPr/>
        </p:nvSpPr>
        <p:spPr>
          <a:xfrm>
            <a:off x="6530957" y="1722372"/>
            <a:ext cx="5027142" cy="808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6A4A62"/>
                </a:solidFill>
                <a:latin typeface="+mn-lt"/>
              </a:rPr>
              <a:t>Strategic Planning</a:t>
            </a:r>
          </a:p>
        </p:txBody>
      </p:sp>
      <p:sp>
        <p:nvSpPr>
          <p:cNvPr id="7" name="Content Placeholder 2"/>
          <p:cNvSpPr>
            <a:spLocks noGrp="1"/>
          </p:cNvSpPr>
          <p:nvPr>
            <p:ph sz="half" idx="4294967295"/>
          </p:nvPr>
        </p:nvSpPr>
        <p:spPr>
          <a:xfrm>
            <a:off x="6626715" y="2530910"/>
            <a:ext cx="5099826" cy="2319386"/>
          </a:xfrm>
          <a:prstGeom prst="rect">
            <a:avLst/>
          </a:prstGeom>
        </p:spPr>
        <p:txBody>
          <a:bodyPr vert="horz" lIns="91440" tIns="45720" rIns="91440" bIns="45720" rtlCol="0" anchor="ctr">
            <a:normAutofit/>
          </a:bodyPr>
          <a:lstStyle/>
          <a:p>
            <a:pPr>
              <a:lnSpc>
                <a:spcPct val="100000"/>
              </a:lnSpc>
              <a:spcBef>
                <a:spcPts val="0"/>
              </a:spcBef>
              <a:spcAft>
                <a:spcPts val="1200"/>
              </a:spcAft>
              <a:buClr>
                <a:srgbClr val="6A4A62"/>
              </a:buClr>
            </a:pPr>
            <a:r>
              <a:rPr lang="en-US" sz="2400" dirty="0"/>
              <a:t>State a specific goal for your district within this domain. </a:t>
            </a:r>
          </a:p>
          <a:p>
            <a:pPr>
              <a:lnSpc>
                <a:spcPct val="100000"/>
              </a:lnSpc>
              <a:spcBef>
                <a:spcPts val="0"/>
              </a:spcBef>
              <a:buClr>
                <a:srgbClr val="6A4A62"/>
              </a:buClr>
            </a:pPr>
            <a:r>
              <a:rPr lang="en-US" sz="2400" dirty="0"/>
              <a:t>List 3 potential action steps to move this goal forward.</a:t>
            </a:r>
          </a:p>
          <a:p>
            <a:pPr marL="0" indent="0">
              <a:lnSpc>
                <a:spcPct val="100000"/>
              </a:lnSpc>
              <a:buNone/>
            </a:pPr>
            <a:endParaRPr lang="en-US" dirty="0"/>
          </a:p>
        </p:txBody>
      </p:sp>
      <p:cxnSp>
        <p:nvCxnSpPr>
          <p:cNvPr id="10" name="Straight Connector 9">
            <a:extLst>
              <a:ext uri="{C183D7F6-B498-43B3-948B-1728B52AA6E4}">
                <adec:decorative xmlns:adec="http://schemas.microsoft.com/office/drawing/2017/decorative" val="1"/>
              </a:ext>
            </a:extLst>
          </p:cNvPr>
          <p:cNvCxnSpPr/>
          <p:nvPr/>
        </p:nvCxnSpPr>
        <p:spPr>
          <a:xfrm flipH="1">
            <a:off x="6181272" y="1722372"/>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21105" y="3899255"/>
            <a:ext cx="5510463" cy="1754326"/>
          </a:xfrm>
          <a:prstGeom prst="rect">
            <a:avLst/>
          </a:prstGeom>
        </p:spPr>
        <p:txBody>
          <a:bodyPr wrap="square">
            <a:spAutoFit/>
          </a:bodyPr>
          <a:lstStyle/>
          <a:p>
            <a:pPr algn="ctr"/>
            <a:r>
              <a:rPr lang="en-US" sz="2800" b="1" dirty="0">
                <a:solidFill>
                  <a:srgbClr val="6A4A62"/>
                </a:solidFill>
              </a:rPr>
              <a:t>Discussion</a:t>
            </a:r>
          </a:p>
          <a:p>
            <a:pPr algn="just"/>
            <a:r>
              <a:rPr lang="en-US" sz="2000" dirty="0"/>
              <a:t>How does this content fit with your district understanding and implementation of school mental health needs assessment and resource mapping?</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383" y="1278859"/>
            <a:ext cx="4229906" cy="2504103"/>
          </a:xfrm>
          <a:prstGeom prst="rect">
            <a:avLst/>
          </a:prstGeom>
        </p:spPr>
      </p:pic>
      <p:sp>
        <p:nvSpPr>
          <p:cNvPr id="4" name="Title 3" hidden="1">
            <a:extLst>
              <a:ext uri="{FF2B5EF4-FFF2-40B4-BE49-F238E27FC236}">
                <a16:creationId xmlns:a16="http://schemas.microsoft.com/office/drawing/2014/main" id="{4724AADD-E916-4EB6-8E27-D85251F71237}"/>
              </a:ext>
            </a:extLst>
          </p:cNvPr>
          <p:cNvSpPr>
            <a:spLocks noGrp="1"/>
          </p:cNvSpPr>
          <p:nvPr>
            <p:ph type="title" idx="4294967295"/>
          </p:nvPr>
        </p:nvSpPr>
        <p:spPr/>
        <p:txBody>
          <a:bodyPr/>
          <a:lstStyle/>
          <a:p>
            <a:r>
              <a:rPr lang="en-US" dirty="0"/>
              <a:t>Strategic Planning</a:t>
            </a:r>
          </a:p>
        </p:txBody>
      </p:sp>
      <p:sp>
        <p:nvSpPr>
          <p:cNvPr id="11" name="Footer Placeholder 5">
            <a:extLst>
              <a:ext uri="{FF2B5EF4-FFF2-40B4-BE49-F238E27FC236}">
                <a16:creationId xmlns:a16="http://schemas.microsoft.com/office/drawing/2014/main" id="{C45334F4-63FD-2540-9325-E41EC36011E3}"/>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95081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14314" y="502783"/>
            <a:ext cx="4730314" cy="674188"/>
          </a:xfrm>
        </p:spPr>
        <p:txBody>
          <a:bodyPr>
            <a:noAutofit/>
          </a:bodyPr>
          <a:lstStyle/>
          <a:p>
            <a:r>
              <a:rPr lang="en-US" sz="4000" b="1" dirty="0">
                <a:solidFill>
                  <a:srgbClr val="6A4A62"/>
                </a:solidFill>
                <a:latin typeface="Arial" panose="020B0604020202020204" pitchFamily="34" charset="0"/>
                <a:cs typeface="Arial" panose="020B0604020202020204" pitchFamily="34" charset="0"/>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idx="1"/>
          </p:nvPr>
        </p:nvSpPr>
        <p:spPr>
          <a:xfrm>
            <a:off x="282820" y="1405202"/>
            <a:ext cx="10153686" cy="4251961"/>
          </a:xfrm>
        </p:spPr>
        <p:txBody>
          <a:bodyPr vert="horz" lIns="91440" tIns="45720" rIns="91440" bIns="45720" rtlCol="0" anchor="t">
            <a:noAutofit/>
          </a:bodyPr>
          <a:lstStyle/>
          <a:p>
            <a:pPr indent="0">
              <a:lnSpc>
                <a:spcPct val="100000"/>
              </a:lnSpc>
              <a:buNone/>
            </a:pPr>
            <a:r>
              <a:rPr lang="en-US" sz="2000" dirty="0"/>
              <a:t>Fairport Central School District. (2016). </a:t>
            </a:r>
            <a:r>
              <a:rPr lang="en-US" sz="2000" i="1" dirty="0"/>
              <a:t>Fair start: Social and emotional district and community resource map</a:t>
            </a:r>
            <a:r>
              <a:rPr lang="en-US" sz="2000" dirty="0"/>
              <a:t>. </a:t>
            </a:r>
            <a:r>
              <a:rPr lang="en-US" sz="2000" dirty="0">
                <a:hlinkClick r:id="rId3"/>
              </a:rPr>
              <a:t>https://dm0gz550769cd.cloudfront.net/shape/3b/3b107917642bf99e885f65cd8feac3d6.pdf</a:t>
            </a:r>
            <a:r>
              <a:rPr lang="en-US" sz="2000" dirty="0"/>
              <a:t> </a:t>
            </a:r>
          </a:p>
          <a:p>
            <a:pPr indent="0">
              <a:lnSpc>
                <a:spcPct val="100000"/>
              </a:lnSpc>
              <a:buNone/>
            </a:pPr>
            <a:r>
              <a:rPr lang="en-US" sz="2000" dirty="0"/>
              <a:t>National Center for School Mental Health. (2018). </a:t>
            </a:r>
            <a:r>
              <a:rPr lang="en-US" sz="2000" i="1" dirty="0"/>
              <a:t>Resource map of school-based providers. </a:t>
            </a:r>
            <a:r>
              <a:rPr lang="en-US" sz="2000" dirty="0">
                <a:hlinkClick r:id="rId4"/>
              </a:rPr>
              <a:t>https://theshapesystem.com/resource-materials/3745/Resource+Mapping+Resource+Guide.pdf?1437404418</a:t>
            </a:r>
            <a:r>
              <a:rPr lang="en-US" sz="2000" dirty="0"/>
              <a:t> </a:t>
            </a:r>
            <a:endParaRPr lang="en-US" sz="2000" dirty="0">
              <a:cs typeface="Arial"/>
            </a:endParaRPr>
          </a:p>
          <a:p>
            <a:pPr indent="0">
              <a:lnSpc>
                <a:spcPct val="100000"/>
              </a:lnSpc>
              <a:buNone/>
            </a:pPr>
            <a:r>
              <a:rPr lang="en-US" sz="2000" dirty="0"/>
              <a:t>National Center for School Mental Health. (2018).</a:t>
            </a:r>
            <a:r>
              <a:rPr lang="en-US" sz="2000" i="1" dirty="0"/>
              <a:t> School mental health initiative alignment map. </a:t>
            </a:r>
            <a:r>
              <a:rPr lang="en-US" sz="2000" dirty="0">
                <a:hlinkClick r:id="rId5"/>
              </a:rPr>
              <a:t>https://shape.3cimpact.com/mhq_resource/Mental%20Health%20Quality/201</a:t>
            </a:r>
            <a:endParaRPr lang="en-US" sz="2000" dirty="0"/>
          </a:p>
          <a:p>
            <a:pPr indent="0">
              <a:lnSpc>
                <a:spcPct val="100000"/>
              </a:lnSpc>
              <a:buNone/>
            </a:pPr>
            <a:r>
              <a:rPr lang="en-US" sz="2000" dirty="0"/>
              <a:t>National Center for School Mental Health. (2023). </a:t>
            </a:r>
            <a:r>
              <a:rPr lang="en-US" sz="2000" i="1" dirty="0"/>
              <a:t>School Mental Health Quality Guide: Needs assessment and resource mapping</a:t>
            </a:r>
            <a:r>
              <a:rPr lang="en-US" sz="2000" dirty="0"/>
              <a:t>. </a:t>
            </a:r>
            <a:r>
              <a:rPr lang="en-US" sz="2000" dirty="0">
                <a:hlinkClick r:id="rId6"/>
              </a:rPr>
              <a:t>https://www.schoolmentalhealth.org/media/som/microsites/ncsmh/documents/quality-guides/Needs-Assessment-&amp;-Resource-Mapping.pdf</a:t>
            </a:r>
            <a:endParaRPr lang="en-US" sz="2000" dirty="0"/>
          </a:p>
        </p:txBody>
      </p:sp>
      <p:cxnSp>
        <p:nvCxnSpPr>
          <p:cNvPr id="10" name="Straight Connector 9">
            <a:extLst>
              <a:ext uri="{C183D7F6-B498-43B3-948B-1728B52AA6E4}">
                <adec:decorative xmlns:adec="http://schemas.microsoft.com/office/drawing/2017/decorative" val="1"/>
              </a:ext>
            </a:extLst>
          </p:cNvPr>
          <p:cNvCxnSpPr/>
          <p:nvPr/>
        </p:nvCxnSpPr>
        <p:spPr>
          <a:xfrm>
            <a:off x="619837" y="1332521"/>
            <a:ext cx="7710985"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7" name="Picture 6">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5597" y="5540992"/>
            <a:ext cx="3316403" cy="1658201"/>
          </a:xfrm>
          <a:prstGeom prst="rect">
            <a:avLst/>
          </a:prstGeom>
          <a:noFill/>
          <a:ln>
            <a:noFill/>
          </a:ln>
        </p:spPr>
      </p:pic>
      <p:sp>
        <p:nvSpPr>
          <p:cNvPr id="2" name="Title 1" hidden="1">
            <a:extLst>
              <a:ext uri="{FF2B5EF4-FFF2-40B4-BE49-F238E27FC236}">
                <a16:creationId xmlns:a16="http://schemas.microsoft.com/office/drawing/2014/main" id="{23128BB7-1D9A-4E63-A589-4EFA63428B86}"/>
              </a:ext>
            </a:extLst>
          </p:cNvPr>
          <p:cNvSpPr>
            <a:spLocks noGrp="1"/>
          </p:cNvSpPr>
          <p:nvPr>
            <p:ph type="title"/>
          </p:nvPr>
        </p:nvSpPr>
        <p:spPr/>
        <p:txBody>
          <a:bodyPr/>
          <a:lstStyle/>
          <a:p>
            <a:r>
              <a:rPr lang="en-US" dirty="0"/>
              <a:t>Resources</a:t>
            </a:r>
          </a:p>
        </p:txBody>
      </p:sp>
      <p:sp>
        <p:nvSpPr>
          <p:cNvPr id="9" name="Footer Placeholder 5">
            <a:extLst>
              <a:ext uri="{FF2B5EF4-FFF2-40B4-BE49-F238E27FC236}">
                <a16:creationId xmlns:a16="http://schemas.microsoft.com/office/drawing/2014/main" id="{75632BB6-98DC-E040-8942-B9440E694AA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115230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4211" y="1768536"/>
            <a:ext cx="10873946" cy="4770537"/>
          </a:xfrm>
          <a:prstGeom prst="rect">
            <a:avLst/>
          </a:prstGeom>
        </p:spPr>
        <p:txBody>
          <a:bodyPr wrap="square">
            <a:spAutoFit/>
          </a:bodyPr>
          <a:lstStyle/>
          <a:p>
            <a:r>
              <a:rPr lang="en-US" sz="1900" b="1" dirty="0"/>
              <a:t>Public Domain Notice</a:t>
            </a:r>
            <a:endParaRPr lang="en-US" sz="1900" dirty="0"/>
          </a:p>
          <a:p>
            <a:r>
              <a:rPr lang="en-US" sz="1900" dirty="0"/>
              <a:t>All material appearing in this publication except that taken directly from copyrighted sources is in the public domain and may be reproduced or copied without permission from SAMHSA. </a:t>
            </a:r>
          </a:p>
          <a:p>
            <a:endParaRPr lang="en-US" sz="1900" dirty="0"/>
          </a:p>
          <a:p>
            <a:r>
              <a:rPr lang="en-US" sz="1900" dirty="0"/>
              <a:t>Do not reproduce or distribute this publication for a fee without specific, written authorization from the MHTTC NCO. </a:t>
            </a:r>
          </a:p>
          <a:p>
            <a:endParaRPr lang="en-US" sz="1900" dirty="0"/>
          </a:p>
          <a:p>
            <a:r>
              <a:rPr lang="en-US" sz="1900" dirty="0"/>
              <a:t>All material appearing in this publication should be appropriately cited using the recommended citation below. If content is removed, added, or adapted from the original material in this publication, these modifications should be clearly noted. </a:t>
            </a:r>
          </a:p>
          <a:p>
            <a:endParaRPr lang="en-US" sz="1900" dirty="0">
              <a:effectLst/>
            </a:endParaRPr>
          </a:p>
          <a:p>
            <a:r>
              <a:rPr lang="en-US" sz="1900" b="1" dirty="0"/>
              <a:t>Recommended Citation</a:t>
            </a:r>
            <a:endParaRPr lang="en-US" sz="1900" dirty="0"/>
          </a:p>
          <a:p>
            <a:r>
              <a:rPr lang="en-US" sz="1900" dirty="0"/>
              <a:t>National Center for School Mental Health and MHTTC Network Coordinating Office. (2019). </a:t>
            </a:r>
            <a:r>
              <a:rPr lang="en-US" sz="1900" i="1"/>
              <a:t>Trainer manual, National School Mental Health Best Practices: Implementation Guidance Modules for States, Districts, and Schools.</a:t>
            </a:r>
            <a:r>
              <a:rPr lang="en-US" sz="1900"/>
              <a:t> </a:t>
            </a:r>
            <a:r>
              <a:rPr lang="en-US" sz="1900" dirty="0"/>
              <a:t>Palo Alto, CA: MHTTC Network Coordinating Office. </a:t>
            </a:r>
          </a:p>
          <a:p>
            <a:endParaRPr lang="en-US" sz="1900" dirty="0">
              <a:effectLst/>
            </a:endParaRPr>
          </a:p>
        </p:txBody>
      </p:sp>
      <p:grpSp>
        <p:nvGrpSpPr>
          <p:cNvPr id="4" name="Group 3">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5" name="Rectangle: Single Corner Snipped 4">
              <a:extLst>
                <a:ext uri="{C183D7F6-B498-43B3-948B-1728B52AA6E4}">
                  <adec:decorative xmlns:adec="http://schemas.microsoft.com/office/drawing/2017/decorative" val="1"/>
                </a:ext>
              </a:extLst>
            </p:cNvPr>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2" name="Title 1" hidden="1">
            <a:extLst>
              <a:ext uri="{FF2B5EF4-FFF2-40B4-BE49-F238E27FC236}">
                <a16:creationId xmlns:a16="http://schemas.microsoft.com/office/drawing/2014/main" id="{82881E0D-DCD8-4922-9A2D-96641F3A34A3}"/>
              </a:ext>
            </a:extLst>
          </p:cNvPr>
          <p:cNvSpPr>
            <a:spLocks noGrp="1"/>
          </p:cNvSpPr>
          <p:nvPr>
            <p:ph type="title" idx="4294967295"/>
          </p:nvPr>
        </p:nvSpPr>
        <p:spPr/>
        <p:txBody>
          <a:bodyPr/>
          <a:lstStyle/>
          <a:p>
            <a:r>
              <a:rPr lang="en-US" dirty="0"/>
              <a:t>Disclaimer Continued</a:t>
            </a:r>
          </a:p>
        </p:txBody>
      </p:sp>
      <p:sp>
        <p:nvSpPr>
          <p:cNvPr id="9" name="Footer Placeholder 5">
            <a:extLst>
              <a:ext uri="{FF2B5EF4-FFF2-40B4-BE49-F238E27FC236}">
                <a16:creationId xmlns:a16="http://schemas.microsoft.com/office/drawing/2014/main" id="{70BAF56A-0ED3-E84C-B6F5-DD740DE9EA0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3977242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14314" y="502783"/>
            <a:ext cx="4730314" cy="674188"/>
          </a:xfrm>
        </p:spPr>
        <p:txBody>
          <a:bodyPr>
            <a:noAutofit/>
          </a:bodyPr>
          <a:lstStyle/>
          <a:p>
            <a:r>
              <a:rPr lang="en-US" sz="4000" b="1" dirty="0">
                <a:solidFill>
                  <a:srgbClr val="6A4A62"/>
                </a:solidFill>
                <a:latin typeface="Arial" panose="020B0604020202020204" pitchFamily="34" charset="0"/>
                <a:cs typeface="Arial" panose="020B0604020202020204" pitchFamily="34" charset="0"/>
              </a:rPr>
              <a:t>Resources</a:t>
            </a:r>
          </a:p>
        </p:txBody>
      </p:sp>
      <p:sp>
        <p:nvSpPr>
          <p:cNvPr id="8" name="Content Placeholder 6">
            <a:extLst>
              <a:ext uri="{FF2B5EF4-FFF2-40B4-BE49-F238E27FC236}">
                <a16:creationId xmlns:a16="http://schemas.microsoft.com/office/drawing/2014/main" id="{0C1D7CC1-2E6E-4BD8-A97E-ED6F6641DDCC}"/>
              </a:ext>
            </a:extLst>
          </p:cNvPr>
          <p:cNvSpPr>
            <a:spLocks noGrp="1"/>
          </p:cNvSpPr>
          <p:nvPr>
            <p:ph idx="1"/>
          </p:nvPr>
        </p:nvSpPr>
        <p:spPr>
          <a:xfrm>
            <a:off x="282820" y="1406792"/>
            <a:ext cx="10153686" cy="4251961"/>
          </a:xfrm>
        </p:spPr>
        <p:txBody>
          <a:bodyPr vert="horz" lIns="91440" tIns="45720" rIns="91440" bIns="45720" rtlCol="0" anchor="t">
            <a:noAutofit/>
          </a:bodyPr>
          <a:lstStyle/>
          <a:p>
            <a:pPr indent="0">
              <a:lnSpc>
                <a:spcPct val="100000"/>
              </a:lnSpc>
              <a:buNone/>
            </a:pPr>
            <a:r>
              <a:rPr lang="en-US" sz="2000" dirty="0"/>
              <a:t>National Center for School Mental Health. (2024). </a:t>
            </a:r>
            <a:r>
              <a:rPr lang="en-US" sz="2000" i="1" dirty="0"/>
              <a:t>Gap analysis worksheet</a:t>
            </a:r>
            <a:r>
              <a:rPr lang="en-US" sz="2000" dirty="0"/>
              <a:t>. </a:t>
            </a:r>
            <a:r>
              <a:rPr lang="en-US" sz="2000" dirty="0">
                <a:hlinkClick r:id="rId3"/>
              </a:rPr>
              <a:t>https://dm0gz550769cd.cloudfront.net/shape/89/89d81d363e9b4dbe1e914b508b6f9d10.pdf</a:t>
            </a:r>
            <a:r>
              <a:rPr lang="en-US" sz="2000" dirty="0"/>
              <a:t> </a:t>
            </a:r>
          </a:p>
          <a:p>
            <a:pPr indent="0">
              <a:lnSpc>
                <a:spcPct val="100000"/>
              </a:lnSpc>
              <a:buNone/>
            </a:pPr>
            <a:r>
              <a:rPr lang="en-US" sz="2000" dirty="0"/>
              <a:t>National Center for School Mental Health. (2024). </a:t>
            </a:r>
            <a:r>
              <a:rPr lang="en-US" sz="2000" i="1" dirty="0"/>
              <a:t>The SHAPE System. </a:t>
            </a:r>
            <a:r>
              <a:rPr lang="en-US" sz="2000" dirty="0">
                <a:hlinkClick r:id="rId4"/>
              </a:rPr>
              <a:t>http://theshapesystem.com/</a:t>
            </a:r>
            <a:endParaRPr lang="en-US" sz="2000" dirty="0">
              <a:cs typeface="Arial"/>
            </a:endParaRPr>
          </a:p>
          <a:p>
            <a:pPr indent="0">
              <a:lnSpc>
                <a:spcPct val="100000"/>
              </a:lnSpc>
              <a:buNone/>
            </a:pPr>
            <a:r>
              <a:rPr lang="en-US" sz="2000" dirty="0">
                <a:cs typeface="Arial"/>
              </a:rPr>
              <a:t>New Song Learning Center Mental Health Team. (2017). </a:t>
            </a:r>
            <a:r>
              <a:rPr lang="en-US" sz="2000" i="1" dirty="0">
                <a:cs typeface="Arial"/>
              </a:rPr>
              <a:t>Roles of school based mental health professionals. </a:t>
            </a:r>
            <a:r>
              <a:rPr lang="en-US" sz="2000" dirty="0">
                <a:cs typeface="Arial"/>
                <a:hlinkClick r:id="rId5"/>
              </a:rPr>
              <a:t>http://bit.ly/2ESDCnX</a:t>
            </a:r>
            <a:endParaRPr lang="en-US" sz="2000" dirty="0">
              <a:cs typeface="Arial"/>
            </a:endParaRPr>
          </a:p>
          <a:p>
            <a:pPr indent="0">
              <a:lnSpc>
                <a:spcPct val="100000"/>
              </a:lnSpc>
              <a:buNone/>
            </a:pPr>
            <a:r>
              <a:rPr lang="en-US" sz="2000" dirty="0">
                <a:cs typeface="Arial"/>
              </a:rPr>
              <a:t>Sanchez, H. T. (n.d.). </a:t>
            </a:r>
            <a:r>
              <a:rPr lang="en-US" sz="2000" i="1" dirty="0">
                <a:cs typeface="Arial"/>
              </a:rPr>
              <a:t>Strategic abandonment tool</a:t>
            </a:r>
            <a:r>
              <a:rPr lang="en-US" sz="2000" dirty="0">
                <a:cs typeface="Arial"/>
              </a:rPr>
              <a:t>. </a:t>
            </a:r>
            <a:r>
              <a:rPr lang="en-US" sz="2000" dirty="0">
                <a:cs typeface="Arial"/>
                <a:hlinkClick r:id="rId6"/>
              </a:rPr>
              <a:t>https://dm0gz550769cd.cloudfront.net/shape/40/40b173f806a294d868e4ebf64228ad19.pdf</a:t>
            </a:r>
            <a:r>
              <a:rPr lang="en-US" sz="2000" dirty="0">
                <a:cs typeface="Arial"/>
              </a:rPr>
              <a:t> </a:t>
            </a:r>
          </a:p>
          <a:p>
            <a:pPr indent="0">
              <a:lnSpc>
                <a:spcPct val="100000"/>
              </a:lnSpc>
              <a:buNone/>
            </a:pPr>
            <a:r>
              <a:rPr lang="en-US" sz="2000" dirty="0">
                <a:cs typeface="Arial"/>
              </a:rPr>
              <a:t>United Way. (n.d.). </a:t>
            </a:r>
            <a:r>
              <a:rPr lang="en-US" sz="2000" i="1" dirty="0">
                <a:cs typeface="Arial"/>
              </a:rPr>
              <a:t>211</a:t>
            </a:r>
            <a:r>
              <a:rPr lang="en-US" sz="2000" dirty="0">
                <a:cs typeface="Arial"/>
              </a:rPr>
              <a:t>. </a:t>
            </a:r>
            <a:r>
              <a:rPr lang="en-US" sz="2000" dirty="0">
                <a:cs typeface="Arial"/>
                <a:hlinkClick r:id="rId7"/>
              </a:rPr>
              <a:t>https://www.211.org/</a:t>
            </a:r>
            <a:r>
              <a:rPr lang="en-US" sz="2000" dirty="0">
                <a:cs typeface="Arial"/>
              </a:rPr>
              <a:t> </a:t>
            </a:r>
          </a:p>
        </p:txBody>
      </p:sp>
      <p:cxnSp>
        <p:nvCxnSpPr>
          <p:cNvPr id="10" name="Straight Connector 9">
            <a:extLst>
              <a:ext uri="{C183D7F6-B498-43B3-948B-1728B52AA6E4}">
                <adec:decorative xmlns:adec="http://schemas.microsoft.com/office/drawing/2017/decorative" val="1"/>
              </a:ext>
            </a:extLst>
          </p:cNvPr>
          <p:cNvCxnSpPr/>
          <p:nvPr/>
        </p:nvCxnSpPr>
        <p:spPr>
          <a:xfrm>
            <a:off x="619837" y="1332521"/>
            <a:ext cx="7710985"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7" name="Picture 6">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75597" y="5540992"/>
            <a:ext cx="3310129" cy="1655064"/>
          </a:xfrm>
          <a:prstGeom prst="rect">
            <a:avLst/>
          </a:prstGeom>
          <a:noFill/>
          <a:ln>
            <a:noFill/>
          </a:ln>
        </p:spPr>
      </p:pic>
      <p:sp>
        <p:nvSpPr>
          <p:cNvPr id="2" name="Title 1" hidden="1">
            <a:extLst>
              <a:ext uri="{FF2B5EF4-FFF2-40B4-BE49-F238E27FC236}">
                <a16:creationId xmlns:a16="http://schemas.microsoft.com/office/drawing/2014/main" id="{23128BB7-1D9A-4E63-A589-4EFA63428B86}"/>
              </a:ext>
            </a:extLst>
          </p:cNvPr>
          <p:cNvSpPr>
            <a:spLocks noGrp="1"/>
          </p:cNvSpPr>
          <p:nvPr>
            <p:ph type="title"/>
          </p:nvPr>
        </p:nvSpPr>
        <p:spPr/>
        <p:txBody>
          <a:bodyPr/>
          <a:lstStyle/>
          <a:p>
            <a:r>
              <a:rPr lang="en-US" dirty="0"/>
              <a:t>Resources</a:t>
            </a:r>
          </a:p>
        </p:txBody>
      </p:sp>
      <p:sp>
        <p:nvSpPr>
          <p:cNvPr id="9" name="Footer Placeholder 5">
            <a:extLst>
              <a:ext uri="{FF2B5EF4-FFF2-40B4-BE49-F238E27FC236}">
                <a16:creationId xmlns:a16="http://schemas.microsoft.com/office/drawing/2014/main" id="{75632BB6-98DC-E040-8942-B9440E694AA0}"/>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1499298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F70CEC-69DD-4306-9E7D-3618DD234A58}"/>
              </a:ext>
            </a:extLst>
          </p:cNvPr>
          <p:cNvSpPr>
            <a:spLocks noGrp="1"/>
          </p:cNvSpPr>
          <p:nvPr>
            <p:ph type="title"/>
          </p:nvPr>
        </p:nvSpPr>
        <p:spPr>
          <a:xfrm>
            <a:off x="588982" y="365125"/>
            <a:ext cx="10515600" cy="1325563"/>
          </a:xfrm>
        </p:spPr>
        <p:txBody>
          <a:bodyPr/>
          <a:lstStyle/>
          <a:p>
            <a:r>
              <a:rPr lang="en-US" b="1" dirty="0">
                <a:solidFill>
                  <a:srgbClr val="6A4A62"/>
                </a:solidFill>
              </a:rPr>
              <a:t>References</a:t>
            </a:r>
            <a:r>
              <a:rPr lang="en-US" dirty="0"/>
              <a:t> </a:t>
            </a:r>
          </a:p>
        </p:txBody>
      </p:sp>
      <p:sp>
        <p:nvSpPr>
          <p:cNvPr id="7" name="Content Placeholder 6">
            <a:extLst>
              <a:ext uri="{FF2B5EF4-FFF2-40B4-BE49-F238E27FC236}">
                <a16:creationId xmlns:a16="http://schemas.microsoft.com/office/drawing/2014/main" id="{0C1D7CC1-2E6E-4BD8-A97E-ED6F6641DDCC}"/>
              </a:ext>
            </a:extLst>
          </p:cNvPr>
          <p:cNvSpPr>
            <a:spLocks noGrp="1"/>
          </p:cNvSpPr>
          <p:nvPr>
            <p:ph sz="half" idx="1"/>
          </p:nvPr>
        </p:nvSpPr>
        <p:spPr>
          <a:xfrm>
            <a:off x="588982" y="1690688"/>
            <a:ext cx="11425540" cy="3765552"/>
          </a:xfrm>
        </p:spPr>
        <p:txBody>
          <a:bodyPr>
            <a:normAutofit/>
          </a:bodyPr>
          <a:lstStyle/>
          <a:p>
            <a:pPr marL="0" indent="0">
              <a:lnSpc>
                <a:spcPct val="100000"/>
              </a:lnSpc>
              <a:buNone/>
            </a:pPr>
            <a:r>
              <a:rPr lang="en-US" sz="2000" dirty="0"/>
              <a:t>Lever, N., Castle, M., </a:t>
            </a:r>
            <a:r>
              <a:rPr lang="en-US" sz="2000" dirty="0" err="1"/>
              <a:t>Cammack</a:t>
            </a:r>
            <a:r>
              <a:rPr lang="en-US" sz="2000" dirty="0"/>
              <a:t>, N., Bohnenkamp, J., Stephan, S., Bernstein, L., Chang, P., Lee, P, &amp; Sharma, R. (2014). </a:t>
            </a:r>
            <a:r>
              <a:rPr lang="en-US" sz="2000" i="1" dirty="0"/>
              <a:t>Resource mapping in schools and school districts: A resource guide. </a:t>
            </a:r>
            <a:r>
              <a:rPr lang="en-US" sz="2000" dirty="0">
                <a:hlinkClick r:id="rId3"/>
              </a:rPr>
              <a:t>https://dm0gz550769cd.cloudfront.net/shape/78/7836bc25375bed7ed2bc906407be674e.pdf</a:t>
            </a:r>
            <a:endParaRPr lang="en-US" sz="2000" dirty="0"/>
          </a:p>
          <a:p>
            <a:pPr marL="0" indent="0">
              <a:lnSpc>
                <a:spcPct val="100000"/>
              </a:lnSpc>
              <a:spcBef>
                <a:spcPts val="1200"/>
              </a:spcBef>
              <a:buNone/>
            </a:pPr>
            <a:r>
              <a:rPr lang="en-US" sz="2000" dirty="0"/>
              <a:t>Positive Behavioral Interventions &amp; Supports (PBIS). (2017). </a:t>
            </a:r>
            <a:r>
              <a:rPr lang="en-US" sz="2000" i="1" dirty="0"/>
              <a:t>Technical guide for alignment of initiatives, programs and practices in school districts. </a:t>
            </a:r>
            <a:r>
              <a:rPr lang="en-US" sz="2000" dirty="0">
                <a:hlinkClick r:id="rId4"/>
              </a:rPr>
              <a:t>https://www.pbis.org/resource/technical-guide-for-alignment-of-initiatives-programs-and-practices-in-school-districts</a:t>
            </a:r>
            <a:r>
              <a:rPr lang="en-US" sz="2000" dirty="0"/>
              <a:t> </a:t>
            </a:r>
            <a:endParaRPr lang="en-US" dirty="0"/>
          </a:p>
          <a:p>
            <a:endParaRPr lang="en-US" dirty="0"/>
          </a:p>
          <a:p>
            <a:endParaRPr lang="en-US" dirty="0"/>
          </a:p>
        </p:txBody>
      </p:sp>
      <p:cxnSp>
        <p:nvCxnSpPr>
          <p:cNvPr id="8" name="Straight Connector 7">
            <a:extLst>
              <a:ext uri="{C183D7F6-B498-43B3-948B-1728B52AA6E4}">
                <adec:decorative xmlns:adec="http://schemas.microsoft.com/office/drawing/2017/decorative" val="1"/>
              </a:ext>
            </a:extLst>
          </p:cNvPr>
          <p:cNvCxnSpPr/>
          <p:nvPr/>
        </p:nvCxnSpPr>
        <p:spPr>
          <a:xfrm>
            <a:off x="619837" y="1431911"/>
            <a:ext cx="7710985" cy="0"/>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DC5551A7-D47A-7940-8D4C-EA3550F2C7DB}"/>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170895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CD2D63-5D7A-41F6-9630-687AEA57BE77}"/>
              </a:ext>
            </a:extLst>
          </p:cNvPr>
          <p:cNvSpPr/>
          <p:nvPr/>
        </p:nvSpPr>
        <p:spPr>
          <a:xfrm>
            <a:off x="492147" y="1933950"/>
            <a:ext cx="5076967" cy="707886"/>
          </a:xfrm>
          <a:prstGeom prst="rect">
            <a:avLst/>
          </a:prstGeom>
        </p:spPr>
        <p:txBody>
          <a:bodyPr wrap="square">
            <a:spAutoFit/>
          </a:bodyPr>
          <a:lstStyle/>
          <a:p>
            <a:pPr algn="ctr" defTabSz="457200"/>
            <a:r>
              <a:rPr lang="en-US" sz="4000" b="1" dirty="0">
                <a:solidFill>
                  <a:srgbClr val="6A4A62"/>
                </a:solidFill>
                <a:latin typeface="Arial" panose="020B0604020202020204"/>
              </a:rPr>
              <a:t>Acknowledgments</a:t>
            </a:r>
          </a:p>
        </p:txBody>
      </p:sp>
      <p:sp>
        <p:nvSpPr>
          <p:cNvPr id="5" name="Title 4">
            <a:extLst>
              <a:ext uri="{FF2B5EF4-FFF2-40B4-BE49-F238E27FC236}">
                <a16:creationId xmlns:a16="http://schemas.microsoft.com/office/drawing/2014/main" id="{86E98CBF-BE93-4E45-888D-8BFCF61A4531}"/>
              </a:ext>
            </a:extLst>
          </p:cNvPr>
          <p:cNvSpPr>
            <a:spLocks noGrp="1"/>
          </p:cNvSpPr>
          <p:nvPr>
            <p:ph type="ctrTitle"/>
          </p:nvPr>
        </p:nvSpPr>
        <p:spPr>
          <a:xfrm>
            <a:off x="492147" y="2755786"/>
            <a:ext cx="11040211" cy="1911631"/>
          </a:xfrm>
        </p:spPr>
        <p:txBody>
          <a:bodyPr>
            <a:noAutofit/>
          </a:bodyPr>
          <a:lstStyle/>
          <a:p>
            <a:pPr algn="l"/>
            <a:r>
              <a:rPr lang="en-US" sz="2400" dirty="0">
                <a:latin typeface="+mn-lt"/>
              </a:rPr>
              <a:t>This work is supported by grant SM081726 from the Department of Health and Human Services, Substance Abuse and Mental Health Services Administration. </a:t>
            </a:r>
            <a:br>
              <a:rPr lang="en-US" sz="2400" dirty="0">
                <a:latin typeface="+mn-lt"/>
              </a:rPr>
            </a:br>
            <a:br>
              <a:rPr lang="en-US" sz="2400" dirty="0">
                <a:latin typeface="+mn-lt"/>
              </a:rPr>
            </a:br>
            <a:r>
              <a:rPr lang="en-US" sz="2400" dirty="0">
                <a:latin typeface="+mn-lt"/>
              </a:rPr>
              <a:t>Module content was developed by the National Center for School Mental Health in partnership with the MHTTC Network Coordinating Office. </a:t>
            </a:r>
          </a:p>
        </p:txBody>
      </p:sp>
      <p:pic>
        <p:nvPicPr>
          <p:cNvPr id="7" name="Stacked color bar placeholder">
            <a:extLs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3737" b="13737"/>
          <a:stretch>
            <a:fillRect/>
          </a:stretch>
        </p:blipFill>
        <p:spPr>
          <a:xfrm>
            <a:off x="7769225" y="4900930"/>
            <a:ext cx="4425950" cy="2139950"/>
          </a:xfrm>
        </p:spPr>
      </p:pic>
      <p:grpSp>
        <p:nvGrpSpPr>
          <p:cNvPr id="11" name="Group 10">
            <a:extLst>
              <a:ext uri="{C183D7F6-B498-43B3-948B-1728B52AA6E4}">
                <adec:decorative xmlns:adec="http://schemas.microsoft.com/office/drawing/2017/decorative" val="1"/>
              </a:ext>
            </a:extLst>
          </p:cNvPr>
          <p:cNvGrpSpPr/>
          <p:nvPr/>
        </p:nvGrpSpPr>
        <p:grpSpPr>
          <a:xfrm>
            <a:off x="0" y="-15242"/>
            <a:ext cx="12192000" cy="1691642"/>
            <a:chOff x="0" y="-15242"/>
            <a:chExt cx="12192000" cy="1691642"/>
          </a:xfrm>
        </p:grpSpPr>
        <p:sp>
          <p:nvSpPr>
            <p:cNvPr id="13" name="Rectangle: Single Corner Snipped 4" descr="colored rectangle"/>
            <p:cNvSpPr/>
            <p:nvPr/>
          </p:nvSpPr>
          <p:spPr>
            <a:xfrm flipV="1">
              <a:off x="0" y="-15242"/>
              <a:ext cx="12192000" cy="1691642"/>
            </a:xfrm>
            <a:prstGeom prst="snip1Rect">
              <a:avLst>
                <a:gd name="adj" fmla="val 0"/>
              </a:avLst>
            </a:prstGeom>
            <a:solidFill>
              <a:srgbClr val="919195"/>
            </a:solidFill>
            <a:ln>
              <a:noFill/>
            </a:ln>
          </p:spPr>
          <p:style>
            <a:lnRef idx="0">
              <a:scrgbClr r="0" g="0" b="0"/>
            </a:lnRef>
            <a:fillRef idx="0">
              <a:scrgbClr r="0" g="0" b="0"/>
            </a:fillRef>
            <a:effectRef idx="0">
              <a:scrgbClr r="0" g="0" b="0"/>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pPr>
              <a:endParaRPr lang="en-US" dirty="0">
                <a:solidFill>
                  <a:schemeClr val="bg1"/>
                </a:solidFill>
              </a:endParaRPr>
            </a:p>
          </p:txBody>
        </p:sp>
        <p:pic>
          <p:nvPicPr>
            <p:cNvPr id="14" name="Picture 2" descr="https://dl.boxcloud.com/api/2.0/internal_files/358987105782/versions/379419394182/representations/png_paged_2048x2048/content/1.png?access_token=1!Jj6B2w3-voZD3yWSXhVbFkSloxHSTUZ9qyqKCjCFZkPho3mHZkiVm6EqQeT9XMthxNNeR3zu32yQohwvho1SfPar_oKgY7km1D8en9b4w3GgPu_2_Efv-CUNqQQKHQbrAg6GxfaJ9pPWfPN1CJJGANJE9TaEZunOsnFnx47hO0hyesT2OmsonIdBrGcgOdWHTM8Q25RSMsomu3vJaDkvEOiSscW5ajI5FAMfRI2_0KHCTmb-IOoVAm8fK9K_zDX0ai9Fg0XrHdfPGeSlBuA5BgQgWvsXRgsmPDK5ykw1wJgOMftjNbgp1Zz1vLBH0mkMiES7UlBdUgMirDcEvPB4XF0UJNmcqXHcPzfblKu-kZytXNJlpEnEAHbMOidpS2hM5bTxaFmg5l0i1hfDcwL92YvGwruvZZXC-IyfWR1GNkzACpdGDI6ynYBkKeOIwnV1EpHOWhwFo3lZc3FwOSPPs8rZvHxQmmUSascMlkRbBDLp2coCrYkQFlTi92r5UFWA3ZagbwqMU94GZaXmRN5cw9Sdsm2rscIIfCBGAgiodADCLEFgS5F8HxWsiXyI7W6k8g..&amp;box_client_name=box-content-preview&amp;box_client_version=1.6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147" y="218270"/>
              <a:ext cx="5299037" cy="12246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4318" y="93193"/>
              <a:ext cx="2483160" cy="1474770"/>
            </a:xfrm>
            <a:prstGeom prst="rect">
              <a:avLst/>
            </a:prstGeom>
          </p:spPr>
        </p:pic>
      </p:grpSp>
      <p:sp>
        <p:nvSpPr>
          <p:cNvPr id="12" name="Footer Placeholder 5">
            <a:extLst>
              <a:ext uri="{FF2B5EF4-FFF2-40B4-BE49-F238E27FC236}">
                <a16:creationId xmlns:a16="http://schemas.microsoft.com/office/drawing/2014/main" id="{0A459F69-0A16-DC49-A347-67FB09A47AF4}"/>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custDataLst>
      <p:tags r:id="rId1"/>
    </p:custDataLst>
    <p:extLst>
      <p:ext uri="{BB962C8B-B14F-4D97-AF65-F5344CB8AC3E}">
        <p14:creationId xmlns:p14="http://schemas.microsoft.com/office/powerpoint/2010/main" val="3901716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662" y="1039726"/>
            <a:ext cx="2262357" cy="893929"/>
          </a:xfrm>
        </p:spPr>
        <p:txBody>
          <a:bodyPr/>
          <a:lstStyle/>
          <a:p>
            <a:r>
              <a:rPr lang="en-US" dirty="0">
                <a:latin typeface="+mn-lt"/>
              </a:rPr>
              <a:t>Agenda</a:t>
            </a:r>
          </a:p>
        </p:txBody>
      </p:sp>
      <p:pic>
        <p:nvPicPr>
          <p:cNvPr id="7" name="Graphic 8" descr="Checklist">
            <a:extLst>
              <a:ext uri="{FF2B5EF4-FFF2-40B4-BE49-F238E27FC236}">
                <a16:creationId xmlns:a16="http://schemas.microsoft.com/office/drawing/2014/main" id="{AD24D019-AF3D-4154-8A64-0ED9FD739524}"/>
              </a:ext>
            </a:extLst>
          </p:cNvPr>
          <p:cNvPicPr>
            <a:picLocks noGrp="1" noChangeAspect="1"/>
          </p:cNvPicPr>
          <p:nvPr>
            <p:ph sz="quarter" idx="11"/>
          </p:nvPr>
        </p:nvPicPr>
        <p:blipFill>
          <a:blip r:embed="rId3" cstate="print">
            <a:duotone>
              <a:prstClr val="black"/>
              <a:srgbClr val="6A4A62">
                <a:tint val="45000"/>
                <a:satMod val="400000"/>
              </a:srgbClr>
            </a:duotone>
            <a:extLst>
              <a:ext uri="{BEBA8EAE-BF5A-486C-A8C5-ECC9F3942E4B}">
                <a14:imgProps xmlns:a14="http://schemas.microsoft.com/office/drawing/2010/main">
                  <a14:imgLayer r:embed="rId4">
                    <a14:imgEffect>
                      <a14:artisticPhotocopy/>
                    </a14:imgEffect>
                    <a14:imgEffect>
                      <a14:colorTemperature colorTemp="6212"/>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15034" y="1486690"/>
            <a:ext cx="4151674" cy="3899647"/>
          </a:xfrm>
          <a:prstGeom prst="rect">
            <a:avLst/>
          </a:prstGeom>
          <a:noFill/>
        </p:spPr>
      </p:pic>
      <p:sp>
        <p:nvSpPr>
          <p:cNvPr id="5" name="Content Placeholder 4"/>
          <p:cNvSpPr>
            <a:spLocks noGrp="1"/>
          </p:cNvSpPr>
          <p:nvPr>
            <p:ph sz="quarter" idx="12"/>
          </p:nvPr>
        </p:nvSpPr>
        <p:spPr>
          <a:xfrm>
            <a:off x="6441743" y="2205835"/>
            <a:ext cx="5028598" cy="2934839"/>
          </a:xfrm>
        </p:spPr>
        <p:txBody>
          <a:bodyPr>
            <a:noAutofit/>
          </a:bodyPr>
          <a:lstStyle/>
          <a:p>
            <a:pPr>
              <a:buClr>
                <a:srgbClr val="6A4A62"/>
              </a:buClr>
            </a:pPr>
            <a:r>
              <a:rPr lang="en-US" dirty="0">
                <a:solidFill>
                  <a:schemeClr val="tx1"/>
                </a:solidFill>
              </a:rPr>
              <a:t>Definition</a:t>
            </a:r>
          </a:p>
          <a:p>
            <a:pPr>
              <a:buClr>
                <a:srgbClr val="6A4A62"/>
              </a:buClr>
            </a:pPr>
            <a:r>
              <a:rPr lang="en-US" dirty="0">
                <a:solidFill>
                  <a:schemeClr val="tx1"/>
                </a:solidFill>
              </a:rPr>
              <a:t>Value</a:t>
            </a:r>
          </a:p>
          <a:p>
            <a:pPr>
              <a:buClr>
                <a:srgbClr val="6A4A62"/>
              </a:buClr>
            </a:pPr>
            <a:r>
              <a:rPr lang="en-US" dirty="0">
                <a:solidFill>
                  <a:schemeClr val="tx1"/>
                </a:solidFill>
              </a:rPr>
              <a:t>Quality Indicators and Best Practices</a:t>
            </a:r>
          </a:p>
          <a:p>
            <a:pPr>
              <a:buClr>
                <a:srgbClr val="6A4A62"/>
              </a:buClr>
            </a:pPr>
            <a:r>
              <a:rPr lang="en-US" dirty="0">
                <a:solidFill>
                  <a:schemeClr val="tx1"/>
                </a:solidFill>
              </a:rPr>
              <a:t>Strategic Planning</a:t>
            </a:r>
          </a:p>
        </p:txBody>
      </p:sp>
      <p:cxnSp>
        <p:nvCxnSpPr>
          <p:cNvPr id="8" name="Straight Connector 7">
            <a:extLst>
              <a:ext uri="{C183D7F6-B498-43B3-948B-1728B52AA6E4}">
                <adec:decorative xmlns:adec="http://schemas.microsoft.com/office/drawing/2017/decorative" val="1"/>
              </a:ext>
            </a:extLst>
          </p:cNvPr>
          <p:cNvCxnSpPr/>
          <p:nvPr/>
        </p:nvCxnSpPr>
        <p:spPr>
          <a:xfrm flipH="1">
            <a:off x="5773361" y="1732356"/>
            <a:ext cx="13648" cy="3408318"/>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9" name="Footer Placeholder 5">
            <a:extLst>
              <a:ext uri="{FF2B5EF4-FFF2-40B4-BE49-F238E27FC236}">
                <a16:creationId xmlns:a16="http://schemas.microsoft.com/office/drawing/2014/main" id="{69553E07-74BF-4941-B5B3-229042D85D2F}"/>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457086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088" y="228806"/>
            <a:ext cx="7997123" cy="962212"/>
          </a:xfrm>
        </p:spPr>
        <p:txBody>
          <a:bodyPr vert="horz" lIns="91440" tIns="45720" rIns="91440" bIns="45720" rtlCol="0" anchor="ctr">
            <a:normAutofit/>
          </a:bodyPr>
          <a:lstStyle/>
          <a:p>
            <a:r>
              <a:rPr lang="en-US" sz="4000" b="1" kern="1200" dirty="0">
                <a:solidFill>
                  <a:srgbClr val="6A4A62"/>
                </a:solidFill>
                <a:latin typeface="+mj-lt"/>
                <a:ea typeface="+mj-ea"/>
                <a:cs typeface="+mj-cs"/>
              </a:rPr>
              <a:t>What Is a Needs Assessment?</a:t>
            </a:r>
          </a:p>
        </p:txBody>
      </p:sp>
      <p:sp>
        <p:nvSpPr>
          <p:cNvPr id="3" name="Content Placeholder 2"/>
          <p:cNvSpPr>
            <a:spLocks noGrp="1"/>
          </p:cNvSpPr>
          <p:nvPr>
            <p:ph sz="half" idx="1"/>
          </p:nvPr>
        </p:nvSpPr>
        <p:spPr>
          <a:xfrm>
            <a:off x="5694576" y="2241258"/>
            <a:ext cx="5774355" cy="2654499"/>
          </a:xfrm>
        </p:spPr>
        <p:txBody>
          <a:bodyPr vert="horz" lIns="91440" tIns="45720" rIns="91440" bIns="45720" rtlCol="0" anchor="ctr">
            <a:noAutofit/>
          </a:bodyPr>
          <a:lstStyle/>
          <a:p>
            <a:pPr marL="457200" lvl="1" indent="0">
              <a:spcAft>
                <a:spcPts val="600"/>
              </a:spcAft>
              <a:buNone/>
            </a:pPr>
            <a:r>
              <a:rPr lang="en-US" sz="2000" dirty="0">
                <a:solidFill>
                  <a:srgbClr val="6A4A62"/>
                </a:solidFill>
              </a:rPr>
              <a:t>A collaborative process used by a system to identify:</a:t>
            </a:r>
          </a:p>
          <a:p>
            <a:pPr lvl="1">
              <a:buClr>
                <a:srgbClr val="6A4A62"/>
              </a:buClr>
            </a:pPr>
            <a:r>
              <a:rPr lang="en-US" sz="2000" dirty="0"/>
              <a:t>gaps between current and desired conditions</a:t>
            </a:r>
          </a:p>
          <a:p>
            <a:pPr lvl="1">
              <a:buClr>
                <a:srgbClr val="6A4A62"/>
              </a:buClr>
            </a:pPr>
            <a:r>
              <a:rPr lang="en-US" sz="2000" dirty="0"/>
              <a:t>system strengths</a:t>
            </a:r>
          </a:p>
          <a:p>
            <a:pPr marL="457200" lvl="1" indent="0">
              <a:buNone/>
            </a:pPr>
            <a:r>
              <a:rPr lang="en-US" sz="2000" dirty="0">
                <a:solidFill>
                  <a:srgbClr val="6A4A62"/>
                </a:solidFill>
              </a:rPr>
              <a:t>in an effort to:</a:t>
            </a:r>
          </a:p>
          <a:p>
            <a:pPr lvl="1"/>
            <a:r>
              <a:rPr lang="en-US" sz="2000" dirty="0"/>
              <a:t>clarify priorities</a:t>
            </a:r>
          </a:p>
          <a:p>
            <a:pPr lvl="1"/>
            <a:r>
              <a:rPr lang="en-US" sz="2000" dirty="0"/>
              <a:t>inform quality improvement</a:t>
            </a:r>
          </a:p>
          <a:p>
            <a:pPr lvl="1"/>
            <a:r>
              <a:rPr lang="en-US" sz="2000" dirty="0"/>
              <a:t>advance action planning</a:t>
            </a:r>
          </a:p>
          <a:p>
            <a:pPr lvl="1"/>
            <a:endParaRPr lang="en-US" sz="2000" dirty="0"/>
          </a:p>
          <a:p>
            <a:pPr marL="457200" lvl="1" indent="0">
              <a:buNone/>
            </a:pPr>
            <a:endParaRPr lang="en-US" sz="2000" dirty="0"/>
          </a:p>
        </p:txBody>
      </p:sp>
      <p:pic>
        <p:nvPicPr>
          <p:cNvPr id="4" name="Picture 3" descr="Scrabble tiles spell the word &quot;assess&quo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39" y="1885450"/>
            <a:ext cx="4507434" cy="3010307"/>
          </a:xfrm>
          <a:prstGeom prst="rect">
            <a:avLst/>
          </a:prstGeom>
        </p:spPr>
      </p:pic>
      <p:cxnSp>
        <p:nvCxnSpPr>
          <p:cNvPr id="8" name="Straight Connector 7">
            <a:extLst>
              <a:ext uri="{C183D7F6-B498-43B3-948B-1728B52AA6E4}">
                <adec:decorative xmlns:adec="http://schemas.microsoft.com/office/drawing/2017/decorative" val="1"/>
              </a:ext>
            </a:extLst>
          </p:cNvPr>
          <p:cNvCxnSpPr/>
          <p:nvPr/>
        </p:nvCxnSpPr>
        <p:spPr>
          <a:xfrm flipV="1">
            <a:off x="825255" y="1081754"/>
            <a:ext cx="7394071" cy="1027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sp>
        <p:nvSpPr>
          <p:cNvPr id="7" name="Footer Placeholder 5">
            <a:extLst>
              <a:ext uri="{FF2B5EF4-FFF2-40B4-BE49-F238E27FC236}">
                <a16:creationId xmlns:a16="http://schemas.microsoft.com/office/drawing/2014/main" id="{0DBDE1F2-B91A-4141-A839-590680B55173}"/>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4194121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959" y="98855"/>
            <a:ext cx="10146922" cy="1362282"/>
          </a:xfrm>
        </p:spPr>
        <p:txBody>
          <a:bodyPr vert="horz" lIns="91440" tIns="45720" rIns="91440" bIns="45720" rtlCol="0" anchor="ctr">
            <a:normAutofit/>
          </a:bodyPr>
          <a:lstStyle/>
          <a:p>
            <a:r>
              <a:rPr lang="en-US" sz="3600" b="1" kern="1200" dirty="0">
                <a:solidFill>
                  <a:srgbClr val="6A4A62"/>
                </a:solidFill>
              </a:rPr>
              <a:t>Why </a:t>
            </a:r>
            <a:r>
              <a:rPr lang="en-US" sz="3600" b="1" dirty="0">
                <a:solidFill>
                  <a:srgbClr val="6A4A62"/>
                </a:solidFill>
              </a:rPr>
              <a:t>C</a:t>
            </a:r>
            <a:r>
              <a:rPr lang="en-US" sz="3600" b="1" kern="1200" dirty="0">
                <a:solidFill>
                  <a:srgbClr val="6A4A62"/>
                </a:solidFill>
              </a:rPr>
              <a:t>onduct a School </a:t>
            </a:r>
            <a:r>
              <a:rPr lang="en-US" sz="3600" b="1" dirty="0">
                <a:solidFill>
                  <a:srgbClr val="6A4A62"/>
                </a:solidFill>
              </a:rPr>
              <a:t>M</a:t>
            </a:r>
            <a:r>
              <a:rPr lang="en-US" sz="3600" b="1" kern="1200" dirty="0">
                <a:solidFill>
                  <a:srgbClr val="6A4A62"/>
                </a:solidFill>
              </a:rPr>
              <a:t>ental </a:t>
            </a:r>
            <a:r>
              <a:rPr lang="en-US" sz="3600" b="1" dirty="0">
                <a:solidFill>
                  <a:srgbClr val="6A4A62"/>
                </a:solidFill>
              </a:rPr>
              <a:t>H</a:t>
            </a:r>
            <a:r>
              <a:rPr lang="en-US" sz="3600" b="1" kern="1200" dirty="0">
                <a:solidFill>
                  <a:srgbClr val="6A4A62"/>
                </a:solidFill>
              </a:rPr>
              <a:t>ealth </a:t>
            </a:r>
            <a:r>
              <a:rPr lang="en-US" sz="3600" b="1" dirty="0">
                <a:solidFill>
                  <a:srgbClr val="6A4A62"/>
                </a:solidFill>
              </a:rPr>
              <a:t>N</a:t>
            </a:r>
            <a:r>
              <a:rPr lang="en-US" sz="3600" b="1" kern="1200" dirty="0">
                <a:solidFill>
                  <a:srgbClr val="6A4A62"/>
                </a:solidFill>
              </a:rPr>
              <a:t>eeds </a:t>
            </a:r>
            <a:r>
              <a:rPr lang="en-US" sz="3600" b="1" dirty="0">
                <a:solidFill>
                  <a:srgbClr val="6A4A62"/>
                </a:solidFill>
              </a:rPr>
              <a:t>A</a:t>
            </a:r>
            <a:r>
              <a:rPr lang="en-US" sz="3600" b="1" kern="1200" dirty="0">
                <a:solidFill>
                  <a:srgbClr val="6A4A62"/>
                </a:solidFill>
              </a:rPr>
              <a:t>ssessment?</a:t>
            </a:r>
          </a:p>
        </p:txBody>
      </p:sp>
      <p:sp>
        <p:nvSpPr>
          <p:cNvPr id="3" name="Content Placeholder 2"/>
          <p:cNvSpPr>
            <a:spLocks noGrp="1"/>
          </p:cNvSpPr>
          <p:nvPr>
            <p:ph sz="half" idx="1"/>
          </p:nvPr>
        </p:nvSpPr>
        <p:spPr>
          <a:xfrm>
            <a:off x="516959" y="1681831"/>
            <a:ext cx="6377769" cy="3972512"/>
          </a:xfrm>
        </p:spPr>
        <p:txBody>
          <a:bodyPr vert="horz" lIns="91440" tIns="45720" rIns="91440" bIns="45720" rtlCol="0" anchor="ctr">
            <a:normAutofit/>
          </a:bodyPr>
          <a:lstStyle/>
          <a:p>
            <a:pPr marL="0" indent="0">
              <a:buNone/>
            </a:pPr>
            <a:r>
              <a:rPr lang="en-US" sz="3000" dirty="0">
                <a:solidFill>
                  <a:srgbClr val="6A4A62"/>
                </a:solidFill>
              </a:rPr>
              <a:t>Allows a district or school to:</a:t>
            </a:r>
          </a:p>
          <a:p>
            <a:pPr>
              <a:buClr>
                <a:srgbClr val="6A4A62"/>
              </a:buClr>
            </a:pPr>
            <a:r>
              <a:rPr lang="en-US" sz="2400" dirty="0"/>
              <a:t>Identify and address mental health needs that are the most pressing.</a:t>
            </a:r>
          </a:p>
          <a:p>
            <a:pPr>
              <a:buClr>
                <a:srgbClr val="6A4A62"/>
              </a:buClr>
            </a:pPr>
            <a:r>
              <a:rPr lang="en-US" sz="2400" dirty="0"/>
              <a:t>Understand how well existing services and supports are meeting student needs.</a:t>
            </a:r>
          </a:p>
          <a:p>
            <a:pPr>
              <a:buClr>
                <a:srgbClr val="6A4A62"/>
              </a:buClr>
            </a:pPr>
            <a:r>
              <a:rPr lang="en-US" sz="2400" dirty="0"/>
              <a:t>Identify and leverage system strengths. </a:t>
            </a:r>
          </a:p>
          <a:p>
            <a:pPr>
              <a:buClr>
                <a:srgbClr val="6A4A62"/>
              </a:buClr>
            </a:pPr>
            <a:r>
              <a:rPr lang="en-US" sz="2400" dirty="0"/>
              <a:t>Inform priorities and actions for school mental health programming. </a:t>
            </a:r>
          </a:p>
          <a:p>
            <a:endParaRPr lang="en-US" sz="2600" dirty="0"/>
          </a:p>
        </p:txBody>
      </p:sp>
      <p:cxnSp>
        <p:nvCxnSpPr>
          <p:cNvPr id="8" name="Straight Connector 7">
            <a:extLst>
              <a:ext uri="{C183D7F6-B498-43B3-948B-1728B52AA6E4}">
                <adec:decorative xmlns:adec="http://schemas.microsoft.com/office/drawing/2017/decorative" val="1"/>
              </a:ext>
            </a:extLst>
          </p:cNvPr>
          <p:cNvCxnSpPr/>
          <p:nvPr/>
        </p:nvCxnSpPr>
        <p:spPr>
          <a:xfrm flipV="1">
            <a:off x="622741" y="1318719"/>
            <a:ext cx="9608654" cy="15396"/>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5" name="Picture 4" descr="Adult places his arm around a student's shoulder in a school hallway"/>
          <p:cNvPicPr>
            <a:picLocks noChangeAspect="1"/>
          </p:cNvPicPr>
          <p:nvPr/>
        </p:nvPicPr>
        <p:blipFill rotWithShape="1">
          <a:blip r:embed="rId3">
            <a:extLst>
              <a:ext uri="{28A0092B-C50C-407E-A947-70E740481C1C}">
                <a14:useLocalDpi xmlns:a14="http://schemas.microsoft.com/office/drawing/2010/main" val="0"/>
              </a:ext>
            </a:extLst>
          </a:blip>
          <a:srcRect l="14864" r="19041"/>
          <a:stretch/>
        </p:blipFill>
        <p:spPr>
          <a:xfrm>
            <a:off x="7005939" y="2077248"/>
            <a:ext cx="4501629" cy="2703356"/>
          </a:xfrm>
          <a:prstGeom prst="rect">
            <a:avLst/>
          </a:prstGeom>
        </p:spPr>
      </p:pic>
      <p:sp>
        <p:nvSpPr>
          <p:cNvPr id="7" name="Footer Placeholder 5">
            <a:extLst>
              <a:ext uri="{FF2B5EF4-FFF2-40B4-BE49-F238E27FC236}">
                <a16:creationId xmlns:a16="http://schemas.microsoft.com/office/drawing/2014/main" id="{32EFF562-A974-C640-B24F-CF9E3E298D18}"/>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403448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95" y="363373"/>
            <a:ext cx="7607012" cy="735962"/>
          </a:xfrm>
        </p:spPr>
        <p:txBody>
          <a:bodyPr vert="horz" lIns="91440" tIns="45720" rIns="91440" bIns="45720" rtlCol="0" anchor="ctr">
            <a:normAutofit/>
          </a:bodyPr>
          <a:lstStyle/>
          <a:p>
            <a:r>
              <a:rPr lang="en-US" sz="4000" b="1" kern="1200" dirty="0">
                <a:solidFill>
                  <a:srgbClr val="6A4A62"/>
                </a:solidFill>
                <a:latin typeface="+mj-lt"/>
                <a:ea typeface="+mj-ea"/>
                <a:cs typeface="+mj-cs"/>
              </a:rPr>
              <a:t>What Is Resource Mapping?</a:t>
            </a:r>
          </a:p>
        </p:txBody>
      </p:sp>
      <p:sp>
        <p:nvSpPr>
          <p:cNvPr id="3" name="Content Placeholder 2"/>
          <p:cNvSpPr>
            <a:spLocks noGrp="1"/>
          </p:cNvSpPr>
          <p:nvPr>
            <p:ph sz="half" idx="1"/>
          </p:nvPr>
        </p:nvSpPr>
        <p:spPr>
          <a:xfrm>
            <a:off x="5979560" y="2037600"/>
            <a:ext cx="5899714" cy="3079003"/>
          </a:xfrm>
        </p:spPr>
        <p:txBody>
          <a:bodyPr vert="horz" lIns="91440" tIns="45720" rIns="91440" bIns="45720" rtlCol="0" anchor="ctr">
            <a:normAutofit/>
          </a:bodyPr>
          <a:lstStyle/>
          <a:p>
            <a:pPr marL="0" indent="0">
              <a:buNone/>
            </a:pPr>
            <a:r>
              <a:rPr lang="en-US" dirty="0"/>
              <a:t>An active process to </a:t>
            </a:r>
            <a:r>
              <a:rPr lang="en-US" b="1" dirty="0"/>
              <a:t>identify, visually represent, and share information </a:t>
            </a:r>
            <a:r>
              <a:rPr lang="en-US" dirty="0"/>
              <a:t>about internal and external supports and services to inform effective utilization of assets.</a:t>
            </a:r>
          </a:p>
        </p:txBody>
      </p:sp>
      <p:cxnSp>
        <p:nvCxnSpPr>
          <p:cNvPr id="7" name="Straight Connector 6">
            <a:extLst>
              <a:ext uri="{C183D7F6-B498-43B3-948B-1728B52AA6E4}">
                <adec:decorative xmlns:adec="http://schemas.microsoft.com/office/drawing/2017/decorative" val="1"/>
              </a:ext>
            </a:extLst>
          </p:cNvPr>
          <p:cNvCxnSpPr/>
          <p:nvPr/>
        </p:nvCxnSpPr>
        <p:spPr>
          <a:xfrm flipV="1">
            <a:off x="650595" y="1099335"/>
            <a:ext cx="6921459" cy="1027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5" name="Picture 4" descr="Two individuals work on drawing a map of people and resourc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81" y="1925342"/>
            <a:ext cx="4599499" cy="3008072"/>
          </a:xfrm>
          <a:prstGeom prst="rect">
            <a:avLst/>
          </a:prstGeom>
        </p:spPr>
      </p:pic>
      <p:sp>
        <p:nvSpPr>
          <p:cNvPr id="8" name="Footer Placeholder 5">
            <a:extLst>
              <a:ext uri="{FF2B5EF4-FFF2-40B4-BE49-F238E27FC236}">
                <a16:creationId xmlns:a16="http://schemas.microsoft.com/office/drawing/2014/main" id="{C048A365-8308-AC41-BE68-D46FD1DD0639}"/>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635981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4858" y="2043331"/>
            <a:ext cx="3152993" cy="1938992"/>
          </a:xfrm>
          <a:prstGeom prst="rect">
            <a:avLst/>
          </a:prstGeom>
        </p:spPr>
        <p:txBody>
          <a:bodyPr wrap="square">
            <a:spAutoFit/>
          </a:bodyPr>
          <a:lstStyle/>
          <a:p>
            <a:pPr algn="r"/>
            <a:r>
              <a:rPr lang="en-US" sz="4000" b="1" dirty="0">
                <a:solidFill>
                  <a:srgbClr val="6A4A62"/>
                </a:solidFill>
              </a:rPr>
              <a:t>Value of Resource Maps</a:t>
            </a:r>
          </a:p>
        </p:txBody>
      </p:sp>
      <p:sp>
        <p:nvSpPr>
          <p:cNvPr id="8" name="Content Placeholder 2"/>
          <p:cNvSpPr>
            <a:spLocks noGrp="1"/>
          </p:cNvSpPr>
          <p:nvPr>
            <p:ph sz="half" idx="1"/>
          </p:nvPr>
        </p:nvSpPr>
        <p:spPr>
          <a:xfrm>
            <a:off x="5077816" y="1919219"/>
            <a:ext cx="6377769" cy="3389760"/>
          </a:xfrm>
        </p:spPr>
        <p:txBody>
          <a:bodyPr vert="horz" lIns="91440" tIns="45720" rIns="91440" bIns="45720" rtlCol="0" anchor="ctr">
            <a:normAutofit/>
          </a:bodyPr>
          <a:lstStyle/>
          <a:p>
            <a:pPr>
              <a:buClr>
                <a:srgbClr val="6A4A62"/>
              </a:buClr>
            </a:pPr>
            <a:r>
              <a:rPr lang="en-US" sz="3200" dirty="0"/>
              <a:t>Identify valuable local resources.</a:t>
            </a:r>
          </a:p>
          <a:p>
            <a:pPr>
              <a:buClr>
                <a:srgbClr val="6A4A62"/>
              </a:buClr>
            </a:pPr>
            <a:r>
              <a:rPr lang="en-US" sz="3200" dirty="0"/>
              <a:t>Improve awareness and access.</a:t>
            </a:r>
          </a:p>
          <a:p>
            <a:pPr>
              <a:buClr>
                <a:srgbClr val="6A4A62"/>
              </a:buClr>
            </a:pPr>
            <a:r>
              <a:rPr lang="en-US" sz="3200" dirty="0"/>
              <a:t>Reduce duplication and inappropriate use of services.</a:t>
            </a:r>
          </a:p>
          <a:p>
            <a:pPr>
              <a:buClr>
                <a:srgbClr val="6A4A62"/>
              </a:buClr>
            </a:pPr>
            <a:r>
              <a:rPr lang="en-US" sz="3200" dirty="0"/>
              <a:t>Enhance communication and collaboration.</a:t>
            </a:r>
          </a:p>
          <a:p>
            <a:pPr marL="0" indent="0">
              <a:buNone/>
            </a:pPr>
            <a:endParaRPr lang="en-US" dirty="0"/>
          </a:p>
          <a:p>
            <a:pPr marL="0" indent="0">
              <a:buNone/>
            </a:pPr>
            <a:endParaRPr lang="en-US" dirty="0"/>
          </a:p>
        </p:txBody>
      </p:sp>
      <p:cxnSp>
        <p:nvCxnSpPr>
          <p:cNvPr id="7" name="Straight Connector 6">
            <a:extLst>
              <a:ext uri="{FF2B5EF4-FFF2-40B4-BE49-F238E27FC236}">
                <a16:creationId xmlns:a16="http://schemas.microsoft.com/office/drawing/2014/main" id="{8E0E9846-CC4F-4AC7-A71D-EF746C5BE5A7}"/>
              </a:ext>
              <a:ext uri="{C183D7F6-B498-43B3-948B-1728B52AA6E4}">
                <adec:decorative xmlns:adec="http://schemas.microsoft.com/office/drawing/2017/decorative" val="1"/>
              </a:ext>
            </a:extLst>
          </p:cNvPr>
          <p:cNvCxnSpPr>
            <a:cxnSpLocks/>
          </p:cNvCxnSpPr>
          <p:nvPr/>
        </p:nvCxnSpPr>
        <p:spPr>
          <a:xfrm>
            <a:off x="4517833" y="1255856"/>
            <a:ext cx="0" cy="3393831"/>
          </a:xfrm>
          <a:prstGeom prst="line">
            <a:avLst/>
          </a:prstGeom>
          <a:ln w="38100">
            <a:solidFill>
              <a:srgbClr val="919195"/>
            </a:solidFill>
          </a:ln>
        </p:spPr>
        <p:style>
          <a:lnRef idx="3">
            <a:schemeClr val="dk1"/>
          </a:lnRef>
          <a:fillRef idx="0">
            <a:schemeClr val="dk1"/>
          </a:fillRef>
          <a:effectRef idx="2">
            <a:schemeClr val="dk1"/>
          </a:effectRef>
          <a:fontRef idx="minor">
            <a:schemeClr val="tx1"/>
          </a:fontRef>
        </p:style>
      </p:cxnSp>
      <p:sp>
        <p:nvSpPr>
          <p:cNvPr id="2" name="Title 1" hidden="1">
            <a:extLst>
              <a:ext uri="{FF2B5EF4-FFF2-40B4-BE49-F238E27FC236}">
                <a16:creationId xmlns:a16="http://schemas.microsoft.com/office/drawing/2014/main" id="{F35C68C9-991E-419F-8A74-D2AEF9B9341F}"/>
              </a:ext>
            </a:extLst>
          </p:cNvPr>
          <p:cNvSpPr>
            <a:spLocks noGrp="1"/>
          </p:cNvSpPr>
          <p:nvPr>
            <p:ph type="title"/>
          </p:nvPr>
        </p:nvSpPr>
        <p:spPr/>
        <p:txBody>
          <a:bodyPr/>
          <a:lstStyle/>
          <a:p>
            <a:r>
              <a:rPr lang="en-US" dirty="0"/>
              <a:t>Value of Resource Maps</a:t>
            </a:r>
          </a:p>
        </p:txBody>
      </p:sp>
      <p:sp>
        <p:nvSpPr>
          <p:cNvPr id="9" name="Footer Placeholder 5">
            <a:extLst>
              <a:ext uri="{FF2B5EF4-FFF2-40B4-BE49-F238E27FC236}">
                <a16:creationId xmlns:a16="http://schemas.microsoft.com/office/drawing/2014/main" id="{68B2D877-6ED2-C943-A8B7-DC9A8BF50DA3}"/>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525810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95" y="363373"/>
            <a:ext cx="7607012" cy="735962"/>
          </a:xfrm>
        </p:spPr>
        <p:txBody>
          <a:bodyPr vert="horz" lIns="91440" tIns="45720" rIns="91440" bIns="45720" rtlCol="0" anchor="ctr">
            <a:normAutofit fontScale="90000"/>
          </a:bodyPr>
          <a:lstStyle/>
          <a:p>
            <a:r>
              <a:rPr lang="en-US" sz="4000" b="1" kern="1200" dirty="0">
                <a:solidFill>
                  <a:srgbClr val="6A4A62"/>
                </a:solidFill>
                <a:latin typeface="+mj-lt"/>
                <a:ea typeface="+mj-ea"/>
                <a:cs typeface="+mj-cs"/>
              </a:rPr>
              <a:t>How Do Needs Assessmen</a:t>
            </a:r>
            <a:r>
              <a:rPr lang="en-US" sz="4000" b="1" dirty="0">
                <a:solidFill>
                  <a:srgbClr val="6A4A62"/>
                </a:solidFill>
              </a:rPr>
              <a:t>t and Resource Mapping Fit Together</a:t>
            </a:r>
            <a:r>
              <a:rPr lang="en-US" sz="4000" b="1" kern="1200" dirty="0">
                <a:solidFill>
                  <a:srgbClr val="6A4A62"/>
                </a:solidFill>
                <a:latin typeface="+mj-lt"/>
                <a:ea typeface="+mj-ea"/>
                <a:cs typeface="+mj-cs"/>
              </a:rPr>
              <a:t>?</a:t>
            </a:r>
          </a:p>
        </p:txBody>
      </p:sp>
      <p:sp>
        <p:nvSpPr>
          <p:cNvPr id="3" name="Content Placeholder 2"/>
          <p:cNvSpPr>
            <a:spLocks noGrp="1"/>
          </p:cNvSpPr>
          <p:nvPr>
            <p:ph sz="half" idx="1"/>
          </p:nvPr>
        </p:nvSpPr>
        <p:spPr>
          <a:xfrm>
            <a:off x="5979560" y="2037600"/>
            <a:ext cx="5899714" cy="3079003"/>
          </a:xfrm>
        </p:spPr>
        <p:txBody>
          <a:bodyPr vert="horz" lIns="91440" tIns="45720" rIns="91440" bIns="45720" rtlCol="0" anchor="ctr">
            <a:normAutofit fontScale="92500" lnSpcReduction="10000"/>
          </a:bodyPr>
          <a:lstStyle/>
          <a:p>
            <a:r>
              <a:rPr lang="en-US" dirty="0"/>
              <a:t>Needs assessment identifies the pressing strengths, needs, and challenges in a system. </a:t>
            </a:r>
          </a:p>
          <a:p>
            <a:pPr marL="0" indent="0">
              <a:buNone/>
            </a:pPr>
            <a:endParaRPr lang="en-US" dirty="0"/>
          </a:p>
          <a:p>
            <a:r>
              <a:rPr lang="en-US" dirty="0"/>
              <a:t>Resource mapping offers a clear representation of resources available to address identified needs or enhance identified strengths.</a:t>
            </a:r>
          </a:p>
        </p:txBody>
      </p:sp>
      <p:cxnSp>
        <p:nvCxnSpPr>
          <p:cNvPr id="7" name="Straight Connector 6">
            <a:extLst>
              <a:ext uri="{C183D7F6-B498-43B3-948B-1728B52AA6E4}">
                <adec:decorative xmlns:adec="http://schemas.microsoft.com/office/drawing/2017/decorative" val="1"/>
              </a:ext>
            </a:extLst>
          </p:cNvPr>
          <p:cNvCxnSpPr/>
          <p:nvPr/>
        </p:nvCxnSpPr>
        <p:spPr>
          <a:xfrm flipV="1">
            <a:off x="814981" y="1252733"/>
            <a:ext cx="6921459" cy="10274"/>
          </a:xfrm>
          <a:prstGeom prst="line">
            <a:avLst/>
          </a:prstGeom>
          <a:ln w="38100">
            <a:solidFill>
              <a:srgbClr val="919195"/>
            </a:solidFill>
          </a:ln>
        </p:spPr>
        <p:style>
          <a:lnRef idx="1">
            <a:schemeClr val="accent1"/>
          </a:lnRef>
          <a:fillRef idx="0">
            <a:schemeClr val="accent1"/>
          </a:fillRef>
          <a:effectRef idx="0">
            <a:schemeClr val="accent1"/>
          </a:effectRef>
          <a:fontRef idx="minor">
            <a:schemeClr val="tx1"/>
          </a:fontRef>
        </p:style>
      </p:cxnSp>
      <p:pic>
        <p:nvPicPr>
          <p:cNvPr id="5" name="Picture 4" descr="Two individuals work on drawing a map of people and resource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81" y="1925342"/>
            <a:ext cx="4599499" cy="3008072"/>
          </a:xfrm>
          <a:prstGeom prst="rect">
            <a:avLst/>
          </a:prstGeom>
        </p:spPr>
      </p:pic>
      <p:sp>
        <p:nvSpPr>
          <p:cNvPr id="8" name="Footer Placeholder 5">
            <a:extLst>
              <a:ext uri="{FF2B5EF4-FFF2-40B4-BE49-F238E27FC236}">
                <a16:creationId xmlns:a16="http://schemas.microsoft.com/office/drawing/2014/main" id="{15C55B4D-9F97-6E41-87DD-41FFEBFD9F46}"/>
              </a:ext>
              <a:ext uri="{C183D7F6-B498-43B3-948B-1728B52AA6E4}">
                <adec:decorative xmlns:adec="http://schemas.microsoft.com/office/drawing/2017/decorative" val="1"/>
              </a:ext>
            </a:extLst>
          </p:cNvPr>
          <p:cNvSpPr txBox="1">
            <a:spLocks/>
          </p:cNvSpPr>
          <p:nvPr/>
        </p:nvSpPr>
        <p:spPr>
          <a:xfrm>
            <a:off x="0" y="6492875"/>
            <a:ext cx="3482187" cy="365125"/>
          </a:xfrm>
          <a:prstGeom prst="rect">
            <a:avLst/>
          </a:prstGeom>
          <a:ln>
            <a:noFill/>
          </a:ln>
        </p:spPr>
        <p:txBody>
          <a:bodyPr>
            <a:normAutofit fontScale="77500" lnSpcReduction="20000"/>
          </a:bodyPr>
          <a:lstStyle>
            <a:defPPr>
              <a:defRPr lang="en-US"/>
            </a:defPPr>
            <a:lvl1pPr marL="0" algn="l" defTabSz="457200" rtl="0" eaLnBrk="1" latinLnBrk="0" hangingPunct="1">
              <a:defRPr sz="1400" b="0" kern="1200">
                <a:solidFill>
                  <a:srgbClr val="CC4927"/>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919195"/>
                </a:solidFill>
              </a:rPr>
              <a:t>National School Mental Health Implementation Guidance Modules </a:t>
            </a:r>
          </a:p>
        </p:txBody>
      </p:sp>
    </p:spTree>
    <p:extLst>
      <p:ext uri="{BB962C8B-B14F-4D97-AF65-F5344CB8AC3E}">
        <p14:creationId xmlns:p14="http://schemas.microsoft.com/office/powerpoint/2010/main" val="235281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MHTTC">
      <a:dk1>
        <a:sysClr val="windowText" lastClr="000000"/>
      </a:dk1>
      <a:lt1>
        <a:sysClr val="window" lastClr="FFFFFF"/>
      </a:lt1>
      <a:dk2>
        <a:srgbClr val="CC4927"/>
      </a:dk2>
      <a:lt2>
        <a:srgbClr val="E4E9EF"/>
      </a:lt2>
      <a:accent1>
        <a:srgbClr val="6A4A62"/>
      </a:accent1>
      <a:accent2>
        <a:srgbClr val="CC4927"/>
      </a:accent2>
      <a:accent3>
        <a:srgbClr val="919195"/>
      </a:accent3>
      <a:accent4>
        <a:srgbClr val="919195"/>
      </a:accent4>
      <a:accent5>
        <a:srgbClr val="CC4927"/>
      </a:accent5>
      <a:accent6>
        <a:srgbClr val="6A4A62"/>
      </a:accent6>
      <a:hlink>
        <a:srgbClr val="6A4A62"/>
      </a:hlink>
      <a:folHlink>
        <a:srgbClr val="B2B2B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8252</TotalTime>
  <Words>6522</Words>
  <Application>Microsoft Macintosh PowerPoint</Application>
  <PresentationFormat>Widescreen</PresentationFormat>
  <Paragraphs>449</Paragraphs>
  <Slides>32</Slides>
  <Notes>32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32</vt:i4>
      </vt:variant>
    </vt:vector>
  </HeadingPairs>
  <TitlesOfParts>
    <vt:vector size="41" baseType="lpstr">
      <vt:lpstr>Arial</vt:lpstr>
      <vt:lpstr>Arial Black</vt:lpstr>
      <vt:lpstr>Calibri</vt:lpstr>
      <vt:lpstr>Calibri Light</vt:lpstr>
      <vt:lpstr>Lato</vt:lpstr>
      <vt:lpstr>Symbol</vt:lpstr>
      <vt:lpstr>Office Theme</vt:lpstr>
      <vt:lpstr>Custom Design</vt:lpstr>
      <vt:lpstr>1_Office Theme</vt:lpstr>
      <vt:lpstr>Module 3: Needs Assessment and Resource Mapping</vt:lpstr>
      <vt:lpstr>Disclaimer</vt:lpstr>
      <vt:lpstr>Disclaimer Continued</vt:lpstr>
      <vt:lpstr>Agenda</vt:lpstr>
      <vt:lpstr>What Is a Needs Assessment?</vt:lpstr>
      <vt:lpstr>Why Conduct a School Mental Health Needs Assessment?</vt:lpstr>
      <vt:lpstr>What Is Resource Mapping?</vt:lpstr>
      <vt:lpstr>Value of Resource Maps</vt:lpstr>
      <vt:lpstr>How Do Needs Assessment and Resource Mapping Fit Together?</vt:lpstr>
      <vt:lpstr>Needs Assessment and Resource Mapping</vt:lpstr>
      <vt:lpstr>Needs Assessment Topics</vt:lpstr>
      <vt:lpstr>To what extent did your district/school use best practices to assess student mental health needs? </vt:lpstr>
      <vt:lpstr>Strengths Assessment Topics</vt:lpstr>
      <vt:lpstr>To what extent did your district/school use best practices to assess student mental health strengths?</vt:lpstr>
      <vt:lpstr>To what extent did your district/school use best practices to use your needs assessment to inform decisions about selecting, planning, and implementing appropriate services and supports?</vt:lpstr>
      <vt:lpstr>Reflection</vt:lpstr>
      <vt:lpstr>To what extent did your district/school use best practices to conduct resource mapping or have access to an updated resource map or guide to identify existing school and community mental health services and supports?</vt:lpstr>
      <vt:lpstr>PowerPoint Presentation</vt:lpstr>
      <vt:lpstr>Mapping Across Tiers</vt:lpstr>
      <vt:lpstr>Reflection (2)</vt:lpstr>
      <vt:lpstr>School Example</vt:lpstr>
      <vt:lpstr>To what extent did your district/school use best practices to use an updated resource map or guide to inform decisions about selecting, planning, and implementing appropriate services and supports? </vt:lpstr>
      <vt:lpstr>Resource Map of School-Based Providers</vt:lpstr>
      <vt:lpstr>District Example</vt:lpstr>
      <vt:lpstr>To what extent did your district/school use best practices to align existing mental health supports and services? </vt:lpstr>
      <vt:lpstr>Working Smarter: Initiative Alignment</vt:lpstr>
      <vt:lpstr>Working Smarter:  Initiative Alignment Map</vt:lpstr>
      <vt:lpstr>Strategic Planning</vt:lpstr>
      <vt:lpstr>Resources</vt:lpstr>
      <vt:lpstr>Resources</vt:lpstr>
      <vt:lpstr>References </vt:lpstr>
      <vt:lpstr>This work is supported by grant SM081726 from the Department of Health and Human Services, Substance Abuse and Mental Health Services Administration.   Module content was developed by the National Center for School Mental Health in partnership with the MHTTC Network Coordinating Office. </vt:lpstr>
    </vt:vector>
  </TitlesOfParts>
  <Company>National Center for School Mental Health in partnership with the Mental Health Technology Transfer Center (MHTTC) Network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of the National School Mental Health Curriculum – Needs Assessment and Resource Mapping</dc:title>
  <dc:creator>National Center for School Mental Health in partnership with the Mental Health Technology Transfer Center (MHTTC) Network</dc:creator>
  <cp:lastModifiedBy>Ricardo Canelo</cp:lastModifiedBy>
  <cp:revision>365</cp:revision>
  <dcterms:created xsi:type="dcterms:W3CDTF">2018-08-28T05:08:18Z</dcterms:created>
  <dcterms:modified xsi:type="dcterms:W3CDTF">2024-04-07T22:51:47Z</dcterms:modified>
</cp:coreProperties>
</file>