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1" r:id="rId2"/>
    <p:sldMasterId id="2147483696" r:id="rId3"/>
    <p:sldMasterId id="2147483712" r:id="rId4"/>
    <p:sldMasterId id="2147483753" r:id="rId5"/>
    <p:sldMasterId id="2147483770" r:id="rId6"/>
  </p:sldMasterIdLst>
  <p:notesMasterIdLst>
    <p:notesMasterId r:id="rId50"/>
  </p:notesMasterIdLst>
  <p:handoutMasterIdLst>
    <p:handoutMasterId r:id="rId51"/>
  </p:handoutMasterIdLst>
  <p:sldIdLst>
    <p:sldId id="260" r:id="rId7"/>
    <p:sldId id="1763" r:id="rId8"/>
    <p:sldId id="1773" r:id="rId9"/>
    <p:sldId id="1709" r:id="rId10"/>
    <p:sldId id="1674" r:id="rId11"/>
    <p:sldId id="1753" r:id="rId12"/>
    <p:sldId id="1742" r:id="rId13"/>
    <p:sldId id="1754" r:id="rId14"/>
    <p:sldId id="273" r:id="rId15"/>
    <p:sldId id="1772" r:id="rId16"/>
    <p:sldId id="1712" r:id="rId17"/>
    <p:sldId id="4332" r:id="rId18"/>
    <p:sldId id="1713" r:id="rId19"/>
    <p:sldId id="1720" r:id="rId20"/>
    <p:sldId id="1737" r:id="rId21"/>
    <p:sldId id="1715" r:id="rId22"/>
    <p:sldId id="1741" r:id="rId23"/>
    <p:sldId id="1766" r:id="rId24"/>
    <p:sldId id="1716" r:id="rId25"/>
    <p:sldId id="4333" r:id="rId26"/>
    <p:sldId id="1717" r:id="rId27"/>
    <p:sldId id="1738" r:id="rId28"/>
    <p:sldId id="4334" r:id="rId29"/>
    <p:sldId id="1721" r:id="rId30"/>
    <p:sldId id="1755" r:id="rId31"/>
    <p:sldId id="4335" r:id="rId32"/>
    <p:sldId id="1756" r:id="rId33"/>
    <p:sldId id="1724" r:id="rId34"/>
    <p:sldId id="1740" r:id="rId35"/>
    <p:sldId id="4336" r:id="rId36"/>
    <p:sldId id="1726" r:id="rId37"/>
    <p:sldId id="1727" r:id="rId38"/>
    <p:sldId id="4337" r:id="rId39"/>
    <p:sldId id="1757" r:id="rId40"/>
    <p:sldId id="4338" r:id="rId41"/>
    <p:sldId id="1743" r:id="rId42"/>
    <p:sldId id="1758" r:id="rId43"/>
    <p:sldId id="1764" r:id="rId44"/>
    <p:sldId id="1770" r:id="rId45"/>
    <p:sldId id="4339" r:id="rId46"/>
    <p:sldId id="4340" r:id="rId47"/>
    <p:sldId id="1771" r:id="rId48"/>
    <p:sldId id="176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Halsted Connors" initials="EHC" lastIdx="1" clrIdx="0"/>
  <p:cmAuthor id="2" name="Connors, Elizabeth" initials="CE" lastIdx="1" clrIdx="1">
    <p:extLst>
      <p:ext uri="{19B8F6BF-5375-455C-9EA6-DF929625EA0E}">
        <p15:presenceInfo xmlns:p15="http://schemas.microsoft.com/office/powerpoint/2012/main" userId="Connors, Elizabe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a:srgbClr val="666666"/>
    <a:srgbClr val="AB87A2"/>
    <a:srgbClr val="000000"/>
    <a:srgbClr val="8A607F"/>
    <a:srgbClr val="835B79"/>
    <a:srgbClr val="919195"/>
    <a:srgbClr val="9D7392"/>
    <a:srgbClr val="916585"/>
    <a:srgbClr val="9A6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43" autoAdjust="0"/>
    <p:restoredTop sz="86413" autoAdjust="0"/>
  </p:normalViewPr>
  <p:slideViewPr>
    <p:cSldViewPr snapToGrid="0">
      <p:cViewPr varScale="1">
        <p:scale>
          <a:sx n="91" d="100"/>
          <a:sy n="91" d="100"/>
        </p:scale>
        <p:origin x="752" y="176"/>
      </p:cViewPr>
      <p:guideLst>
        <p:guide orient="horz" pos="2160"/>
        <p:guide pos="3840"/>
      </p:guideLst>
    </p:cSldViewPr>
  </p:slideViewPr>
  <p:outlineViewPr>
    <p:cViewPr>
      <p:scale>
        <a:sx n="33" d="100"/>
        <a:sy n="33" d="100"/>
      </p:scale>
      <p:origin x="0" y="-20553"/>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1" d="100"/>
          <a:sy n="71" d="100"/>
        </p:scale>
        <p:origin x="254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BE7C3-2F39-4F4A-A548-2194580B2508}" type="doc">
      <dgm:prSet loTypeId="urn:microsoft.com/office/officeart/2005/8/layout/bProcess4" loCatId="" qsTypeId="urn:microsoft.com/office/officeart/2005/8/quickstyle/simple2" qsCatId="simple" csTypeId="urn:microsoft.com/office/officeart/2005/8/colors/accent1_2" csCatId="accent1" phldr="1"/>
      <dgm:spPr/>
      <dgm:t>
        <a:bodyPr/>
        <a:lstStyle/>
        <a:p>
          <a:endParaRPr lang="en-US"/>
        </a:p>
      </dgm:t>
    </dgm:pt>
    <dgm:pt modelId="{75A83CB2-8DAF-944C-B833-B9FE0D8BC868}">
      <dgm:prSet phldrT="[Text]"/>
      <dgm:spPr>
        <a:solidFill>
          <a:srgbClr val="6A4A62"/>
        </a:solidFill>
        <a:ln>
          <a:noFill/>
        </a:ln>
      </dgm:spPr>
      <dgm:t>
        <a:bodyPr/>
        <a:lstStyle/>
        <a:p>
          <a:r>
            <a:rPr lang="en-US" dirty="0"/>
            <a:t>Build a Foundation</a:t>
          </a:r>
        </a:p>
      </dgm:t>
    </dgm:pt>
    <dgm:pt modelId="{C2412FC5-68FB-F04C-BE69-7ABE24D83BF8}" type="parTrans" cxnId="{54283F8A-676E-B640-8417-6276A8D71B49}">
      <dgm:prSet/>
      <dgm:spPr/>
      <dgm:t>
        <a:bodyPr/>
        <a:lstStyle/>
        <a:p>
          <a:endParaRPr lang="en-US"/>
        </a:p>
      </dgm:t>
    </dgm:pt>
    <dgm:pt modelId="{A2974A10-9642-9642-B6B0-28B97FF1699E}" type="sibTrans" cxnId="{54283F8A-676E-B640-8417-6276A8D71B49}">
      <dgm:prSet/>
      <dgm:spPr>
        <a:solidFill>
          <a:srgbClr val="6A4A62">
            <a:alpha val="50196"/>
          </a:srgbClr>
        </a:solidFill>
      </dgm:spPr>
      <dgm:t>
        <a:bodyPr/>
        <a:lstStyle/>
        <a:p>
          <a:endParaRPr lang="en-US"/>
        </a:p>
      </dgm:t>
    </dgm:pt>
    <dgm:pt modelId="{150F1B19-E664-2A43-8A69-5EF90B236268}">
      <dgm:prSet phldrT="[Text]"/>
      <dgm:spPr>
        <a:solidFill>
          <a:srgbClr val="6A4A62"/>
        </a:solidFill>
        <a:ln>
          <a:noFill/>
        </a:ln>
      </dgm:spPr>
      <dgm:t>
        <a:bodyPr/>
        <a:lstStyle/>
        <a:p>
          <a:r>
            <a:rPr lang="en-US" dirty="0"/>
            <a:t>Develop Data Collection Processes</a:t>
          </a:r>
        </a:p>
      </dgm:t>
    </dgm:pt>
    <dgm:pt modelId="{08D5D26A-4F68-DE45-AAE2-AEDC7528C2E2}" type="sibTrans" cxnId="{E118E2C9-C1ED-FC48-A2F2-F9FE226502F8}">
      <dgm:prSet/>
      <dgm:spPr>
        <a:solidFill>
          <a:srgbClr val="6A4A62">
            <a:alpha val="50196"/>
          </a:srgbClr>
        </a:solidFill>
      </dgm:spPr>
      <dgm:t>
        <a:bodyPr/>
        <a:lstStyle/>
        <a:p>
          <a:endParaRPr lang="en-US"/>
        </a:p>
      </dgm:t>
    </dgm:pt>
    <dgm:pt modelId="{EFB065AA-57D8-C947-950B-E0A6F5D963E7}" type="parTrans" cxnId="{E118E2C9-C1ED-FC48-A2F2-F9FE226502F8}">
      <dgm:prSet/>
      <dgm:spPr/>
      <dgm:t>
        <a:bodyPr/>
        <a:lstStyle/>
        <a:p>
          <a:endParaRPr lang="en-US"/>
        </a:p>
      </dgm:t>
    </dgm:pt>
    <dgm:pt modelId="{82F2876B-6616-4648-AE51-E6333C693704}">
      <dgm:prSet/>
      <dgm:spPr>
        <a:solidFill>
          <a:srgbClr val="6A4A62"/>
        </a:solidFill>
        <a:ln>
          <a:noFill/>
        </a:ln>
      </dgm:spPr>
      <dgm:t>
        <a:bodyPr/>
        <a:lstStyle/>
        <a:p>
          <a:r>
            <a:rPr lang="en-US" dirty="0"/>
            <a:t>Select an Appropriate Screening Tool</a:t>
          </a:r>
        </a:p>
      </dgm:t>
    </dgm:pt>
    <dgm:pt modelId="{55762498-CE78-AC4D-A851-D8A0A2814C8B}" type="parTrans" cxnId="{78BEFD0C-2291-CC4F-93D4-81992A52518F}">
      <dgm:prSet/>
      <dgm:spPr/>
      <dgm:t>
        <a:bodyPr/>
        <a:lstStyle/>
        <a:p>
          <a:endParaRPr lang="en-US"/>
        </a:p>
      </dgm:t>
    </dgm:pt>
    <dgm:pt modelId="{1B3289A4-20E9-BA4E-A6DD-FE77054C0764}" type="sibTrans" cxnId="{78BEFD0C-2291-CC4F-93D4-81992A52518F}">
      <dgm:prSet/>
      <dgm:spPr>
        <a:solidFill>
          <a:srgbClr val="6A4A62">
            <a:alpha val="50196"/>
          </a:srgbClr>
        </a:solidFill>
      </dgm:spPr>
      <dgm:t>
        <a:bodyPr/>
        <a:lstStyle/>
        <a:p>
          <a:endParaRPr lang="en-US"/>
        </a:p>
      </dgm:t>
    </dgm:pt>
    <dgm:pt modelId="{0DD76B55-05F4-0C44-8CEA-F7F12229780A}">
      <dgm:prSet/>
      <dgm:spPr>
        <a:solidFill>
          <a:srgbClr val="6A4A62"/>
        </a:solidFill>
        <a:ln>
          <a:noFill/>
        </a:ln>
      </dgm:spPr>
      <dgm:t>
        <a:bodyPr/>
        <a:lstStyle/>
        <a:p>
          <a:r>
            <a:rPr lang="en-US" dirty="0"/>
            <a:t>Develop Administration Processes</a:t>
          </a:r>
        </a:p>
      </dgm:t>
    </dgm:pt>
    <dgm:pt modelId="{F76ACD55-2F36-DF42-8EF7-D651C24DF71C}" type="parTrans" cxnId="{1BC0DDB9-2F2B-4641-8F00-D304B89896E2}">
      <dgm:prSet/>
      <dgm:spPr/>
      <dgm:t>
        <a:bodyPr/>
        <a:lstStyle/>
        <a:p>
          <a:endParaRPr lang="en-US"/>
        </a:p>
      </dgm:t>
    </dgm:pt>
    <dgm:pt modelId="{E5D5151F-3D9D-9545-864D-80443376E5C6}" type="sibTrans" cxnId="{1BC0DDB9-2F2B-4641-8F00-D304B89896E2}">
      <dgm:prSet/>
      <dgm:spPr>
        <a:solidFill>
          <a:srgbClr val="6A4A62">
            <a:alpha val="50196"/>
          </a:srgbClr>
        </a:solidFill>
      </dgm:spPr>
      <dgm:t>
        <a:bodyPr/>
        <a:lstStyle/>
        <a:p>
          <a:endParaRPr lang="en-US"/>
        </a:p>
      </dgm:t>
    </dgm:pt>
    <dgm:pt modelId="{F3F73474-DE7E-4F40-B54B-9B4745921554}">
      <dgm:prSet/>
      <dgm:spPr>
        <a:solidFill>
          <a:srgbClr val="6A4A62"/>
        </a:solidFill>
        <a:ln>
          <a:noFill/>
        </a:ln>
      </dgm:spPr>
      <dgm:t>
        <a:bodyPr/>
        <a:lstStyle/>
        <a:p>
          <a:r>
            <a:rPr lang="en-US" dirty="0"/>
            <a:t>Develop Follow Up Processes</a:t>
          </a:r>
        </a:p>
      </dgm:t>
    </dgm:pt>
    <dgm:pt modelId="{9579DD23-1346-1742-AE06-FA9C21D0B41A}" type="parTrans" cxnId="{202CC5D3-42AD-1344-8384-D312E8C1CD2D}">
      <dgm:prSet/>
      <dgm:spPr/>
      <dgm:t>
        <a:bodyPr/>
        <a:lstStyle/>
        <a:p>
          <a:endParaRPr lang="en-US"/>
        </a:p>
      </dgm:t>
    </dgm:pt>
    <dgm:pt modelId="{4E247325-1CEE-764B-87F9-D9431015085A}" type="sibTrans" cxnId="{202CC5D3-42AD-1344-8384-D312E8C1CD2D}">
      <dgm:prSet/>
      <dgm:spPr>
        <a:solidFill>
          <a:srgbClr val="6A4A62">
            <a:alpha val="50196"/>
          </a:srgbClr>
        </a:solidFill>
      </dgm:spPr>
      <dgm:t>
        <a:bodyPr/>
        <a:lstStyle/>
        <a:p>
          <a:endParaRPr lang="en-US"/>
        </a:p>
      </dgm:t>
    </dgm:pt>
    <dgm:pt modelId="{30717E1E-9F9B-8046-BE02-58962666F6D3}">
      <dgm:prSet/>
      <dgm:spPr>
        <a:solidFill>
          <a:srgbClr val="6A4A62"/>
        </a:solidFill>
        <a:ln>
          <a:noFill/>
        </a:ln>
      </dgm:spPr>
      <dgm:t>
        <a:bodyPr/>
        <a:lstStyle/>
        <a:p>
          <a:r>
            <a:rPr lang="en-US" dirty="0"/>
            <a:t>Determine Consent and Assent Processes</a:t>
          </a:r>
        </a:p>
      </dgm:t>
    </dgm:pt>
    <dgm:pt modelId="{13416F6E-259E-9A4B-8426-1128BE81B79A}" type="parTrans" cxnId="{AE488C31-1F93-824D-AED9-4763FF646BF3}">
      <dgm:prSet/>
      <dgm:spPr/>
      <dgm:t>
        <a:bodyPr/>
        <a:lstStyle/>
        <a:p>
          <a:endParaRPr lang="en-US"/>
        </a:p>
      </dgm:t>
    </dgm:pt>
    <dgm:pt modelId="{6BEF208C-4639-CF4D-B048-C9BFADB1A4DC}" type="sibTrans" cxnId="{AE488C31-1F93-824D-AED9-4763FF646BF3}">
      <dgm:prSet/>
      <dgm:spPr>
        <a:solidFill>
          <a:srgbClr val="6A4A62">
            <a:alpha val="50196"/>
          </a:srgbClr>
        </a:solidFill>
      </dgm:spPr>
      <dgm:t>
        <a:bodyPr/>
        <a:lstStyle/>
        <a:p>
          <a:endParaRPr lang="en-US"/>
        </a:p>
      </dgm:t>
    </dgm:pt>
    <dgm:pt modelId="{B9A17330-442D-D64D-97E5-024199C81389}">
      <dgm:prSet/>
      <dgm:spPr>
        <a:solidFill>
          <a:srgbClr val="6A4A62"/>
        </a:solidFill>
        <a:ln>
          <a:noFill/>
        </a:ln>
      </dgm:spPr>
      <dgm:t>
        <a:bodyPr/>
        <a:lstStyle/>
        <a:p>
          <a:r>
            <a:rPr lang="en-US" dirty="0"/>
            <a:t>Clarify Goals</a:t>
          </a:r>
        </a:p>
      </dgm:t>
    </dgm:pt>
    <dgm:pt modelId="{D39823C3-CB84-FA40-BBF4-F45FDEB84757}" type="parTrans" cxnId="{26FEEDA2-1DE3-E34F-81EA-E6E77993D235}">
      <dgm:prSet/>
      <dgm:spPr/>
      <dgm:t>
        <a:bodyPr/>
        <a:lstStyle/>
        <a:p>
          <a:endParaRPr lang="en-US"/>
        </a:p>
      </dgm:t>
    </dgm:pt>
    <dgm:pt modelId="{ED4A29EA-454E-3B44-91BA-406D671F3D6B}" type="sibTrans" cxnId="{26FEEDA2-1DE3-E34F-81EA-E6E77993D235}">
      <dgm:prSet/>
      <dgm:spPr>
        <a:solidFill>
          <a:srgbClr val="6A4A62">
            <a:alpha val="50196"/>
          </a:srgbClr>
        </a:solidFill>
      </dgm:spPr>
      <dgm:t>
        <a:bodyPr/>
        <a:lstStyle/>
        <a:p>
          <a:endParaRPr lang="en-US"/>
        </a:p>
      </dgm:t>
    </dgm:pt>
    <dgm:pt modelId="{40698E2A-EB2D-FB45-9814-48CE381EFDBA}">
      <dgm:prSet/>
      <dgm:spPr>
        <a:solidFill>
          <a:srgbClr val="6A4A62"/>
        </a:solidFill>
        <a:ln>
          <a:noFill/>
        </a:ln>
      </dgm:spPr>
      <dgm:t>
        <a:bodyPr/>
        <a:lstStyle/>
        <a:p>
          <a:r>
            <a:rPr lang="en-US" dirty="0"/>
            <a:t>Identify Resources and Logistics</a:t>
          </a:r>
        </a:p>
      </dgm:t>
    </dgm:pt>
    <dgm:pt modelId="{10E97C2C-4B0E-E44E-9C59-480AD378FE08}" type="parTrans" cxnId="{BD87AC78-240C-3345-971A-2D35E63B90C6}">
      <dgm:prSet/>
      <dgm:spPr/>
      <dgm:t>
        <a:bodyPr/>
        <a:lstStyle/>
        <a:p>
          <a:endParaRPr lang="en-US"/>
        </a:p>
      </dgm:t>
    </dgm:pt>
    <dgm:pt modelId="{2C451D27-5B9A-DA4D-9DF7-F758A33F529D}" type="sibTrans" cxnId="{BD87AC78-240C-3345-971A-2D35E63B90C6}">
      <dgm:prSet/>
      <dgm:spPr>
        <a:solidFill>
          <a:srgbClr val="6A4A62">
            <a:alpha val="50196"/>
          </a:srgbClr>
        </a:solidFill>
      </dgm:spPr>
      <dgm:t>
        <a:bodyPr/>
        <a:lstStyle/>
        <a:p>
          <a:endParaRPr lang="en-US"/>
        </a:p>
      </dgm:t>
    </dgm:pt>
    <dgm:pt modelId="{9D6B9635-694A-C949-B8E2-E8BB38E068C6}">
      <dgm:prSet/>
      <dgm:spPr>
        <a:solidFill>
          <a:srgbClr val="6A4A62"/>
        </a:solidFill>
        <a:ln>
          <a:noFill/>
        </a:ln>
      </dgm:spPr>
      <dgm:t>
        <a:bodyPr/>
        <a:lstStyle/>
        <a:p>
          <a:r>
            <a:rPr lang="en-US" dirty="0"/>
            <a:t>Address Barriers</a:t>
          </a:r>
        </a:p>
      </dgm:t>
    </dgm:pt>
    <dgm:pt modelId="{FA386F33-6967-0240-9024-01B817852075}" type="sibTrans" cxnId="{C2792FC5-F385-1F42-A60E-9F2E8252A479}">
      <dgm:prSet/>
      <dgm:spPr/>
      <dgm:t>
        <a:bodyPr/>
        <a:lstStyle/>
        <a:p>
          <a:endParaRPr lang="en-US"/>
        </a:p>
      </dgm:t>
    </dgm:pt>
    <dgm:pt modelId="{B45847EF-7956-1F45-923F-AEB25DF10542}" type="parTrans" cxnId="{C2792FC5-F385-1F42-A60E-9F2E8252A479}">
      <dgm:prSet/>
      <dgm:spPr/>
      <dgm:t>
        <a:bodyPr/>
        <a:lstStyle/>
        <a:p>
          <a:endParaRPr lang="en-US"/>
        </a:p>
      </dgm:t>
    </dgm:pt>
    <dgm:pt modelId="{DAD0C636-D5A2-E64C-A172-16D533E19C51}" type="pres">
      <dgm:prSet presAssocID="{7E6BE7C3-2F39-4F4A-A548-2194580B2508}" presName="Name0" presStyleCnt="0">
        <dgm:presLayoutVars>
          <dgm:dir/>
          <dgm:resizeHandles/>
        </dgm:presLayoutVars>
      </dgm:prSet>
      <dgm:spPr/>
    </dgm:pt>
    <dgm:pt modelId="{33E2F830-071E-FD44-8D4E-1061A29EEBFE}" type="pres">
      <dgm:prSet presAssocID="{75A83CB2-8DAF-944C-B833-B9FE0D8BC868}" presName="compNode" presStyleCnt="0"/>
      <dgm:spPr/>
    </dgm:pt>
    <dgm:pt modelId="{AE128D88-A073-8E41-ABBE-E61EE75AE7D7}" type="pres">
      <dgm:prSet presAssocID="{75A83CB2-8DAF-944C-B833-B9FE0D8BC868}" presName="dummyConnPt" presStyleCnt="0"/>
      <dgm:spPr/>
    </dgm:pt>
    <dgm:pt modelId="{F3A17E6C-B8D3-B64D-A3C3-3E1293BABF6A}" type="pres">
      <dgm:prSet presAssocID="{75A83CB2-8DAF-944C-B833-B9FE0D8BC868}" presName="node" presStyleLbl="node1" presStyleIdx="0" presStyleCnt="9">
        <dgm:presLayoutVars>
          <dgm:bulletEnabled val="1"/>
        </dgm:presLayoutVars>
      </dgm:prSet>
      <dgm:spPr>
        <a:prstGeom prst="rect">
          <a:avLst/>
        </a:prstGeom>
      </dgm:spPr>
    </dgm:pt>
    <dgm:pt modelId="{B18AD664-5917-2E4B-8E08-6831A9E10446}" type="pres">
      <dgm:prSet presAssocID="{A2974A10-9642-9642-B6B0-28B97FF1699E}" presName="sibTrans" presStyleLbl="bgSibTrans2D1" presStyleIdx="0" presStyleCnt="8" custAng="16200000" custLinFactX="2058" custLinFactY="-100000" custLinFactNeighborX="100000" custLinFactNeighborY="-141537"/>
      <dgm:spPr>
        <a:prstGeom prst="rightArrow">
          <a:avLst/>
        </a:prstGeom>
      </dgm:spPr>
    </dgm:pt>
    <dgm:pt modelId="{EDA37404-88C5-1D43-8660-0608BEAC700E}" type="pres">
      <dgm:prSet presAssocID="{150F1B19-E664-2A43-8A69-5EF90B236268}" presName="compNode" presStyleCnt="0"/>
      <dgm:spPr/>
    </dgm:pt>
    <dgm:pt modelId="{43500D73-999B-894D-A78C-E6208ECBC42F}" type="pres">
      <dgm:prSet presAssocID="{150F1B19-E664-2A43-8A69-5EF90B236268}" presName="dummyConnPt" presStyleCnt="0"/>
      <dgm:spPr/>
    </dgm:pt>
    <dgm:pt modelId="{85861BC9-2643-024B-BCAD-A96BA85B571B}" type="pres">
      <dgm:prSet presAssocID="{150F1B19-E664-2A43-8A69-5EF90B236268}" presName="node" presStyleLbl="node1" presStyleIdx="1" presStyleCnt="9">
        <dgm:presLayoutVars>
          <dgm:bulletEnabled val="1"/>
        </dgm:presLayoutVars>
      </dgm:prSet>
      <dgm:spPr>
        <a:prstGeom prst="rect">
          <a:avLst/>
        </a:prstGeom>
      </dgm:spPr>
    </dgm:pt>
    <dgm:pt modelId="{22A539C6-08C4-604E-BB16-B13207C2FC17}" type="pres">
      <dgm:prSet presAssocID="{08D5D26A-4F68-DE45-AAE2-AEDC7528C2E2}" presName="sibTrans" presStyleLbl="bgSibTrans2D1" presStyleIdx="1" presStyleCnt="8" custAng="16200000" custLinFactX="100000" custLinFactY="279649" custLinFactNeighborX="179813" custLinFactNeighborY="300000"/>
      <dgm:spPr>
        <a:prstGeom prst="rightArrow">
          <a:avLst/>
        </a:prstGeom>
      </dgm:spPr>
    </dgm:pt>
    <dgm:pt modelId="{76C10502-AACD-E84B-A39D-A1F5985FD256}" type="pres">
      <dgm:prSet presAssocID="{0DD76B55-05F4-0C44-8CEA-F7F12229780A}" presName="compNode" presStyleCnt="0"/>
      <dgm:spPr/>
    </dgm:pt>
    <dgm:pt modelId="{51073620-C439-E74C-9553-E7FE475F80A0}" type="pres">
      <dgm:prSet presAssocID="{0DD76B55-05F4-0C44-8CEA-F7F12229780A}" presName="dummyConnPt" presStyleCnt="0"/>
      <dgm:spPr/>
    </dgm:pt>
    <dgm:pt modelId="{88313AA6-9500-9B4C-8B4A-BF62B01219C4}" type="pres">
      <dgm:prSet presAssocID="{0DD76B55-05F4-0C44-8CEA-F7F12229780A}" presName="node" presStyleLbl="node1" presStyleIdx="2" presStyleCnt="9">
        <dgm:presLayoutVars>
          <dgm:bulletEnabled val="1"/>
        </dgm:presLayoutVars>
      </dgm:prSet>
      <dgm:spPr>
        <a:prstGeom prst="rect">
          <a:avLst/>
        </a:prstGeom>
      </dgm:spPr>
    </dgm:pt>
    <dgm:pt modelId="{3DC30A92-4BCC-7645-80D7-68B24E75CC92}" type="pres">
      <dgm:prSet presAssocID="{E5D5151F-3D9D-9545-864D-80443376E5C6}" presName="sibTrans" presStyleLbl="bgSibTrans2D1" presStyleIdx="2" presStyleCnt="8" custLinFactY="62982" custLinFactNeighborX="-15293" custLinFactNeighborY="100000"/>
      <dgm:spPr>
        <a:prstGeom prst="rightArrow">
          <a:avLst/>
        </a:prstGeom>
      </dgm:spPr>
    </dgm:pt>
    <dgm:pt modelId="{0F6F482A-D3BC-FA4F-B5E7-D99ED64F10F8}" type="pres">
      <dgm:prSet presAssocID="{F3F73474-DE7E-4F40-B54B-9B4745921554}" presName="compNode" presStyleCnt="0"/>
      <dgm:spPr/>
    </dgm:pt>
    <dgm:pt modelId="{20E3D742-F612-074B-B84A-89BA1C2FAB59}" type="pres">
      <dgm:prSet presAssocID="{F3F73474-DE7E-4F40-B54B-9B4745921554}" presName="dummyConnPt" presStyleCnt="0"/>
      <dgm:spPr/>
    </dgm:pt>
    <dgm:pt modelId="{8D04DCDD-8A78-394A-889B-B70F59490D48}" type="pres">
      <dgm:prSet presAssocID="{F3F73474-DE7E-4F40-B54B-9B4745921554}" presName="node" presStyleLbl="node1" presStyleIdx="3" presStyleCnt="9">
        <dgm:presLayoutVars>
          <dgm:bulletEnabled val="1"/>
        </dgm:presLayoutVars>
      </dgm:prSet>
      <dgm:spPr>
        <a:prstGeom prst="rect">
          <a:avLst/>
        </a:prstGeom>
      </dgm:spPr>
    </dgm:pt>
    <dgm:pt modelId="{EB6D7F14-CD22-DA47-A439-BF5EEC83EE55}" type="pres">
      <dgm:prSet presAssocID="{4E247325-1CEE-764B-87F9-D9431015085A}" presName="sibTrans" presStyleLbl="bgSibTrans2D1" presStyleIdx="3" presStyleCnt="8" custAng="5400000" custLinFactY="-100000" custLinFactNeighborX="-22121" custLinFactNeighborY="-146905"/>
      <dgm:spPr>
        <a:prstGeom prst="leftArrow">
          <a:avLst/>
        </a:prstGeom>
      </dgm:spPr>
    </dgm:pt>
    <dgm:pt modelId="{EE35110D-20A4-8B44-A2C3-3A23BD52B894}" type="pres">
      <dgm:prSet presAssocID="{30717E1E-9F9B-8046-BE02-58962666F6D3}" presName="compNode" presStyleCnt="0"/>
      <dgm:spPr/>
    </dgm:pt>
    <dgm:pt modelId="{3F4A58E1-B014-844E-A95C-758B32249C46}" type="pres">
      <dgm:prSet presAssocID="{30717E1E-9F9B-8046-BE02-58962666F6D3}" presName="dummyConnPt" presStyleCnt="0"/>
      <dgm:spPr/>
    </dgm:pt>
    <dgm:pt modelId="{369806FC-F3B3-4E4C-9A85-C1DB18E4479D}" type="pres">
      <dgm:prSet presAssocID="{30717E1E-9F9B-8046-BE02-58962666F6D3}" presName="node" presStyleLbl="node1" presStyleIdx="4" presStyleCnt="9">
        <dgm:presLayoutVars>
          <dgm:bulletEnabled val="1"/>
        </dgm:presLayoutVars>
      </dgm:prSet>
      <dgm:spPr>
        <a:prstGeom prst="rect">
          <a:avLst/>
        </a:prstGeom>
      </dgm:spPr>
    </dgm:pt>
    <dgm:pt modelId="{A56805FF-9925-5B47-956B-C1CCDF3A20B8}" type="pres">
      <dgm:prSet presAssocID="{6BEF208C-4639-CF4D-B048-C9BFADB1A4DC}" presName="sibTrans" presStyleLbl="bgSibTrans2D1" presStyleIdx="4" presStyleCnt="8" custAng="16200000" custLinFactX="56490" custLinFactY="300000" custLinFactNeighborX="100000" custLinFactNeighborY="309188"/>
      <dgm:spPr>
        <a:prstGeom prst="rightArrow">
          <a:avLst/>
        </a:prstGeom>
      </dgm:spPr>
    </dgm:pt>
    <dgm:pt modelId="{9651A062-AEC5-1F42-B10E-F54419EA488C}" type="pres">
      <dgm:prSet presAssocID="{B9A17330-442D-D64D-97E5-024199C81389}" presName="compNode" presStyleCnt="0"/>
      <dgm:spPr/>
    </dgm:pt>
    <dgm:pt modelId="{3BD37818-51F1-824B-99B1-56A662126AC4}" type="pres">
      <dgm:prSet presAssocID="{B9A17330-442D-D64D-97E5-024199C81389}" presName="dummyConnPt" presStyleCnt="0"/>
      <dgm:spPr/>
    </dgm:pt>
    <dgm:pt modelId="{15A8AC86-0DFB-C948-A252-994A18D34F10}" type="pres">
      <dgm:prSet presAssocID="{B9A17330-442D-D64D-97E5-024199C81389}" presName="node" presStyleLbl="node1" presStyleIdx="5" presStyleCnt="9">
        <dgm:presLayoutVars>
          <dgm:bulletEnabled val="1"/>
        </dgm:presLayoutVars>
      </dgm:prSet>
      <dgm:spPr>
        <a:prstGeom prst="rect">
          <a:avLst/>
        </a:prstGeom>
      </dgm:spPr>
    </dgm:pt>
    <dgm:pt modelId="{DE1E289A-8250-964F-8436-52CA49A8ED0A}" type="pres">
      <dgm:prSet presAssocID="{ED4A29EA-454E-3B44-91BA-406D671F3D6B}" presName="sibTrans" presStyleLbl="bgSibTrans2D1" presStyleIdx="5" presStyleCnt="8" custLinFactY="76139" custLinFactNeighborX="-14829" custLinFactNeighborY="100000"/>
      <dgm:spPr>
        <a:prstGeom prst="rightArrow">
          <a:avLst/>
        </a:prstGeom>
      </dgm:spPr>
    </dgm:pt>
    <dgm:pt modelId="{09FC25D2-EB28-3C41-A868-BBFA2184C538}" type="pres">
      <dgm:prSet presAssocID="{40698E2A-EB2D-FB45-9814-48CE381EFDBA}" presName="compNode" presStyleCnt="0"/>
      <dgm:spPr/>
    </dgm:pt>
    <dgm:pt modelId="{05E2988D-8366-1047-83A0-CDAACB425D48}" type="pres">
      <dgm:prSet presAssocID="{40698E2A-EB2D-FB45-9814-48CE381EFDBA}" presName="dummyConnPt" presStyleCnt="0"/>
      <dgm:spPr/>
    </dgm:pt>
    <dgm:pt modelId="{A49CF992-AC30-C645-8A5B-A7BD61606484}" type="pres">
      <dgm:prSet presAssocID="{40698E2A-EB2D-FB45-9814-48CE381EFDBA}" presName="node" presStyleLbl="node1" presStyleIdx="6" presStyleCnt="9">
        <dgm:presLayoutVars>
          <dgm:bulletEnabled val="1"/>
        </dgm:presLayoutVars>
      </dgm:prSet>
      <dgm:spPr>
        <a:prstGeom prst="rect">
          <a:avLst/>
        </a:prstGeom>
      </dgm:spPr>
    </dgm:pt>
    <dgm:pt modelId="{8A54D710-7E86-D948-B092-99687FEA2A5D}" type="pres">
      <dgm:prSet presAssocID="{2C451D27-5B9A-DA4D-9DF7-F758A33F529D}" presName="sibTrans" presStyleLbl="bgSibTrans2D1" presStyleIdx="6" presStyleCnt="8" custLinFactY="-59719" custLinFactNeighborX="40823" custLinFactNeighborY="-100000"/>
      <dgm:spPr>
        <a:prstGeom prst="rightArrow">
          <a:avLst/>
        </a:prstGeom>
      </dgm:spPr>
    </dgm:pt>
    <dgm:pt modelId="{74E20180-61AD-7642-A129-5E99860C9723}" type="pres">
      <dgm:prSet presAssocID="{82F2876B-6616-4648-AE51-E6333C693704}" presName="compNode" presStyleCnt="0"/>
      <dgm:spPr/>
    </dgm:pt>
    <dgm:pt modelId="{364D4FEC-7FDD-3A45-9A93-614963286B06}" type="pres">
      <dgm:prSet presAssocID="{82F2876B-6616-4648-AE51-E6333C693704}" presName="dummyConnPt" presStyleCnt="0"/>
      <dgm:spPr/>
    </dgm:pt>
    <dgm:pt modelId="{50C9617A-10DB-4845-A920-3E286ACC498D}" type="pres">
      <dgm:prSet presAssocID="{82F2876B-6616-4648-AE51-E6333C693704}" presName="node" presStyleLbl="node1" presStyleIdx="7" presStyleCnt="9">
        <dgm:presLayoutVars>
          <dgm:bulletEnabled val="1"/>
        </dgm:presLayoutVars>
      </dgm:prSet>
      <dgm:spPr>
        <a:prstGeom prst="rect">
          <a:avLst/>
        </a:prstGeom>
      </dgm:spPr>
    </dgm:pt>
    <dgm:pt modelId="{6B540DAB-25E9-F14B-AEBB-9F6598957D29}" type="pres">
      <dgm:prSet presAssocID="{1B3289A4-20E9-BA4E-A6DD-FE77054C0764}" presName="sibTrans" presStyleLbl="bgSibTrans2D1" presStyleIdx="7" presStyleCnt="8" custAng="10800000" custScaleX="21007" custLinFactX="-118312" custLinFactY="71886" custLinFactNeighborX="-200000" custLinFactNeighborY="100000"/>
      <dgm:spPr>
        <a:prstGeom prst="leftArrow">
          <a:avLst/>
        </a:prstGeom>
      </dgm:spPr>
    </dgm:pt>
    <dgm:pt modelId="{A4940CB2-9A98-BC45-B914-204B2C46EF3C}" type="pres">
      <dgm:prSet presAssocID="{9D6B9635-694A-C949-B8E2-E8BB38E068C6}" presName="compNode" presStyleCnt="0"/>
      <dgm:spPr/>
    </dgm:pt>
    <dgm:pt modelId="{92391DFC-9389-084C-8D43-795C02E1BBAA}" type="pres">
      <dgm:prSet presAssocID="{9D6B9635-694A-C949-B8E2-E8BB38E068C6}" presName="dummyConnPt" presStyleCnt="0"/>
      <dgm:spPr/>
    </dgm:pt>
    <dgm:pt modelId="{231E3356-2055-F047-9688-92BAC74D86B2}" type="pres">
      <dgm:prSet presAssocID="{9D6B9635-694A-C949-B8E2-E8BB38E068C6}" presName="node" presStyleLbl="node1" presStyleIdx="8" presStyleCnt="9">
        <dgm:presLayoutVars>
          <dgm:bulletEnabled val="1"/>
        </dgm:presLayoutVars>
      </dgm:prSet>
      <dgm:spPr>
        <a:prstGeom prst="rect">
          <a:avLst/>
        </a:prstGeom>
      </dgm:spPr>
    </dgm:pt>
  </dgm:ptLst>
  <dgm:cxnLst>
    <dgm:cxn modelId="{78BEFD0C-2291-CC4F-93D4-81992A52518F}" srcId="{7E6BE7C3-2F39-4F4A-A548-2194580B2508}" destId="{82F2876B-6616-4648-AE51-E6333C693704}" srcOrd="7" destOrd="0" parTransId="{55762498-CE78-AC4D-A851-D8A0A2814C8B}" sibTransId="{1B3289A4-20E9-BA4E-A6DD-FE77054C0764}"/>
    <dgm:cxn modelId="{EFE05627-13E7-5943-925F-57FAB3973F75}" type="presOf" srcId="{B9A17330-442D-D64D-97E5-024199C81389}" destId="{15A8AC86-0DFB-C948-A252-994A18D34F10}" srcOrd="0" destOrd="0" presId="urn:microsoft.com/office/officeart/2005/8/layout/bProcess4"/>
    <dgm:cxn modelId="{AE488C31-1F93-824D-AED9-4763FF646BF3}" srcId="{7E6BE7C3-2F39-4F4A-A548-2194580B2508}" destId="{30717E1E-9F9B-8046-BE02-58962666F6D3}" srcOrd="4" destOrd="0" parTransId="{13416F6E-259E-9A4B-8426-1128BE81B79A}" sibTransId="{6BEF208C-4639-CF4D-B048-C9BFADB1A4DC}"/>
    <dgm:cxn modelId="{C0684F3B-2D6D-674F-9537-1A4CA81470CF}" type="presOf" srcId="{40698E2A-EB2D-FB45-9814-48CE381EFDBA}" destId="{A49CF992-AC30-C645-8A5B-A7BD61606484}" srcOrd="0" destOrd="0" presId="urn:microsoft.com/office/officeart/2005/8/layout/bProcess4"/>
    <dgm:cxn modelId="{98605A62-094D-DA46-8D68-179316F75647}" type="presOf" srcId="{A2974A10-9642-9642-B6B0-28B97FF1699E}" destId="{B18AD664-5917-2E4B-8E08-6831A9E10446}" srcOrd="0" destOrd="0" presId="urn:microsoft.com/office/officeart/2005/8/layout/bProcess4"/>
    <dgm:cxn modelId="{BD87AC78-240C-3345-971A-2D35E63B90C6}" srcId="{7E6BE7C3-2F39-4F4A-A548-2194580B2508}" destId="{40698E2A-EB2D-FB45-9814-48CE381EFDBA}" srcOrd="6" destOrd="0" parTransId="{10E97C2C-4B0E-E44E-9C59-480AD378FE08}" sibTransId="{2C451D27-5B9A-DA4D-9DF7-F758A33F529D}"/>
    <dgm:cxn modelId="{95C22780-0F66-B440-895F-4EFBDFB23229}" type="presOf" srcId="{F3F73474-DE7E-4F40-B54B-9B4745921554}" destId="{8D04DCDD-8A78-394A-889B-B70F59490D48}" srcOrd="0" destOrd="0" presId="urn:microsoft.com/office/officeart/2005/8/layout/bProcess4"/>
    <dgm:cxn modelId="{D1A4A183-6FF1-5647-B145-42586D422C2A}" type="presOf" srcId="{30717E1E-9F9B-8046-BE02-58962666F6D3}" destId="{369806FC-F3B3-4E4C-9A85-C1DB18E4479D}" srcOrd="0" destOrd="0" presId="urn:microsoft.com/office/officeart/2005/8/layout/bProcess4"/>
    <dgm:cxn modelId="{54283F8A-676E-B640-8417-6276A8D71B49}" srcId="{7E6BE7C3-2F39-4F4A-A548-2194580B2508}" destId="{75A83CB2-8DAF-944C-B833-B9FE0D8BC868}" srcOrd="0" destOrd="0" parTransId="{C2412FC5-68FB-F04C-BE69-7ABE24D83BF8}" sibTransId="{A2974A10-9642-9642-B6B0-28B97FF1699E}"/>
    <dgm:cxn modelId="{241C4596-F087-5144-84EB-657865DB0CCC}" type="presOf" srcId="{E5D5151F-3D9D-9545-864D-80443376E5C6}" destId="{3DC30A92-4BCC-7645-80D7-68B24E75CC92}" srcOrd="0" destOrd="0" presId="urn:microsoft.com/office/officeart/2005/8/layout/bProcess4"/>
    <dgm:cxn modelId="{26FEEDA2-1DE3-E34F-81EA-E6E77993D235}" srcId="{7E6BE7C3-2F39-4F4A-A548-2194580B2508}" destId="{B9A17330-442D-D64D-97E5-024199C81389}" srcOrd="5" destOrd="0" parTransId="{D39823C3-CB84-FA40-BBF4-F45FDEB84757}" sibTransId="{ED4A29EA-454E-3B44-91BA-406D671F3D6B}"/>
    <dgm:cxn modelId="{265FE3A5-5E16-DA44-BFCD-4D6960BAE997}" type="presOf" srcId="{2C451D27-5B9A-DA4D-9DF7-F758A33F529D}" destId="{8A54D710-7E86-D948-B092-99687FEA2A5D}" srcOrd="0" destOrd="0" presId="urn:microsoft.com/office/officeart/2005/8/layout/bProcess4"/>
    <dgm:cxn modelId="{92935BA7-B491-B443-BBA5-65F782F43C2F}" type="presOf" srcId="{4E247325-1CEE-764B-87F9-D9431015085A}" destId="{EB6D7F14-CD22-DA47-A439-BF5EEC83EE55}" srcOrd="0" destOrd="0" presId="urn:microsoft.com/office/officeart/2005/8/layout/bProcess4"/>
    <dgm:cxn modelId="{9DFA5FAB-CACC-E34F-93FA-3301EA92EDA1}" type="presOf" srcId="{75A83CB2-8DAF-944C-B833-B9FE0D8BC868}" destId="{F3A17E6C-B8D3-B64D-A3C3-3E1293BABF6A}" srcOrd="0" destOrd="0" presId="urn:microsoft.com/office/officeart/2005/8/layout/bProcess4"/>
    <dgm:cxn modelId="{71BFF5AC-5176-4348-A28E-740A76103DF6}" type="presOf" srcId="{0DD76B55-05F4-0C44-8CEA-F7F12229780A}" destId="{88313AA6-9500-9B4C-8B4A-BF62B01219C4}" srcOrd="0" destOrd="0" presId="urn:microsoft.com/office/officeart/2005/8/layout/bProcess4"/>
    <dgm:cxn modelId="{1BC0DDB9-2F2B-4641-8F00-D304B89896E2}" srcId="{7E6BE7C3-2F39-4F4A-A548-2194580B2508}" destId="{0DD76B55-05F4-0C44-8CEA-F7F12229780A}" srcOrd="2" destOrd="0" parTransId="{F76ACD55-2F36-DF42-8EF7-D651C24DF71C}" sibTransId="{E5D5151F-3D9D-9545-864D-80443376E5C6}"/>
    <dgm:cxn modelId="{E82A33C3-831C-8C4C-A6E1-6D5FA8AB9A75}" type="presOf" srcId="{1B3289A4-20E9-BA4E-A6DD-FE77054C0764}" destId="{6B540DAB-25E9-F14B-AEBB-9F6598957D29}" srcOrd="0" destOrd="0" presId="urn:microsoft.com/office/officeart/2005/8/layout/bProcess4"/>
    <dgm:cxn modelId="{C2792FC5-F385-1F42-A60E-9F2E8252A479}" srcId="{7E6BE7C3-2F39-4F4A-A548-2194580B2508}" destId="{9D6B9635-694A-C949-B8E2-E8BB38E068C6}" srcOrd="8" destOrd="0" parTransId="{B45847EF-7956-1F45-923F-AEB25DF10542}" sibTransId="{FA386F33-6967-0240-9024-01B817852075}"/>
    <dgm:cxn modelId="{E118E2C9-C1ED-FC48-A2F2-F9FE226502F8}" srcId="{7E6BE7C3-2F39-4F4A-A548-2194580B2508}" destId="{150F1B19-E664-2A43-8A69-5EF90B236268}" srcOrd="1" destOrd="0" parTransId="{EFB065AA-57D8-C947-950B-E0A6F5D963E7}" sibTransId="{08D5D26A-4F68-DE45-AAE2-AEDC7528C2E2}"/>
    <dgm:cxn modelId="{68BEDBCD-B83D-0E4D-AABA-69404A8C64E6}" type="presOf" srcId="{08D5D26A-4F68-DE45-AAE2-AEDC7528C2E2}" destId="{22A539C6-08C4-604E-BB16-B13207C2FC17}" srcOrd="0" destOrd="0" presId="urn:microsoft.com/office/officeart/2005/8/layout/bProcess4"/>
    <dgm:cxn modelId="{39EB5CD1-DFCA-6244-AC1F-85DD7900AB5E}" type="presOf" srcId="{7E6BE7C3-2F39-4F4A-A548-2194580B2508}" destId="{DAD0C636-D5A2-E64C-A172-16D533E19C51}" srcOrd="0" destOrd="0" presId="urn:microsoft.com/office/officeart/2005/8/layout/bProcess4"/>
    <dgm:cxn modelId="{202CC5D3-42AD-1344-8384-D312E8C1CD2D}" srcId="{7E6BE7C3-2F39-4F4A-A548-2194580B2508}" destId="{F3F73474-DE7E-4F40-B54B-9B4745921554}" srcOrd="3" destOrd="0" parTransId="{9579DD23-1346-1742-AE06-FA9C21D0B41A}" sibTransId="{4E247325-1CEE-764B-87F9-D9431015085A}"/>
    <dgm:cxn modelId="{1BF271D9-90A9-444A-8021-989698B92AA0}" type="presOf" srcId="{6BEF208C-4639-CF4D-B048-C9BFADB1A4DC}" destId="{A56805FF-9925-5B47-956B-C1CCDF3A20B8}" srcOrd="0" destOrd="0" presId="urn:microsoft.com/office/officeart/2005/8/layout/bProcess4"/>
    <dgm:cxn modelId="{C5362ADF-EC74-2D41-8581-917EAD761952}" type="presOf" srcId="{150F1B19-E664-2A43-8A69-5EF90B236268}" destId="{85861BC9-2643-024B-BCAD-A96BA85B571B}" srcOrd="0" destOrd="0" presId="urn:microsoft.com/office/officeart/2005/8/layout/bProcess4"/>
    <dgm:cxn modelId="{FD6962EF-FCC1-C645-A140-D30318697713}" type="presOf" srcId="{9D6B9635-694A-C949-B8E2-E8BB38E068C6}" destId="{231E3356-2055-F047-9688-92BAC74D86B2}" srcOrd="0" destOrd="0" presId="urn:microsoft.com/office/officeart/2005/8/layout/bProcess4"/>
    <dgm:cxn modelId="{85A752F4-ABBC-6548-8E66-5583D0367946}" type="presOf" srcId="{ED4A29EA-454E-3B44-91BA-406D671F3D6B}" destId="{DE1E289A-8250-964F-8436-52CA49A8ED0A}" srcOrd="0" destOrd="0" presId="urn:microsoft.com/office/officeart/2005/8/layout/bProcess4"/>
    <dgm:cxn modelId="{C3FC12F5-AD12-B14B-A588-FF28700924AA}" type="presOf" srcId="{82F2876B-6616-4648-AE51-E6333C693704}" destId="{50C9617A-10DB-4845-A920-3E286ACC498D}" srcOrd="0" destOrd="0" presId="urn:microsoft.com/office/officeart/2005/8/layout/bProcess4"/>
    <dgm:cxn modelId="{A6CB4E98-2CBA-1D46-AA2C-82A7B6967CAC}" type="presParOf" srcId="{DAD0C636-D5A2-E64C-A172-16D533E19C51}" destId="{33E2F830-071E-FD44-8D4E-1061A29EEBFE}" srcOrd="0" destOrd="0" presId="urn:microsoft.com/office/officeart/2005/8/layout/bProcess4"/>
    <dgm:cxn modelId="{B40038B5-244D-F540-ABB2-A47E611C70BC}" type="presParOf" srcId="{33E2F830-071E-FD44-8D4E-1061A29EEBFE}" destId="{AE128D88-A073-8E41-ABBE-E61EE75AE7D7}" srcOrd="0" destOrd="0" presId="urn:microsoft.com/office/officeart/2005/8/layout/bProcess4"/>
    <dgm:cxn modelId="{E081B0D6-ED56-A747-A398-CC1ED9F8736A}" type="presParOf" srcId="{33E2F830-071E-FD44-8D4E-1061A29EEBFE}" destId="{F3A17E6C-B8D3-B64D-A3C3-3E1293BABF6A}" srcOrd="1" destOrd="0" presId="urn:microsoft.com/office/officeart/2005/8/layout/bProcess4"/>
    <dgm:cxn modelId="{48DCDC58-3370-324E-9640-CC9522290786}" type="presParOf" srcId="{DAD0C636-D5A2-E64C-A172-16D533E19C51}" destId="{B18AD664-5917-2E4B-8E08-6831A9E10446}" srcOrd="1" destOrd="0" presId="urn:microsoft.com/office/officeart/2005/8/layout/bProcess4"/>
    <dgm:cxn modelId="{2B9DCD09-67B1-8E47-B49D-42E3D871B953}" type="presParOf" srcId="{DAD0C636-D5A2-E64C-A172-16D533E19C51}" destId="{EDA37404-88C5-1D43-8660-0608BEAC700E}" srcOrd="2" destOrd="0" presId="urn:microsoft.com/office/officeart/2005/8/layout/bProcess4"/>
    <dgm:cxn modelId="{9EA7B30A-D37A-2645-8C21-8CA345F17D49}" type="presParOf" srcId="{EDA37404-88C5-1D43-8660-0608BEAC700E}" destId="{43500D73-999B-894D-A78C-E6208ECBC42F}" srcOrd="0" destOrd="0" presId="urn:microsoft.com/office/officeart/2005/8/layout/bProcess4"/>
    <dgm:cxn modelId="{5C11C038-6F6D-3C4D-A9F6-F87FC16C4DA7}" type="presParOf" srcId="{EDA37404-88C5-1D43-8660-0608BEAC700E}" destId="{85861BC9-2643-024B-BCAD-A96BA85B571B}" srcOrd="1" destOrd="0" presId="urn:microsoft.com/office/officeart/2005/8/layout/bProcess4"/>
    <dgm:cxn modelId="{F196968E-FF73-4F46-A2AC-51FBE4395643}" type="presParOf" srcId="{DAD0C636-D5A2-E64C-A172-16D533E19C51}" destId="{22A539C6-08C4-604E-BB16-B13207C2FC17}" srcOrd="3" destOrd="0" presId="urn:microsoft.com/office/officeart/2005/8/layout/bProcess4"/>
    <dgm:cxn modelId="{B16A3D1D-7735-3742-80DA-F7EB4B78D379}" type="presParOf" srcId="{DAD0C636-D5A2-E64C-A172-16D533E19C51}" destId="{76C10502-AACD-E84B-A39D-A1F5985FD256}" srcOrd="4" destOrd="0" presId="urn:microsoft.com/office/officeart/2005/8/layout/bProcess4"/>
    <dgm:cxn modelId="{081A1973-06B8-1344-8004-F9A66EEC5F7A}" type="presParOf" srcId="{76C10502-AACD-E84B-A39D-A1F5985FD256}" destId="{51073620-C439-E74C-9553-E7FE475F80A0}" srcOrd="0" destOrd="0" presId="urn:microsoft.com/office/officeart/2005/8/layout/bProcess4"/>
    <dgm:cxn modelId="{8720FEAA-AF92-4047-A439-6DB3E7FA6650}" type="presParOf" srcId="{76C10502-AACD-E84B-A39D-A1F5985FD256}" destId="{88313AA6-9500-9B4C-8B4A-BF62B01219C4}" srcOrd="1" destOrd="0" presId="urn:microsoft.com/office/officeart/2005/8/layout/bProcess4"/>
    <dgm:cxn modelId="{B71AF72E-F8F9-7B44-A7F9-F27AA8BA126D}" type="presParOf" srcId="{DAD0C636-D5A2-E64C-A172-16D533E19C51}" destId="{3DC30A92-4BCC-7645-80D7-68B24E75CC92}" srcOrd="5" destOrd="0" presId="urn:microsoft.com/office/officeart/2005/8/layout/bProcess4"/>
    <dgm:cxn modelId="{4507F36C-318A-CF46-9DAB-C063F3B5343E}" type="presParOf" srcId="{DAD0C636-D5A2-E64C-A172-16D533E19C51}" destId="{0F6F482A-D3BC-FA4F-B5E7-D99ED64F10F8}" srcOrd="6" destOrd="0" presId="urn:microsoft.com/office/officeart/2005/8/layout/bProcess4"/>
    <dgm:cxn modelId="{AD2FBBB8-C896-744C-9F11-8B813B943548}" type="presParOf" srcId="{0F6F482A-D3BC-FA4F-B5E7-D99ED64F10F8}" destId="{20E3D742-F612-074B-B84A-89BA1C2FAB59}" srcOrd="0" destOrd="0" presId="urn:microsoft.com/office/officeart/2005/8/layout/bProcess4"/>
    <dgm:cxn modelId="{8B053AAF-26D2-944F-A1C2-1F0D2778C5D1}" type="presParOf" srcId="{0F6F482A-D3BC-FA4F-B5E7-D99ED64F10F8}" destId="{8D04DCDD-8A78-394A-889B-B70F59490D48}" srcOrd="1" destOrd="0" presId="urn:microsoft.com/office/officeart/2005/8/layout/bProcess4"/>
    <dgm:cxn modelId="{BBB6E328-8FB2-8747-8F32-082708D3EAFD}" type="presParOf" srcId="{DAD0C636-D5A2-E64C-A172-16D533E19C51}" destId="{EB6D7F14-CD22-DA47-A439-BF5EEC83EE55}" srcOrd="7" destOrd="0" presId="urn:microsoft.com/office/officeart/2005/8/layout/bProcess4"/>
    <dgm:cxn modelId="{F5957FFB-E2EC-C245-801A-48D0F1331005}" type="presParOf" srcId="{DAD0C636-D5A2-E64C-A172-16D533E19C51}" destId="{EE35110D-20A4-8B44-A2C3-3A23BD52B894}" srcOrd="8" destOrd="0" presId="urn:microsoft.com/office/officeart/2005/8/layout/bProcess4"/>
    <dgm:cxn modelId="{7D9C99A6-74FA-F143-A3AE-0FEBA7350623}" type="presParOf" srcId="{EE35110D-20A4-8B44-A2C3-3A23BD52B894}" destId="{3F4A58E1-B014-844E-A95C-758B32249C46}" srcOrd="0" destOrd="0" presId="urn:microsoft.com/office/officeart/2005/8/layout/bProcess4"/>
    <dgm:cxn modelId="{80BC5DC7-4648-2945-8295-D221AB2F2ABC}" type="presParOf" srcId="{EE35110D-20A4-8B44-A2C3-3A23BD52B894}" destId="{369806FC-F3B3-4E4C-9A85-C1DB18E4479D}" srcOrd="1" destOrd="0" presId="urn:microsoft.com/office/officeart/2005/8/layout/bProcess4"/>
    <dgm:cxn modelId="{EF174B10-8B14-2B45-9343-B907C6507A3F}" type="presParOf" srcId="{DAD0C636-D5A2-E64C-A172-16D533E19C51}" destId="{A56805FF-9925-5B47-956B-C1CCDF3A20B8}" srcOrd="9" destOrd="0" presId="urn:microsoft.com/office/officeart/2005/8/layout/bProcess4"/>
    <dgm:cxn modelId="{D35A5FB0-20EF-BA49-BED5-94C72EC41AE2}" type="presParOf" srcId="{DAD0C636-D5A2-E64C-A172-16D533E19C51}" destId="{9651A062-AEC5-1F42-B10E-F54419EA488C}" srcOrd="10" destOrd="0" presId="urn:microsoft.com/office/officeart/2005/8/layout/bProcess4"/>
    <dgm:cxn modelId="{C655CFED-2635-2842-AE32-869DFD7DFA4C}" type="presParOf" srcId="{9651A062-AEC5-1F42-B10E-F54419EA488C}" destId="{3BD37818-51F1-824B-99B1-56A662126AC4}" srcOrd="0" destOrd="0" presId="urn:microsoft.com/office/officeart/2005/8/layout/bProcess4"/>
    <dgm:cxn modelId="{6489A354-BF54-CF49-AD5D-0FFFA216F2F2}" type="presParOf" srcId="{9651A062-AEC5-1F42-B10E-F54419EA488C}" destId="{15A8AC86-0DFB-C948-A252-994A18D34F10}" srcOrd="1" destOrd="0" presId="urn:microsoft.com/office/officeart/2005/8/layout/bProcess4"/>
    <dgm:cxn modelId="{D2130A0E-7969-8941-AE32-EB9FE3D2CE31}" type="presParOf" srcId="{DAD0C636-D5A2-E64C-A172-16D533E19C51}" destId="{DE1E289A-8250-964F-8436-52CA49A8ED0A}" srcOrd="11" destOrd="0" presId="urn:microsoft.com/office/officeart/2005/8/layout/bProcess4"/>
    <dgm:cxn modelId="{BDC687EF-5497-DD4B-BBD8-C26C50B3B1F7}" type="presParOf" srcId="{DAD0C636-D5A2-E64C-A172-16D533E19C51}" destId="{09FC25D2-EB28-3C41-A868-BBFA2184C538}" srcOrd="12" destOrd="0" presId="urn:microsoft.com/office/officeart/2005/8/layout/bProcess4"/>
    <dgm:cxn modelId="{EE202FEE-D9E2-F44C-96E6-2C7E58D2A86A}" type="presParOf" srcId="{09FC25D2-EB28-3C41-A868-BBFA2184C538}" destId="{05E2988D-8366-1047-83A0-CDAACB425D48}" srcOrd="0" destOrd="0" presId="urn:microsoft.com/office/officeart/2005/8/layout/bProcess4"/>
    <dgm:cxn modelId="{0C62A7C8-6B62-7F49-B8BC-5A1A9592E3FD}" type="presParOf" srcId="{09FC25D2-EB28-3C41-A868-BBFA2184C538}" destId="{A49CF992-AC30-C645-8A5B-A7BD61606484}" srcOrd="1" destOrd="0" presId="urn:microsoft.com/office/officeart/2005/8/layout/bProcess4"/>
    <dgm:cxn modelId="{B52CB15E-DC93-AB4F-8707-FD09FD5CAF39}" type="presParOf" srcId="{DAD0C636-D5A2-E64C-A172-16D533E19C51}" destId="{8A54D710-7E86-D948-B092-99687FEA2A5D}" srcOrd="13" destOrd="0" presId="urn:microsoft.com/office/officeart/2005/8/layout/bProcess4"/>
    <dgm:cxn modelId="{F93B0B1A-9249-7A4E-B575-ECDAF13B4692}" type="presParOf" srcId="{DAD0C636-D5A2-E64C-A172-16D533E19C51}" destId="{74E20180-61AD-7642-A129-5E99860C9723}" srcOrd="14" destOrd="0" presId="urn:microsoft.com/office/officeart/2005/8/layout/bProcess4"/>
    <dgm:cxn modelId="{8F2D20F6-1E68-6246-B622-61FAF3DAC105}" type="presParOf" srcId="{74E20180-61AD-7642-A129-5E99860C9723}" destId="{364D4FEC-7FDD-3A45-9A93-614963286B06}" srcOrd="0" destOrd="0" presId="urn:microsoft.com/office/officeart/2005/8/layout/bProcess4"/>
    <dgm:cxn modelId="{AA9C53E4-406A-F54F-8FEB-E849450AF480}" type="presParOf" srcId="{74E20180-61AD-7642-A129-5E99860C9723}" destId="{50C9617A-10DB-4845-A920-3E286ACC498D}" srcOrd="1" destOrd="0" presId="urn:microsoft.com/office/officeart/2005/8/layout/bProcess4"/>
    <dgm:cxn modelId="{F3851008-3960-1E45-A314-10B5D8A8FA49}" type="presParOf" srcId="{DAD0C636-D5A2-E64C-A172-16D533E19C51}" destId="{6B540DAB-25E9-F14B-AEBB-9F6598957D29}" srcOrd="15" destOrd="0" presId="urn:microsoft.com/office/officeart/2005/8/layout/bProcess4"/>
    <dgm:cxn modelId="{90BBA383-D922-0546-A5B8-C4778727AECC}" type="presParOf" srcId="{DAD0C636-D5A2-E64C-A172-16D533E19C51}" destId="{A4940CB2-9A98-BC45-B914-204B2C46EF3C}" srcOrd="16" destOrd="0" presId="urn:microsoft.com/office/officeart/2005/8/layout/bProcess4"/>
    <dgm:cxn modelId="{5AC13577-963D-E54D-A5BC-45F848868C63}" type="presParOf" srcId="{A4940CB2-9A98-BC45-B914-204B2C46EF3C}" destId="{92391DFC-9389-084C-8D43-795C02E1BBAA}" srcOrd="0" destOrd="0" presId="urn:microsoft.com/office/officeart/2005/8/layout/bProcess4"/>
    <dgm:cxn modelId="{173FEC6A-2BFF-254B-B9A5-CCE555891C64}" type="presParOf" srcId="{A4940CB2-9A98-BC45-B914-204B2C46EF3C}" destId="{231E3356-2055-F047-9688-92BAC74D86B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6BE7C3-2F39-4F4A-A548-2194580B2508}" type="doc">
      <dgm:prSet loTypeId="urn:microsoft.com/office/officeart/2005/8/layout/bProcess4" loCatId="" qsTypeId="urn:microsoft.com/office/officeart/2005/8/quickstyle/simple2" qsCatId="simple" csTypeId="urn:microsoft.com/office/officeart/2005/8/colors/accent1_2" csCatId="accent1" phldr="1"/>
      <dgm:spPr/>
      <dgm:t>
        <a:bodyPr/>
        <a:lstStyle/>
        <a:p>
          <a:endParaRPr lang="en-US"/>
        </a:p>
      </dgm:t>
    </dgm:pt>
    <dgm:pt modelId="{75A83CB2-8DAF-944C-B833-B9FE0D8BC868}">
      <dgm:prSet phldrT="[Text]"/>
      <dgm:spPr>
        <a:solidFill>
          <a:srgbClr val="6A4A62"/>
        </a:solidFill>
        <a:ln>
          <a:noFill/>
        </a:ln>
      </dgm:spPr>
      <dgm:t>
        <a:bodyPr/>
        <a:lstStyle/>
        <a:p>
          <a:r>
            <a:rPr lang="en-US" dirty="0"/>
            <a:t>Build a Foundation</a:t>
          </a:r>
        </a:p>
      </dgm:t>
    </dgm:pt>
    <dgm:pt modelId="{C2412FC5-68FB-F04C-BE69-7ABE24D83BF8}" type="parTrans" cxnId="{54283F8A-676E-B640-8417-6276A8D71B49}">
      <dgm:prSet/>
      <dgm:spPr/>
      <dgm:t>
        <a:bodyPr/>
        <a:lstStyle/>
        <a:p>
          <a:endParaRPr lang="en-US"/>
        </a:p>
      </dgm:t>
    </dgm:pt>
    <dgm:pt modelId="{A2974A10-9642-9642-B6B0-28B97FF1699E}" type="sibTrans" cxnId="{54283F8A-676E-B640-8417-6276A8D71B49}">
      <dgm:prSet/>
      <dgm:spPr>
        <a:solidFill>
          <a:srgbClr val="6A4A62">
            <a:alpha val="50196"/>
          </a:srgbClr>
        </a:solidFill>
      </dgm:spPr>
      <dgm:t>
        <a:bodyPr/>
        <a:lstStyle/>
        <a:p>
          <a:endParaRPr lang="en-US"/>
        </a:p>
      </dgm:t>
    </dgm:pt>
    <dgm:pt modelId="{150F1B19-E664-2A43-8A69-5EF90B236268}">
      <dgm:prSet phldrT="[Text]"/>
      <dgm:spPr>
        <a:solidFill>
          <a:srgbClr val="6A4A62"/>
        </a:solidFill>
        <a:ln>
          <a:noFill/>
        </a:ln>
      </dgm:spPr>
      <dgm:t>
        <a:bodyPr/>
        <a:lstStyle/>
        <a:p>
          <a:r>
            <a:rPr lang="en-US" dirty="0"/>
            <a:t>Develop Data Collection Processes</a:t>
          </a:r>
        </a:p>
      </dgm:t>
    </dgm:pt>
    <dgm:pt modelId="{08D5D26A-4F68-DE45-AAE2-AEDC7528C2E2}" type="sibTrans" cxnId="{E118E2C9-C1ED-FC48-A2F2-F9FE226502F8}">
      <dgm:prSet/>
      <dgm:spPr>
        <a:solidFill>
          <a:srgbClr val="6A4A62">
            <a:alpha val="50196"/>
          </a:srgbClr>
        </a:solidFill>
      </dgm:spPr>
      <dgm:t>
        <a:bodyPr/>
        <a:lstStyle/>
        <a:p>
          <a:endParaRPr lang="en-US"/>
        </a:p>
      </dgm:t>
    </dgm:pt>
    <dgm:pt modelId="{EFB065AA-57D8-C947-950B-E0A6F5D963E7}" type="parTrans" cxnId="{E118E2C9-C1ED-FC48-A2F2-F9FE226502F8}">
      <dgm:prSet/>
      <dgm:spPr/>
      <dgm:t>
        <a:bodyPr/>
        <a:lstStyle/>
        <a:p>
          <a:endParaRPr lang="en-US"/>
        </a:p>
      </dgm:t>
    </dgm:pt>
    <dgm:pt modelId="{82F2876B-6616-4648-AE51-E6333C693704}">
      <dgm:prSet/>
      <dgm:spPr>
        <a:solidFill>
          <a:srgbClr val="6A4A62"/>
        </a:solidFill>
        <a:ln>
          <a:noFill/>
        </a:ln>
      </dgm:spPr>
      <dgm:t>
        <a:bodyPr/>
        <a:lstStyle/>
        <a:p>
          <a:r>
            <a:rPr lang="en-US" dirty="0"/>
            <a:t>Select an Appropriate Screening Tool</a:t>
          </a:r>
        </a:p>
      </dgm:t>
    </dgm:pt>
    <dgm:pt modelId="{55762498-CE78-AC4D-A851-D8A0A2814C8B}" type="parTrans" cxnId="{78BEFD0C-2291-CC4F-93D4-81992A52518F}">
      <dgm:prSet/>
      <dgm:spPr/>
      <dgm:t>
        <a:bodyPr/>
        <a:lstStyle/>
        <a:p>
          <a:endParaRPr lang="en-US"/>
        </a:p>
      </dgm:t>
    </dgm:pt>
    <dgm:pt modelId="{1B3289A4-20E9-BA4E-A6DD-FE77054C0764}" type="sibTrans" cxnId="{78BEFD0C-2291-CC4F-93D4-81992A52518F}">
      <dgm:prSet/>
      <dgm:spPr>
        <a:solidFill>
          <a:srgbClr val="6A4A62">
            <a:alpha val="50196"/>
          </a:srgbClr>
        </a:solidFill>
      </dgm:spPr>
      <dgm:t>
        <a:bodyPr/>
        <a:lstStyle/>
        <a:p>
          <a:endParaRPr lang="en-US"/>
        </a:p>
      </dgm:t>
    </dgm:pt>
    <dgm:pt modelId="{0DD76B55-05F4-0C44-8CEA-F7F12229780A}">
      <dgm:prSet/>
      <dgm:spPr>
        <a:solidFill>
          <a:srgbClr val="6A4A62"/>
        </a:solidFill>
        <a:ln>
          <a:noFill/>
        </a:ln>
      </dgm:spPr>
      <dgm:t>
        <a:bodyPr/>
        <a:lstStyle/>
        <a:p>
          <a:r>
            <a:rPr lang="en-US" dirty="0"/>
            <a:t>Develop Administration Processes</a:t>
          </a:r>
        </a:p>
      </dgm:t>
    </dgm:pt>
    <dgm:pt modelId="{F76ACD55-2F36-DF42-8EF7-D651C24DF71C}" type="parTrans" cxnId="{1BC0DDB9-2F2B-4641-8F00-D304B89896E2}">
      <dgm:prSet/>
      <dgm:spPr/>
      <dgm:t>
        <a:bodyPr/>
        <a:lstStyle/>
        <a:p>
          <a:endParaRPr lang="en-US"/>
        </a:p>
      </dgm:t>
    </dgm:pt>
    <dgm:pt modelId="{E5D5151F-3D9D-9545-864D-80443376E5C6}" type="sibTrans" cxnId="{1BC0DDB9-2F2B-4641-8F00-D304B89896E2}">
      <dgm:prSet/>
      <dgm:spPr>
        <a:solidFill>
          <a:srgbClr val="6A4A62">
            <a:alpha val="50196"/>
          </a:srgbClr>
        </a:solidFill>
      </dgm:spPr>
      <dgm:t>
        <a:bodyPr/>
        <a:lstStyle/>
        <a:p>
          <a:endParaRPr lang="en-US"/>
        </a:p>
      </dgm:t>
    </dgm:pt>
    <dgm:pt modelId="{F3F73474-DE7E-4F40-B54B-9B4745921554}">
      <dgm:prSet/>
      <dgm:spPr>
        <a:solidFill>
          <a:srgbClr val="6A4A62"/>
        </a:solidFill>
        <a:ln>
          <a:noFill/>
        </a:ln>
      </dgm:spPr>
      <dgm:t>
        <a:bodyPr/>
        <a:lstStyle/>
        <a:p>
          <a:r>
            <a:rPr lang="en-US" dirty="0"/>
            <a:t>Develop Follow Up Processes</a:t>
          </a:r>
        </a:p>
      </dgm:t>
    </dgm:pt>
    <dgm:pt modelId="{9579DD23-1346-1742-AE06-FA9C21D0B41A}" type="parTrans" cxnId="{202CC5D3-42AD-1344-8384-D312E8C1CD2D}">
      <dgm:prSet/>
      <dgm:spPr/>
      <dgm:t>
        <a:bodyPr/>
        <a:lstStyle/>
        <a:p>
          <a:endParaRPr lang="en-US"/>
        </a:p>
      </dgm:t>
    </dgm:pt>
    <dgm:pt modelId="{4E247325-1CEE-764B-87F9-D9431015085A}" type="sibTrans" cxnId="{202CC5D3-42AD-1344-8384-D312E8C1CD2D}">
      <dgm:prSet/>
      <dgm:spPr>
        <a:solidFill>
          <a:srgbClr val="6A4A62">
            <a:alpha val="50196"/>
          </a:srgbClr>
        </a:solidFill>
      </dgm:spPr>
      <dgm:t>
        <a:bodyPr/>
        <a:lstStyle/>
        <a:p>
          <a:endParaRPr lang="en-US"/>
        </a:p>
      </dgm:t>
    </dgm:pt>
    <dgm:pt modelId="{30717E1E-9F9B-8046-BE02-58962666F6D3}">
      <dgm:prSet/>
      <dgm:spPr>
        <a:solidFill>
          <a:srgbClr val="6A4A62"/>
        </a:solidFill>
        <a:ln>
          <a:noFill/>
        </a:ln>
      </dgm:spPr>
      <dgm:t>
        <a:bodyPr/>
        <a:lstStyle/>
        <a:p>
          <a:r>
            <a:rPr lang="en-US" dirty="0"/>
            <a:t>Determine Consent and Assent Processes</a:t>
          </a:r>
        </a:p>
      </dgm:t>
    </dgm:pt>
    <dgm:pt modelId="{13416F6E-259E-9A4B-8426-1128BE81B79A}" type="parTrans" cxnId="{AE488C31-1F93-824D-AED9-4763FF646BF3}">
      <dgm:prSet/>
      <dgm:spPr/>
      <dgm:t>
        <a:bodyPr/>
        <a:lstStyle/>
        <a:p>
          <a:endParaRPr lang="en-US"/>
        </a:p>
      </dgm:t>
    </dgm:pt>
    <dgm:pt modelId="{6BEF208C-4639-CF4D-B048-C9BFADB1A4DC}" type="sibTrans" cxnId="{AE488C31-1F93-824D-AED9-4763FF646BF3}">
      <dgm:prSet/>
      <dgm:spPr>
        <a:solidFill>
          <a:srgbClr val="6A4A62">
            <a:alpha val="50196"/>
          </a:srgbClr>
        </a:solidFill>
      </dgm:spPr>
      <dgm:t>
        <a:bodyPr/>
        <a:lstStyle/>
        <a:p>
          <a:endParaRPr lang="en-US"/>
        </a:p>
      </dgm:t>
    </dgm:pt>
    <dgm:pt modelId="{B9A17330-442D-D64D-97E5-024199C81389}">
      <dgm:prSet/>
      <dgm:spPr>
        <a:solidFill>
          <a:srgbClr val="6A4A62"/>
        </a:solidFill>
        <a:ln>
          <a:noFill/>
        </a:ln>
      </dgm:spPr>
      <dgm:t>
        <a:bodyPr/>
        <a:lstStyle/>
        <a:p>
          <a:r>
            <a:rPr lang="en-US" dirty="0"/>
            <a:t>Clarify Goals</a:t>
          </a:r>
        </a:p>
      </dgm:t>
    </dgm:pt>
    <dgm:pt modelId="{D39823C3-CB84-FA40-BBF4-F45FDEB84757}" type="parTrans" cxnId="{26FEEDA2-1DE3-E34F-81EA-E6E77993D235}">
      <dgm:prSet/>
      <dgm:spPr/>
      <dgm:t>
        <a:bodyPr/>
        <a:lstStyle/>
        <a:p>
          <a:endParaRPr lang="en-US"/>
        </a:p>
      </dgm:t>
    </dgm:pt>
    <dgm:pt modelId="{ED4A29EA-454E-3B44-91BA-406D671F3D6B}" type="sibTrans" cxnId="{26FEEDA2-1DE3-E34F-81EA-E6E77993D235}">
      <dgm:prSet/>
      <dgm:spPr>
        <a:solidFill>
          <a:srgbClr val="6A4A62">
            <a:alpha val="50196"/>
          </a:srgbClr>
        </a:solidFill>
      </dgm:spPr>
      <dgm:t>
        <a:bodyPr/>
        <a:lstStyle/>
        <a:p>
          <a:endParaRPr lang="en-US"/>
        </a:p>
      </dgm:t>
    </dgm:pt>
    <dgm:pt modelId="{40698E2A-EB2D-FB45-9814-48CE381EFDBA}">
      <dgm:prSet/>
      <dgm:spPr>
        <a:solidFill>
          <a:srgbClr val="6A4A62"/>
        </a:solidFill>
        <a:ln>
          <a:noFill/>
        </a:ln>
      </dgm:spPr>
      <dgm:t>
        <a:bodyPr/>
        <a:lstStyle/>
        <a:p>
          <a:r>
            <a:rPr lang="en-US" dirty="0"/>
            <a:t>Identify Resources and Logistics</a:t>
          </a:r>
        </a:p>
      </dgm:t>
    </dgm:pt>
    <dgm:pt modelId="{10E97C2C-4B0E-E44E-9C59-480AD378FE08}" type="parTrans" cxnId="{BD87AC78-240C-3345-971A-2D35E63B90C6}">
      <dgm:prSet/>
      <dgm:spPr/>
      <dgm:t>
        <a:bodyPr/>
        <a:lstStyle/>
        <a:p>
          <a:endParaRPr lang="en-US"/>
        </a:p>
      </dgm:t>
    </dgm:pt>
    <dgm:pt modelId="{2C451D27-5B9A-DA4D-9DF7-F758A33F529D}" type="sibTrans" cxnId="{BD87AC78-240C-3345-971A-2D35E63B90C6}">
      <dgm:prSet/>
      <dgm:spPr>
        <a:solidFill>
          <a:srgbClr val="6A4A62">
            <a:alpha val="50196"/>
          </a:srgbClr>
        </a:solidFill>
      </dgm:spPr>
      <dgm:t>
        <a:bodyPr/>
        <a:lstStyle/>
        <a:p>
          <a:endParaRPr lang="en-US"/>
        </a:p>
      </dgm:t>
    </dgm:pt>
    <dgm:pt modelId="{9D6B9635-694A-C949-B8E2-E8BB38E068C6}">
      <dgm:prSet/>
      <dgm:spPr>
        <a:solidFill>
          <a:srgbClr val="6A4A62"/>
        </a:solidFill>
        <a:ln>
          <a:noFill/>
        </a:ln>
      </dgm:spPr>
      <dgm:t>
        <a:bodyPr/>
        <a:lstStyle/>
        <a:p>
          <a:r>
            <a:rPr lang="en-US" dirty="0"/>
            <a:t>Address Barriers</a:t>
          </a:r>
        </a:p>
      </dgm:t>
    </dgm:pt>
    <dgm:pt modelId="{FA386F33-6967-0240-9024-01B817852075}" type="sibTrans" cxnId="{C2792FC5-F385-1F42-A60E-9F2E8252A479}">
      <dgm:prSet/>
      <dgm:spPr/>
      <dgm:t>
        <a:bodyPr/>
        <a:lstStyle/>
        <a:p>
          <a:endParaRPr lang="en-US"/>
        </a:p>
      </dgm:t>
    </dgm:pt>
    <dgm:pt modelId="{B45847EF-7956-1F45-923F-AEB25DF10542}" type="parTrans" cxnId="{C2792FC5-F385-1F42-A60E-9F2E8252A479}">
      <dgm:prSet/>
      <dgm:spPr/>
      <dgm:t>
        <a:bodyPr/>
        <a:lstStyle/>
        <a:p>
          <a:endParaRPr lang="en-US"/>
        </a:p>
      </dgm:t>
    </dgm:pt>
    <dgm:pt modelId="{DAD0C636-D5A2-E64C-A172-16D533E19C51}" type="pres">
      <dgm:prSet presAssocID="{7E6BE7C3-2F39-4F4A-A548-2194580B2508}" presName="Name0" presStyleCnt="0">
        <dgm:presLayoutVars>
          <dgm:dir/>
          <dgm:resizeHandles/>
        </dgm:presLayoutVars>
      </dgm:prSet>
      <dgm:spPr/>
    </dgm:pt>
    <dgm:pt modelId="{33E2F830-071E-FD44-8D4E-1061A29EEBFE}" type="pres">
      <dgm:prSet presAssocID="{75A83CB2-8DAF-944C-B833-B9FE0D8BC868}" presName="compNode" presStyleCnt="0"/>
      <dgm:spPr/>
    </dgm:pt>
    <dgm:pt modelId="{AE128D88-A073-8E41-ABBE-E61EE75AE7D7}" type="pres">
      <dgm:prSet presAssocID="{75A83CB2-8DAF-944C-B833-B9FE0D8BC868}" presName="dummyConnPt" presStyleCnt="0"/>
      <dgm:spPr/>
    </dgm:pt>
    <dgm:pt modelId="{F3A17E6C-B8D3-B64D-A3C3-3E1293BABF6A}" type="pres">
      <dgm:prSet presAssocID="{75A83CB2-8DAF-944C-B833-B9FE0D8BC868}" presName="node" presStyleLbl="node1" presStyleIdx="0" presStyleCnt="9">
        <dgm:presLayoutVars>
          <dgm:bulletEnabled val="1"/>
        </dgm:presLayoutVars>
      </dgm:prSet>
      <dgm:spPr>
        <a:prstGeom prst="rect">
          <a:avLst/>
        </a:prstGeom>
      </dgm:spPr>
    </dgm:pt>
    <dgm:pt modelId="{B18AD664-5917-2E4B-8E08-6831A9E10446}" type="pres">
      <dgm:prSet presAssocID="{A2974A10-9642-9642-B6B0-28B97FF1699E}" presName="sibTrans" presStyleLbl="bgSibTrans2D1" presStyleIdx="0" presStyleCnt="8" custAng="16200000" custLinFactX="2058" custLinFactY="-100000" custLinFactNeighborX="100000" custLinFactNeighborY="-141537"/>
      <dgm:spPr>
        <a:prstGeom prst="rightArrow">
          <a:avLst/>
        </a:prstGeom>
      </dgm:spPr>
    </dgm:pt>
    <dgm:pt modelId="{EDA37404-88C5-1D43-8660-0608BEAC700E}" type="pres">
      <dgm:prSet presAssocID="{150F1B19-E664-2A43-8A69-5EF90B236268}" presName="compNode" presStyleCnt="0"/>
      <dgm:spPr/>
    </dgm:pt>
    <dgm:pt modelId="{43500D73-999B-894D-A78C-E6208ECBC42F}" type="pres">
      <dgm:prSet presAssocID="{150F1B19-E664-2A43-8A69-5EF90B236268}" presName="dummyConnPt" presStyleCnt="0"/>
      <dgm:spPr/>
    </dgm:pt>
    <dgm:pt modelId="{85861BC9-2643-024B-BCAD-A96BA85B571B}" type="pres">
      <dgm:prSet presAssocID="{150F1B19-E664-2A43-8A69-5EF90B236268}" presName="node" presStyleLbl="node1" presStyleIdx="1" presStyleCnt="9">
        <dgm:presLayoutVars>
          <dgm:bulletEnabled val="1"/>
        </dgm:presLayoutVars>
      </dgm:prSet>
      <dgm:spPr>
        <a:prstGeom prst="rect">
          <a:avLst/>
        </a:prstGeom>
      </dgm:spPr>
    </dgm:pt>
    <dgm:pt modelId="{22A539C6-08C4-604E-BB16-B13207C2FC17}" type="pres">
      <dgm:prSet presAssocID="{08D5D26A-4F68-DE45-AAE2-AEDC7528C2E2}" presName="sibTrans" presStyleLbl="bgSibTrans2D1" presStyleIdx="1" presStyleCnt="8" custAng="16200000" custLinFactX="100000" custLinFactY="279649" custLinFactNeighborX="179813" custLinFactNeighborY="300000"/>
      <dgm:spPr>
        <a:prstGeom prst="rightArrow">
          <a:avLst/>
        </a:prstGeom>
      </dgm:spPr>
    </dgm:pt>
    <dgm:pt modelId="{76C10502-AACD-E84B-A39D-A1F5985FD256}" type="pres">
      <dgm:prSet presAssocID="{0DD76B55-05F4-0C44-8CEA-F7F12229780A}" presName="compNode" presStyleCnt="0"/>
      <dgm:spPr/>
    </dgm:pt>
    <dgm:pt modelId="{51073620-C439-E74C-9553-E7FE475F80A0}" type="pres">
      <dgm:prSet presAssocID="{0DD76B55-05F4-0C44-8CEA-F7F12229780A}" presName="dummyConnPt" presStyleCnt="0"/>
      <dgm:spPr/>
    </dgm:pt>
    <dgm:pt modelId="{88313AA6-9500-9B4C-8B4A-BF62B01219C4}" type="pres">
      <dgm:prSet presAssocID="{0DD76B55-05F4-0C44-8CEA-F7F12229780A}" presName="node" presStyleLbl="node1" presStyleIdx="2" presStyleCnt="9">
        <dgm:presLayoutVars>
          <dgm:bulletEnabled val="1"/>
        </dgm:presLayoutVars>
      </dgm:prSet>
      <dgm:spPr>
        <a:prstGeom prst="rect">
          <a:avLst/>
        </a:prstGeom>
      </dgm:spPr>
    </dgm:pt>
    <dgm:pt modelId="{3DC30A92-4BCC-7645-80D7-68B24E75CC92}" type="pres">
      <dgm:prSet presAssocID="{E5D5151F-3D9D-9545-864D-80443376E5C6}" presName="sibTrans" presStyleLbl="bgSibTrans2D1" presStyleIdx="2" presStyleCnt="8" custLinFactY="62982" custLinFactNeighborX="-15293" custLinFactNeighborY="100000"/>
      <dgm:spPr>
        <a:prstGeom prst="rightArrow">
          <a:avLst/>
        </a:prstGeom>
      </dgm:spPr>
    </dgm:pt>
    <dgm:pt modelId="{0F6F482A-D3BC-FA4F-B5E7-D99ED64F10F8}" type="pres">
      <dgm:prSet presAssocID="{F3F73474-DE7E-4F40-B54B-9B4745921554}" presName="compNode" presStyleCnt="0"/>
      <dgm:spPr/>
    </dgm:pt>
    <dgm:pt modelId="{20E3D742-F612-074B-B84A-89BA1C2FAB59}" type="pres">
      <dgm:prSet presAssocID="{F3F73474-DE7E-4F40-B54B-9B4745921554}" presName="dummyConnPt" presStyleCnt="0"/>
      <dgm:spPr/>
    </dgm:pt>
    <dgm:pt modelId="{8D04DCDD-8A78-394A-889B-B70F59490D48}" type="pres">
      <dgm:prSet presAssocID="{F3F73474-DE7E-4F40-B54B-9B4745921554}" presName="node" presStyleLbl="node1" presStyleIdx="3" presStyleCnt="9">
        <dgm:presLayoutVars>
          <dgm:bulletEnabled val="1"/>
        </dgm:presLayoutVars>
      </dgm:prSet>
      <dgm:spPr>
        <a:prstGeom prst="rect">
          <a:avLst/>
        </a:prstGeom>
      </dgm:spPr>
    </dgm:pt>
    <dgm:pt modelId="{EB6D7F14-CD22-DA47-A439-BF5EEC83EE55}" type="pres">
      <dgm:prSet presAssocID="{4E247325-1CEE-764B-87F9-D9431015085A}" presName="sibTrans" presStyleLbl="bgSibTrans2D1" presStyleIdx="3" presStyleCnt="8" custAng="5400000" custLinFactY="-100000" custLinFactNeighborX="-22121" custLinFactNeighborY="-146905"/>
      <dgm:spPr>
        <a:prstGeom prst="leftArrow">
          <a:avLst/>
        </a:prstGeom>
      </dgm:spPr>
    </dgm:pt>
    <dgm:pt modelId="{EE35110D-20A4-8B44-A2C3-3A23BD52B894}" type="pres">
      <dgm:prSet presAssocID="{30717E1E-9F9B-8046-BE02-58962666F6D3}" presName="compNode" presStyleCnt="0"/>
      <dgm:spPr/>
    </dgm:pt>
    <dgm:pt modelId="{3F4A58E1-B014-844E-A95C-758B32249C46}" type="pres">
      <dgm:prSet presAssocID="{30717E1E-9F9B-8046-BE02-58962666F6D3}" presName="dummyConnPt" presStyleCnt="0"/>
      <dgm:spPr/>
    </dgm:pt>
    <dgm:pt modelId="{369806FC-F3B3-4E4C-9A85-C1DB18E4479D}" type="pres">
      <dgm:prSet presAssocID="{30717E1E-9F9B-8046-BE02-58962666F6D3}" presName="node" presStyleLbl="node1" presStyleIdx="4" presStyleCnt="9">
        <dgm:presLayoutVars>
          <dgm:bulletEnabled val="1"/>
        </dgm:presLayoutVars>
      </dgm:prSet>
      <dgm:spPr>
        <a:prstGeom prst="rect">
          <a:avLst/>
        </a:prstGeom>
      </dgm:spPr>
    </dgm:pt>
    <dgm:pt modelId="{A56805FF-9925-5B47-956B-C1CCDF3A20B8}" type="pres">
      <dgm:prSet presAssocID="{6BEF208C-4639-CF4D-B048-C9BFADB1A4DC}" presName="sibTrans" presStyleLbl="bgSibTrans2D1" presStyleIdx="4" presStyleCnt="8" custAng="16200000" custLinFactX="56490" custLinFactY="300000" custLinFactNeighborX="100000" custLinFactNeighborY="309188"/>
      <dgm:spPr>
        <a:prstGeom prst="rightArrow">
          <a:avLst/>
        </a:prstGeom>
      </dgm:spPr>
    </dgm:pt>
    <dgm:pt modelId="{9651A062-AEC5-1F42-B10E-F54419EA488C}" type="pres">
      <dgm:prSet presAssocID="{B9A17330-442D-D64D-97E5-024199C81389}" presName="compNode" presStyleCnt="0"/>
      <dgm:spPr/>
    </dgm:pt>
    <dgm:pt modelId="{3BD37818-51F1-824B-99B1-56A662126AC4}" type="pres">
      <dgm:prSet presAssocID="{B9A17330-442D-D64D-97E5-024199C81389}" presName="dummyConnPt" presStyleCnt="0"/>
      <dgm:spPr/>
    </dgm:pt>
    <dgm:pt modelId="{15A8AC86-0DFB-C948-A252-994A18D34F10}" type="pres">
      <dgm:prSet presAssocID="{B9A17330-442D-D64D-97E5-024199C81389}" presName="node" presStyleLbl="node1" presStyleIdx="5" presStyleCnt="9">
        <dgm:presLayoutVars>
          <dgm:bulletEnabled val="1"/>
        </dgm:presLayoutVars>
      </dgm:prSet>
      <dgm:spPr>
        <a:prstGeom prst="rect">
          <a:avLst/>
        </a:prstGeom>
      </dgm:spPr>
    </dgm:pt>
    <dgm:pt modelId="{DE1E289A-8250-964F-8436-52CA49A8ED0A}" type="pres">
      <dgm:prSet presAssocID="{ED4A29EA-454E-3B44-91BA-406D671F3D6B}" presName="sibTrans" presStyleLbl="bgSibTrans2D1" presStyleIdx="5" presStyleCnt="8" custLinFactY="76139" custLinFactNeighborX="-14829" custLinFactNeighborY="100000"/>
      <dgm:spPr>
        <a:prstGeom prst="rightArrow">
          <a:avLst/>
        </a:prstGeom>
      </dgm:spPr>
    </dgm:pt>
    <dgm:pt modelId="{09FC25D2-EB28-3C41-A868-BBFA2184C538}" type="pres">
      <dgm:prSet presAssocID="{40698E2A-EB2D-FB45-9814-48CE381EFDBA}" presName="compNode" presStyleCnt="0"/>
      <dgm:spPr/>
    </dgm:pt>
    <dgm:pt modelId="{05E2988D-8366-1047-83A0-CDAACB425D48}" type="pres">
      <dgm:prSet presAssocID="{40698E2A-EB2D-FB45-9814-48CE381EFDBA}" presName="dummyConnPt" presStyleCnt="0"/>
      <dgm:spPr/>
    </dgm:pt>
    <dgm:pt modelId="{A49CF992-AC30-C645-8A5B-A7BD61606484}" type="pres">
      <dgm:prSet presAssocID="{40698E2A-EB2D-FB45-9814-48CE381EFDBA}" presName="node" presStyleLbl="node1" presStyleIdx="6" presStyleCnt="9">
        <dgm:presLayoutVars>
          <dgm:bulletEnabled val="1"/>
        </dgm:presLayoutVars>
      </dgm:prSet>
      <dgm:spPr>
        <a:prstGeom prst="rect">
          <a:avLst/>
        </a:prstGeom>
      </dgm:spPr>
    </dgm:pt>
    <dgm:pt modelId="{8A54D710-7E86-D948-B092-99687FEA2A5D}" type="pres">
      <dgm:prSet presAssocID="{2C451D27-5B9A-DA4D-9DF7-F758A33F529D}" presName="sibTrans" presStyleLbl="bgSibTrans2D1" presStyleIdx="6" presStyleCnt="8" custLinFactY="-59719" custLinFactNeighborX="40823" custLinFactNeighborY="-100000"/>
      <dgm:spPr>
        <a:prstGeom prst="rightArrow">
          <a:avLst/>
        </a:prstGeom>
      </dgm:spPr>
    </dgm:pt>
    <dgm:pt modelId="{74E20180-61AD-7642-A129-5E99860C9723}" type="pres">
      <dgm:prSet presAssocID="{82F2876B-6616-4648-AE51-E6333C693704}" presName="compNode" presStyleCnt="0"/>
      <dgm:spPr/>
    </dgm:pt>
    <dgm:pt modelId="{364D4FEC-7FDD-3A45-9A93-614963286B06}" type="pres">
      <dgm:prSet presAssocID="{82F2876B-6616-4648-AE51-E6333C693704}" presName="dummyConnPt" presStyleCnt="0"/>
      <dgm:spPr/>
    </dgm:pt>
    <dgm:pt modelId="{50C9617A-10DB-4845-A920-3E286ACC498D}" type="pres">
      <dgm:prSet presAssocID="{82F2876B-6616-4648-AE51-E6333C693704}" presName="node" presStyleLbl="node1" presStyleIdx="7" presStyleCnt="9">
        <dgm:presLayoutVars>
          <dgm:bulletEnabled val="1"/>
        </dgm:presLayoutVars>
      </dgm:prSet>
      <dgm:spPr>
        <a:prstGeom prst="rect">
          <a:avLst/>
        </a:prstGeom>
      </dgm:spPr>
    </dgm:pt>
    <dgm:pt modelId="{6B540DAB-25E9-F14B-AEBB-9F6598957D29}" type="pres">
      <dgm:prSet presAssocID="{1B3289A4-20E9-BA4E-A6DD-FE77054C0764}" presName="sibTrans" presStyleLbl="bgSibTrans2D1" presStyleIdx="7" presStyleCnt="8" custAng="10800000" custScaleX="21007" custLinFactX="-118312" custLinFactY="71886" custLinFactNeighborX="-200000" custLinFactNeighborY="100000"/>
      <dgm:spPr>
        <a:prstGeom prst="leftArrow">
          <a:avLst/>
        </a:prstGeom>
      </dgm:spPr>
    </dgm:pt>
    <dgm:pt modelId="{A4940CB2-9A98-BC45-B914-204B2C46EF3C}" type="pres">
      <dgm:prSet presAssocID="{9D6B9635-694A-C949-B8E2-E8BB38E068C6}" presName="compNode" presStyleCnt="0"/>
      <dgm:spPr/>
    </dgm:pt>
    <dgm:pt modelId="{92391DFC-9389-084C-8D43-795C02E1BBAA}" type="pres">
      <dgm:prSet presAssocID="{9D6B9635-694A-C949-B8E2-E8BB38E068C6}" presName="dummyConnPt" presStyleCnt="0"/>
      <dgm:spPr/>
    </dgm:pt>
    <dgm:pt modelId="{231E3356-2055-F047-9688-92BAC74D86B2}" type="pres">
      <dgm:prSet presAssocID="{9D6B9635-694A-C949-B8E2-E8BB38E068C6}" presName="node" presStyleLbl="node1" presStyleIdx="8" presStyleCnt="9">
        <dgm:presLayoutVars>
          <dgm:bulletEnabled val="1"/>
        </dgm:presLayoutVars>
      </dgm:prSet>
      <dgm:spPr>
        <a:prstGeom prst="rect">
          <a:avLst/>
        </a:prstGeom>
      </dgm:spPr>
    </dgm:pt>
  </dgm:ptLst>
  <dgm:cxnLst>
    <dgm:cxn modelId="{78BEFD0C-2291-CC4F-93D4-81992A52518F}" srcId="{7E6BE7C3-2F39-4F4A-A548-2194580B2508}" destId="{82F2876B-6616-4648-AE51-E6333C693704}" srcOrd="7" destOrd="0" parTransId="{55762498-CE78-AC4D-A851-D8A0A2814C8B}" sibTransId="{1B3289A4-20E9-BA4E-A6DD-FE77054C0764}"/>
    <dgm:cxn modelId="{EFE05627-13E7-5943-925F-57FAB3973F75}" type="presOf" srcId="{B9A17330-442D-D64D-97E5-024199C81389}" destId="{15A8AC86-0DFB-C948-A252-994A18D34F10}" srcOrd="0" destOrd="0" presId="urn:microsoft.com/office/officeart/2005/8/layout/bProcess4"/>
    <dgm:cxn modelId="{AE488C31-1F93-824D-AED9-4763FF646BF3}" srcId="{7E6BE7C3-2F39-4F4A-A548-2194580B2508}" destId="{30717E1E-9F9B-8046-BE02-58962666F6D3}" srcOrd="4" destOrd="0" parTransId="{13416F6E-259E-9A4B-8426-1128BE81B79A}" sibTransId="{6BEF208C-4639-CF4D-B048-C9BFADB1A4DC}"/>
    <dgm:cxn modelId="{C0684F3B-2D6D-674F-9537-1A4CA81470CF}" type="presOf" srcId="{40698E2A-EB2D-FB45-9814-48CE381EFDBA}" destId="{A49CF992-AC30-C645-8A5B-A7BD61606484}" srcOrd="0" destOrd="0" presId="urn:microsoft.com/office/officeart/2005/8/layout/bProcess4"/>
    <dgm:cxn modelId="{98605A62-094D-DA46-8D68-179316F75647}" type="presOf" srcId="{A2974A10-9642-9642-B6B0-28B97FF1699E}" destId="{B18AD664-5917-2E4B-8E08-6831A9E10446}" srcOrd="0" destOrd="0" presId="urn:microsoft.com/office/officeart/2005/8/layout/bProcess4"/>
    <dgm:cxn modelId="{BD87AC78-240C-3345-971A-2D35E63B90C6}" srcId="{7E6BE7C3-2F39-4F4A-A548-2194580B2508}" destId="{40698E2A-EB2D-FB45-9814-48CE381EFDBA}" srcOrd="6" destOrd="0" parTransId="{10E97C2C-4B0E-E44E-9C59-480AD378FE08}" sibTransId="{2C451D27-5B9A-DA4D-9DF7-F758A33F529D}"/>
    <dgm:cxn modelId="{95C22780-0F66-B440-895F-4EFBDFB23229}" type="presOf" srcId="{F3F73474-DE7E-4F40-B54B-9B4745921554}" destId="{8D04DCDD-8A78-394A-889B-B70F59490D48}" srcOrd="0" destOrd="0" presId="urn:microsoft.com/office/officeart/2005/8/layout/bProcess4"/>
    <dgm:cxn modelId="{D1A4A183-6FF1-5647-B145-42586D422C2A}" type="presOf" srcId="{30717E1E-9F9B-8046-BE02-58962666F6D3}" destId="{369806FC-F3B3-4E4C-9A85-C1DB18E4479D}" srcOrd="0" destOrd="0" presId="urn:microsoft.com/office/officeart/2005/8/layout/bProcess4"/>
    <dgm:cxn modelId="{54283F8A-676E-B640-8417-6276A8D71B49}" srcId="{7E6BE7C3-2F39-4F4A-A548-2194580B2508}" destId="{75A83CB2-8DAF-944C-B833-B9FE0D8BC868}" srcOrd="0" destOrd="0" parTransId="{C2412FC5-68FB-F04C-BE69-7ABE24D83BF8}" sibTransId="{A2974A10-9642-9642-B6B0-28B97FF1699E}"/>
    <dgm:cxn modelId="{241C4596-F087-5144-84EB-657865DB0CCC}" type="presOf" srcId="{E5D5151F-3D9D-9545-864D-80443376E5C6}" destId="{3DC30A92-4BCC-7645-80D7-68B24E75CC92}" srcOrd="0" destOrd="0" presId="urn:microsoft.com/office/officeart/2005/8/layout/bProcess4"/>
    <dgm:cxn modelId="{26FEEDA2-1DE3-E34F-81EA-E6E77993D235}" srcId="{7E6BE7C3-2F39-4F4A-A548-2194580B2508}" destId="{B9A17330-442D-D64D-97E5-024199C81389}" srcOrd="5" destOrd="0" parTransId="{D39823C3-CB84-FA40-BBF4-F45FDEB84757}" sibTransId="{ED4A29EA-454E-3B44-91BA-406D671F3D6B}"/>
    <dgm:cxn modelId="{265FE3A5-5E16-DA44-BFCD-4D6960BAE997}" type="presOf" srcId="{2C451D27-5B9A-DA4D-9DF7-F758A33F529D}" destId="{8A54D710-7E86-D948-B092-99687FEA2A5D}" srcOrd="0" destOrd="0" presId="urn:microsoft.com/office/officeart/2005/8/layout/bProcess4"/>
    <dgm:cxn modelId="{92935BA7-B491-B443-BBA5-65F782F43C2F}" type="presOf" srcId="{4E247325-1CEE-764B-87F9-D9431015085A}" destId="{EB6D7F14-CD22-DA47-A439-BF5EEC83EE55}" srcOrd="0" destOrd="0" presId="urn:microsoft.com/office/officeart/2005/8/layout/bProcess4"/>
    <dgm:cxn modelId="{9DFA5FAB-CACC-E34F-93FA-3301EA92EDA1}" type="presOf" srcId="{75A83CB2-8DAF-944C-B833-B9FE0D8BC868}" destId="{F3A17E6C-B8D3-B64D-A3C3-3E1293BABF6A}" srcOrd="0" destOrd="0" presId="urn:microsoft.com/office/officeart/2005/8/layout/bProcess4"/>
    <dgm:cxn modelId="{71BFF5AC-5176-4348-A28E-740A76103DF6}" type="presOf" srcId="{0DD76B55-05F4-0C44-8CEA-F7F12229780A}" destId="{88313AA6-9500-9B4C-8B4A-BF62B01219C4}" srcOrd="0" destOrd="0" presId="urn:microsoft.com/office/officeart/2005/8/layout/bProcess4"/>
    <dgm:cxn modelId="{1BC0DDB9-2F2B-4641-8F00-D304B89896E2}" srcId="{7E6BE7C3-2F39-4F4A-A548-2194580B2508}" destId="{0DD76B55-05F4-0C44-8CEA-F7F12229780A}" srcOrd="2" destOrd="0" parTransId="{F76ACD55-2F36-DF42-8EF7-D651C24DF71C}" sibTransId="{E5D5151F-3D9D-9545-864D-80443376E5C6}"/>
    <dgm:cxn modelId="{E82A33C3-831C-8C4C-A6E1-6D5FA8AB9A75}" type="presOf" srcId="{1B3289A4-20E9-BA4E-A6DD-FE77054C0764}" destId="{6B540DAB-25E9-F14B-AEBB-9F6598957D29}" srcOrd="0" destOrd="0" presId="urn:microsoft.com/office/officeart/2005/8/layout/bProcess4"/>
    <dgm:cxn modelId="{C2792FC5-F385-1F42-A60E-9F2E8252A479}" srcId="{7E6BE7C3-2F39-4F4A-A548-2194580B2508}" destId="{9D6B9635-694A-C949-B8E2-E8BB38E068C6}" srcOrd="8" destOrd="0" parTransId="{B45847EF-7956-1F45-923F-AEB25DF10542}" sibTransId="{FA386F33-6967-0240-9024-01B817852075}"/>
    <dgm:cxn modelId="{E118E2C9-C1ED-FC48-A2F2-F9FE226502F8}" srcId="{7E6BE7C3-2F39-4F4A-A548-2194580B2508}" destId="{150F1B19-E664-2A43-8A69-5EF90B236268}" srcOrd="1" destOrd="0" parTransId="{EFB065AA-57D8-C947-950B-E0A6F5D963E7}" sibTransId="{08D5D26A-4F68-DE45-AAE2-AEDC7528C2E2}"/>
    <dgm:cxn modelId="{68BEDBCD-B83D-0E4D-AABA-69404A8C64E6}" type="presOf" srcId="{08D5D26A-4F68-DE45-AAE2-AEDC7528C2E2}" destId="{22A539C6-08C4-604E-BB16-B13207C2FC17}" srcOrd="0" destOrd="0" presId="urn:microsoft.com/office/officeart/2005/8/layout/bProcess4"/>
    <dgm:cxn modelId="{39EB5CD1-DFCA-6244-AC1F-85DD7900AB5E}" type="presOf" srcId="{7E6BE7C3-2F39-4F4A-A548-2194580B2508}" destId="{DAD0C636-D5A2-E64C-A172-16D533E19C51}" srcOrd="0" destOrd="0" presId="urn:microsoft.com/office/officeart/2005/8/layout/bProcess4"/>
    <dgm:cxn modelId="{202CC5D3-42AD-1344-8384-D312E8C1CD2D}" srcId="{7E6BE7C3-2F39-4F4A-A548-2194580B2508}" destId="{F3F73474-DE7E-4F40-B54B-9B4745921554}" srcOrd="3" destOrd="0" parTransId="{9579DD23-1346-1742-AE06-FA9C21D0B41A}" sibTransId="{4E247325-1CEE-764B-87F9-D9431015085A}"/>
    <dgm:cxn modelId="{1BF271D9-90A9-444A-8021-989698B92AA0}" type="presOf" srcId="{6BEF208C-4639-CF4D-B048-C9BFADB1A4DC}" destId="{A56805FF-9925-5B47-956B-C1CCDF3A20B8}" srcOrd="0" destOrd="0" presId="urn:microsoft.com/office/officeart/2005/8/layout/bProcess4"/>
    <dgm:cxn modelId="{C5362ADF-EC74-2D41-8581-917EAD761952}" type="presOf" srcId="{150F1B19-E664-2A43-8A69-5EF90B236268}" destId="{85861BC9-2643-024B-BCAD-A96BA85B571B}" srcOrd="0" destOrd="0" presId="urn:microsoft.com/office/officeart/2005/8/layout/bProcess4"/>
    <dgm:cxn modelId="{FD6962EF-FCC1-C645-A140-D30318697713}" type="presOf" srcId="{9D6B9635-694A-C949-B8E2-E8BB38E068C6}" destId="{231E3356-2055-F047-9688-92BAC74D86B2}" srcOrd="0" destOrd="0" presId="urn:microsoft.com/office/officeart/2005/8/layout/bProcess4"/>
    <dgm:cxn modelId="{85A752F4-ABBC-6548-8E66-5583D0367946}" type="presOf" srcId="{ED4A29EA-454E-3B44-91BA-406D671F3D6B}" destId="{DE1E289A-8250-964F-8436-52CA49A8ED0A}" srcOrd="0" destOrd="0" presId="urn:microsoft.com/office/officeart/2005/8/layout/bProcess4"/>
    <dgm:cxn modelId="{C3FC12F5-AD12-B14B-A588-FF28700924AA}" type="presOf" srcId="{82F2876B-6616-4648-AE51-E6333C693704}" destId="{50C9617A-10DB-4845-A920-3E286ACC498D}" srcOrd="0" destOrd="0" presId="urn:microsoft.com/office/officeart/2005/8/layout/bProcess4"/>
    <dgm:cxn modelId="{A6CB4E98-2CBA-1D46-AA2C-82A7B6967CAC}" type="presParOf" srcId="{DAD0C636-D5A2-E64C-A172-16D533E19C51}" destId="{33E2F830-071E-FD44-8D4E-1061A29EEBFE}" srcOrd="0" destOrd="0" presId="urn:microsoft.com/office/officeart/2005/8/layout/bProcess4"/>
    <dgm:cxn modelId="{B40038B5-244D-F540-ABB2-A47E611C70BC}" type="presParOf" srcId="{33E2F830-071E-FD44-8D4E-1061A29EEBFE}" destId="{AE128D88-A073-8E41-ABBE-E61EE75AE7D7}" srcOrd="0" destOrd="0" presId="urn:microsoft.com/office/officeart/2005/8/layout/bProcess4"/>
    <dgm:cxn modelId="{E081B0D6-ED56-A747-A398-CC1ED9F8736A}" type="presParOf" srcId="{33E2F830-071E-FD44-8D4E-1061A29EEBFE}" destId="{F3A17E6C-B8D3-B64D-A3C3-3E1293BABF6A}" srcOrd="1" destOrd="0" presId="urn:microsoft.com/office/officeart/2005/8/layout/bProcess4"/>
    <dgm:cxn modelId="{48DCDC58-3370-324E-9640-CC9522290786}" type="presParOf" srcId="{DAD0C636-D5A2-E64C-A172-16D533E19C51}" destId="{B18AD664-5917-2E4B-8E08-6831A9E10446}" srcOrd="1" destOrd="0" presId="urn:microsoft.com/office/officeart/2005/8/layout/bProcess4"/>
    <dgm:cxn modelId="{2B9DCD09-67B1-8E47-B49D-42E3D871B953}" type="presParOf" srcId="{DAD0C636-D5A2-E64C-A172-16D533E19C51}" destId="{EDA37404-88C5-1D43-8660-0608BEAC700E}" srcOrd="2" destOrd="0" presId="urn:microsoft.com/office/officeart/2005/8/layout/bProcess4"/>
    <dgm:cxn modelId="{9EA7B30A-D37A-2645-8C21-8CA345F17D49}" type="presParOf" srcId="{EDA37404-88C5-1D43-8660-0608BEAC700E}" destId="{43500D73-999B-894D-A78C-E6208ECBC42F}" srcOrd="0" destOrd="0" presId="urn:microsoft.com/office/officeart/2005/8/layout/bProcess4"/>
    <dgm:cxn modelId="{5C11C038-6F6D-3C4D-A9F6-F87FC16C4DA7}" type="presParOf" srcId="{EDA37404-88C5-1D43-8660-0608BEAC700E}" destId="{85861BC9-2643-024B-BCAD-A96BA85B571B}" srcOrd="1" destOrd="0" presId="urn:microsoft.com/office/officeart/2005/8/layout/bProcess4"/>
    <dgm:cxn modelId="{F196968E-FF73-4F46-A2AC-51FBE4395643}" type="presParOf" srcId="{DAD0C636-D5A2-E64C-A172-16D533E19C51}" destId="{22A539C6-08C4-604E-BB16-B13207C2FC17}" srcOrd="3" destOrd="0" presId="urn:microsoft.com/office/officeart/2005/8/layout/bProcess4"/>
    <dgm:cxn modelId="{B16A3D1D-7735-3742-80DA-F7EB4B78D379}" type="presParOf" srcId="{DAD0C636-D5A2-E64C-A172-16D533E19C51}" destId="{76C10502-AACD-E84B-A39D-A1F5985FD256}" srcOrd="4" destOrd="0" presId="urn:microsoft.com/office/officeart/2005/8/layout/bProcess4"/>
    <dgm:cxn modelId="{081A1973-06B8-1344-8004-F9A66EEC5F7A}" type="presParOf" srcId="{76C10502-AACD-E84B-A39D-A1F5985FD256}" destId="{51073620-C439-E74C-9553-E7FE475F80A0}" srcOrd="0" destOrd="0" presId="urn:microsoft.com/office/officeart/2005/8/layout/bProcess4"/>
    <dgm:cxn modelId="{8720FEAA-AF92-4047-A439-6DB3E7FA6650}" type="presParOf" srcId="{76C10502-AACD-E84B-A39D-A1F5985FD256}" destId="{88313AA6-9500-9B4C-8B4A-BF62B01219C4}" srcOrd="1" destOrd="0" presId="urn:microsoft.com/office/officeart/2005/8/layout/bProcess4"/>
    <dgm:cxn modelId="{B71AF72E-F8F9-7B44-A7F9-F27AA8BA126D}" type="presParOf" srcId="{DAD0C636-D5A2-E64C-A172-16D533E19C51}" destId="{3DC30A92-4BCC-7645-80D7-68B24E75CC92}" srcOrd="5" destOrd="0" presId="urn:microsoft.com/office/officeart/2005/8/layout/bProcess4"/>
    <dgm:cxn modelId="{4507F36C-318A-CF46-9DAB-C063F3B5343E}" type="presParOf" srcId="{DAD0C636-D5A2-E64C-A172-16D533E19C51}" destId="{0F6F482A-D3BC-FA4F-B5E7-D99ED64F10F8}" srcOrd="6" destOrd="0" presId="urn:microsoft.com/office/officeart/2005/8/layout/bProcess4"/>
    <dgm:cxn modelId="{AD2FBBB8-C896-744C-9F11-8B813B943548}" type="presParOf" srcId="{0F6F482A-D3BC-FA4F-B5E7-D99ED64F10F8}" destId="{20E3D742-F612-074B-B84A-89BA1C2FAB59}" srcOrd="0" destOrd="0" presId="urn:microsoft.com/office/officeart/2005/8/layout/bProcess4"/>
    <dgm:cxn modelId="{8B053AAF-26D2-944F-A1C2-1F0D2778C5D1}" type="presParOf" srcId="{0F6F482A-D3BC-FA4F-B5E7-D99ED64F10F8}" destId="{8D04DCDD-8A78-394A-889B-B70F59490D48}" srcOrd="1" destOrd="0" presId="urn:microsoft.com/office/officeart/2005/8/layout/bProcess4"/>
    <dgm:cxn modelId="{BBB6E328-8FB2-8747-8F32-082708D3EAFD}" type="presParOf" srcId="{DAD0C636-D5A2-E64C-A172-16D533E19C51}" destId="{EB6D7F14-CD22-DA47-A439-BF5EEC83EE55}" srcOrd="7" destOrd="0" presId="urn:microsoft.com/office/officeart/2005/8/layout/bProcess4"/>
    <dgm:cxn modelId="{F5957FFB-E2EC-C245-801A-48D0F1331005}" type="presParOf" srcId="{DAD0C636-D5A2-E64C-A172-16D533E19C51}" destId="{EE35110D-20A4-8B44-A2C3-3A23BD52B894}" srcOrd="8" destOrd="0" presId="urn:microsoft.com/office/officeart/2005/8/layout/bProcess4"/>
    <dgm:cxn modelId="{7D9C99A6-74FA-F143-A3AE-0FEBA7350623}" type="presParOf" srcId="{EE35110D-20A4-8B44-A2C3-3A23BD52B894}" destId="{3F4A58E1-B014-844E-A95C-758B32249C46}" srcOrd="0" destOrd="0" presId="urn:microsoft.com/office/officeart/2005/8/layout/bProcess4"/>
    <dgm:cxn modelId="{80BC5DC7-4648-2945-8295-D221AB2F2ABC}" type="presParOf" srcId="{EE35110D-20A4-8B44-A2C3-3A23BD52B894}" destId="{369806FC-F3B3-4E4C-9A85-C1DB18E4479D}" srcOrd="1" destOrd="0" presId="urn:microsoft.com/office/officeart/2005/8/layout/bProcess4"/>
    <dgm:cxn modelId="{EF174B10-8B14-2B45-9343-B907C6507A3F}" type="presParOf" srcId="{DAD0C636-D5A2-E64C-A172-16D533E19C51}" destId="{A56805FF-9925-5B47-956B-C1CCDF3A20B8}" srcOrd="9" destOrd="0" presId="urn:microsoft.com/office/officeart/2005/8/layout/bProcess4"/>
    <dgm:cxn modelId="{D35A5FB0-20EF-BA49-BED5-94C72EC41AE2}" type="presParOf" srcId="{DAD0C636-D5A2-E64C-A172-16D533E19C51}" destId="{9651A062-AEC5-1F42-B10E-F54419EA488C}" srcOrd="10" destOrd="0" presId="urn:microsoft.com/office/officeart/2005/8/layout/bProcess4"/>
    <dgm:cxn modelId="{C655CFED-2635-2842-AE32-869DFD7DFA4C}" type="presParOf" srcId="{9651A062-AEC5-1F42-B10E-F54419EA488C}" destId="{3BD37818-51F1-824B-99B1-56A662126AC4}" srcOrd="0" destOrd="0" presId="urn:microsoft.com/office/officeart/2005/8/layout/bProcess4"/>
    <dgm:cxn modelId="{6489A354-BF54-CF49-AD5D-0FFFA216F2F2}" type="presParOf" srcId="{9651A062-AEC5-1F42-B10E-F54419EA488C}" destId="{15A8AC86-0DFB-C948-A252-994A18D34F10}" srcOrd="1" destOrd="0" presId="urn:microsoft.com/office/officeart/2005/8/layout/bProcess4"/>
    <dgm:cxn modelId="{D2130A0E-7969-8941-AE32-EB9FE3D2CE31}" type="presParOf" srcId="{DAD0C636-D5A2-E64C-A172-16D533E19C51}" destId="{DE1E289A-8250-964F-8436-52CA49A8ED0A}" srcOrd="11" destOrd="0" presId="urn:microsoft.com/office/officeart/2005/8/layout/bProcess4"/>
    <dgm:cxn modelId="{BDC687EF-5497-DD4B-BBD8-C26C50B3B1F7}" type="presParOf" srcId="{DAD0C636-D5A2-E64C-A172-16D533E19C51}" destId="{09FC25D2-EB28-3C41-A868-BBFA2184C538}" srcOrd="12" destOrd="0" presId="urn:microsoft.com/office/officeart/2005/8/layout/bProcess4"/>
    <dgm:cxn modelId="{EE202FEE-D9E2-F44C-96E6-2C7E58D2A86A}" type="presParOf" srcId="{09FC25D2-EB28-3C41-A868-BBFA2184C538}" destId="{05E2988D-8366-1047-83A0-CDAACB425D48}" srcOrd="0" destOrd="0" presId="urn:microsoft.com/office/officeart/2005/8/layout/bProcess4"/>
    <dgm:cxn modelId="{0C62A7C8-6B62-7F49-B8BC-5A1A9592E3FD}" type="presParOf" srcId="{09FC25D2-EB28-3C41-A868-BBFA2184C538}" destId="{A49CF992-AC30-C645-8A5B-A7BD61606484}" srcOrd="1" destOrd="0" presId="urn:microsoft.com/office/officeart/2005/8/layout/bProcess4"/>
    <dgm:cxn modelId="{B52CB15E-DC93-AB4F-8707-FD09FD5CAF39}" type="presParOf" srcId="{DAD0C636-D5A2-E64C-A172-16D533E19C51}" destId="{8A54D710-7E86-D948-B092-99687FEA2A5D}" srcOrd="13" destOrd="0" presId="urn:microsoft.com/office/officeart/2005/8/layout/bProcess4"/>
    <dgm:cxn modelId="{F93B0B1A-9249-7A4E-B575-ECDAF13B4692}" type="presParOf" srcId="{DAD0C636-D5A2-E64C-A172-16D533E19C51}" destId="{74E20180-61AD-7642-A129-5E99860C9723}" srcOrd="14" destOrd="0" presId="urn:microsoft.com/office/officeart/2005/8/layout/bProcess4"/>
    <dgm:cxn modelId="{8F2D20F6-1E68-6246-B622-61FAF3DAC105}" type="presParOf" srcId="{74E20180-61AD-7642-A129-5E99860C9723}" destId="{364D4FEC-7FDD-3A45-9A93-614963286B06}" srcOrd="0" destOrd="0" presId="urn:microsoft.com/office/officeart/2005/8/layout/bProcess4"/>
    <dgm:cxn modelId="{AA9C53E4-406A-F54F-8FEB-E849450AF480}" type="presParOf" srcId="{74E20180-61AD-7642-A129-5E99860C9723}" destId="{50C9617A-10DB-4845-A920-3E286ACC498D}" srcOrd="1" destOrd="0" presId="urn:microsoft.com/office/officeart/2005/8/layout/bProcess4"/>
    <dgm:cxn modelId="{F3851008-3960-1E45-A314-10B5D8A8FA49}" type="presParOf" srcId="{DAD0C636-D5A2-E64C-A172-16D533E19C51}" destId="{6B540DAB-25E9-F14B-AEBB-9F6598957D29}" srcOrd="15" destOrd="0" presId="urn:microsoft.com/office/officeart/2005/8/layout/bProcess4"/>
    <dgm:cxn modelId="{90BBA383-D922-0546-A5B8-C4778727AECC}" type="presParOf" srcId="{DAD0C636-D5A2-E64C-A172-16D533E19C51}" destId="{A4940CB2-9A98-BC45-B914-204B2C46EF3C}" srcOrd="16" destOrd="0" presId="urn:microsoft.com/office/officeart/2005/8/layout/bProcess4"/>
    <dgm:cxn modelId="{5AC13577-963D-E54D-A5BC-45F848868C63}" type="presParOf" srcId="{A4940CB2-9A98-BC45-B914-204B2C46EF3C}" destId="{92391DFC-9389-084C-8D43-795C02E1BBAA}" srcOrd="0" destOrd="0" presId="urn:microsoft.com/office/officeart/2005/8/layout/bProcess4"/>
    <dgm:cxn modelId="{173FEC6A-2BFF-254B-B9A5-CCE555891C64}" type="presParOf" srcId="{A4940CB2-9A98-BC45-B914-204B2C46EF3C}" destId="{231E3356-2055-F047-9688-92BAC74D86B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6BE7C3-2F39-4F4A-A548-2194580B2508}" type="doc">
      <dgm:prSet loTypeId="urn:microsoft.com/office/officeart/2005/8/layout/bProcess4" loCatId="" qsTypeId="urn:microsoft.com/office/officeart/2005/8/quickstyle/simple2" qsCatId="simple" csTypeId="urn:microsoft.com/office/officeart/2005/8/colors/accent1_2" csCatId="accent1" phldr="1"/>
      <dgm:spPr/>
      <dgm:t>
        <a:bodyPr/>
        <a:lstStyle/>
        <a:p>
          <a:endParaRPr lang="en-US"/>
        </a:p>
      </dgm:t>
    </dgm:pt>
    <dgm:pt modelId="{75A83CB2-8DAF-944C-B833-B9FE0D8BC868}">
      <dgm:prSet phldrT="[Text]"/>
      <dgm:spPr>
        <a:solidFill>
          <a:srgbClr val="6A4A62"/>
        </a:solidFill>
        <a:ln>
          <a:noFill/>
        </a:ln>
      </dgm:spPr>
      <dgm:t>
        <a:bodyPr/>
        <a:lstStyle/>
        <a:p>
          <a:r>
            <a:rPr lang="en-US" dirty="0"/>
            <a:t>Build a Foundation</a:t>
          </a:r>
        </a:p>
      </dgm:t>
    </dgm:pt>
    <dgm:pt modelId="{C2412FC5-68FB-F04C-BE69-7ABE24D83BF8}" type="parTrans" cxnId="{54283F8A-676E-B640-8417-6276A8D71B49}">
      <dgm:prSet/>
      <dgm:spPr/>
      <dgm:t>
        <a:bodyPr/>
        <a:lstStyle/>
        <a:p>
          <a:endParaRPr lang="en-US"/>
        </a:p>
      </dgm:t>
    </dgm:pt>
    <dgm:pt modelId="{A2974A10-9642-9642-B6B0-28B97FF1699E}" type="sibTrans" cxnId="{54283F8A-676E-B640-8417-6276A8D71B49}">
      <dgm:prSet/>
      <dgm:spPr>
        <a:solidFill>
          <a:srgbClr val="6A4A62">
            <a:alpha val="50196"/>
          </a:srgbClr>
        </a:solidFill>
      </dgm:spPr>
      <dgm:t>
        <a:bodyPr/>
        <a:lstStyle/>
        <a:p>
          <a:endParaRPr lang="en-US"/>
        </a:p>
      </dgm:t>
    </dgm:pt>
    <dgm:pt modelId="{150F1B19-E664-2A43-8A69-5EF90B236268}">
      <dgm:prSet phldrT="[Text]"/>
      <dgm:spPr>
        <a:solidFill>
          <a:srgbClr val="6A4A62"/>
        </a:solidFill>
        <a:ln>
          <a:noFill/>
        </a:ln>
      </dgm:spPr>
      <dgm:t>
        <a:bodyPr/>
        <a:lstStyle/>
        <a:p>
          <a:r>
            <a:rPr lang="en-US" dirty="0"/>
            <a:t>Develop Data Collection Processes</a:t>
          </a:r>
        </a:p>
      </dgm:t>
    </dgm:pt>
    <dgm:pt modelId="{08D5D26A-4F68-DE45-AAE2-AEDC7528C2E2}" type="sibTrans" cxnId="{E118E2C9-C1ED-FC48-A2F2-F9FE226502F8}">
      <dgm:prSet/>
      <dgm:spPr>
        <a:solidFill>
          <a:srgbClr val="6A4A62">
            <a:alpha val="50196"/>
          </a:srgbClr>
        </a:solidFill>
      </dgm:spPr>
      <dgm:t>
        <a:bodyPr/>
        <a:lstStyle/>
        <a:p>
          <a:endParaRPr lang="en-US"/>
        </a:p>
      </dgm:t>
    </dgm:pt>
    <dgm:pt modelId="{EFB065AA-57D8-C947-950B-E0A6F5D963E7}" type="parTrans" cxnId="{E118E2C9-C1ED-FC48-A2F2-F9FE226502F8}">
      <dgm:prSet/>
      <dgm:spPr/>
      <dgm:t>
        <a:bodyPr/>
        <a:lstStyle/>
        <a:p>
          <a:endParaRPr lang="en-US"/>
        </a:p>
      </dgm:t>
    </dgm:pt>
    <dgm:pt modelId="{82F2876B-6616-4648-AE51-E6333C693704}">
      <dgm:prSet/>
      <dgm:spPr>
        <a:solidFill>
          <a:srgbClr val="6A4A62"/>
        </a:solidFill>
        <a:ln>
          <a:noFill/>
        </a:ln>
      </dgm:spPr>
      <dgm:t>
        <a:bodyPr/>
        <a:lstStyle/>
        <a:p>
          <a:r>
            <a:rPr lang="en-US" dirty="0"/>
            <a:t>Select an Appropriate Screening Tool</a:t>
          </a:r>
        </a:p>
      </dgm:t>
    </dgm:pt>
    <dgm:pt modelId="{55762498-CE78-AC4D-A851-D8A0A2814C8B}" type="parTrans" cxnId="{78BEFD0C-2291-CC4F-93D4-81992A52518F}">
      <dgm:prSet/>
      <dgm:spPr/>
      <dgm:t>
        <a:bodyPr/>
        <a:lstStyle/>
        <a:p>
          <a:endParaRPr lang="en-US"/>
        </a:p>
      </dgm:t>
    </dgm:pt>
    <dgm:pt modelId="{1B3289A4-20E9-BA4E-A6DD-FE77054C0764}" type="sibTrans" cxnId="{78BEFD0C-2291-CC4F-93D4-81992A52518F}">
      <dgm:prSet/>
      <dgm:spPr>
        <a:solidFill>
          <a:srgbClr val="6A4A62">
            <a:alpha val="50196"/>
          </a:srgbClr>
        </a:solidFill>
      </dgm:spPr>
      <dgm:t>
        <a:bodyPr/>
        <a:lstStyle/>
        <a:p>
          <a:endParaRPr lang="en-US"/>
        </a:p>
      </dgm:t>
    </dgm:pt>
    <dgm:pt modelId="{0DD76B55-05F4-0C44-8CEA-F7F12229780A}">
      <dgm:prSet/>
      <dgm:spPr>
        <a:solidFill>
          <a:srgbClr val="6A4A62"/>
        </a:solidFill>
        <a:ln>
          <a:noFill/>
        </a:ln>
      </dgm:spPr>
      <dgm:t>
        <a:bodyPr/>
        <a:lstStyle/>
        <a:p>
          <a:r>
            <a:rPr lang="en-US" dirty="0"/>
            <a:t>Develop Administration Processes</a:t>
          </a:r>
        </a:p>
      </dgm:t>
    </dgm:pt>
    <dgm:pt modelId="{F76ACD55-2F36-DF42-8EF7-D651C24DF71C}" type="parTrans" cxnId="{1BC0DDB9-2F2B-4641-8F00-D304B89896E2}">
      <dgm:prSet/>
      <dgm:spPr/>
      <dgm:t>
        <a:bodyPr/>
        <a:lstStyle/>
        <a:p>
          <a:endParaRPr lang="en-US"/>
        </a:p>
      </dgm:t>
    </dgm:pt>
    <dgm:pt modelId="{E5D5151F-3D9D-9545-864D-80443376E5C6}" type="sibTrans" cxnId="{1BC0DDB9-2F2B-4641-8F00-D304B89896E2}">
      <dgm:prSet/>
      <dgm:spPr>
        <a:solidFill>
          <a:srgbClr val="6A4A62">
            <a:alpha val="50196"/>
          </a:srgbClr>
        </a:solidFill>
      </dgm:spPr>
      <dgm:t>
        <a:bodyPr/>
        <a:lstStyle/>
        <a:p>
          <a:endParaRPr lang="en-US"/>
        </a:p>
      </dgm:t>
    </dgm:pt>
    <dgm:pt modelId="{F3F73474-DE7E-4F40-B54B-9B4745921554}">
      <dgm:prSet/>
      <dgm:spPr>
        <a:solidFill>
          <a:srgbClr val="6A4A62"/>
        </a:solidFill>
        <a:ln>
          <a:noFill/>
        </a:ln>
      </dgm:spPr>
      <dgm:t>
        <a:bodyPr/>
        <a:lstStyle/>
        <a:p>
          <a:r>
            <a:rPr lang="en-US" dirty="0"/>
            <a:t>Develop Follow Up Processes</a:t>
          </a:r>
        </a:p>
      </dgm:t>
    </dgm:pt>
    <dgm:pt modelId="{9579DD23-1346-1742-AE06-FA9C21D0B41A}" type="parTrans" cxnId="{202CC5D3-42AD-1344-8384-D312E8C1CD2D}">
      <dgm:prSet/>
      <dgm:spPr/>
      <dgm:t>
        <a:bodyPr/>
        <a:lstStyle/>
        <a:p>
          <a:endParaRPr lang="en-US"/>
        </a:p>
      </dgm:t>
    </dgm:pt>
    <dgm:pt modelId="{4E247325-1CEE-764B-87F9-D9431015085A}" type="sibTrans" cxnId="{202CC5D3-42AD-1344-8384-D312E8C1CD2D}">
      <dgm:prSet/>
      <dgm:spPr>
        <a:solidFill>
          <a:srgbClr val="6A4A62">
            <a:alpha val="50196"/>
          </a:srgbClr>
        </a:solidFill>
      </dgm:spPr>
      <dgm:t>
        <a:bodyPr/>
        <a:lstStyle/>
        <a:p>
          <a:endParaRPr lang="en-US"/>
        </a:p>
      </dgm:t>
    </dgm:pt>
    <dgm:pt modelId="{30717E1E-9F9B-8046-BE02-58962666F6D3}">
      <dgm:prSet/>
      <dgm:spPr>
        <a:solidFill>
          <a:srgbClr val="6A4A62"/>
        </a:solidFill>
        <a:ln>
          <a:noFill/>
        </a:ln>
      </dgm:spPr>
      <dgm:t>
        <a:bodyPr/>
        <a:lstStyle/>
        <a:p>
          <a:r>
            <a:rPr lang="en-US" dirty="0"/>
            <a:t>Determine Consent and Assent Processes</a:t>
          </a:r>
        </a:p>
      </dgm:t>
    </dgm:pt>
    <dgm:pt modelId="{13416F6E-259E-9A4B-8426-1128BE81B79A}" type="parTrans" cxnId="{AE488C31-1F93-824D-AED9-4763FF646BF3}">
      <dgm:prSet/>
      <dgm:spPr/>
      <dgm:t>
        <a:bodyPr/>
        <a:lstStyle/>
        <a:p>
          <a:endParaRPr lang="en-US"/>
        </a:p>
      </dgm:t>
    </dgm:pt>
    <dgm:pt modelId="{6BEF208C-4639-CF4D-B048-C9BFADB1A4DC}" type="sibTrans" cxnId="{AE488C31-1F93-824D-AED9-4763FF646BF3}">
      <dgm:prSet/>
      <dgm:spPr>
        <a:solidFill>
          <a:srgbClr val="6A4A62">
            <a:alpha val="50196"/>
          </a:srgbClr>
        </a:solidFill>
      </dgm:spPr>
      <dgm:t>
        <a:bodyPr/>
        <a:lstStyle/>
        <a:p>
          <a:endParaRPr lang="en-US"/>
        </a:p>
      </dgm:t>
    </dgm:pt>
    <dgm:pt modelId="{B9A17330-442D-D64D-97E5-024199C81389}">
      <dgm:prSet/>
      <dgm:spPr>
        <a:solidFill>
          <a:srgbClr val="6A4A62"/>
        </a:solidFill>
        <a:ln>
          <a:noFill/>
        </a:ln>
      </dgm:spPr>
      <dgm:t>
        <a:bodyPr/>
        <a:lstStyle/>
        <a:p>
          <a:r>
            <a:rPr lang="en-US" dirty="0"/>
            <a:t>Clarify Goals</a:t>
          </a:r>
        </a:p>
      </dgm:t>
    </dgm:pt>
    <dgm:pt modelId="{D39823C3-CB84-FA40-BBF4-F45FDEB84757}" type="parTrans" cxnId="{26FEEDA2-1DE3-E34F-81EA-E6E77993D235}">
      <dgm:prSet/>
      <dgm:spPr/>
      <dgm:t>
        <a:bodyPr/>
        <a:lstStyle/>
        <a:p>
          <a:endParaRPr lang="en-US"/>
        </a:p>
      </dgm:t>
    </dgm:pt>
    <dgm:pt modelId="{ED4A29EA-454E-3B44-91BA-406D671F3D6B}" type="sibTrans" cxnId="{26FEEDA2-1DE3-E34F-81EA-E6E77993D235}">
      <dgm:prSet/>
      <dgm:spPr>
        <a:solidFill>
          <a:srgbClr val="6A4A62">
            <a:alpha val="50196"/>
          </a:srgbClr>
        </a:solidFill>
      </dgm:spPr>
      <dgm:t>
        <a:bodyPr/>
        <a:lstStyle/>
        <a:p>
          <a:endParaRPr lang="en-US"/>
        </a:p>
      </dgm:t>
    </dgm:pt>
    <dgm:pt modelId="{40698E2A-EB2D-FB45-9814-48CE381EFDBA}">
      <dgm:prSet/>
      <dgm:spPr>
        <a:solidFill>
          <a:srgbClr val="6A4A62"/>
        </a:solidFill>
        <a:ln>
          <a:noFill/>
        </a:ln>
      </dgm:spPr>
      <dgm:t>
        <a:bodyPr/>
        <a:lstStyle/>
        <a:p>
          <a:r>
            <a:rPr lang="en-US" dirty="0"/>
            <a:t>Identify Resources and Logistics</a:t>
          </a:r>
        </a:p>
      </dgm:t>
    </dgm:pt>
    <dgm:pt modelId="{10E97C2C-4B0E-E44E-9C59-480AD378FE08}" type="parTrans" cxnId="{BD87AC78-240C-3345-971A-2D35E63B90C6}">
      <dgm:prSet/>
      <dgm:spPr/>
      <dgm:t>
        <a:bodyPr/>
        <a:lstStyle/>
        <a:p>
          <a:endParaRPr lang="en-US"/>
        </a:p>
      </dgm:t>
    </dgm:pt>
    <dgm:pt modelId="{2C451D27-5B9A-DA4D-9DF7-F758A33F529D}" type="sibTrans" cxnId="{BD87AC78-240C-3345-971A-2D35E63B90C6}">
      <dgm:prSet/>
      <dgm:spPr>
        <a:solidFill>
          <a:srgbClr val="6A4A62">
            <a:alpha val="50196"/>
          </a:srgbClr>
        </a:solidFill>
      </dgm:spPr>
      <dgm:t>
        <a:bodyPr/>
        <a:lstStyle/>
        <a:p>
          <a:endParaRPr lang="en-US"/>
        </a:p>
      </dgm:t>
    </dgm:pt>
    <dgm:pt modelId="{9D6B9635-694A-C949-B8E2-E8BB38E068C6}">
      <dgm:prSet/>
      <dgm:spPr>
        <a:solidFill>
          <a:srgbClr val="6A4A62"/>
        </a:solidFill>
        <a:ln>
          <a:noFill/>
        </a:ln>
      </dgm:spPr>
      <dgm:t>
        <a:bodyPr/>
        <a:lstStyle/>
        <a:p>
          <a:r>
            <a:rPr lang="en-US" dirty="0"/>
            <a:t>Address Barriers</a:t>
          </a:r>
        </a:p>
      </dgm:t>
    </dgm:pt>
    <dgm:pt modelId="{FA386F33-6967-0240-9024-01B817852075}" type="sibTrans" cxnId="{C2792FC5-F385-1F42-A60E-9F2E8252A479}">
      <dgm:prSet/>
      <dgm:spPr/>
      <dgm:t>
        <a:bodyPr/>
        <a:lstStyle/>
        <a:p>
          <a:endParaRPr lang="en-US"/>
        </a:p>
      </dgm:t>
    </dgm:pt>
    <dgm:pt modelId="{B45847EF-7956-1F45-923F-AEB25DF10542}" type="parTrans" cxnId="{C2792FC5-F385-1F42-A60E-9F2E8252A479}">
      <dgm:prSet/>
      <dgm:spPr/>
      <dgm:t>
        <a:bodyPr/>
        <a:lstStyle/>
        <a:p>
          <a:endParaRPr lang="en-US"/>
        </a:p>
      </dgm:t>
    </dgm:pt>
    <dgm:pt modelId="{DAD0C636-D5A2-E64C-A172-16D533E19C51}" type="pres">
      <dgm:prSet presAssocID="{7E6BE7C3-2F39-4F4A-A548-2194580B2508}" presName="Name0" presStyleCnt="0">
        <dgm:presLayoutVars>
          <dgm:dir/>
          <dgm:resizeHandles/>
        </dgm:presLayoutVars>
      </dgm:prSet>
      <dgm:spPr/>
    </dgm:pt>
    <dgm:pt modelId="{33E2F830-071E-FD44-8D4E-1061A29EEBFE}" type="pres">
      <dgm:prSet presAssocID="{75A83CB2-8DAF-944C-B833-B9FE0D8BC868}" presName="compNode" presStyleCnt="0"/>
      <dgm:spPr/>
    </dgm:pt>
    <dgm:pt modelId="{AE128D88-A073-8E41-ABBE-E61EE75AE7D7}" type="pres">
      <dgm:prSet presAssocID="{75A83CB2-8DAF-944C-B833-B9FE0D8BC868}" presName="dummyConnPt" presStyleCnt="0"/>
      <dgm:spPr/>
    </dgm:pt>
    <dgm:pt modelId="{F3A17E6C-B8D3-B64D-A3C3-3E1293BABF6A}" type="pres">
      <dgm:prSet presAssocID="{75A83CB2-8DAF-944C-B833-B9FE0D8BC868}" presName="node" presStyleLbl="node1" presStyleIdx="0" presStyleCnt="9">
        <dgm:presLayoutVars>
          <dgm:bulletEnabled val="1"/>
        </dgm:presLayoutVars>
      </dgm:prSet>
      <dgm:spPr>
        <a:prstGeom prst="rect">
          <a:avLst/>
        </a:prstGeom>
      </dgm:spPr>
    </dgm:pt>
    <dgm:pt modelId="{B18AD664-5917-2E4B-8E08-6831A9E10446}" type="pres">
      <dgm:prSet presAssocID="{A2974A10-9642-9642-B6B0-28B97FF1699E}" presName="sibTrans" presStyleLbl="bgSibTrans2D1" presStyleIdx="0" presStyleCnt="8" custAng="16200000" custLinFactX="2058" custLinFactY="-100000" custLinFactNeighborX="100000" custLinFactNeighborY="-141537"/>
      <dgm:spPr>
        <a:prstGeom prst="rightArrow">
          <a:avLst/>
        </a:prstGeom>
      </dgm:spPr>
    </dgm:pt>
    <dgm:pt modelId="{EDA37404-88C5-1D43-8660-0608BEAC700E}" type="pres">
      <dgm:prSet presAssocID="{150F1B19-E664-2A43-8A69-5EF90B236268}" presName="compNode" presStyleCnt="0"/>
      <dgm:spPr/>
    </dgm:pt>
    <dgm:pt modelId="{43500D73-999B-894D-A78C-E6208ECBC42F}" type="pres">
      <dgm:prSet presAssocID="{150F1B19-E664-2A43-8A69-5EF90B236268}" presName="dummyConnPt" presStyleCnt="0"/>
      <dgm:spPr/>
    </dgm:pt>
    <dgm:pt modelId="{85861BC9-2643-024B-BCAD-A96BA85B571B}" type="pres">
      <dgm:prSet presAssocID="{150F1B19-E664-2A43-8A69-5EF90B236268}" presName="node" presStyleLbl="node1" presStyleIdx="1" presStyleCnt="9">
        <dgm:presLayoutVars>
          <dgm:bulletEnabled val="1"/>
        </dgm:presLayoutVars>
      </dgm:prSet>
      <dgm:spPr>
        <a:prstGeom prst="rect">
          <a:avLst/>
        </a:prstGeom>
      </dgm:spPr>
    </dgm:pt>
    <dgm:pt modelId="{22A539C6-08C4-604E-BB16-B13207C2FC17}" type="pres">
      <dgm:prSet presAssocID="{08D5D26A-4F68-DE45-AAE2-AEDC7528C2E2}" presName="sibTrans" presStyleLbl="bgSibTrans2D1" presStyleIdx="1" presStyleCnt="8" custAng="16200000" custLinFactX="100000" custLinFactY="279649" custLinFactNeighborX="179813" custLinFactNeighborY="300000"/>
      <dgm:spPr>
        <a:prstGeom prst="rightArrow">
          <a:avLst/>
        </a:prstGeom>
      </dgm:spPr>
    </dgm:pt>
    <dgm:pt modelId="{76C10502-AACD-E84B-A39D-A1F5985FD256}" type="pres">
      <dgm:prSet presAssocID="{0DD76B55-05F4-0C44-8CEA-F7F12229780A}" presName="compNode" presStyleCnt="0"/>
      <dgm:spPr/>
    </dgm:pt>
    <dgm:pt modelId="{51073620-C439-E74C-9553-E7FE475F80A0}" type="pres">
      <dgm:prSet presAssocID="{0DD76B55-05F4-0C44-8CEA-F7F12229780A}" presName="dummyConnPt" presStyleCnt="0"/>
      <dgm:spPr/>
    </dgm:pt>
    <dgm:pt modelId="{88313AA6-9500-9B4C-8B4A-BF62B01219C4}" type="pres">
      <dgm:prSet presAssocID="{0DD76B55-05F4-0C44-8CEA-F7F12229780A}" presName="node" presStyleLbl="node1" presStyleIdx="2" presStyleCnt="9">
        <dgm:presLayoutVars>
          <dgm:bulletEnabled val="1"/>
        </dgm:presLayoutVars>
      </dgm:prSet>
      <dgm:spPr>
        <a:prstGeom prst="rect">
          <a:avLst/>
        </a:prstGeom>
      </dgm:spPr>
    </dgm:pt>
    <dgm:pt modelId="{3DC30A92-4BCC-7645-80D7-68B24E75CC92}" type="pres">
      <dgm:prSet presAssocID="{E5D5151F-3D9D-9545-864D-80443376E5C6}" presName="sibTrans" presStyleLbl="bgSibTrans2D1" presStyleIdx="2" presStyleCnt="8" custLinFactY="62982" custLinFactNeighborX="-15293" custLinFactNeighborY="100000"/>
      <dgm:spPr>
        <a:prstGeom prst="rightArrow">
          <a:avLst/>
        </a:prstGeom>
      </dgm:spPr>
    </dgm:pt>
    <dgm:pt modelId="{0F6F482A-D3BC-FA4F-B5E7-D99ED64F10F8}" type="pres">
      <dgm:prSet presAssocID="{F3F73474-DE7E-4F40-B54B-9B4745921554}" presName="compNode" presStyleCnt="0"/>
      <dgm:spPr/>
    </dgm:pt>
    <dgm:pt modelId="{20E3D742-F612-074B-B84A-89BA1C2FAB59}" type="pres">
      <dgm:prSet presAssocID="{F3F73474-DE7E-4F40-B54B-9B4745921554}" presName="dummyConnPt" presStyleCnt="0"/>
      <dgm:spPr/>
    </dgm:pt>
    <dgm:pt modelId="{8D04DCDD-8A78-394A-889B-B70F59490D48}" type="pres">
      <dgm:prSet presAssocID="{F3F73474-DE7E-4F40-B54B-9B4745921554}" presName="node" presStyleLbl="node1" presStyleIdx="3" presStyleCnt="9">
        <dgm:presLayoutVars>
          <dgm:bulletEnabled val="1"/>
        </dgm:presLayoutVars>
      </dgm:prSet>
      <dgm:spPr>
        <a:prstGeom prst="rect">
          <a:avLst/>
        </a:prstGeom>
      </dgm:spPr>
    </dgm:pt>
    <dgm:pt modelId="{EB6D7F14-CD22-DA47-A439-BF5EEC83EE55}" type="pres">
      <dgm:prSet presAssocID="{4E247325-1CEE-764B-87F9-D9431015085A}" presName="sibTrans" presStyleLbl="bgSibTrans2D1" presStyleIdx="3" presStyleCnt="8" custAng="5400000" custLinFactY="-100000" custLinFactNeighborX="-22121" custLinFactNeighborY="-146905"/>
      <dgm:spPr>
        <a:prstGeom prst="leftArrow">
          <a:avLst/>
        </a:prstGeom>
      </dgm:spPr>
    </dgm:pt>
    <dgm:pt modelId="{EE35110D-20A4-8B44-A2C3-3A23BD52B894}" type="pres">
      <dgm:prSet presAssocID="{30717E1E-9F9B-8046-BE02-58962666F6D3}" presName="compNode" presStyleCnt="0"/>
      <dgm:spPr/>
    </dgm:pt>
    <dgm:pt modelId="{3F4A58E1-B014-844E-A95C-758B32249C46}" type="pres">
      <dgm:prSet presAssocID="{30717E1E-9F9B-8046-BE02-58962666F6D3}" presName="dummyConnPt" presStyleCnt="0"/>
      <dgm:spPr/>
    </dgm:pt>
    <dgm:pt modelId="{369806FC-F3B3-4E4C-9A85-C1DB18E4479D}" type="pres">
      <dgm:prSet presAssocID="{30717E1E-9F9B-8046-BE02-58962666F6D3}" presName="node" presStyleLbl="node1" presStyleIdx="4" presStyleCnt="9">
        <dgm:presLayoutVars>
          <dgm:bulletEnabled val="1"/>
        </dgm:presLayoutVars>
      </dgm:prSet>
      <dgm:spPr>
        <a:prstGeom prst="rect">
          <a:avLst/>
        </a:prstGeom>
      </dgm:spPr>
    </dgm:pt>
    <dgm:pt modelId="{A56805FF-9925-5B47-956B-C1CCDF3A20B8}" type="pres">
      <dgm:prSet presAssocID="{6BEF208C-4639-CF4D-B048-C9BFADB1A4DC}" presName="sibTrans" presStyleLbl="bgSibTrans2D1" presStyleIdx="4" presStyleCnt="8" custAng="16200000" custLinFactX="56490" custLinFactY="300000" custLinFactNeighborX="100000" custLinFactNeighborY="309188"/>
      <dgm:spPr>
        <a:prstGeom prst="rightArrow">
          <a:avLst/>
        </a:prstGeom>
      </dgm:spPr>
    </dgm:pt>
    <dgm:pt modelId="{9651A062-AEC5-1F42-B10E-F54419EA488C}" type="pres">
      <dgm:prSet presAssocID="{B9A17330-442D-D64D-97E5-024199C81389}" presName="compNode" presStyleCnt="0"/>
      <dgm:spPr/>
    </dgm:pt>
    <dgm:pt modelId="{3BD37818-51F1-824B-99B1-56A662126AC4}" type="pres">
      <dgm:prSet presAssocID="{B9A17330-442D-D64D-97E5-024199C81389}" presName="dummyConnPt" presStyleCnt="0"/>
      <dgm:spPr/>
    </dgm:pt>
    <dgm:pt modelId="{15A8AC86-0DFB-C948-A252-994A18D34F10}" type="pres">
      <dgm:prSet presAssocID="{B9A17330-442D-D64D-97E5-024199C81389}" presName="node" presStyleLbl="node1" presStyleIdx="5" presStyleCnt="9">
        <dgm:presLayoutVars>
          <dgm:bulletEnabled val="1"/>
        </dgm:presLayoutVars>
      </dgm:prSet>
      <dgm:spPr>
        <a:prstGeom prst="rect">
          <a:avLst/>
        </a:prstGeom>
      </dgm:spPr>
    </dgm:pt>
    <dgm:pt modelId="{DE1E289A-8250-964F-8436-52CA49A8ED0A}" type="pres">
      <dgm:prSet presAssocID="{ED4A29EA-454E-3B44-91BA-406D671F3D6B}" presName="sibTrans" presStyleLbl="bgSibTrans2D1" presStyleIdx="5" presStyleCnt="8" custLinFactY="76139" custLinFactNeighborX="-14829" custLinFactNeighborY="100000"/>
      <dgm:spPr>
        <a:prstGeom prst="rightArrow">
          <a:avLst/>
        </a:prstGeom>
      </dgm:spPr>
    </dgm:pt>
    <dgm:pt modelId="{09FC25D2-EB28-3C41-A868-BBFA2184C538}" type="pres">
      <dgm:prSet presAssocID="{40698E2A-EB2D-FB45-9814-48CE381EFDBA}" presName="compNode" presStyleCnt="0"/>
      <dgm:spPr/>
    </dgm:pt>
    <dgm:pt modelId="{05E2988D-8366-1047-83A0-CDAACB425D48}" type="pres">
      <dgm:prSet presAssocID="{40698E2A-EB2D-FB45-9814-48CE381EFDBA}" presName="dummyConnPt" presStyleCnt="0"/>
      <dgm:spPr/>
    </dgm:pt>
    <dgm:pt modelId="{A49CF992-AC30-C645-8A5B-A7BD61606484}" type="pres">
      <dgm:prSet presAssocID="{40698E2A-EB2D-FB45-9814-48CE381EFDBA}" presName="node" presStyleLbl="node1" presStyleIdx="6" presStyleCnt="9">
        <dgm:presLayoutVars>
          <dgm:bulletEnabled val="1"/>
        </dgm:presLayoutVars>
      </dgm:prSet>
      <dgm:spPr>
        <a:prstGeom prst="rect">
          <a:avLst/>
        </a:prstGeom>
      </dgm:spPr>
    </dgm:pt>
    <dgm:pt modelId="{8A54D710-7E86-D948-B092-99687FEA2A5D}" type="pres">
      <dgm:prSet presAssocID="{2C451D27-5B9A-DA4D-9DF7-F758A33F529D}" presName="sibTrans" presStyleLbl="bgSibTrans2D1" presStyleIdx="6" presStyleCnt="8" custLinFactY="-59719" custLinFactNeighborX="40823" custLinFactNeighborY="-100000"/>
      <dgm:spPr>
        <a:prstGeom prst="rightArrow">
          <a:avLst/>
        </a:prstGeom>
      </dgm:spPr>
    </dgm:pt>
    <dgm:pt modelId="{74E20180-61AD-7642-A129-5E99860C9723}" type="pres">
      <dgm:prSet presAssocID="{82F2876B-6616-4648-AE51-E6333C693704}" presName="compNode" presStyleCnt="0"/>
      <dgm:spPr/>
    </dgm:pt>
    <dgm:pt modelId="{364D4FEC-7FDD-3A45-9A93-614963286B06}" type="pres">
      <dgm:prSet presAssocID="{82F2876B-6616-4648-AE51-E6333C693704}" presName="dummyConnPt" presStyleCnt="0"/>
      <dgm:spPr/>
    </dgm:pt>
    <dgm:pt modelId="{50C9617A-10DB-4845-A920-3E286ACC498D}" type="pres">
      <dgm:prSet presAssocID="{82F2876B-6616-4648-AE51-E6333C693704}" presName="node" presStyleLbl="node1" presStyleIdx="7" presStyleCnt="9">
        <dgm:presLayoutVars>
          <dgm:bulletEnabled val="1"/>
        </dgm:presLayoutVars>
      </dgm:prSet>
      <dgm:spPr>
        <a:prstGeom prst="rect">
          <a:avLst/>
        </a:prstGeom>
      </dgm:spPr>
    </dgm:pt>
    <dgm:pt modelId="{6B540DAB-25E9-F14B-AEBB-9F6598957D29}" type="pres">
      <dgm:prSet presAssocID="{1B3289A4-20E9-BA4E-A6DD-FE77054C0764}" presName="sibTrans" presStyleLbl="bgSibTrans2D1" presStyleIdx="7" presStyleCnt="8" custAng="10800000" custScaleX="21007" custLinFactX="-118312" custLinFactY="71886" custLinFactNeighborX="-200000" custLinFactNeighborY="100000"/>
      <dgm:spPr>
        <a:prstGeom prst="leftArrow">
          <a:avLst/>
        </a:prstGeom>
      </dgm:spPr>
    </dgm:pt>
    <dgm:pt modelId="{A4940CB2-9A98-BC45-B914-204B2C46EF3C}" type="pres">
      <dgm:prSet presAssocID="{9D6B9635-694A-C949-B8E2-E8BB38E068C6}" presName="compNode" presStyleCnt="0"/>
      <dgm:spPr/>
    </dgm:pt>
    <dgm:pt modelId="{92391DFC-9389-084C-8D43-795C02E1BBAA}" type="pres">
      <dgm:prSet presAssocID="{9D6B9635-694A-C949-B8E2-E8BB38E068C6}" presName="dummyConnPt" presStyleCnt="0"/>
      <dgm:spPr/>
    </dgm:pt>
    <dgm:pt modelId="{231E3356-2055-F047-9688-92BAC74D86B2}" type="pres">
      <dgm:prSet presAssocID="{9D6B9635-694A-C949-B8E2-E8BB38E068C6}" presName="node" presStyleLbl="node1" presStyleIdx="8" presStyleCnt="9">
        <dgm:presLayoutVars>
          <dgm:bulletEnabled val="1"/>
        </dgm:presLayoutVars>
      </dgm:prSet>
      <dgm:spPr>
        <a:prstGeom prst="rect">
          <a:avLst/>
        </a:prstGeom>
      </dgm:spPr>
    </dgm:pt>
  </dgm:ptLst>
  <dgm:cxnLst>
    <dgm:cxn modelId="{78BEFD0C-2291-CC4F-93D4-81992A52518F}" srcId="{7E6BE7C3-2F39-4F4A-A548-2194580B2508}" destId="{82F2876B-6616-4648-AE51-E6333C693704}" srcOrd="7" destOrd="0" parTransId="{55762498-CE78-AC4D-A851-D8A0A2814C8B}" sibTransId="{1B3289A4-20E9-BA4E-A6DD-FE77054C0764}"/>
    <dgm:cxn modelId="{EFE05627-13E7-5943-925F-57FAB3973F75}" type="presOf" srcId="{B9A17330-442D-D64D-97E5-024199C81389}" destId="{15A8AC86-0DFB-C948-A252-994A18D34F10}" srcOrd="0" destOrd="0" presId="urn:microsoft.com/office/officeart/2005/8/layout/bProcess4"/>
    <dgm:cxn modelId="{AE488C31-1F93-824D-AED9-4763FF646BF3}" srcId="{7E6BE7C3-2F39-4F4A-A548-2194580B2508}" destId="{30717E1E-9F9B-8046-BE02-58962666F6D3}" srcOrd="4" destOrd="0" parTransId="{13416F6E-259E-9A4B-8426-1128BE81B79A}" sibTransId="{6BEF208C-4639-CF4D-B048-C9BFADB1A4DC}"/>
    <dgm:cxn modelId="{C0684F3B-2D6D-674F-9537-1A4CA81470CF}" type="presOf" srcId="{40698E2A-EB2D-FB45-9814-48CE381EFDBA}" destId="{A49CF992-AC30-C645-8A5B-A7BD61606484}" srcOrd="0" destOrd="0" presId="urn:microsoft.com/office/officeart/2005/8/layout/bProcess4"/>
    <dgm:cxn modelId="{98605A62-094D-DA46-8D68-179316F75647}" type="presOf" srcId="{A2974A10-9642-9642-B6B0-28B97FF1699E}" destId="{B18AD664-5917-2E4B-8E08-6831A9E10446}" srcOrd="0" destOrd="0" presId="urn:microsoft.com/office/officeart/2005/8/layout/bProcess4"/>
    <dgm:cxn modelId="{BD87AC78-240C-3345-971A-2D35E63B90C6}" srcId="{7E6BE7C3-2F39-4F4A-A548-2194580B2508}" destId="{40698E2A-EB2D-FB45-9814-48CE381EFDBA}" srcOrd="6" destOrd="0" parTransId="{10E97C2C-4B0E-E44E-9C59-480AD378FE08}" sibTransId="{2C451D27-5B9A-DA4D-9DF7-F758A33F529D}"/>
    <dgm:cxn modelId="{95C22780-0F66-B440-895F-4EFBDFB23229}" type="presOf" srcId="{F3F73474-DE7E-4F40-B54B-9B4745921554}" destId="{8D04DCDD-8A78-394A-889B-B70F59490D48}" srcOrd="0" destOrd="0" presId="urn:microsoft.com/office/officeart/2005/8/layout/bProcess4"/>
    <dgm:cxn modelId="{D1A4A183-6FF1-5647-B145-42586D422C2A}" type="presOf" srcId="{30717E1E-9F9B-8046-BE02-58962666F6D3}" destId="{369806FC-F3B3-4E4C-9A85-C1DB18E4479D}" srcOrd="0" destOrd="0" presId="urn:microsoft.com/office/officeart/2005/8/layout/bProcess4"/>
    <dgm:cxn modelId="{54283F8A-676E-B640-8417-6276A8D71B49}" srcId="{7E6BE7C3-2F39-4F4A-A548-2194580B2508}" destId="{75A83CB2-8DAF-944C-B833-B9FE0D8BC868}" srcOrd="0" destOrd="0" parTransId="{C2412FC5-68FB-F04C-BE69-7ABE24D83BF8}" sibTransId="{A2974A10-9642-9642-B6B0-28B97FF1699E}"/>
    <dgm:cxn modelId="{241C4596-F087-5144-84EB-657865DB0CCC}" type="presOf" srcId="{E5D5151F-3D9D-9545-864D-80443376E5C6}" destId="{3DC30A92-4BCC-7645-80D7-68B24E75CC92}" srcOrd="0" destOrd="0" presId="urn:microsoft.com/office/officeart/2005/8/layout/bProcess4"/>
    <dgm:cxn modelId="{26FEEDA2-1DE3-E34F-81EA-E6E77993D235}" srcId="{7E6BE7C3-2F39-4F4A-A548-2194580B2508}" destId="{B9A17330-442D-D64D-97E5-024199C81389}" srcOrd="5" destOrd="0" parTransId="{D39823C3-CB84-FA40-BBF4-F45FDEB84757}" sibTransId="{ED4A29EA-454E-3B44-91BA-406D671F3D6B}"/>
    <dgm:cxn modelId="{265FE3A5-5E16-DA44-BFCD-4D6960BAE997}" type="presOf" srcId="{2C451D27-5B9A-DA4D-9DF7-F758A33F529D}" destId="{8A54D710-7E86-D948-B092-99687FEA2A5D}" srcOrd="0" destOrd="0" presId="urn:microsoft.com/office/officeart/2005/8/layout/bProcess4"/>
    <dgm:cxn modelId="{92935BA7-B491-B443-BBA5-65F782F43C2F}" type="presOf" srcId="{4E247325-1CEE-764B-87F9-D9431015085A}" destId="{EB6D7F14-CD22-DA47-A439-BF5EEC83EE55}" srcOrd="0" destOrd="0" presId="urn:microsoft.com/office/officeart/2005/8/layout/bProcess4"/>
    <dgm:cxn modelId="{9DFA5FAB-CACC-E34F-93FA-3301EA92EDA1}" type="presOf" srcId="{75A83CB2-8DAF-944C-B833-B9FE0D8BC868}" destId="{F3A17E6C-B8D3-B64D-A3C3-3E1293BABF6A}" srcOrd="0" destOrd="0" presId="urn:microsoft.com/office/officeart/2005/8/layout/bProcess4"/>
    <dgm:cxn modelId="{71BFF5AC-5176-4348-A28E-740A76103DF6}" type="presOf" srcId="{0DD76B55-05F4-0C44-8CEA-F7F12229780A}" destId="{88313AA6-9500-9B4C-8B4A-BF62B01219C4}" srcOrd="0" destOrd="0" presId="urn:microsoft.com/office/officeart/2005/8/layout/bProcess4"/>
    <dgm:cxn modelId="{1BC0DDB9-2F2B-4641-8F00-D304B89896E2}" srcId="{7E6BE7C3-2F39-4F4A-A548-2194580B2508}" destId="{0DD76B55-05F4-0C44-8CEA-F7F12229780A}" srcOrd="2" destOrd="0" parTransId="{F76ACD55-2F36-DF42-8EF7-D651C24DF71C}" sibTransId="{E5D5151F-3D9D-9545-864D-80443376E5C6}"/>
    <dgm:cxn modelId="{E82A33C3-831C-8C4C-A6E1-6D5FA8AB9A75}" type="presOf" srcId="{1B3289A4-20E9-BA4E-A6DD-FE77054C0764}" destId="{6B540DAB-25E9-F14B-AEBB-9F6598957D29}" srcOrd="0" destOrd="0" presId="urn:microsoft.com/office/officeart/2005/8/layout/bProcess4"/>
    <dgm:cxn modelId="{C2792FC5-F385-1F42-A60E-9F2E8252A479}" srcId="{7E6BE7C3-2F39-4F4A-A548-2194580B2508}" destId="{9D6B9635-694A-C949-B8E2-E8BB38E068C6}" srcOrd="8" destOrd="0" parTransId="{B45847EF-7956-1F45-923F-AEB25DF10542}" sibTransId="{FA386F33-6967-0240-9024-01B817852075}"/>
    <dgm:cxn modelId="{E118E2C9-C1ED-FC48-A2F2-F9FE226502F8}" srcId="{7E6BE7C3-2F39-4F4A-A548-2194580B2508}" destId="{150F1B19-E664-2A43-8A69-5EF90B236268}" srcOrd="1" destOrd="0" parTransId="{EFB065AA-57D8-C947-950B-E0A6F5D963E7}" sibTransId="{08D5D26A-4F68-DE45-AAE2-AEDC7528C2E2}"/>
    <dgm:cxn modelId="{68BEDBCD-B83D-0E4D-AABA-69404A8C64E6}" type="presOf" srcId="{08D5D26A-4F68-DE45-AAE2-AEDC7528C2E2}" destId="{22A539C6-08C4-604E-BB16-B13207C2FC17}" srcOrd="0" destOrd="0" presId="urn:microsoft.com/office/officeart/2005/8/layout/bProcess4"/>
    <dgm:cxn modelId="{39EB5CD1-DFCA-6244-AC1F-85DD7900AB5E}" type="presOf" srcId="{7E6BE7C3-2F39-4F4A-A548-2194580B2508}" destId="{DAD0C636-D5A2-E64C-A172-16D533E19C51}" srcOrd="0" destOrd="0" presId="urn:microsoft.com/office/officeart/2005/8/layout/bProcess4"/>
    <dgm:cxn modelId="{202CC5D3-42AD-1344-8384-D312E8C1CD2D}" srcId="{7E6BE7C3-2F39-4F4A-A548-2194580B2508}" destId="{F3F73474-DE7E-4F40-B54B-9B4745921554}" srcOrd="3" destOrd="0" parTransId="{9579DD23-1346-1742-AE06-FA9C21D0B41A}" sibTransId="{4E247325-1CEE-764B-87F9-D9431015085A}"/>
    <dgm:cxn modelId="{1BF271D9-90A9-444A-8021-989698B92AA0}" type="presOf" srcId="{6BEF208C-4639-CF4D-B048-C9BFADB1A4DC}" destId="{A56805FF-9925-5B47-956B-C1CCDF3A20B8}" srcOrd="0" destOrd="0" presId="urn:microsoft.com/office/officeart/2005/8/layout/bProcess4"/>
    <dgm:cxn modelId="{C5362ADF-EC74-2D41-8581-917EAD761952}" type="presOf" srcId="{150F1B19-E664-2A43-8A69-5EF90B236268}" destId="{85861BC9-2643-024B-BCAD-A96BA85B571B}" srcOrd="0" destOrd="0" presId="urn:microsoft.com/office/officeart/2005/8/layout/bProcess4"/>
    <dgm:cxn modelId="{FD6962EF-FCC1-C645-A140-D30318697713}" type="presOf" srcId="{9D6B9635-694A-C949-B8E2-E8BB38E068C6}" destId="{231E3356-2055-F047-9688-92BAC74D86B2}" srcOrd="0" destOrd="0" presId="urn:microsoft.com/office/officeart/2005/8/layout/bProcess4"/>
    <dgm:cxn modelId="{85A752F4-ABBC-6548-8E66-5583D0367946}" type="presOf" srcId="{ED4A29EA-454E-3B44-91BA-406D671F3D6B}" destId="{DE1E289A-8250-964F-8436-52CA49A8ED0A}" srcOrd="0" destOrd="0" presId="urn:microsoft.com/office/officeart/2005/8/layout/bProcess4"/>
    <dgm:cxn modelId="{C3FC12F5-AD12-B14B-A588-FF28700924AA}" type="presOf" srcId="{82F2876B-6616-4648-AE51-E6333C693704}" destId="{50C9617A-10DB-4845-A920-3E286ACC498D}" srcOrd="0" destOrd="0" presId="urn:microsoft.com/office/officeart/2005/8/layout/bProcess4"/>
    <dgm:cxn modelId="{A6CB4E98-2CBA-1D46-AA2C-82A7B6967CAC}" type="presParOf" srcId="{DAD0C636-D5A2-E64C-A172-16D533E19C51}" destId="{33E2F830-071E-FD44-8D4E-1061A29EEBFE}" srcOrd="0" destOrd="0" presId="urn:microsoft.com/office/officeart/2005/8/layout/bProcess4"/>
    <dgm:cxn modelId="{B40038B5-244D-F540-ABB2-A47E611C70BC}" type="presParOf" srcId="{33E2F830-071E-FD44-8D4E-1061A29EEBFE}" destId="{AE128D88-A073-8E41-ABBE-E61EE75AE7D7}" srcOrd="0" destOrd="0" presId="urn:microsoft.com/office/officeart/2005/8/layout/bProcess4"/>
    <dgm:cxn modelId="{E081B0D6-ED56-A747-A398-CC1ED9F8736A}" type="presParOf" srcId="{33E2F830-071E-FD44-8D4E-1061A29EEBFE}" destId="{F3A17E6C-B8D3-B64D-A3C3-3E1293BABF6A}" srcOrd="1" destOrd="0" presId="urn:microsoft.com/office/officeart/2005/8/layout/bProcess4"/>
    <dgm:cxn modelId="{48DCDC58-3370-324E-9640-CC9522290786}" type="presParOf" srcId="{DAD0C636-D5A2-E64C-A172-16D533E19C51}" destId="{B18AD664-5917-2E4B-8E08-6831A9E10446}" srcOrd="1" destOrd="0" presId="urn:microsoft.com/office/officeart/2005/8/layout/bProcess4"/>
    <dgm:cxn modelId="{2B9DCD09-67B1-8E47-B49D-42E3D871B953}" type="presParOf" srcId="{DAD0C636-D5A2-E64C-A172-16D533E19C51}" destId="{EDA37404-88C5-1D43-8660-0608BEAC700E}" srcOrd="2" destOrd="0" presId="urn:microsoft.com/office/officeart/2005/8/layout/bProcess4"/>
    <dgm:cxn modelId="{9EA7B30A-D37A-2645-8C21-8CA345F17D49}" type="presParOf" srcId="{EDA37404-88C5-1D43-8660-0608BEAC700E}" destId="{43500D73-999B-894D-A78C-E6208ECBC42F}" srcOrd="0" destOrd="0" presId="urn:microsoft.com/office/officeart/2005/8/layout/bProcess4"/>
    <dgm:cxn modelId="{5C11C038-6F6D-3C4D-A9F6-F87FC16C4DA7}" type="presParOf" srcId="{EDA37404-88C5-1D43-8660-0608BEAC700E}" destId="{85861BC9-2643-024B-BCAD-A96BA85B571B}" srcOrd="1" destOrd="0" presId="urn:microsoft.com/office/officeart/2005/8/layout/bProcess4"/>
    <dgm:cxn modelId="{F196968E-FF73-4F46-A2AC-51FBE4395643}" type="presParOf" srcId="{DAD0C636-D5A2-E64C-A172-16D533E19C51}" destId="{22A539C6-08C4-604E-BB16-B13207C2FC17}" srcOrd="3" destOrd="0" presId="urn:microsoft.com/office/officeart/2005/8/layout/bProcess4"/>
    <dgm:cxn modelId="{B16A3D1D-7735-3742-80DA-F7EB4B78D379}" type="presParOf" srcId="{DAD0C636-D5A2-E64C-A172-16D533E19C51}" destId="{76C10502-AACD-E84B-A39D-A1F5985FD256}" srcOrd="4" destOrd="0" presId="urn:microsoft.com/office/officeart/2005/8/layout/bProcess4"/>
    <dgm:cxn modelId="{081A1973-06B8-1344-8004-F9A66EEC5F7A}" type="presParOf" srcId="{76C10502-AACD-E84B-A39D-A1F5985FD256}" destId="{51073620-C439-E74C-9553-E7FE475F80A0}" srcOrd="0" destOrd="0" presId="urn:microsoft.com/office/officeart/2005/8/layout/bProcess4"/>
    <dgm:cxn modelId="{8720FEAA-AF92-4047-A439-6DB3E7FA6650}" type="presParOf" srcId="{76C10502-AACD-E84B-A39D-A1F5985FD256}" destId="{88313AA6-9500-9B4C-8B4A-BF62B01219C4}" srcOrd="1" destOrd="0" presId="urn:microsoft.com/office/officeart/2005/8/layout/bProcess4"/>
    <dgm:cxn modelId="{B71AF72E-F8F9-7B44-A7F9-F27AA8BA126D}" type="presParOf" srcId="{DAD0C636-D5A2-E64C-A172-16D533E19C51}" destId="{3DC30A92-4BCC-7645-80D7-68B24E75CC92}" srcOrd="5" destOrd="0" presId="urn:microsoft.com/office/officeart/2005/8/layout/bProcess4"/>
    <dgm:cxn modelId="{4507F36C-318A-CF46-9DAB-C063F3B5343E}" type="presParOf" srcId="{DAD0C636-D5A2-E64C-A172-16D533E19C51}" destId="{0F6F482A-D3BC-FA4F-B5E7-D99ED64F10F8}" srcOrd="6" destOrd="0" presId="urn:microsoft.com/office/officeart/2005/8/layout/bProcess4"/>
    <dgm:cxn modelId="{AD2FBBB8-C896-744C-9F11-8B813B943548}" type="presParOf" srcId="{0F6F482A-D3BC-FA4F-B5E7-D99ED64F10F8}" destId="{20E3D742-F612-074B-B84A-89BA1C2FAB59}" srcOrd="0" destOrd="0" presId="urn:microsoft.com/office/officeart/2005/8/layout/bProcess4"/>
    <dgm:cxn modelId="{8B053AAF-26D2-944F-A1C2-1F0D2778C5D1}" type="presParOf" srcId="{0F6F482A-D3BC-FA4F-B5E7-D99ED64F10F8}" destId="{8D04DCDD-8A78-394A-889B-B70F59490D48}" srcOrd="1" destOrd="0" presId="urn:microsoft.com/office/officeart/2005/8/layout/bProcess4"/>
    <dgm:cxn modelId="{BBB6E328-8FB2-8747-8F32-082708D3EAFD}" type="presParOf" srcId="{DAD0C636-D5A2-E64C-A172-16D533E19C51}" destId="{EB6D7F14-CD22-DA47-A439-BF5EEC83EE55}" srcOrd="7" destOrd="0" presId="urn:microsoft.com/office/officeart/2005/8/layout/bProcess4"/>
    <dgm:cxn modelId="{F5957FFB-E2EC-C245-801A-48D0F1331005}" type="presParOf" srcId="{DAD0C636-D5A2-E64C-A172-16D533E19C51}" destId="{EE35110D-20A4-8B44-A2C3-3A23BD52B894}" srcOrd="8" destOrd="0" presId="urn:microsoft.com/office/officeart/2005/8/layout/bProcess4"/>
    <dgm:cxn modelId="{7D9C99A6-74FA-F143-A3AE-0FEBA7350623}" type="presParOf" srcId="{EE35110D-20A4-8B44-A2C3-3A23BD52B894}" destId="{3F4A58E1-B014-844E-A95C-758B32249C46}" srcOrd="0" destOrd="0" presId="urn:microsoft.com/office/officeart/2005/8/layout/bProcess4"/>
    <dgm:cxn modelId="{80BC5DC7-4648-2945-8295-D221AB2F2ABC}" type="presParOf" srcId="{EE35110D-20A4-8B44-A2C3-3A23BD52B894}" destId="{369806FC-F3B3-4E4C-9A85-C1DB18E4479D}" srcOrd="1" destOrd="0" presId="urn:microsoft.com/office/officeart/2005/8/layout/bProcess4"/>
    <dgm:cxn modelId="{EF174B10-8B14-2B45-9343-B907C6507A3F}" type="presParOf" srcId="{DAD0C636-D5A2-E64C-A172-16D533E19C51}" destId="{A56805FF-9925-5B47-956B-C1CCDF3A20B8}" srcOrd="9" destOrd="0" presId="urn:microsoft.com/office/officeart/2005/8/layout/bProcess4"/>
    <dgm:cxn modelId="{D35A5FB0-20EF-BA49-BED5-94C72EC41AE2}" type="presParOf" srcId="{DAD0C636-D5A2-E64C-A172-16D533E19C51}" destId="{9651A062-AEC5-1F42-B10E-F54419EA488C}" srcOrd="10" destOrd="0" presId="urn:microsoft.com/office/officeart/2005/8/layout/bProcess4"/>
    <dgm:cxn modelId="{C655CFED-2635-2842-AE32-869DFD7DFA4C}" type="presParOf" srcId="{9651A062-AEC5-1F42-B10E-F54419EA488C}" destId="{3BD37818-51F1-824B-99B1-56A662126AC4}" srcOrd="0" destOrd="0" presId="urn:microsoft.com/office/officeart/2005/8/layout/bProcess4"/>
    <dgm:cxn modelId="{6489A354-BF54-CF49-AD5D-0FFFA216F2F2}" type="presParOf" srcId="{9651A062-AEC5-1F42-B10E-F54419EA488C}" destId="{15A8AC86-0DFB-C948-A252-994A18D34F10}" srcOrd="1" destOrd="0" presId="urn:microsoft.com/office/officeart/2005/8/layout/bProcess4"/>
    <dgm:cxn modelId="{D2130A0E-7969-8941-AE32-EB9FE3D2CE31}" type="presParOf" srcId="{DAD0C636-D5A2-E64C-A172-16D533E19C51}" destId="{DE1E289A-8250-964F-8436-52CA49A8ED0A}" srcOrd="11" destOrd="0" presId="urn:microsoft.com/office/officeart/2005/8/layout/bProcess4"/>
    <dgm:cxn modelId="{BDC687EF-5497-DD4B-BBD8-C26C50B3B1F7}" type="presParOf" srcId="{DAD0C636-D5A2-E64C-A172-16D533E19C51}" destId="{09FC25D2-EB28-3C41-A868-BBFA2184C538}" srcOrd="12" destOrd="0" presId="urn:microsoft.com/office/officeart/2005/8/layout/bProcess4"/>
    <dgm:cxn modelId="{EE202FEE-D9E2-F44C-96E6-2C7E58D2A86A}" type="presParOf" srcId="{09FC25D2-EB28-3C41-A868-BBFA2184C538}" destId="{05E2988D-8366-1047-83A0-CDAACB425D48}" srcOrd="0" destOrd="0" presId="urn:microsoft.com/office/officeart/2005/8/layout/bProcess4"/>
    <dgm:cxn modelId="{0C62A7C8-6B62-7F49-B8BC-5A1A9592E3FD}" type="presParOf" srcId="{09FC25D2-EB28-3C41-A868-BBFA2184C538}" destId="{A49CF992-AC30-C645-8A5B-A7BD61606484}" srcOrd="1" destOrd="0" presId="urn:microsoft.com/office/officeart/2005/8/layout/bProcess4"/>
    <dgm:cxn modelId="{B52CB15E-DC93-AB4F-8707-FD09FD5CAF39}" type="presParOf" srcId="{DAD0C636-D5A2-E64C-A172-16D533E19C51}" destId="{8A54D710-7E86-D948-B092-99687FEA2A5D}" srcOrd="13" destOrd="0" presId="urn:microsoft.com/office/officeart/2005/8/layout/bProcess4"/>
    <dgm:cxn modelId="{F93B0B1A-9249-7A4E-B575-ECDAF13B4692}" type="presParOf" srcId="{DAD0C636-D5A2-E64C-A172-16D533E19C51}" destId="{74E20180-61AD-7642-A129-5E99860C9723}" srcOrd="14" destOrd="0" presId="urn:microsoft.com/office/officeart/2005/8/layout/bProcess4"/>
    <dgm:cxn modelId="{8F2D20F6-1E68-6246-B622-61FAF3DAC105}" type="presParOf" srcId="{74E20180-61AD-7642-A129-5E99860C9723}" destId="{364D4FEC-7FDD-3A45-9A93-614963286B06}" srcOrd="0" destOrd="0" presId="urn:microsoft.com/office/officeart/2005/8/layout/bProcess4"/>
    <dgm:cxn modelId="{AA9C53E4-406A-F54F-8FEB-E849450AF480}" type="presParOf" srcId="{74E20180-61AD-7642-A129-5E99860C9723}" destId="{50C9617A-10DB-4845-A920-3E286ACC498D}" srcOrd="1" destOrd="0" presId="urn:microsoft.com/office/officeart/2005/8/layout/bProcess4"/>
    <dgm:cxn modelId="{F3851008-3960-1E45-A314-10B5D8A8FA49}" type="presParOf" srcId="{DAD0C636-D5A2-E64C-A172-16D533E19C51}" destId="{6B540DAB-25E9-F14B-AEBB-9F6598957D29}" srcOrd="15" destOrd="0" presId="urn:microsoft.com/office/officeart/2005/8/layout/bProcess4"/>
    <dgm:cxn modelId="{90BBA383-D922-0546-A5B8-C4778727AECC}" type="presParOf" srcId="{DAD0C636-D5A2-E64C-A172-16D533E19C51}" destId="{A4940CB2-9A98-BC45-B914-204B2C46EF3C}" srcOrd="16" destOrd="0" presId="urn:microsoft.com/office/officeart/2005/8/layout/bProcess4"/>
    <dgm:cxn modelId="{5AC13577-963D-E54D-A5BC-45F848868C63}" type="presParOf" srcId="{A4940CB2-9A98-BC45-B914-204B2C46EF3C}" destId="{92391DFC-9389-084C-8D43-795C02E1BBAA}" srcOrd="0" destOrd="0" presId="urn:microsoft.com/office/officeart/2005/8/layout/bProcess4"/>
    <dgm:cxn modelId="{173FEC6A-2BFF-254B-B9A5-CCE555891C64}" type="presParOf" srcId="{A4940CB2-9A98-BC45-B914-204B2C46EF3C}" destId="{231E3356-2055-F047-9688-92BAC74D86B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6BE7C3-2F39-4F4A-A548-2194580B2508}" type="doc">
      <dgm:prSet loTypeId="urn:microsoft.com/office/officeart/2005/8/layout/bProcess4" loCatId="" qsTypeId="urn:microsoft.com/office/officeart/2005/8/quickstyle/simple2" qsCatId="simple" csTypeId="urn:microsoft.com/office/officeart/2005/8/colors/accent1_2" csCatId="accent1" phldr="1"/>
      <dgm:spPr/>
      <dgm:t>
        <a:bodyPr/>
        <a:lstStyle/>
        <a:p>
          <a:endParaRPr lang="en-US"/>
        </a:p>
      </dgm:t>
    </dgm:pt>
    <dgm:pt modelId="{75A83CB2-8DAF-944C-B833-B9FE0D8BC868}">
      <dgm:prSet phldrT="[Text]"/>
      <dgm:spPr>
        <a:solidFill>
          <a:srgbClr val="6A4A62"/>
        </a:solidFill>
        <a:ln>
          <a:noFill/>
        </a:ln>
      </dgm:spPr>
      <dgm:t>
        <a:bodyPr/>
        <a:lstStyle/>
        <a:p>
          <a:r>
            <a:rPr lang="en-US" dirty="0"/>
            <a:t>Build a Foundation</a:t>
          </a:r>
        </a:p>
      </dgm:t>
    </dgm:pt>
    <dgm:pt modelId="{C2412FC5-68FB-F04C-BE69-7ABE24D83BF8}" type="parTrans" cxnId="{54283F8A-676E-B640-8417-6276A8D71B49}">
      <dgm:prSet/>
      <dgm:spPr/>
      <dgm:t>
        <a:bodyPr/>
        <a:lstStyle/>
        <a:p>
          <a:endParaRPr lang="en-US"/>
        </a:p>
      </dgm:t>
    </dgm:pt>
    <dgm:pt modelId="{A2974A10-9642-9642-B6B0-28B97FF1699E}" type="sibTrans" cxnId="{54283F8A-676E-B640-8417-6276A8D71B49}">
      <dgm:prSet/>
      <dgm:spPr>
        <a:solidFill>
          <a:srgbClr val="6A4A62">
            <a:alpha val="50196"/>
          </a:srgbClr>
        </a:solidFill>
      </dgm:spPr>
      <dgm:t>
        <a:bodyPr/>
        <a:lstStyle/>
        <a:p>
          <a:endParaRPr lang="en-US"/>
        </a:p>
      </dgm:t>
    </dgm:pt>
    <dgm:pt modelId="{150F1B19-E664-2A43-8A69-5EF90B236268}">
      <dgm:prSet phldrT="[Text]"/>
      <dgm:spPr>
        <a:solidFill>
          <a:srgbClr val="6A4A62"/>
        </a:solidFill>
        <a:ln>
          <a:noFill/>
        </a:ln>
      </dgm:spPr>
      <dgm:t>
        <a:bodyPr/>
        <a:lstStyle/>
        <a:p>
          <a:r>
            <a:rPr lang="en-US" dirty="0"/>
            <a:t>Develop Data Collection Processes</a:t>
          </a:r>
        </a:p>
      </dgm:t>
    </dgm:pt>
    <dgm:pt modelId="{08D5D26A-4F68-DE45-AAE2-AEDC7528C2E2}" type="sibTrans" cxnId="{E118E2C9-C1ED-FC48-A2F2-F9FE226502F8}">
      <dgm:prSet/>
      <dgm:spPr>
        <a:solidFill>
          <a:srgbClr val="6A4A62">
            <a:alpha val="50196"/>
          </a:srgbClr>
        </a:solidFill>
      </dgm:spPr>
      <dgm:t>
        <a:bodyPr/>
        <a:lstStyle/>
        <a:p>
          <a:endParaRPr lang="en-US"/>
        </a:p>
      </dgm:t>
    </dgm:pt>
    <dgm:pt modelId="{EFB065AA-57D8-C947-950B-E0A6F5D963E7}" type="parTrans" cxnId="{E118E2C9-C1ED-FC48-A2F2-F9FE226502F8}">
      <dgm:prSet/>
      <dgm:spPr/>
      <dgm:t>
        <a:bodyPr/>
        <a:lstStyle/>
        <a:p>
          <a:endParaRPr lang="en-US"/>
        </a:p>
      </dgm:t>
    </dgm:pt>
    <dgm:pt modelId="{82F2876B-6616-4648-AE51-E6333C693704}">
      <dgm:prSet/>
      <dgm:spPr>
        <a:solidFill>
          <a:srgbClr val="6A4A62"/>
        </a:solidFill>
        <a:ln>
          <a:noFill/>
        </a:ln>
      </dgm:spPr>
      <dgm:t>
        <a:bodyPr/>
        <a:lstStyle/>
        <a:p>
          <a:r>
            <a:rPr lang="en-US" dirty="0"/>
            <a:t>Select an Appropriate Screening Tool</a:t>
          </a:r>
        </a:p>
      </dgm:t>
    </dgm:pt>
    <dgm:pt modelId="{55762498-CE78-AC4D-A851-D8A0A2814C8B}" type="parTrans" cxnId="{78BEFD0C-2291-CC4F-93D4-81992A52518F}">
      <dgm:prSet/>
      <dgm:spPr/>
      <dgm:t>
        <a:bodyPr/>
        <a:lstStyle/>
        <a:p>
          <a:endParaRPr lang="en-US"/>
        </a:p>
      </dgm:t>
    </dgm:pt>
    <dgm:pt modelId="{1B3289A4-20E9-BA4E-A6DD-FE77054C0764}" type="sibTrans" cxnId="{78BEFD0C-2291-CC4F-93D4-81992A52518F}">
      <dgm:prSet/>
      <dgm:spPr>
        <a:solidFill>
          <a:srgbClr val="6A4A62">
            <a:alpha val="50196"/>
          </a:srgbClr>
        </a:solidFill>
      </dgm:spPr>
      <dgm:t>
        <a:bodyPr/>
        <a:lstStyle/>
        <a:p>
          <a:endParaRPr lang="en-US"/>
        </a:p>
      </dgm:t>
    </dgm:pt>
    <dgm:pt modelId="{0DD76B55-05F4-0C44-8CEA-F7F12229780A}">
      <dgm:prSet/>
      <dgm:spPr>
        <a:solidFill>
          <a:srgbClr val="6A4A62"/>
        </a:solidFill>
        <a:ln>
          <a:noFill/>
        </a:ln>
      </dgm:spPr>
      <dgm:t>
        <a:bodyPr/>
        <a:lstStyle/>
        <a:p>
          <a:r>
            <a:rPr lang="en-US" dirty="0"/>
            <a:t>Develop Administration Processes</a:t>
          </a:r>
        </a:p>
      </dgm:t>
    </dgm:pt>
    <dgm:pt modelId="{F76ACD55-2F36-DF42-8EF7-D651C24DF71C}" type="parTrans" cxnId="{1BC0DDB9-2F2B-4641-8F00-D304B89896E2}">
      <dgm:prSet/>
      <dgm:spPr/>
      <dgm:t>
        <a:bodyPr/>
        <a:lstStyle/>
        <a:p>
          <a:endParaRPr lang="en-US"/>
        </a:p>
      </dgm:t>
    </dgm:pt>
    <dgm:pt modelId="{E5D5151F-3D9D-9545-864D-80443376E5C6}" type="sibTrans" cxnId="{1BC0DDB9-2F2B-4641-8F00-D304B89896E2}">
      <dgm:prSet/>
      <dgm:spPr>
        <a:solidFill>
          <a:srgbClr val="6A4A62">
            <a:alpha val="50196"/>
          </a:srgbClr>
        </a:solidFill>
      </dgm:spPr>
      <dgm:t>
        <a:bodyPr/>
        <a:lstStyle/>
        <a:p>
          <a:endParaRPr lang="en-US"/>
        </a:p>
      </dgm:t>
    </dgm:pt>
    <dgm:pt modelId="{F3F73474-DE7E-4F40-B54B-9B4745921554}">
      <dgm:prSet/>
      <dgm:spPr>
        <a:solidFill>
          <a:srgbClr val="6A4A62"/>
        </a:solidFill>
        <a:ln>
          <a:noFill/>
        </a:ln>
      </dgm:spPr>
      <dgm:t>
        <a:bodyPr/>
        <a:lstStyle/>
        <a:p>
          <a:r>
            <a:rPr lang="en-US" dirty="0"/>
            <a:t>Develop Follow Up Processes</a:t>
          </a:r>
        </a:p>
      </dgm:t>
    </dgm:pt>
    <dgm:pt modelId="{9579DD23-1346-1742-AE06-FA9C21D0B41A}" type="parTrans" cxnId="{202CC5D3-42AD-1344-8384-D312E8C1CD2D}">
      <dgm:prSet/>
      <dgm:spPr/>
      <dgm:t>
        <a:bodyPr/>
        <a:lstStyle/>
        <a:p>
          <a:endParaRPr lang="en-US"/>
        </a:p>
      </dgm:t>
    </dgm:pt>
    <dgm:pt modelId="{4E247325-1CEE-764B-87F9-D9431015085A}" type="sibTrans" cxnId="{202CC5D3-42AD-1344-8384-D312E8C1CD2D}">
      <dgm:prSet/>
      <dgm:spPr>
        <a:solidFill>
          <a:srgbClr val="6A4A62">
            <a:alpha val="50196"/>
          </a:srgbClr>
        </a:solidFill>
      </dgm:spPr>
      <dgm:t>
        <a:bodyPr/>
        <a:lstStyle/>
        <a:p>
          <a:endParaRPr lang="en-US"/>
        </a:p>
      </dgm:t>
    </dgm:pt>
    <dgm:pt modelId="{30717E1E-9F9B-8046-BE02-58962666F6D3}">
      <dgm:prSet/>
      <dgm:spPr>
        <a:solidFill>
          <a:srgbClr val="6A4A62"/>
        </a:solidFill>
        <a:ln>
          <a:noFill/>
        </a:ln>
      </dgm:spPr>
      <dgm:t>
        <a:bodyPr/>
        <a:lstStyle/>
        <a:p>
          <a:r>
            <a:rPr lang="en-US" dirty="0"/>
            <a:t>Determine Consent and Assent Processes</a:t>
          </a:r>
        </a:p>
      </dgm:t>
    </dgm:pt>
    <dgm:pt modelId="{13416F6E-259E-9A4B-8426-1128BE81B79A}" type="parTrans" cxnId="{AE488C31-1F93-824D-AED9-4763FF646BF3}">
      <dgm:prSet/>
      <dgm:spPr/>
      <dgm:t>
        <a:bodyPr/>
        <a:lstStyle/>
        <a:p>
          <a:endParaRPr lang="en-US"/>
        </a:p>
      </dgm:t>
    </dgm:pt>
    <dgm:pt modelId="{6BEF208C-4639-CF4D-B048-C9BFADB1A4DC}" type="sibTrans" cxnId="{AE488C31-1F93-824D-AED9-4763FF646BF3}">
      <dgm:prSet/>
      <dgm:spPr>
        <a:solidFill>
          <a:srgbClr val="6A4A62">
            <a:alpha val="50196"/>
          </a:srgbClr>
        </a:solidFill>
      </dgm:spPr>
      <dgm:t>
        <a:bodyPr/>
        <a:lstStyle/>
        <a:p>
          <a:endParaRPr lang="en-US"/>
        </a:p>
      </dgm:t>
    </dgm:pt>
    <dgm:pt modelId="{B9A17330-442D-D64D-97E5-024199C81389}">
      <dgm:prSet/>
      <dgm:spPr>
        <a:solidFill>
          <a:srgbClr val="6A4A62"/>
        </a:solidFill>
        <a:ln>
          <a:noFill/>
        </a:ln>
      </dgm:spPr>
      <dgm:t>
        <a:bodyPr/>
        <a:lstStyle/>
        <a:p>
          <a:r>
            <a:rPr lang="en-US" dirty="0"/>
            <a:t>Clarify Goals</a:t>
          </a:r>
        </a:p>
      </dgm:t>
    </dgm:pt>
    <dgm:pt modelId="{D39823C3-CB84-FA40-BBF4-F45FDEB84757}" type="parTrans" cxnId="{26FEEDA2-1DE3-E34F-81EA-E6E77993D235}">
      <dgm:prSet/>
      <dgm:spPr/>
      <dgm:t>
        <a:bodyPr/>
        <a:lstStyle/>
        <a:p>
          <a:endParaRPr lang="en-US"/>
        </a:p>
      </dgm:t>
    </dgm:pt>
    <dgm:pt modelId="{ED4A29EA-454E-3B44-91BA-406D671F3D6B}" type="sibTrans" cxnId="{26FEEDA2-1DE3-E34F-81EA-E6E77993D235}">
      <dgm:prSet/>
      <dgm:spPr>
        <a:solidFill>
          <a:srgbClr val="6A4A62">
            <a:alpha val="50196"/>
          </a:srgbClr>
        </a:solidFill>
      </dgm:spPr>
      <dgm:t>
        <a:bodyPr/>
        <a:lstStyle/>
        <a:p>
          <a:endParaRPr lang="en-US"/>
        </a:p>
      </dgm:t>
    </dgm:pt>
    <dgm:pt modelId="{40698E2A-EB2D-FB45-9814-48CE381EFDBA}">
      <dgm:prSet/>
      <dgm:spPr>
        <a:solidFill>
          <a:srgbClr val="6A4A62"/>
        </a:solidFill>
        <a:ln>
          <a:noFill/>
        </a:ln>
      </dgm:spPr>
      <dgm:t>
        <a:bodyPr/>
        <a:lstStyle/>
        <a:p>
          <a:r>
            <a:rPr lang="en-US" dirty="0"/>
            <a:t>Identify Resources and Logistics</a:t>
          </a:r>
        </a:p>
      </dgm:t>
    </dgm:pt>
    <dgm:pt modelId="{10E97C2C-4B0E-E44E-9C59-480AD378FE08}" type="parTrans" cxnId="{BD87AC78-240C-3345-971A-2D35E63B90C6}">
      <dgm:prSet/>
      <dgm:spPr/>
      <dgm:t>
        <a:bodyPr/>
        <a:lstStyle/>
        <a:p>
          <a:endParaRPr lang="en-US"/>
        </a:p>
      </dgm:t>
    </dgm:pt>
    <dgm:pt modelId="{2C451D27-5B9A-DA4D-9DF7-F758A33F529D}" type="sibTrans" cxnId="{BD87AC78-240C-3345-971A-2D35E63B90C6}">
      <dgm:prSet/>
      <dgm:spPr>
        <a:solidFill>
          <a:srgbClr val="6A4A62">
            <a:alpha val="50196"/>
          </a:srgbClr>
        </a:solidFill>
      </dgm:spPr>
      <dgm:t>
        <a:bodyPr/>
        <a:lstStyle/>
        <a:p>
          <a:endParaRPr lang="en-US"/>
        </a:p>
      </dgm:t>
    </dgm:pt>
    <dgm:pt modelId="{9D6B9635-694A-C949-B8E2-E8BB38E068C6}">
      <dgm:prSet/>
      <dgm:spPr>
        <a:solidFill>
          <a:srgbClr val="6A4A62"/>
        </a:solidFill>
        <a:ln>
          <a:noFill/>
        </a:ln>
      </dgm:spPr>
      <dgm:t>
        <a:bodyPr/>
        <a:lstStyle/>
        <a:p>
          <a:r>
            <a:rPr lang="en-US" dirty="0"/>
            <a:t>Address Barriers</a:t>
          </a:r>
        </a:p>
      </dgm:t>
    </dgm:pt>
    <dgm:pt modelId="{FA386F33-6967-0240-9024-01B817852075}" type="sibTrans" cxnId="{C2792FC5-F385-1F42-A60E-9F2E8252A479}">
      <dgm:prSet/>
      <dgm:spPr/>
      <dgm:t>
        <a:bodyPr/>
        <a:lstStyle/>
        <a:p>
          <a:endParaRPr lang="en-US"/>
        </a:p>
      </dgm:t>
    </dgm:pt>
    <dgm:pt modelId="{B45847EF-7956-1F45-923F-AEB25DF10542}" type="parTrans" cxnId="{C2792FC5-F385-1F42-A60E-9F2E8252A479}">
      <dgm:prSet/>
      <dgm:spPr/>
      <dgm:t>
        <a:bodyPr/>
        <a:lstStyle/>
        <a:p>
          <a:endParaRPr lang="en-US"/>
        </a:p>
      </dgm:t>
    </dgm:pt>
    <dgm:pt modelId="{DAD0C636-D5A2-E64C-A172-16D533E19C51}" type="pres">
      <dgm:prSet presAssocID="{7E6BE7C3-2F39-4F4A-A548-2194580B2508}" presName="Name0" presStyleCnt="0">
        <dgm:presLayoutVars>
          <dgm:dir/>
          <dgm:resizeHandles/>
        </dgm:presLayoutVars>
      </dgm:prSet>
      <dgm:spPr/>
    </dgm:pt>
    <dgm:pt modelId="{33E2F830-071E-FD44-8D4E-1061A29EEBFE}" type="pres">
      <dgm:prSet presAssocID="{75A83CB2-8DAF-944C-B833-B9FE0D8BC868}" presName="compNode" presStyleCnt="0"/>
      <dgm:spPr/>
    </dgm:pt>
    <dgm:pt modelId="{AE128D88-A073-8E41-ABBE-E61EE75AE7D7}" type="pres">
      <dgm:prSet presAssocID="{75A83CB2-8DAF-944C-B833-B9FE0D8BC868}" presName="dummyConnPt" presStyleCnt="0"/>
      <dgm:spPr/>
    </dgm:pt>
    <dgm:pt modelId="{F3A17E6C-B8D3-B64D-A3C3-3E1293BABF6A}" type="pres">
      <dgm:prSet presAssocID="{75A83CB2-8DAF-944C-B833-B9FE0D8BC868}" presName="node" presStyleLbl="node1" presStyleIdx="0" presStyleCnt="9">
        <dgm:presLayoutVars>
          <dgm:bulletEnabled val="1"/>
        </dgm:presLayoutVars>
      </dgm:prSet>
      <dgm:spPr>
        <a:prstGeom prst="rect">
          <a:avLst/>
        </a:prstGeom>
      </dgm:spPr>
    </dgm:pt>
    <dgm:pt modelId="{B18AD664-5917-2E4B-8E08-6831A9E10446}" type="pres">
      <dgm:prSet presAssocID="{A2974A10-9642-9642-B6B0-28B97FF1699E}" presName="sibTrans" presStyleLbl="bgSibTrans2D1" presStyleIdx="0" presStyleCnt="8" custAng="16200000" custLinFactX="2058" custLinFactY="-100000" custLinFactNeighborX="100000" custLinFactNeighborY="-141537"/>
      <dgm:spPr>
        <a:prstGeom prst="rightArrow">
          <a:avLst/>
        </a:prstGeom>
      </dgm:spPr>
    </dgm:pt>
    <dgm:pt modelId="{EDA37404-88C5-1D43-8660-0608BEAC700E}" type="pres">
      <dgm:prSet presAssocID="{150F1B19-E664-2A43-8A69-5EF90B236268}" presName="compNode" presStyleCnt="0"/>
      <dgm:spPr/>
    </dgm:pt>
    <dgm:pt modelId="{43500D73-999B-894D-A78C-E6208ECBC42F}" type="pres">
      <dgm:prSet presAssocID="{150F1B19-E664-2A43-8A69-5EF90B236268}" presName="dummyConnPt" presStyleCnt="0"/>
      <dgm:spPr/>
    </dgm:pt>
    <dgm:pt modelId="{85861BC9-2643-024B-BCAD-A96BA85B571B}" type="pres">
      <dgm:prSet presAssocID="{150F1B19-E664-2A43-8A69-5EF90B236268}" presName="node" presStyleLbl="node1" presStyleIdx="1" presStyleCnt="9">
        <dgm:presLayoutVars>
          <dgm:bulletEnabled val="1"/>
        </dgm:presLayoutVars>
      </dgm:prSet>
      <dgm:spPr>
        <a:prstGeom prst="rect">
          <a:avLst/>
        </a:prstGeom>
      </dgm:spPr>
    </dgm:pt>
    <dgm:pt modelId="{22A539C6-08C4-604E-BB16-B13207C2FC17}" type="pres">
      <dgm:prSet presAssocID="{08D5D26A-4F68-DE45-AAE2-AEDC7528C2E2}" presName="sibTrans" presStyleLbl="bgSibTrans2D1" presStyleIdx="1" presStyleCnt="8" custAng="16200000" custLinFactX="100000" custLinFactY="279649" custLinFactNeighborX="179813" custLinFactNeighborY="300000"/>
      <dgm:spPr>
        <a:prstGeom prst="rightArrow">
          <a:avLst/>
        </a:prstGeom>
      </dgm:spPr>
    </dgm:pt>
    <dgm:pt modelId="{76C10502-AACD-E84B-A39D-A1F5985FD256}" type="pres">
      <dgm:prSet presAssocID="{0DD76B55-05F4-0C44-8CEA-F7F12229780A}" presName="compNode" presStyleCnt="0"/>
      <dgm:spPr/>
    </dgm:pt>
    <dgm:pt modelId="{51073620-C439-E74C-9553-E7FE475F80A0}" type="pres">
      <dgm:prSet presAssocID="{0DD76B55-05F4-0C44-8CEA-F7F12229780A}" presName="dummyConnPt" presStyleCnt="0"/>
      <dgm:spPr/>
    </dgm:pt>
    <dgm:pt modelId="{88313AA6-9500-9B4C-8B4A-BF62B01219C4}" type="pres">
      <dgm:prSet presAssocID="{0DD76B55-05F4-0C44-8CEA-F7F12229780A}" presName="node" presStyleLbl="node1" presStyleIdx="2" presStyleCnt="9">
        <dgm:presLayoutVars>
          <dgm:bulletEnabled val="1"/>
        </dgm:presLayoutVars>
      </dgm:prSet>
      <dgm:spPr>
        <a:prstGeom prst="rect">
          <a:avLst/>
        </a:prstGeom>
      </dgm:spPr>
    </dgm:pt>
    <dgm:pt modelId="{3DC30A92-4BCC-7645-80D7-68B24E75CC92}" type="pres">
      <dgm:prSet presAssocID="{E5D5151F-3D9D-9545-864D-80443376E5C6}" presName="sibTrans" presStyleLbl="bgSibTrans2D1" presStyleIdx="2" presStyleCnt="8" custLinFactY="62982" custLinFactNeighborX="-15293" custLinFactNeighborY="100000"/>
      <dgm:spPr>
        <a:prstGeom prst="rightArrow">
          <a:avLst/>
        </a:prstGeom>
      </dgm:spPr>
    </dgm:pt>
    <dgm:pt modelId="{0F6F482A-D3BC-FA4F-B5E7-D99ED64F10F8}" type="pres">
      <dgm:prSet presAssocID="{F3F73474-DE7E-4F40-B54B-9B4745921554}" presName="compNode" presStyleCnt="0"/>
      <dgm:spPr/>
    </dgm:pt>
    <dgm:pt modelId="{20E3D742-F612-074B-B84A-89BA1C2FAB59}" type="pres">
      <dgm:prSet presAssocID="{F3F73474-DE7E-4F40-B54B-9B4745921554}" presName="dummyConnPt" presStyleCnt="0"/>
      <dgm:spPr/>
    </dgm:pt>
    <dgm:pt modelId="{8D04DCDD-8A78-394A-889B-B70F59490D48}" type="pres">
      <dgm:prSet presAssocID="{F3F73474-DE7E-4F40-B54B-9B4745921554}" presName="node" presStyleLbl="node1" presStyleIdx="3" presStyleCnt="9">
        <dgm:presLayoutVars>
          <dgm:bulletEnabled val="1"/>
        </dgm:presLayoutVars>
      </dgm:prSet>
      <dgm:spPr>
        <a:prstGeom prst="rect">
          <a:avLst/>
        </a:prstGeom>
      </dgm:spPr>
    </dgm:pt>
    <dgm:pt modelId="{EB6D7F14-CD22-DA47-A439-BF5EEC83EE55}" type="pres">
      <dgm:prSet presAssocID="{4E247325-1CEE-764B-87F9-D9431015085A}" presName="sibTrans" presStyleLbl="bgSibTrans2D1" presStyleIdx="3" presStyleCnt="8" custAng="5400000" custLinFactY="-100000" custLinFactNeighborX="-22121" custLinFactNeighborY="-146905"/>
      <dgm:spPr>
        <a:prstGeom prst="leftArrow">
          <a:avLst/>
        </a:prstGeom>
      </dgm:spPr>
    </dgm:pt>
    <dgm:pt modelId="{EE35110D-20A4-8B44-A2C3-3A23BD52B894}" type="pres">
      <dgm:prSet presAssocID="{30717E1E-9F9B-8046-BE02-58962666F6D3}" presName="compNode" presStyleCnt="0"/>
      <dgm:spPr/>
    </dgm:pt>
    <dgm:pt modelId="{3F4A58E1-B014-844E-A95C-758B32249C46}" type="pres">
      <dgm:prSet presAssocID="{30717E1E-9F9B-8046-BE02-58962666F6D3}" presName="dummyConnPt" presStyleCnt="0"/>
      <dgm:spPr/>
    </dgm:pt>
    <dgm:pt modelId="{369806FC-F3B3-4E4C-9A85-C1DB18E4479D}" type="pres">
      <dgm:prSet presAssocID="{30717E1E-9F9B-8046-BE02-58962666F6D3}" presName="node" presStyleLbl="node1" presStyleIdx="4" presStyleCnt="9">
        <dgm:presLayoutVars>
          <dgm:bulletEnabled val="1"/>
        </dgm:presLayoutVars>
      </dgm:prSet>
      <dgm:spPr>
        <a:prstGeom prst="rect">
          <a:avLst/>
        </a:prstGeom>
      </dgm:spPr>
    </dgm:pt>
    <dgm:pt modelId="{A56805FF-9925-5B47-956B-C1CCDF3A20B8}" type="pres">
      <dgm:prSet presAssocID="{6BEF208C-4639-CF4D-B048-C9BFADB1A4DC}" presName="sibTrans" presStyleLbl="bgSibTrans2D1" presStyleIdx="4" presStyleCnt="8" custAng="16200000" custLinFactX="56490" custLinFactY="300000" custLinFactNeighborX="100000" custLinFactNeighborY="309188"/>
      <dgm:spPr>
        <a:prstGeom prst="rightArrow">
          <a:avLst/>
        </a:prstGeom>
      </dgm:spPr>
    </dgm:pt>
    <dgm:pt modelId="{9651A062-AEC5-1F42-B10E-F54419EA488C}" type="pres">
      <dgm:prSet presAssocID="{B9A17330-442D-D64D-97E5-024199C81389}" presName="compNode" presStyleCnt="0"/>
      <dgm:spPr/>
    </dgm:pt>
    <dgm:pt modelId="{3BD37818-51F1-824B-99B1-56A662126AC4}" type="pres">
      <dgm:prSet presAssocID="{B9A17330-442D-D64D-97E5-024199C81389}" presName="dummyConnPt" presStyleCnt="0"/>
      <dgm:spPr/>
    </dgm:pt>
    <dgm:pt modelId="{15A8AC86-0DFB-C948-A252-994A18D34F10}" type="pres">
      <dgm:prSet presAssocID="{B9A17330-442D-D64D-97E5-024199C81389}" presName="node" presStyleLbl="node1" presStyleIdx="5" presStyleCnt="9">
        <dgm:presLayoutVars>
          <dgm:bulletEnabled val="1"/>
        </dgm:presLayoutVars>
      </dgm:prSet>
      <dgm:spPr>
        <a:prstGeom prst="rect">
          <a:avLst/>
        </a:prstGeom>
      </dgm:spPr>
    </dgm:pt>
    <dgm:pt modelId="{DE1E289A-8250-964F-8436-52CA49A8ED0A}" type="pres">
      <dgm:prSet presAssocID="{ED4A29EA-454E-3B44-91BA-406D671F3D6B}" presName="sibTrans" presStyleLbl="bgSibTrans2D1" presStyleIdx="5" presStyleCnt="8" custLinFactY="76139" custLinFactNeighborX="-14829" custLinFactNeighborY="100000"/>
      <dgm:spPr>
        <a:prstGeom prst="rightArrow">
          <a:avLst/>
        </a:prstGeom>
      </dgm:spPr>
    </dgm:pt>
    <dgm:pt modelId="{09FC25D2-EB28-3C41-A868-BBFA2184C538}" type="pres">
      <dgm:prSet presAssocID="{40698E2A-EB2D-FB45-9814-48CE381EFDBA}" presName="compNode" presStyleCnt="0"/>
      <dgm:spPr/>
    </dgm:pt>
    <dgm:pt modelId="{05E2988D-8366-1047-83A0-CDAACB425D48}" type="pres">
      <dgm:prSet presAssocID="{40698E2A-EB2D-FB45-9814-48CE381EFDBA}" presName="dummyConnPt" presStyleCnt="0"/>
      <dgm:spPr/>
    </dgm:pt>
    <dgm:pt modelId="{A49CF992-AC30-C645-8A5B-A7BD61606484}" type="pres">
      <dgm:prSet presAssocID="{40698E2A-EB2D-FB45-9814-48CE381EFDBA}" presName="node" presStyleLbl="node1" presStyleIdx="6" presStyleCnt="9">
        <dgm:presLayoutVars>
          <dgm:bulletEnabled val="1"/>
        </dgm:presLayoutVars>
      </dgm:prSet>
      <dgm:spPr>
        <a:prstGeom prst="rect">
          <a:avLst/>
        </a:prstGeom>
      </dgm:spPr>
    </dgm:pt>
    <dgm:pt modelId="{8A54D710-7E86-D948-B092-99687FEA2A5D}" type="pres">
      <dgm:prSet presAssocID="{2C451D27-5B9A-DA4D-9DF7-F758A33F529D}" presName="sibTrans" presStyleLbl="bgSibTrans2D1" presStyleIdx="6" presStyleCnt="8" custLinFactY="-59719" custLinFactNeighborX="40823" custLinFactNeighborY="-100000"/>
      <dgm:spPr>
        <a:prstGeom prst="rightArrow">
          <a:avLst/>
        </a:prstGeom>
      </dgm:spPr>
    </dgm:pt>
    <dgm:pt modelId="{74E20180-61AD-7642-A129-5E99860C9723}" type="pres">
      <dgm:prSet presAssocID="{82F2876B-6616-4648-AE51-E6333C693704}" presName="compNode" presStyleCnt="0"/>
      <dgm:spPr/>
    </dgm:pt>
    <dgm:pt modelId="{364D4FEC-7FDD-3A45-9A93-614963286B06}" type="pres">
      <dgm:prSet presAssocID="{82F2876B-6616-4648-AE51-E6333C693704}" presName="dummyConnPt" presStyleCnt="0"/>
      <dgm:spPr/>
    </dgm:pt>
    <dgm:pt modelId="{50C9617A-10DB-4845-A920-3E286ACC498D}" type="pres">
      <dgm:prSet presAssocID="{82F2876B-6616-4648-AE51-E6333C693704}" presName="node" presStyleLbl="node1" presStyleIdx="7" presStyleCnt="9">
        <dgm:presLayoutVars>
          <dgm:bulletEnabled val="1"/>
        </dgm:presLayoutVars>
      </dgm:prSet>
      <dgm:spPr>
        <a:prstGeom prst="rect">
          <a:avLst/>
        </a:prstGeom>
      </dgm:spPr>
    </dgm:pt>
    <dgm:pt modelId="{6B540DAB-25E9-F14B-AEBB-9F6598957D29}" type="pres">
      <dgm:prSet presAssocID="{1B3289A4-20E9-BA4E-A6DD-FE77054C0764}" presName="sibTrans" presStyleLbl="bgSibTrans2D1" presStyleIdx="7" presStyleCnt="8" custAng="10800000" custScaleX="21007" custLinFactX="-118312" custLinFactY="71886" custLinFactNeighborX="-200000" custLinFactNeighborY="100000"/>
      <dgm:spPr>
        <a:prstGeom prst="leftArrow">
          <a:avLst/>
        </a:prstGeom>
      </dgm:spPr>
    </dgm:pt>
    <dgm:pt modelId="{A4940CB2-9A98-BC45-B914-204B2C46EF3C}" type="pres">
      <dgm:prSet presAssocID="{9D6B9635-694A-C949-B8E2-E8BB38E068C6}" presName="compNode" presStyleCnt="0"/>
      <dgm:spPr/>
    </dgm:pt>
    <dgm:pt modelId="{92391DFC-9389-084C-8D43-795C02E1BBAA}" type="pres">
      <dgm:prSet presAssocID="{9D6B9635-694A-C949-B8E2-E8BB38E068C6}" presName="dummyConnPt" presStyleCnt="0"/>
      <dgm:spPr/>
    </dgm:pt>
    <dgm:pt modelId="{231E3356-2055-F047-9688-92BAC74D86B2}" type="pres">
      <dgm:prSet presAssocID="{9D6B9635-694A-C949-B8E2-E8BB38E068C6}" presName="node" presStyleLbl="node1" presStyleIdx="8" presStyleCnt="9">
        <dgm:presLayoutVars>
          <dgm:bulletEnabled val="1"/>
        </dgm:presLayoutVars>
      </dgm:prSet>
      <dgm:spPr>
        <a:prstGeom prst="rect">
          <a:avLst/>
        </a:prstGeom>
      </dgm:spPr>
    </dgm:pt>
  </dgm:ptLst>
  <dgm:cxnLst>
    <dgm:cxn modelId="{78BEFD0C-2291-CC4F-93D4-81992A52518F}" srcId="{7E6BE7C3-2F39-4F4A-A548-2194580B2508}" destId="{82F2876B-6616-4648-AE51-E6333C693704}" srcOrd="7" destOrd="0" parTransId="{55762498-CE78-AC4D-A851-D8A0A2814C8B}" sibTransId="{1B3289A4-20E9-BA4E-A6DD-FE77054C0764}"/>
    <dgm:cxn modelId="{EFE05627-13E7-5943-925F-57FAB3973F75}" type="presOf" srcId="{B9A17330-442D-D64D-97E5-024199C81389}" destId="{15A8AC86-0DFB-C948-A252-994A18D34F10}" srcOrd="0" destOrd="0" presId="urn:microsoft.com/office/officeart/2005/8/layout/bProcess4"/>
    <dgm:cxn modelId="{AE488C31-1F93-824D-AED9-4763FF646BF3}" srcId="{7E6BE7C3-2F39-4F4A-A548-2194580B2508}" destId="{30717E1E-9F9B-8046-BE02-58962666F6D3}" srcOrd="4" destOrd="0" parTransId="{13416F6E-259E-9A4B-8426-1128BE81B79A}" sibTransId="{6BEF208C-4639-CF4D-B048-C9BFADB1A4DC}"/>
    <dgm:cxn modelId="{C0684F3B-2D6D-674F-9537-1A4CA81470CF}" type="presOf" srcId="{40698E2A-EB2D-FB45-9814-48CE381EFDBA}" destId="{A49CF992-AC30-C645-8A5B-A7BD61606484}" srcOrd="0" destOrd="0" presId="urn:microsoft.com/office/officeart/2005/8/layout/bProcess4"/>
    <dgm:cxn modelId="{98605A62-094D-DA46-8D68-179316F75647}" type="presOf" srcId="{A2974A10-9642-9642-B6B0-28B97FF1699E}" destId="{B18AD664-5917-2E4B-8E08-6831A9E10446}" srcOrd="0" destOrd="0" presId="urn:microsoft.com/office/officeart/2005/8/layout/bProcess4"/>
    <dgm:cxn modelId="{BD87AC78-240C-3345-971A-2D35E63B90C6}" srcId="{7E6BE7C3-2F39-4F4A-A548-2194580B2508}" destId="{40698E2A-EB2D-FB45-9814-48CE381EFDBA}" srcOrd="6" destOrd="0" parTransId="{10E97C2C-4B0E-E44E-9C59-480AD378FE08}" sibTransId="{2C451D27-5B9A-DA4D-9DF7-F758A33F529D}"/>
    <dgm:cxn modelId="{95C22780-0F66-B440-895F-4EFBDFB23229}" type="presOf" srcId="{F3F73474-DE7E-4F40-B54B-9B4745921554}" destId="{8D04DCDD-8A78-394A-889B-B70F59490D48}" srcOrd="0" destOrd="0" presId="urn:microsoft.com/office/officeart/2005/8/layout/bProcess4"/>
    <dgm:cxn modelId="{D1A4A183-6FF1-5647-B145-42586D422C2A}" type="presOf" srcId="{30717E1E-9F9B-8046-BE02-58962666F6D3}" destId="{369806FC-F3B3-4E4C-9A85-C1DB18E4479D}" srcOrd="0" destOrd="0" presId="urn:microsoft.com/office/officeart/2005/8/layout/bProcess4"/>
    <dgm:cxn modelId="{54283F8A-676E-B640-8417-6276A8D71B49}" srcId="{7E6BE7C3-2F39-4F4A-A548-2194580B2508}" destId="{75A83CB2-8DAF-944C-B833-B9FE0D8BC868}" srcOrd="0" destOrd="0" parTransId="{C2412FC5-68FB-F04C-BE69-7ABE24D83BF8}" sibTransId="{A2974A10-9642-9642-B6B0-28B97FF1699E}"/>
    <dgm:cxn modelId="{241C4596-F087-5144-84EB-657865DB0CCC}" type="presOf" srcId="{E5D5151F-3D9D-9545-864D-80443376E5C6}" destId="{3DC30A92-4BCC-7645-80D7-68B24E75CC92}" srcOrd="0" destOrd="0" presId="urn:microsoft.com/office/officeart/2005/8/layout/bProcess4"/>
    <dgm:cxn modelId="{26FEEDA2-1DE3-E34F-81EA-E6E77993D235}" srcId="{7E6BE7C3-2F39-4F4A-A548-2194580B2508}" destId="{B9A17330-442D-D64D-97E5-024199C81389}" srcOrd="5" destOrd="0" parTransId="{D39823C3-CB84-FA40-BBF4-F45FDEB84757}" sibTransId="{ED4A29EA-454E-3B44-91BA-406D671F3D6B}"/>
    <dgm:cxn modelId="{265FE3A5-5E16-DA44-BFCD-4D6960BAE997}" type="presOf" srcId="{2C451D27-5B9A-DA4D-9DF7-F758A33F529D}" destId="{8A54D710-7E86-D948-B092-99687FEA2A5D}" srcOrd="0" destOrd="0" presId="urn:microsoft.com/office/officeart/2005/8/layout/bProcess4"/>
    <dgm:cxn modelId="{92935BA7-B491-B443-BBA5-65F782F43C2F}" type="presOf" srcId="{4E247325-1CEE-764B-87F9-D9431015085A}" destId="{EB6D7F14-CD22-DA47-A439-BF5EEC83EE55}" srcOrd="0" destOrd="0" presId="urn:microsoft.com/office/officeart/2005/8/layout/bProcess4"/>
    <dgm:cxn modelId="{9DFA5FAB-CACC-E34F-93FA-3301EA92EDA1}" type="presOf" srcId="{75A83CB2-8DAF-944C-B833-B9FE0D8BC868}" destId="{F3A17E6C-B8D3-B64D-A3C3-3E1293BABF6A}" srcOrd="0" destOrd="0" presId="urn:microsoft.com/office/officeart/2005/8/layout/bProcess4"/>
    <dgm:cxn modelId="{71BFF5AC-5176-4348-A28E-740A76103DF6}" type="presOf" srcId="{0DD76B55-05F4-0C44-8CEA-F7F12229780A}" destId="{88313AA6-9500-9B4C-8B4A-BF62B01219C4}" srcOrd="0" destOrd="0" presId="urn:microsoft.com/office/officeart/2005/8/layout/bProcess4"/>
    <dgm:cxn modelId="{1BC0DDB9-2F2B-4641-8F00-D304B89896E2}" srcId="{7E6BE7C3-2F39-4F4A-A548-2194580B2508}" destId="{0DD76B55-05F4-0C44-8CEA-F7F12229780A}" srcOrd="2" destOrd="0" parTransId="{F76ACD55-2F36-DF42-8EF7-D651C24DF71C}" sibTransId="{E5D5151F-3D9D-9545-864D-80443376E5C6}"/>
    <dgm:cxn modelId="{E82A33C3-831C-8C4C-A6E1-6D5FA8AB9A75}" type="presOf" srcId="{1B3289A4-20E9-BA4E-A6DD-FE77054C0764}" destId="{6B540DAB-25E9-F14B-AEBB-9F6598957D29}" srcOrd="0" destOrd="0" presId="urn:microsoft.com/office/officeart/2005/8/layout/bProcess4"/>
    <dgm:cxn modelId="{C2792FC5-F385-1F42-A60E-9F2E8252A479}" srcId="{7E6BE7C3-2F39-4F4A-A548-2194580B2508}" destId="{9D6B9635-694A-C949-B8E2-E8BB38E068C6}" srcOrd="8" destOrd="0" parTransId="{B45847EF-7956-1F45-923F-AEB25DF10542}" sibTransId="{FA386F33-6967-0240-9024-01B817852075}"/>
    <dgm:cxn modelId="{E118E2C9-C1ED-FC48-A2F2-F9FE226502F8}" srcId="{7E6BE7C3-2F39-4F4A-A548-2194580B2508}" destId="{150F1B19-E664-2A43-8A69-5EF90B236268}" srcOrd="1" destOrd="0" parTransId="{EFB065AA-57D8-C947-950B-E0A6F5D963E7}" sibTransId="{08D5D26A-4F68-DE45-AAE2-AEDC7528C2E2}"/>
    <dgm:cxn modelId="{68BEDBCD-B83D-0E4D-AABA-69404A8C64E6}" type="presOf" srcId="{08D5D26A-4F68-DE45-AAE2-AEDC7528C2E2}" destId="{22A539C6-08C4-604E-BB16-B13207C2FC17}" srcOrd="0" destOrd="0" presId="urn:microsoft.com/office/officeart/2005/8/layout/bProcess4"/>
    <dgm:cxn modelId="{39EB5CD1-DFCA-6244-AC1F-85DD7900AB5E}" type="presOf" srcId="{7E6BE7C3-2F39-4F4A-A548-2194580B2508}" destId="{DAD0C636-D5A2-E64C-A172-16D533E19C51}" srcOrd="0" destOrd="0" presId="urn:microsoft.com/office/officeart/2005/8/layout/bProcess4"/>
    <dgm:cxn modelId="{202CC5D3-42AD-1344-8384-D312E8C1CD2D}" srcId="{7E6BE7C3-2F39-4F4A-A548-2194580B2508}" destId="{F3F73474-DE7E-4F40-B54B-9B4745921554}" srcOrd="3" destOrd="0" parTransId="{9579DD23-1346-1742-AE06-FA9C21D0B41A}" sibTransId="{4E247325-1CEE-764B-87F9-D9431015085A}"/>
    <dgm:cxn modelId="{1BF271D9-90A9-444A-8021-989698B92AA0}" type="presOf" srcId="{6BEF208C-4639-CF4D-B048-C9BFADB1A4DC}" destId="{A56805FF-9925-5B47-956B-C1CCDF3A20B8}" srcOrd="0" destOrd="0" presId="urn:microsoft.com/office/officeart/2005/8/layout/bProcess4"/>
    <dgm:cxn modelId="{C5362ADF-EC74-2D41-8581-917EAD761952}" type="presOf" srcId="{150F1B19-E664-2A43-8A69-5EF90B236268}" destId="{85861BC9-2643-024B-BCAD-A96BA85B571B}" srcOrd="0" destOrd="0" presId="urn:microsoft.com/office/officeart/2005/8/layout/bProcess4"/>
    <dgm:cxn modelId="{FD6962EF-FCC1-C645-A140-D30318697713}" type="presOf" srcId="{9D6B9635-694A-C949-B8E2-E8BB38E068C6}" destId="{231E3356-2055-F047-9688-92BAC74D86B2}" srcOrd="0" destOrd="0" presId="urn:microsoft.com/office/officeart/2005/8/layout/bProcess4"/>
    <dgm:cxn modelId="{85A752F4-ABBC-6548-8E66-5583D0367946}" type="presOf" srcId="{ED4A29EA-454E-3B44-91BA-406D671F3D6B}" destId="{DE1E289A-8250-964F-8436-52CA49A8ED0A}" srcOrd="0" destOrd="0" presId="urn:microsoft.com/office/officeart/2005/8/layout/bProcess4"/>
    <dgm:cxn modelId="{C3FC12F5-AD12-B14B-A588-FF28700924AA}" type="presOf" srcId="{82F2876B-6616-4648-AE51-E6333C693704}" destId="{50C9617A-10DB-4845-A920-3E286ACC498D}" srcOrd="0" destOrd="0" presId="urn:microsoft.com/office/officeart/2005/8/layout/bProcess4"/>
    <dgm:cxn modelId="{A6CB4E98-2CBA-1D46-AA2C-82A7B6967CAC}" type="presParOf" srcId="{DAD0C636-D5A2-E64C-A172-16D533E19C51}" destId="{33E2F830-071E-FD44-8D4E-1061A29EEBFE}" srcOrd="0" destOrd="0" presId="urn:microsoft.com/office/officeart/2005/8/layout/bProcess4"/>
    <dgm:cxn modelId="{B40038B5-244D-F540-ABB2-A47E611C70BC}" type="presParOf" srcId="{33E2F830-071E-FD44-8D4E-1061A29EEBFE}" destId="{AE128D88-A073-8E41-ABBE-E61EE75AE7D7}" srcOrd="0" destOrd="0" presId="urn:microsoft.com/office/officeart/2005/8/layout/bProcess4"/>
    <dgm:cxn modelId="{E081B0D6-ED56-A747-A398-CC1ED9F8736A}" type="presParOf" srcId="{33E2F830-071E-FD44-8D4E-1061A29EEBFE}" destId="{F3A17E6C-B8D3-B64D-A3C3-3E1293BABF6A}" srcOrd="1" destOrd="0" presId="urn:microsoft.com/office/officeart/2005/8/layout/bProcess4"/>
    <dgm:cxn modelId="{48DCDC58-3370-324E-9640-CC9522290786}" type="presParOf" srcId="{DAD0C636-D5A2-E64C-A172-16D533E19C51}" destId="{B18AD664-5917-2E4B-8E08-6831A9E10446}" srcOrd="1" destOrd="0" presId="urn:microsoft.com/office/officeart/2005/8/layout/bProcess4"/>
    <dgm:cxn modelId="{2B9DCD09-67B1-8E47-B49D-42E3D871B953}" type="presParOf" srcId="{DAD0C636-D5A2-E64C-A172-16D533E19C51}" destId="{EDA37404-88C5-1D43-8660-0608BEAC700E}" srcOrd="2" destOrd="0" presId="urn:microsoft.com/office/officeart/2005/8/layout/bProcess4"/>
    <dgm:cxn modelId="{9EA7B30A-D37A-2645-8C21-8CA345F17D49}" type="presParOf" srcId="{EDA37404-88C5-1D43-8660-0608BEAC700E}" destId="{43500D73-999B-894D-A78C-E6208ECBC42F}" srcOrd="0" destOrd="0" presId="urn:microsoft.com/office/officeart/2005/8/layout/bProcess4"/>
    <dgm:cxn modelId="{5C11C038-6F6D-3C4D-A9F6-F87FC16C4DA7}" type="presParOf" srcId="{EDA37404-88C5-1D43-8660-0608BEAC700E}" destId="{85861BC9-2643-024B-BCAD-A96BA85B571B}" srcOrd="1" destOrd="0" presId="urn:microsoft.com/office/officeart/2005/8/layout/bProcess4"/>
    <dgm:cxn modelId="{F196968E-FF73-4F46-A2AC-51FBE4395643}" type="presParOf" srcId="{DAD0C636-D5A2-E64C-A172-16D533E19C51}" destId="{22A539C6-08C4-604E-BB16-B13207C2FC17}" srcOrd="3" destOrd="0" presId="urn:microsoft.com/office/officeart/2005/8/layout/bProcess4"/>
    <dgm:cxn modelId="{B16A3D1D-7735-3742-80DA-F7EB4B78D379}" type="presParOf" srcId="{DAD0C636-D5A2-E64C-A172-16D533E19C51}" destId="{76C10502-AACD-E84B-A39D-A1F5985FD256}" srcOrd="4" destOrd="0" presId="urn:microsoft.com/office/officeart/2005/8/layout/bProcess4"/>
    <dgm:cxn modelId="{081A1973-06B8-1344-8004-F9A66EEC5F7A}" type="presParOf" srcId="{76C10502-AACD-E84B-A39D-A1F5985FD256}" destId="{51073620-C439-E74C-9553-E7FE475F80A0}" srcOrd="0" destOrd="0" presId="urn:microsoft.com/office/officeart/2005/8/layout/bProcess4"/>
    <dgm:cxn modelId="{8720FEAA-AF92-4047-A439-6DB3E7FA6650}" type="presParOf" srcId="{76C10502-AACD-E84B-A39D-A1F5985FD256}" destId="{88313AA6-9500-9B4C-8B4A-BF62B01219C4}" srcOrd="1" destOrd="0" presId="urn:microsoft.com/office/officeart/2005/8/layout/bProcess4"/>
    <dgm:cxn modelId="{B71AF72E-F8F9-7B44-A7F9-F27AA8BA126D}" type="presParOf" srcId="{DAD0C636-D5A2-E64C-A172-16D533E19C51}" destId="{3DC30A92-4BCC-7645-80D7-68B24E75CC92}" srcOrd="5" destOrd="0" presId="urn:microsoft.com/office/officeart/2005/8/layout/bProcess4"/>
    <dgm:cxn modelId="{4507F36C-318A-CF46-9DAB-C063F3B5343E}" type="presParOf" srcId="{DAD0C636-D5A2-E64C-A172-16D533E19C51}" destId="{0F6F482A-D3BC-FA4F-B5E7-D99ED64F10F8}" srcOrd="6" destOrd="0" presId="urn:microsoft.com/office/officeart/2005/8/layout/bProcess4"/>
    <dgm:cxn modelId="{AD2FBBB8-C896-744C-9F11-8B813B943548}" type="presParOf" srcId="{0F6F482A-D3BC-FA4F-B5E7-D99ED64F10F8}" destId="{20E3D742-F612-074B-B84A-89BA1C2FAB59}" srcOrd="0" destOrd="0" presId="urn:microsoft.com/office/officeart/2005/8/layout/bProcess4"/>
    <dgm:cxn modelId="{8B053AAF-26D2-944F-A1C2-1F0D2778C5D1}" type="presParOf" srcId="{0F6F482A-D3BC-FA4F-B5E7-D99ED64F10F8}" destId="{8D04DCDD-8A78-394A-889B-B70F59490D48}" srcOrd="1" destOrd="0" presId="urn:microsoft.com/office/officeart/2005/8/layout/bProcess4"/>
    <dgm:cxn modelId="{BBB6E328-8FB2-8747-8F32-082708D3EAFD}" type="presParOf" srcId="{DAD0C636-D5A2-E64C-A172-16D533E19C51}" destId="{EB6D7F14-CD22-DA47-A439-BF5EEC83EE55}" srcOrd="7" destOrd="0" presId="urn:microsoft.com/office/officeart/2005/8/layout/bProcess4"/>
    <dgm:cxn modelId="{F5957FFB-E2EC-C245-801A-48D0F1331005}" type="presParOf" srcId="{DAD0C636-D5A2-E64C-A172-16D533E19C51}" destId="{EE35110D-20A4-8B44-A2C3-3A23BD52B894}" srcOrd="8" destOrd="0" presId="urn:microsoft.com/office/officeart/2005/8/layout/bProcess4"/>
    <dgm:cxn modelId="{7D9C99A6-74FA-F143-A3AE-0FEBA7350623}" type="presParOf" srcId="{EE35110D-20A4-8B44-A2C3-3A23BD52B894}" destId="{3F4A58E1-B014-844E-A95C-758B32249C46}" srcOrd="0" destOrd="0" presId="urn:microsoft.com/office/officeart/2005/8/layout/bProcess4"/>
    <dgm:cxn modelId="{80BC5DC7-4648-2945-8295-D221AB2F2ABC}" type="presParOf" srcId="{EE35110D-20A4-8B44-A2C3-3A23BD52B894}" destId="{369806FC-F3B3-4E4C-9A85-C1DB18E4479D}" srcOrd="1" destOrd="0" presId="urn:microsoft.com/office/officeart/2005/8/layout/bProcess4"/>
    <dgm:cxn modelId="{EF174B10-8B14-2B45-9343-B907C6507A3F}" type="presParOf" srcId="{DAD0C636-D5A2-E64C-A172-16D533E19C51}" destId="{A56805FF-9925-5B47-956B-C1CCDF3A20B8}" srcOrd="9" destOrd="0" presId="urn:microsoft.com/office/officeart/2005/8/layout/bProcess4"/>
    <dgm:cxn modelId="{D35A5FB0-20EF-BA49-BED5-94C72EC41AE2}" type="presParOf" srcId="{DAD0C636-D5A2-E64C-A172-16D533E19C51}" destId="{9651A062-AEC5-1F42-B10E-F54419EA488C}" srcOrd="10" destOrd="0" presId="urn:microsoft.com/office/officeart/2005/8/layout/bProcess4"/>
    <dgm:cxn modelId="{C655CFED-2635-2842-AE32-869DFD7DFA4C}" type="presParOf" srcId="{9651A062-AEC5-1F42-B10E-F54419EA488C}" destId="{3BD37818-51F1-824B-99B1-56A662126AC4}" srcOrd="0" destOrd="0" presId="urn:microsoft.com/office/officeart/2005/8/layout/bProcess4"/>
    <dgm:cxn modelId="{6489A354-BF54-CF49-AD5D-0FFFA216F2F2}" type="presParOf" srcId="{9651A062-AEC5-1F42-B10E-F54419EA488C}" destId="{15A8AC86-0DFB-C948-A252-994A18D34F10}" srcOrd="1" destOrd="0" presId="urn:microsoft.com/office/officeart/2005/8/layout/bProcess4"/>
    <dgm:cxn modelId="{D2130A0E-7969-8941-AE32-EB9FE3D2CE31}" type="presParOf" srcId="{DAD0C636-D5A2-E64C-A172-16D533E19C51}" destId="{DE1E289A-8250-964F-8436-52CA49A8ED0A}" srcOrd="11" destOrd="0" presId="urn:microsoft.com/office/officeart/2005/8/layout/bProcess4"/>
    <dgm:cxn modelId="{BDC687EF-5497-DD4B-BBD8-C26C50B3B1F7}" type="presParOf" srcId="{DAD0C636-D5A2-E64C-A172-16D533E19C51}" destId="{09FC25D2-EB28-3C41-A868-BBFA2184C538}" srcOrd="12" destOrd="0" presId="urn:microsoft.com/office/officeart/2005/8/layout/bProcess4"/>
    <dgm:cxn modelId="{EE202FEE-D9E2-F44C-96E6-2C7E58D2A86A}" type="presParOf" srcId="{09FC25D2-EB28-3C41-A868-BBFA2184C538}" destId="{05E2988D-8366-1047-83A0-CDAACB425D48}" srcOrd="0" destOrd="0" presId="urn:microsoft.com/office/officeart/2005/8/layout/bProcess4"/>
    <dgm:cxn modelId="{0C62A7C8-6B62-7F49-B8BC-5A1A9592E3FD}" type="presParOf" srcId="{09FC25D2-EB28-3C41-A868-BBFA2184C538}" destId="{A49CF992-AC30-C645-8A5B-A7BD61606484}" srcOrd="1" destOrd="0" presId="urn:microsoft.com/office/officeart/2005/8/layout/bProcess4"/>
    <dgm:cxn modelId="{B52CB15E-DC93-AB4F-8707-FD09FD5CAF39}" type="presParOf" srcId="{DAD0C636-D5A2-E64C-A172-16D533E19C51}" destId="{8A54D710-7E86-D948-B092-99687FEA2A5D}" srcOrd="13" destOrd="0" presId="urn:microsoft.com/office/officeart/2005/8/layout/bProcess4"/>
    <dgm:cxn modelId="{F93B0B1A-9249-7A4E-B575-ECDAF13B4692}" type="presParOf" srcId="{DAD0C636-D5A2-E64C-A172-16D533E19C51}" destId="{74E20180-61AD-7642-A129-5E99860C9723}" srcOrd="14" destOrd="0" presId="urn:microsoft.com/office/officeart/2005/8/layout/bProcess4"/>
    <dgm:cxn modelId="{8F2D20F6-1E68-6246-B622-61FAF3DAC105}" type="presParOf" srcId="{74E20180-61AD-7642-A129-5E99860C9723}" destId="{364D4FEC-7FDD-3A45-9A93-614963286B06}" srcOrd="0" destOrd="0" presId="urn:microsoft.com/office/officeart/2005/8/layout/bProcess4"/>
    <dgm:cxn modelId="{AA9C53E4-406A-F54F-8FEB-E849450AF480}" type="presParOf" srcId="{74E20180-61AD-7642-A129-5E99860C9723}" destId="{50C9617A-10DB-4845-A920-3E286ACC498D}" srcOrd="1" destOrd="0" presId="urn:microsoft.com/office/officeart/2005/8/layout/bProcess4"/>
    <dgm:cxn modelId="{F3851008-3960-1E45-A314-10B5D8A8FA49}" type="presParOf" srcId="{DAD0C636-D5A2-E64C-A172-16D533E19C51}" destId="{6B540DAB-25E9-F14B-AEBB-9F6598957D29}" srcOrd="15" destOrd="0" presId="urn:microsoft.com/office/officeart/2005/8/layout/bProcess4"/>
    <dgm:cxn modelId="{90BBA383-D922-0546-A5B8-C4778727AECC}" type="presParOf" srcId="{DAD0C636-D5A2-E64C-A172-16D533E19C51}" destId="{A4940CB2-9A98-BC45-B914-204B2C46EF3C}" srcOrd="16" destOrd="0" presId="urn:microsoft.com/office/officeart/2005/8/layout/bProcess4"/>
    <dgm:cxn modelId="{5AC13577-963D-E54D-A5BC-45F848868C63}" type="presParOf" srcId="{A4940CB2-9A98-BC45-B914-204B2C46EF3C}" destId="{92391DFC-9389-084C-8D43-795C02E1BBAA}" srcOrd="0" destOrd="0" presId="urn:microsoft.com/office/officeart/2005/8/layout/bProcess4"/>
    <dgm:cxn modelId="{173FEC6A-2BFF-254B-B9A5-CCE555891C64}" type="presParOf" srcId="{A4940CB2-9A98-BC45-B914-204B2C46EF3C}" destId="{231E3356-2055-F047-9688-92BAC74D86B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6BE7C3-2F39-4F4A-A548-2194580B2508}" type="doc">
      <dgm:prSet loTypeId="urn:microsoft.com/office/officeart/2005/8/layout/bProcess4" loCatId="" qsTypeId="urn:microsoft.com/office/officeart/2005/8/quickstyle/simple2" qsCatId="simple" csTypeId="urn:microsoft.com/office/officeart/2005/8/colors/accent1_2" csCatId="accent1" phldr="1"/>
      <dgm:spPr/>
      <dgm:t>
        <a:bodyPr/>
        <a:lstStyle/>
        <a:p>
          <a:endParaRPr lang="en-US"/>
        </a:p>
      </dgm:t>
    </dgm:pt>
    <dgm:pt modelId="{75A83CB2-8DAF-944C-B833-B9FE0D8BC868}">
      <dgm:prSet phldrT="[Text]"/>
      <dgm:spPr>
        <a:solidFill>
          <a:srgbClr val="6A4A62"/>
        </a:solidFill>
        <a:ln>
          <a:noFill/>
        </a:ln>
      </dgm:spPr>
      <dgm:t>
        <a:bodyPr/>
        <a:lstStyle/>
        <a:p>
          <a:r>
            <a:rPr lang="en-US" dirty="0"/>
            <a:t>Build a Foundation</a:t>
          </a:r>
        </a:p>
      </dgm:t>
    </dgm:pt>
    <dgm:pt modelId="{C2412FC5-68FB-F04C-BE69-7ABE24D83BF8}" type="parTrans" cxnId="{54283F8A-676E-B640-8417-6276A8D71B49}">
      <dgm:prSet/>
      <dgm:spPr/>
      <dgm:t>
        <a:bodyPr/>
        <a:lstStyle/>
        <a:p>
          <a:endParaRPr lang="en-US"/>
        </a:p>
      </dgm:t>
    </dgm:pt>
    <dgm:pt modelId="{A2974A10-9642-9642-B6B0-28B97FF1699E}" type="sibTrans" cxnId="{54283F8A-676E-B640-8417-6276A8D71B49}">
      <dgm:prSet/>
      <dgm:spPr>
        <a:solidFill>
          <a:srgbClr val="6A4A62">
            <a:alpha val="50196"/>
          </a:srgbClr>
        </a:solidFill>
      </dgm:spPr>
      <dgm:t>
        <a:bodyPr/>
        <a:lstStyle/>
        <a:p>
          <a:endParaRPr lang="en-US"/>
        </a:p>
      </dgm:t>
    </dgm:pt>
    <dgm:pt modelId="{150F1B19-E664-2A43-8A69-5EF90B236268}">
      <dgm:prSet phldrT="[Text]"/>
      <dgm:spPr>
        <a:solidFill>
          <a:srgbClr val="6A4A62"/>
        </a:solidFill>
        <a:ln>
          <a:noFill/>
        </a:ln>
      </dgm:spPr>
      <dgm:t>
        <a:bodyPr/>
        <a:lstStyle/>
        <a:p>
          <a:r>
            <a:rPr lang="en-US" dirty="0"/>
            <a:t>Develop Data Collection Processes</a:t>
          </a:r>
        </a:p>
      </dgm:t>
    </dgm:pt>
    <dgm:pt modelId="{08D5D26A-4F68-DE45-AAE2-AEDC7528C2E2}" type="sibTrans" cxnId="{E118E2C9-C1ED-FC48-A2F2-F9FE226502F8}">
      <dgm:prSet/>
      <dgm:spPr>
        <a:solidFill>
          <a:srgbClr val="6A4A62">
            <a:alpha val="50196"/>
          </a:srgbClr>
        </a:solidFill>
      </dgm:spPr>
      <dgm:t>
        <a:bodyPr/>
        <a:lstStyle/>
        <a:p>
          <a:endParaRPr lang="en-US"/>
        </a:p>
      </dgm:t>
    </dgm:pt>
    <dgm:pt modelId="{EFB065AA-57D8-C947-950B-E0A6F5D963E7}" type="parTrans" cxnId="{E118E2C9-C1ED-FC48-A2F2-F9FE226502F8}">
      <dgm:prSet/>
      <dgm:spPr/>
      <dgm:t>
        <a:bodyPr/>
        <a:lstStyle/>
        <a:p>
          <a:endParaRPr lang="en-US"/>
        </a:p>
      </dgm:t>
    </dgm:pt>
    <dgm:pt modelId="{82F2876B-6616-4648-AE51-E6333C693704}">
      <dgm:prSet/>
      <dgm:spPr>
        <a:solidFill>
          <a:srgbClr val="6A4A62"/>
        </a:solidFill>
        <a:ln>
          <a:noFill/>
        </a:ln>
      </dgm:spPr>
      <dgm:t>
        <a:bodyPr/>
        <a:lstStyle/>
        <a:p>
          <a:r>
            <a:rPr lang="en-US" dirty="0"/>
            <a:t>Select an Appropriate Screening Tool</a:t>
          </a:r>
        </a:p>
      </dgm:t>
    </dgm:pt>
    <dgm:pt modelId="{55762498-CE78-AC4D-A851-D8A0A2814C8B}" type="parTrans" cxnId="{78BEFD0C-2291-CC4F-93D4-81992A52518F}">
      <dgm:prSet/>
      <dgm:spPr/>
      <dgm:t>
        <a:bodyPr/>
        <a:lstStyle/>
        <a:p>
          <a:endParaRPr lang="en-US"/>
        </a:p>
      </dgm:t>
    </dgm:pt>
    <dgm:pt modelId="{1B3289A4-20E9-BA4E-A6DD-FE77054C0764}" type="sibTrans" cxnId="{78BEFD0C-2291-CC4F-93D4-81992A52518F}">
      <dgm:prSet/>
      <dgm:spPr>
        <a:solidFill>
          <a:srgbClr val="6A4A62">
            <a:alpha val="50196"/>
          </a:srgbClr>
        </a:solidFill>
      </dgm:spPr>
      <dgm:t>
        <a:bodyPr/>
        <a:lstStyle/>
        <a:p>
          <a:endParaRPr lang="en-US"/>
        </a:p>
      </dgm:t>
    </dgm:pt>
    <dgm:pt modelId="{0DD76B55-05F4-0C44-8CEA-F7F12229780A}">
      <dgm:prSet/>
      <dgm:spPr>
        <a:solidFill>
          <a:srgbClr val="6A4A62"/>
        </a:solidFill>
        <a:ln>
          <a:noFill/>
        </a:ln>
      </dgm:spPr>
      <dgm:t>
        <a:bodyPr/>
        <a:lstStyle/>
        <a:p>
          <a:r>
            <a:rPr lang="en-US" dirty="0"/>
            <a:t>Develop Administration Processes</a:t>
          </a:r>
        </a:p>
      </dgm:t>
    </dgm:pt>
    <dgm:pt modelId="{F76ACD55-2F36-DF42-8EF7-D651C24DF71C}" type="parTrans" cxnId="{1BC0DDB9-2F2B-4641-8F00-D304B89896E2}">
      <dgm:prSet/>
      <dgm:spPr/>
      <dgm:t>
        <a:bodyPr/>
        <a:lstStyle/>
        <a:p>
          <a:endParaRPr lang="en-US"/>
        </a:p>
      </dgm:t>
    </dgm:pt>
    <dgm:pt modelId="{E5D5151F-3D9D-9545-864D-80443376E5C6}" type="sibTrans" cxnId="{1BC0DDB9-2F2B-4641-8F00-D304B89896E2}">
      <dgm:prSet/>
      <dgm:spPr>
        <a:solidFill>
          <a:srgbClr val="6A4A62">
            <a:alpha val="50196"/>
          </a:srgbClr>
        </a:solidFill>
      </dgm:spPr>
      <dgm:t>
        <a:bodyPr/>
        <a:lstStyle/>
        <a:p>
          <a:endParaRPr lang="en-US"/>
        </a:p>
      </dgm:t>
    </dgm:pt>
    <dgm:pt modelId="{F3F73474-DE7E-4F40-B54B-9B4745921554}">
      <dgm:prSet/>
      <dgm:spPr>
        <a:solidFill>
          <a:srgbClr val="6A4A62"/>
        </a:solidFill>
        <a:ln>
          <a:noFill/>
        </a:ln>
      </dgm:spPr>
      <dgm:t>
        <a:bodyPr/>
        <a:lstStyle/>
        <a:p>
          <a:r>
            <a:rPr lang="en-US" dirty="0"/>
            <a:t>Develop Follow Up Processes</a:t>
          </a:r>
        </a:p>
      </dgm:t>
    </dgm:pt>
    <dgm:pt modelId="{9579DD23-1346-1742-AE06-FA9C21D0B41A}" type="parTrans" cxnId="{202CC5D3-42AD-1344-8384-D312E8C1CD2D}">
      <dgm:prSet/>
      <dgm:spPr/>
      <dgm:t>
        <a:bodyPr/>
        <a:lstStyle/>
        <a:p>
          <a:endParaRPr lang="en-US"/>
        </a:p>
      </dgm:t>
    </dgm:pt>
    <dgm:pt modelId="{4E247325-1CEE-764B-87F9-D9431015085A}" type="sibTrans" cxnId="{202CC5D3-42AD-1344-8384-D312E8C1CD2D}">
      <dgm:prSet/>
      <dgm:spPr>
        <a:solidFill>
          <a:srgbClr val="6A4A62">
            <a:alpha val="50196"/>
          </a:srgbClr>
        </a:solidFill>
      </dgm:spPr>
      <dgm:t>
        <a:bodyPr/>
        <a:lstStyle/>
        <a:p>
          <a:endParaRPr lang="en-US"/>
        </a:p>
      </dgm:t>
    </dgm:pt>
    <dgm:pt modelId="{30717E1E-9F9B-8046-BE02-58962666F6D3}">
      <dgm:prSet/>
      <dgm:spPr>
        <a:solidFill>
          <a:srgbClr val="6A4A62"/>
        </a:solidFill>
        <a:ln>
          <a:noFill/>
        </a:ln>
      </dgm:spPr>
      <dgm:t>
        <a:bodyPr/>
        <a:lstStyle/>
        <a:p>
          <a:r>
            <a:rPr lang="en-US" dirty="0"/>
            <a:t>Determine Consent and Assent Processes</a:t>
          </a:r>
        </a:p>
      </dgm:t>
    </dgm:pt>
    <dgm:pt modelId="{13416F6E-259E-9A4B-8426-1128BE81B79A}" type="parTrans" cxnId="{AE488C31-1F93-824D-AED9-4763FF646BF3}">
      <dgm:prSet/>
      <dgm:spPr/>
      <dgm:t>
        <a:bodyPr/>
        <a:lstStyle/>
        <a:p>
          <a:endParaRPr lang="en-US"/>
        </a:p>
      </dgm:t>
    </dgm:pt>
    <dgm:pt modelId="{6BEF208C-4639-CF4D-B048-C9BFADB1A4DC}" type="sibTrans" cxnId="{AE488C31-1F93-824D-AED9-4763FF646BF3}">
      <dgm:prSet/>
      <dgm:spPr>
        <a:solidFill>
          <a:srgbClr val="6A4A62">
            <a:alpha val="50196"/>
          </a:srgbClr>
        </a:solidFill>
      </dgm:spPr>
      <dgm:t>
        <a:bodyPr/>
        <a:lstStyle/>
        <a:p>
          <a:endParaRPr lang="en-US"/>
        </a:p>
      </dgm:t>
    </dgm:pt>
    <dgm:pt modelId="{B9A17330-442D-D64D-97E5-024199C81389}">
      <dgm:prSet/>
      <dgm:spPr>
        <a:solidFill>
          <a:srgbClr val="6A4A62"/>
        </a:solidFill>
        <a:ln>
          <a:noFill/>
        </a:ln>
      </dgm:spPr>
      <dgm:t>
        <a:bodyPr/>
        <a:lstStyle/>
        <a:p>
          <a:r>
            <a:rPr lang="en-US" dirty="0"/>
            <a:t>Clarify Goals</a:t>
          </a:r>
        </a:p>
      </dgm:t>
    </dgm:pt>
    <dgm:pt modelId="{D39823C3-CB84-FA40-BBF4-F45FDEB84757}" type="parTrans" cxnId="{26FEEDA2-1DE3-E34F-81EA-E6E77993D235}">
      <dgm:prSet/>
      <dgm:spPr/>
      <dgm:t>
        <a:bodyPr/>
        <a:lstStyle/>
        <a:p>
          <a:endParaRPr lang="en-US"/>
        </a:p>
      </dgm:t>
    </dgm:pt>
    <dgm:pt modelId="{ED4A29EA-454E-3B44-91BA-406D671F3D6B}" type="sibTrans" cxnId="{26FEEDA2-1DE3-E34F-81EA-E6E77993D235}">
      <dgm:prSet/>
      <dgm:spPr>
        <a:solidFill>
          <a:srgbClr val="6A4A62">
            <a:alpha val="50196"/>
          </a:srgbClr>
        </a:solidFill>
      </dgm:spPr>
      <dgm:t>
        <a:bodyPr/>
        <a:lstStyle/>
        <a:p>
          <a:endParaRPr lang="en-US"/>
        </a:p>
      </dgm:t>
    </dgm:pt>
    <dgm:pt modelId="{40698E2A-EB2D-FB45-9814-48CE381EFDBA}">
      <dgm:prSet/>
      <dgm:spPr>
        <a:solidFill>
          <a:srgbClr val="6A4A62"/>
        </a:solidFill>
        <a:ln>
          <a:noFill/>
        </a:ln>
      </dgm:spPr>
      <dgm:t>
        <a:bodyPr/>
        <a:lstStyle/>
        <a:p>
          <a:r>
            <a:rPr lang="en-US" dirty="0"/>
            <a:t>Identify Resources and Logistics</a:t>
          </a:r>
        </a:p>
      </dgm:t>
    </dgm:pt>
    <dgm:pt modelId="{10E97C2C-4B0E-E44E-9C59-480AD378FE08}" type="parTrans" cxnId="{BD87AC78-240C-3345-971A-2D35E63B90C6}">
      <dgm:prSet/>
      <dgm:spPr/>
      <dgm:t>
        <a:bodyPr/>
        <a:lstStyle/>
        <a:p>
          <a:endParaRPr lang="en-US"/>
        </a:p>
      </dgm:t>
    </dgm:pt>
    <dgm:pt modelId="{2C451D27-5B9A-DA4D-9DF7-F758A33F529D}" type="sibTrans" cxnId="{BD87AC78-240C-3345-971A-2D35E63B90C6}">
      <dgm:prSet/>
      <dgm:spPr>
        <a:solidFill>
          <a:srgbClr val="6A4A62">
            <a:alpha val="50196"/>
          </a:srgbClr>
        </a:solidFill>
      </dgm:spPr>
      <dgm:t>
        <a:bodyPr/>
        <a:lstStyle/>
        <a:p>
          <a:endParaRPr lang="en-US"/>
        </a:p>
      </dgm:t>
    </dgm:pt>
    <dgm:pt modelId="{9D6B9635-694A-C949-B8E2-E8BB38E068C6}">
      <dgm:prSet/>
      <dgm:spPr>
        <a:solidFill>
          <a:srgbClr val="6A4A62"/>
        </a:solidFill>
        <a:ln>
          <a:noFill/>
        </a:ln>
      </dgm:spPr>
      <dgm:t>
        <a:bodyPr/>
        <a:lstStyle/>
        <a:p>
          <a:r>
            <a:rPr lang="en-US" dirty="0"/>
            <a:t>Address Barriers</a:t>
          </a:r>
        </a:p>
      </dgm:t>
    </dgm:pt>
    <dgm:pt modelId="{FA386F33-6967-0240-9024-01B817852075}" type="sibTrans" cxnId="{C2792FC5-F385-1F42-A60E-9F2E8252A479}">
      <dgm:prSet/>
      <dgm:spPr/>
      <dgm:t>
        <a:bodyPr/>
        <a:lstStyle/>
        <a:p>
          <a:endParaRPr lang="en-US"/>
        </a:p>
      </dgm:t>
    </dgm:pt>
    <dgm:pt modelId="{B45847EF-7956-1F45-923F-AEB25DF10542}" type="parTrans" cxnId="{C2792FC5-F385-1F42-A60E-9F2E8252A479}">
      <dgm:prSet/>
      <dgm:spPr/>
      <dgm:t>
        <a:bodyPr/>
        <a:lstStyle/>
        <a:p>
          <a:endParaRPr lang="en-US"/>
        </a:p>
      </dgm:t>
    </dgm:pt>
    <dgm:pt modelId="{DAD0C636-D5A2-E64C-A172-16D533E19C51}" type="pres">
      <dgm:prSet presAssocID="{7E6BE7C3-2F39-4F4A-A548-2194580B2508}" presName="Name0" presStyleCnt="0">
        <dgm:presLayoutVars>
          <dgm:dir/>
          <dgm:resizeHandles/>
        </dgm:presLayoutVars>
      </dgm:prSet>
      <dgm:spPr/>
    </dgm:pt>
    <dgm:pt modelId="{33E2F830-071E-FD44-8D4E-1061A29EEBFE}" type="pres">
      <dgm:prSet presAssocID="{75A83CB2-8DAF-944C-B833-B9FE0D8BC868}" presName="compNode" presStyleCnt="0"/>
      <dgm:spPr/>
    </dgm:pt>
    <dgm:pt modelId="{AE128D88-A073-8E41-ABBE-E61EE75AE7D7}" type="pres">
      <dgm:prSet presAssocID="{75A83CB2-8DAF-944C-B833-B9FE0D8BC868}" presName="dummyConnPt" presStyleCnt="0"/>
      <dgm:spPr/>
    </dgm:pt>
    <dgm:pt modelId="{F3A17E6C-B8D3-B64D-A3C3-3E1293BABF6A}" type="pres">
      <dgm:prSet presAssocID="{75A83CB2-8DAF-944C-B833-B9FE0D8BC868}" presName="node" presStyleLbl="node1" presStyleIdx="0" presStyleCnt="9">
        <dgm:presLayoutVars>
          <dgm:bulletEnabled val="1"/>
        </dgm:presLayoutVars>
      </dgm:prSet>
      <dgm:spPr>
        <a:prstGeom prst="rect">
          <a:avLst/>
        </a:prstGeom>
      </dgm:spPr>
    </dgm:pt>
    <dgm:pt modelId="{B18AD664-5917-2E4B-8E08-6831A9E10446}" type="pres">
      <dgm:prSet presAssocID="{A2974A10-9642-9642-B6B0-28B97FF1699E}" presName="sibTrans" presStyleLbl="bgSibTrans2D1" presStyleIdx="0" presStyleCnt="8" custAng="16200000" custLinFactX="2058" custLinFactY="-100000" custLinFactNeighborX="100000" custLinFactNeighborY="-141537"/>
      <dgm:spPr>
        <a:prstGeom prst="rightArrow">
          <a:avLst/>
        </a:prstGeom>
      </dgm:spPr>
    </dgm:pt>
    <dgm:pt modelId="{EDA37404-88C5-1D43-8660-0608BEAC700E}" type="pres">
      <dgm:prSet presAssocID="{150F1B19-E664-2A43-8A69-5EF90B236268}" presName="compNode" presStyleCnt="0"/>
      <dgm:spPr/>
    </dgm:pt>
    <dgm:pt modelId="{43500D73-999B-894D-A78C-E6208ECBC42F}" type="pres">
      <dgm:prSet presAssocID="{150F1B19-E664-2A43-8A69-5EF90B236268}" presName="dummyConnPt" presStyleCnt="0"/>
      <dgm:spPr/>
    </dgm:pt>
    <dgm:pt modelId="{85861BC9-2643-024B-BCAD-A96BA85B571B}" type="pres">
      <dgm:prSet presAssocID="{150F1B19-E664-2A43-8A69-5EF90B236268}" presName="node" presStyleLbl="node1" presStyleIdx="1" presStyleCnt="9">
        <dgm:presLayoutVars>
          <dgm:bulletEnabled val="1"/>
        </dgm:presLayoutVars>
      </dgm:prSet>
      <dgm:spPr>
        <a:prstGeom prst="rect">
          <a:avLst/>
        </a:prstGeom>
      </dgm:spPr>
    </dgm:pt>
    <dgm:pt modelId="{22A539C6-08C4-604E-BB16-B13207C2FC17}" type="pres">
      <dgm:prSet presAssocID="{08D5D26A-4F68-DE45-AAE2-AEDC7528C2E2}" presName="sibTrans" presStyleLbl="bgSibTrans2D1" presStyleIdx="1" presStyleCnt="8" custAng="16200000" custLinFactX="100000" custLinFactY="279649" custLinFactNeighborX="179813" custLinFactNeighborY="300000"/>
      <dgm:spPr>
        <a:prstGeom prst="rightArrow">
          <a:avLst/>
        </a:prstGeom>
      </dgm:spPr>
    </dgm:pt>
    <dgm:pt modelId="{76C10502-AACD-E84B-A39D-A1F5985FD256}" type="pres">
      <dgm:prSet presAssocID="{0DD76B55-05F4-0C44-8CEA-F7F12229780A}" presName="compNode" presStyleCnt="0"/>
      <dgm:spPr/>
    </dgm:pt>
    <dgm:pt modelId="{51073620-C439-E74C-9553-E7FE475F80A0}" type="pres">
      <dgm:prSet presAssocID="{0DD76B55-05F4-0C44-8CEA-F7F12229780A}" presName="dummyConnPt" presStyleCnt="0"/>
      <dgm:spPr/>
    </dgm:pt>
    <dgm:pt modelId="{88313AA6-9500-9B4C-8B4A-BF62B01219C4}" type="pres">
      <dgm:prSet presAssocID="{0DD76B55-05F4-0C44-8CEA-F7F12229780A}" presName="node" presStyleLbl="node1" presStyleIdx="2" presStyleCnt="9">
        <dgm:presLayoutVars>
          <dgm:bulletEnabled val="1"/>
        </dgm:presLayoutVars>
      </dgm:prSet>
      <dgm:spPr>
        <a:prstGeom prst="rect">
          <a:avLst/>
        </a:prstGeom>
      </dgm:spPr>
    </dgm:pt>
    <dgm:pt modelId="{3DC30A92-4BCC-7645-80D7-68B24E75CC92}" type="pres">
      <dgm:prSet presAssocID="{E5D5151F-3D9D-9545-864D-80443376E5C6}" presName="sibTrans" presStyleLbl="bgSibTrans2D1" presStyleIdx="2" presStyleCnt="8" custLinFactY="62982" custLinFactNeighborX="-15293" custLinFactNeighborY="100000"/>
      <dgm:spPr>
        <a:prstGeom prst="rightArrow">
          <a:avLst/>
        </a:prstGeom>
      </dgm:spPr>
    </dgm:pt>
    <dgm:pt modelId="{0F6F482A-D3BC-FA4F-B5E7-D99ED64F10F8}" type="pres">
      <dgm:prSet presAssocID="{F3F73474-DE7E-4F40-B54B-9B4745921554}" presName="compNode" presStyleCnt="0"/>
      <dgm:spPr/>
    </dgm:pt>
    <dgm:pt modelId="{20E3D742-F612-074B-B84A-89BA1C2FAB59}" type="pres">
      <dgm:prSet presAssocID="{F3F73474-DE7E-4F40-B54B-9B4745921554}" presName="dummyConnPt" presStyleCnt="0"/>
      <dgm:spPr/>
    </dgm:pt>
    <dgm:pt modelId="{8D04DCDD-8A78-394A-889B-B70F59490D48}" type="pres">
      <dgm:prSet presAssocID="{F3F73474-DE7E-4F40-B54B-9B4745921554}" presName="node" presStyleLbl="node1" presStyleIdx="3" presStyleCnt="9">
        <dgm:presLayoutVars>
          <dgm:bulletEnabled val="1"/>
        </dgm:presLayoutVars>
      </dgm:prSet>
      <dgm:spPr>
        <a:prstGeom prst="rect">
          <a:avLst/>
        </a:prstGeom>
      </dgm:spPr>
    </dgm:pt>
    <dgm:pt modelId="{EB6D7F14-CD22-DA47-A439-BF5EEC83EE55}" type="pres">
      <dgm:prSet presAssocID="{4E247325-1CEE-764B-87F9-D9431015085A}" presName="sibTrans" presStyleLbl="bgSibTrans2D1" presStyleIdx="3" presStyleCnt="8" custAng="5400000" custLinFactY="-100000" custLinFactNeighborX="-22121" custLinFactNeighborY="-146905"/>
      <dgm:spPr>
        <a:prstGeom prst="leftArrow">
          <a:avLst/>
        </a:prstGeom>
      </dgm:spPr>
    </dgm:pt>
    <dgm:pt modelId="{EE35110D-20A4-8B44-A2C3-3A23BD52B894}" type="pres">
      <dgm:prSet presAssocID="{30717E1E-9F9B-8046-BE02-58962666F6D3}" presName="compNode" presStyleCnt="0"/>
      <dgm:spPr/>
    </dgm:pt>
    <dgm:pt modelId="{3F4A58E1-B014-844E-A95C-758B32249C46}" type="pres">
      <dgm:prSet presAssocID="{30717E1E-9F9B-8046-BE02-58962666F6D3}" presName="dummyConnPt" presStyleCnt="0"/>
      <dgm:spPr/>
    </dgm:pt>
    <dgm:pt modelId="{369806FC-F3B3-4E4C-9A85-C1DB18E4479D}" type="pres">
      <dgm:prSet presAssocID="{30717E1E-9F9B-8046-BE02-58962666F6D3}" presName="node" presStyleLbl="node1" presStyleIdx="4" presStyleCnt="9">
        <dgm:presLayoutVars>
          <dgm:bulletEnabled val="1"/>
        </dgm:presLayoutVars>
      </dgm:prSet>
      <dgm:spPr>
        <a:prstGeom prst="rect">
          <a:avLst/>
        </a:prstGeom>
      </dgm:spPr>
    </dgm:pt>
    <dgm:pt modelId="{A56805FF-9925-5B47-956B-C1CCDF3A20B8}" type="pres">
      <dgm:prSet presAssocID="{6BEF208C-4639-CF4D-B048-C9BFADB1A4DC}" presName="sibTrans" presStyleLbl="bgSibTrans2D1" presStyleIdx="4" presStyleCnt="8" custAng="16200000" custLinFactX="56490" custLinFactY="300000" custLinFactNeighborX="100000" custLinFactNeighborY="309188"/>
      <dgm:spPr>
        <a:prstGeom prst="rightArrow">
          <a:avLst/>
        </a:prstGeom>
      </dgm:spPr>
    </dgm:pt>
    <dgm:pt modelId="{9651A062-AEC5-1F42-B10E-F54419EA488C}" type="pres">
      <dgm:prSet presAssocID="{B9A17330-442D-D64D-97E5-024199C81389}" presName="compNode" presStyleCnt="0"/>
      <dgm:spPr/>
    </dgm:pt>
    <dgm:pt modelId="{3BD37818-51F1-824B-99B1-56A662126AC4}" type="pres">
      <dgm:prSet presAssocID="{B9A17330-442D-D64D-97E5-024199C81389}" presName="dummyConnPt" presStyleCnt="0"/>
      <dgm:spPr/>
    </dgm:pt>
    <dgm:pt modelId="{15A8AC86-0DFB-C948-A252-994A18D34F10}" type="pres">
      <dgm:prSet presAssocID="{B9A17330-442D-D64D-97E5-024199C81389}" presName="node" presStyleLbl="node1" presStyleIdx="5" presStyleCnt="9">
        <dgm:presLayoutVars>
          <dgm:bulletEnabled val="1"/>
        </dgm:presLayoutVars>
      </dgm:prSet>
      <dgm:spPr>
        <a:prstGeom prst="rect">
          <a:avLst/>
        </a:prstGeom>
      </dgm:spPr>
    </dgm:pt>
    <dgm:pt modelId="{DE1E289A-8250-964F-8436-52CA49A8ED0A}" type="pres">
      <dgm:prSet presAssocID="{ED4A29EA-454E-3B44-91BA-406D671F3D6B}" presName="sibTrans" presStyleLbl="bgSibTrans2D1" presStyleIdx="5" presStyleCnt="8" custLinFactY="76139" custLinFactNeighborX="-14829" custLinFactNeighborY="100000"/>
      <dgm:spPr>
        <a:prstGeom prst="rightArrow">
          <a:avLst/>
        </a:prstGeom>
      </dgm:spPr>
    </dgm:pt>
    <dgm:pt modelId="{09FC25D2-EB28-3C41-A868-BBFA2184C538}" type="pres">
      <dgm:prSet presAssocID="{40698E2A-EB2D-FB45-9814-48CE381EFDBA}" presName="compNode" presStyleCnt="0"/>
      <dgm:spPr/>
    </dgm:pt>
    <dgm:pt modelId="{05E2988D-8366-1047-83A0-CDAACB425D48}" type="pres">
      <dgm:prSet presAssocID="{40698E2A-EB2D-FB45-9814-48CE381EFDBA}" presName="dummyConnPt" presStyleCnt="0"/>
      <dgm:spPr/>
    </dgm:pt>
    <dgm:pt modelId="{A49CF992-AC30-C645-8A5B-A7BD61606484}" type="pres">
      <dgm:prSet presAssocID="{40698E2A-EB2D-FB45-9814-48CE381EFDBA}" presName="node" presStyleLbl="node1" presStyleIdx="6" presStyleCnt="9">
        <dgm:presLayoutVars>
          <dgm:bulletEnabled val="1"/>
        </dgm:presLayoutVars>
      </dgm:prSet>
      <dgm:spPr>
        <a:prstGeom prst="rect">
          <a:avLst/>
        </a:prstGeom>
      </dgm:spPr>
    </dgm:pt>
    <dgm:pt modelId="{8A54D710-7E86-D948-B092-99687FEA2A5D}" type="pres">
      <dgm:prSet presAssocID="{2C451D27-5B9A-DA4D-9DF7-F758A33F529D}" presName="sibTrans" presStyleLbl="bgSibTrans2D1" presStyleIdx="6" presStyleCnt="8" custLinFactY="-59719" custLinFactNeighborX="40823" custLinFactNeighborY="-100000"/>
      <dgm:spPr>
        <a:prstGeom prst="rightArrow">
          <a:avLst/>
        </a:prstGeom>
      </dgm:spPr>
    </dgm:pt>
    <dgm:pt modelId="{74E20180-61AD-7642-A129-5E99860C9723}" type="pres">
      <dgm:prSet presAssocID="{82F2876B-6616-4648-AE51-E6333C693704}" presName="compNode" presStyleCnt="0"/>
      <dgm:spPr/>
    </dgm:pt>
    <dgm:pt modelId="{364D4FEC-7FDD-3A45-9A93-614963286B06}" type="pres">
      <dgm:prSet presAssocID="{82F2876B-6616-4648-AE51-E6333C693704}" presName="dummyConnPt" presStyleCnt="0"/>
      <dgm:spPr/>
    </dgm:pt>
    <dgm:pt modelId="{50C9617A-10DB-4845-A920-3E286ACC498D}" type="pres">
      <dgm:prSet presAssocID="{82F2876B-6616-4648-AE51-E6333C693704}" presName="node" presStyleLbl="node1" presStyleIdx="7" presStyleCnt="9">
        <dgm:presLayoutVars>
          <dgm:bulletEnabled val="1"/>
        </dgm:presLayoutVars>
      </dgm:prSet>
      <dgm:spPr>
        <a:prstGeom prst="rect">
          <a:avLst/>
        </a:prstGeom>
      </dgm:spPr>
    </dgm:pt>
    <dgm:pt modelId="{6B540DAB-25E9-F14B-AEBB-9F6598957D29}" type="pres">
      <dgm:prSet presAssocID="{1B3289A4-20E9-BA4E-A6DD-FE77054C0764}" presName="sibTrans" presStyleLbl="bgSibTrans2D1" presStyleIdx="7" presStyleCnt="8" custAng="10800000" custScaleX="21007" custLinFactX="-118312" custLinFactY="71886" custLinFactNeighborX="-200000" custLinFactNeighborY="100000"/>
      <dgm:spPr>
        <a:prstGeom prst="leftArrow">
          <a:avLst/>
        </a:prstGeom>
      </dgm:spPr>
    </dgm:pt>
    <dgm:pt modelId="{A4940CB2-9A98-BC45-B914-204B2C46EF3C}" type="pres">
      <dgm:prSet presAssocID="{9D6B9635-694A-C949-B8E2-E8BB38E068C6}" presName="compNode" presStyleCnt="0"/>
      <dgm:spPr/>
    </dgm:pt>
    <dgm:pt modelId="{92391DFC-9389-084C-8D43-795C02E1BBAA}" type="pres">
      <dgm:prSet presAssocID="{9D6B9635-694A-C949-B8E2-E8BB38E068C6}" presName="dummyConnPt" presStyleCnt="0"/>
      <dgm:spPr/>
    </dgm:pt>
    <dgm:pt modelId="{231E3356-2055-F047-9688-92BAC74D86B2}" type="pres">
      <dgm:prSet presAssocID="{9D6B9635-694A-C949-B8E2-E8BB38E068C6}" presName="node" presStyleLbl="node1" presStyleIdx="8" presStyleCnt="9">
        <dgm:presLayoutVars>
          <dgm:bulletEnabled val="1"/>
        </dgm:presLayoutVars>
      </dgm:prSet>
      <dgm:spPr>
        <a:prstGeom prst="rect">
          <a:avLst/>
        </a:prstGeom>
      </dgm:spPr>
    </dgm:pt>
  </dgm:ptLst>
  <dgm:cxnLst>
    <dgm:cxn modelId="{78BEFD0C-2291-CC4F-93D4-81992A52518F}" srcId="{7E6BE7C3-2F39-4F4A-A548-2194580B2508}" destId="{82F2876B-6616-4648-AE51-E6333C693704}" srcOrd="7" destOrd="0" parTransId="{55762498-CE78-AC4D-A851-D8A0A2814C8B}" sibTransId="{1B3289A4-20E9-BA4E-A6DD-FE77054C0764}"/>
    <dgm:cxn modelId="{EFE05627-13E7-5943-925F-57FAB3973F75}" type="presOf" srcId="{B9A17330-442D-D64D-97E5-024199C81389}" destId="{15A8AC86-0DFB-C948-A252-994A18D34F10}" srcOrd="0" destOrd="0" presId="urn:microsoft.com/office/officeart/2005/8/layout/bProcess4"/>
    <dgm:cxn modelId="{AE488C31-1F93-824D-AED9-4763FF646BF3}" srcId="{7E6BE7C3-2F39-4F4A-A548-2194580B2508}" destId="{30717E1E-9F9B-8046-BE02-58962666F6D3}" srcOrd="4" destOrd="0" parTransId="{13416F6E-259E-9A4B-8426-1128BE81B79A}" sibTransId="{6BEF208C-4639-CF4D-B048-C9BFADB1A4DC}"/>
    <dgm:cxn modelId="{C0684F3B-2D6D-674F-9537-1A4CA81470CF}" type="presOf" srcId="{40698E2A-EB2D-FB45-9814-48CE381EFDBA}" destId="{A49CF992-AC30-C645-8A5B-A7BD61606484}" srcOrd="0" destOrd="0" presId="urn:microsoft.com/office/officeart/2005/8/layout/bProcess4"/>
    <dgm:cxn modelId="{98605A62-094D-DA46-8D68-179316F75647}" type="presOf" srcId="{A2974A10-9642-9642-B6B0-28B97FF1699E}" destId="{B18AD664-5917-2E4B-8E08-6831A9E10446}" srcOrd="0" destOrd="0" presId="urn:microsoft.com/office/officeart/2005/8/layout/bProcess4"/>
    <dgm:cxn modelId="{BD87AC78-240C-3345-971A-2D35E63B90C6}" srcId="{7E6BE7C3-2F39-4F4A-A548-2194580B2508}" destId="{40698E2A-EB2D-FB45-9814-48CE381EFDBA}" srcOrd="6" destOrd="0" parTransId="{10E97C2C-4B0E-E44E-9C59-480AD378FE08}" sibTransId="{2C451D27-5B9A-DA4D-9DF7-F758A33F529D}"/>
    <dgm:cxn modelId="{95C22780-0F66-B440-895F-4EFBDFB23229}" type="presOf" srcId="{F3F73474-DE7E-4F40-B54B-9B4745921554}" destId="{8D04DCDD-8A78-394A-889B-B70F59490D48}" srcOrd="0" destOrd="0" presId="urn:microsoft.com/office/officeart/2005/8/layout/bProcess4"/>
    <dgm:cxn modelId="{D1A4A183-6FF1-5647-B145-42586D422C2A}" type="presOf" srcId="{30717E1E-9F9B-8046-BE02-58962666F6D3}" destId="{369806FC-F3B3-4E4C-9A85-C1DB18E4479D}" srcOrd="0" destOrd="0" presId="urn:microsoft.com/office/officeart/2005/8/layout/bProcess4"/>
    <dgm:cxn modelId="{54283F8A-676E-B640-8417-6276A8D71B49}" srcId="{7E6BE7C3-2F39-4F4A-A548-2194580B2508}" destId="{75A83CB2-8DAF-944C-B833-B9FE0D8BC868}" srcOrd="0" destOrd="0" parTransId="{C2412FC5-68FB-F04C-BE69-7ABE24D83BF8}" sibTransId="{A2974A10-9642-9642-B6B0-28B97FF1699E}"/>
    <dgm:cxn modelId="{241C4596-F087-5144-84EB-657865DB0CCC}" type="presOf" srcId="{E5D5151F-3D9D-9545-864D-80443376E5C6}" destId="{3DC30A92-4BCC-7645-80D7-68B24E75CC92}" srcOrd="0" destOrd="0" presId="urn:microsoft.com/office/officeart/2005/8/layout/bProcess4"/>
    <dgm:cxn modelId="{26FEEDA2-1DE3-E34F-81EA-E6E77993D235}" srcId="{7E6BE7C3-2F39-4F4A-A548-2194580B2508}" destId="{B9A17330-442D-D64D-97E5-024199C81389}" srcOrd="5" destOrd="0" parTransId="{D39823C3-CB84-FA40-BBF4-F45FDEB84757}" sibTransId="{ED4A29EA-454E-3B44-91BA-406D671F3D6B}"/>
    <dgm:cxn modelId="{265FE3A5-5E16-DA44-BFCD-4D6960BAE997}" type="presOf" srcId="{2C451D27-5B9A-DA4D-9DF7-F758A33F529D}" destId="{8A54D710-7E86-D948-B092-99687FEA2A5D}" srcOrd="0" destOrd="0" presId="urn:microsoft.com/office/officeart/2005/8/layout/bProcess4"/>
    <dgm:cxn modelId="{92935BA7-B491-B443-BBA5-65F782F43C2F}" type="presOf" srcId="{4E247325-1CEE-764B-87F9-D9431015085A}" destId="{EB6D7F14-CD22-DA47-A439-BF5EEC83EE55}" srcOrd="0" destOrd="0" presId="urn:microsoft.com/office/officeart/2005/8/layout/bProcess4"/>
    <dgm:cxn modelId="{9DFA5FAB-CACC-E34F-93FA-3301EA92EDA1}" type="presOf" srcId="{75A83CB2-8DAF-944C-B833-B9FE0D8BC868}" destId="{F3A17E6C-B8D3-B64D-A3C3-3E1293BABF6A}" srcOrd="0" destOrd="0" presId="urn:microsoft.com/office/officeart/2005/8/layout/bProcess4"/>
    <dgm:cxn modelId="{71BFF5AC-5176-4348-A28E-740A76103DF6}" type="presOf" srcId="{0DD76B55-05F4-0C44-8CEA-F7F12229780A}" destId="{88313AA6-9500-9B4C-8B4A-BF62B01219C4}" srcOrd="0" destOrd="0" presId="urn:microsoft.com/office/officeart/2005/8/layout/bProcess4"/>
    <dgm:cxn modelId="{1BC0DDB9-2F2B-4641-8F00-D304B89896E2}" srcId="{7E6BE7C3-2F39-4F4A-A548-2194580B2508}" destId="{0DD76B55-05F4-0C44-8CEA-F7F12229780A}" srcOrd="2" destOrd="0" parTransId="{F76ACD55-2F36-DF42-8EF7-D651C24DF71C}" sibTransId="{E5D5151F-3D9D-9545-864D-80443376E5C6}"/>
    <dgm:cxn modelId="{E82A33C3-831C-8C4C-A6E1-6D5FA8AB9A75}" type="presOf" srcId="{1B3289A4-20E9-BA4E-A6DD-FE77054C0764}" destId="{6B540DAB-25E9-F14B-AEBB-9F6598957D29}" srcOrd="0" destOrd="0" presId="urn:microsoft.com/office/officeart/2005/8/layout/bProcess4"/>
    <dgm:cxn modelId="{C2792FC5-F385-1F42-A60E-9F2E8252A479}" srcId="{7E6BE7C3-2F39-4F4A-A548-2194580B2508}" destId="{9D6B9635-694A-C949-B8E2-E8BB38E068C6}" srcOrd="8" destOrd="0" parTransId="{B45847EF-7956-1F45-923F-AEB25DF10542}" sibTransId="{FA386F33-6967-0240-9024-01B817852075}"/>
    <dgm:cxn modelId="{E118E2C9-C1ED-FC48-A2F2-F9FE226502F8}" srcId="{7E6BE7C3-2F39-4F4A-A548-2194580B2508}" destId="{150F1B19-E664-2A43-8A69-5EF90B236268}" srcOrd="1" destOrd="0" parTransId="{EFB065AA-57D8-C947-950B-E0A6F5D963E7}" sibTransId="{08D5D26A-4F68-DE45-AAE2-AEDC7528C2E2}"/>
    <dgm:cxn modelId="{68BEDBCD-B83D-0E4D-AABA-69404A8C64E6}" type="presOf" srcId="{08D5D26A-4F68-DE45-AAE2-AEDC7528C2E2}" destId="{22A539C6-08C4-604E-BB16-B13207C2FC17}" srcOrd="0" destOrd="0" presId="urn:microsoft.com/office/officeart/2005/8/layout/bProcess4"/>
    <dgm:cxn modelId="{39EB5CD1-DFCA-6244-AC1F-85DD7900AB5E}" type="presOf" srcId="{7E6BE7C3-2F39-4F4A-A548-2194580B2508}" destId="{DAD0C636-D5A2-E64C-A172-16D533E19C51}" srcOrd="0" destOrd="0" presId="urn:microsoft.com/office/officeart/2005/8/layout/bProcess4"/>
    <dgm:cxn modelId="{202CC5D3-42AD-1344-8384-D312E8C1CD2D}" srcId="{7E6BE7C3-2F39-4F4A-A548-2194580B2508}" destId="{F3F73474-DE7E-4F40-B54B-9B4745921554}" srcOrd="3" destOrd="0" parTransId="{9579DD23-1346-1742-AE06-FA9C21D0B41A}" sibTransId="{4E247325-1CEE-764B-87F9-D9431015085A}"/>
    <dgm:cxn modelId="{1BF271D9-90A9-444A-8021-989698B92AA0}" type="presOf" srcId="{6BEF208C-4639-CF4D-B048-C9BFADB1A4DC}" destId="{A56805FF-9925-5B47-956B-C1CCDF3A20B8}" srcOrd="0" destOrd="0" presId="urn:microsoft.com/office/officeart/2005/8/layout/bProcess4"/>
    <dgm:cxn modelId="{C5362ADF-EC74-2D41-8581-917EAD761952}" type="presOf" srcId="{150F1B19-E664-2A43-8A69-5EF90B236268}" destId="{85861BC9-2643-024B-BCAD-A96BA85B571B}" srcOrd="0" destOrd="0" presId="urn:microsoft.com/office/officeart/2005/8/layout/bProcess4"/>
    <dgm:cxn modelId="{FD6962EF-FCC1-C645-A140-D30318697713}" type="presOf" srcId="{9D6B9635-694A-C949-B8E2-E8BB38E068C6}" destId="{231E3356-2055-F047-9688-92BAC74D86B2}" srcOrd="0" destOrd="0" presId="urn:microsoft.com/office/officeart/2005/8/layout/bProcess4"/>
    <dgm:cxn modelId="{85A752F4-ABBC-6548-8E66-5583D0367946}" type="presOf" srcId="{ED4A29EA-454E-3B44-91BA-406D671F3D6B}" destId="{DE1E289A-8250-964F-8436-52CA49A8ED0A}" srcOrd="0" destOrd="0" presId="urn:microsoft.com/office/officeart/2005/8/layout/bProcess4"/>
    <dgm:cxn modelId="{C3FC12F5-AD12-B14B-A588-FF28700924AA}" type="presOf" srcId="{82F2876B-6616-4648-AE51-E6333C693704}" destId="{50C9617A-10DB-4845-A920-3E286ACC498D}" srcOrd="0" destOrd="0" presId="urn:microsoft.com/office/officeart/2005/8/layout/bProcess4"/>
    <dgm:cxn modelId="{A6CB4E98-2CBA-1D46-AA2C-82A7B6967CAC}" type="presParOf" srcId="{DAD0C636-D5A2-E64C-A172-16D533E19C51}" destId="{33E2F830-071E-FD44-8D4E-1061A29EEBFE}" srcOrd="0" destOrd="0" presId="urn:microsoft.com/office/officeart/2005/8/layout/bProcess4"/>
    <dgm:cxn modelId="{B40038B5-244D-F540-ABB2-A47E611C70BC}" type="presParOf" srcId="{33E2F830-071E-FD44-8D4E-1061A29EEBFE}" destId="{AE128D88-A073-8E41-ABBE-E61EE75AE7D7}" srcOrd="0" destOrd="0" presId="urn:microsoft.com/office/officeart/2005/8/layout/bProcess4"/>
    <dgm:cxn modelId="{E081B0D6-ED56-A747-A398-CC1ED9F8736A}" type="presParOf" srcId="{33E2F830-071E-FD44-8D4E-1061A29EEBFE}" destId="{F3A17E6C-B8D3-B64D-A3C3-3E1293BABF6A}" srcOrd="1" destOrd="0" presId="urn:microsoft.com/office/officeart/2005/8/layout/bProcess4"/>
    <dgm:cxn modelId="{48DCDC58-3370-324E-9640-CC9522290786}" type="presParOf" srcId="{DAD0C636-D5A2-E64C-A172-16D533E19C51}" destId="{B18AD664-5917-2E4B-8E08-6831A9E10446}" srcOrd="1" destOrd="0" presId="urn:microsoft.com/office/officeart/2005/8/layout/bProcess4"/>
    <dgm:cxn modelId="{2B9DCD09-67B1-8E47-B49D-42E3D871B953}" type="presParOf" srcId="{DAD0C636-D5A2-E64C-A172-16D533E19C51}" destId="{EDA37404-88C5-1D43-8660-0608BEAC700E}" srcOrd="2" destOrd="0" presId="urn:microsoft.com/office/officeart/2005/8/layout/bProcess4"/>
    <dgm:cxn modelId="{9EA7B30A-D37A-2645-8C21-8CA345F17D49}" type="presParOf" srcId="{EDA37404-88C5-1D43-8660-0608BEAC700E}" destId="{43500D73-999B-894D-A78C-E6208ECBC42F}" srcOrd="0" destOrd="0" presId="urn:microsoft.com/office/officeart/2005/8/layout/bProcess4"/>
    <dgm:cxn modelId="{5C11C038-6F6D-3C4D-A9F6-F87FC16C4DA7}" type="presParOf" srcId="{EDA37404-88C5-1D43-8660-0608BEAC700E}" destId="{85861BC9-2643-024B-BCAD-A96BA85B571B}" srcOrd="1" destOrd="0" presId="urn:microsoft.com/office/officeart/2005/8/layout/bProcess4"/>
    <dgm:cxn modelId="{F196968E-FF73-4F46-A2AC-51FBE4395643}" type="presParOf" srcId="{DAD0C636-D5A2-E64C-A172-16D533E19C51}" destId="{22A539C6-08C4-604E-BB16-B13207C2FC17}" srcOrd="3" destOrd="0" presId="urn:microsoft.com/office/officeart/2005/8/layout/bProcess4"/>
    <dgm:cxn modelId="{B16A3D1D-7735-3742-80DA-F7EB4B78D379}" type="presParOf" srcId="{DAD0C636-D5A2-E64C-A172-16D533E19C51}" destId="{76C10502-AACD-E84B-A39D-A1F5985FD256}" srcOrd="4" destOrd="0" presId="urn:microsoft.com/office/officeart/2005/8/layout/bProcess4"/>
    <dgm:cxn modelId="{081A1973-06B8-1344-8004-F9A66EEC5F7A}" type="presParOf" srcId="{76C10502-AACD-E84B-A39D-A1F5985FD256}" destId="{51073620-C439-E74C-9553-E7FE475F80A0}" srcOrd="0" destOrd="0" presId="urn:microsoft.com/office/officeart/2005/8/layout/bProcess4"/>
    <dgm:cxn modelId="{8720FEAA-AF92-4047-A439-6DB3E7FA6650}" type="presParOf" srcId="{76C10502-AACD-E84B-A39D-A1F5985FD256}" destId="{88313AA6-9500-9B4C-8B4A-BF62B01219C4}" srcOrd="1" destOrd="0" presId="urn:microsoft.com/office/officeart/2005/8/layout/bProcess4"/>
    <dgm:cxn modelId="{B71AF72E-F8F9-7B44-A7F9-F27AA8BA126D}" type="presParOf" srcId="{DAD0C636-D5A2-E64C-A172-16D533E19C51}" destId="{3DC30A92-4BCC-7645-80D7-68B24E75CC92}" srcOrd="5" destOrd="0" presId="urn:microsoft.com/office/officeart/2005/8/layout/bProcess4"/>
    <dgm:cxn modelId="{4507F36C-318A-CF46-9DAB-C063F3B5343E}" type="presParOf" srcId="{DAD0C636-D5A2-E64C-A172-16D533E19C51}" destId="{0F6F482A-D3BC-FA4F-B5E7-D99ED64F10F8}" srcOrd="6" destOrd="0" presId="urn:microsoft.com/office/officeart/2005/8/layout/bProcess4"/>
    <dgm:cxn modelId="{AD2FBBB8-C896-744C-9F11-8B813B943548}" type="presParOf" srcId="{0F6F482A-D3BC-FA4F-B5E7-D99ED64F10F8}" destId="{20E3D742-F612-074B-B84A-89BA1C2FAB59}" srcOrd="0" destOrd="0" presId="urn:microsoft.com/office/officeart/2005/8/layout/bProcess4"/>
    <dgm:cxn modelId="{8B053AAF-26D2-944F-A1C2-1F0D2778C5D1}" type="presParOf" srcId="{0F6F482A-D3BC-FA4F-B5E7-D99ED64F10F8}" destId="{8D04DCDD-8A78-394A-889B-B70F59490D48}" srcOrd="1" destOrd="0" presId="urn:microsoft.com/office/officeart/2005/8/layout/bProcess4"/>
    <dgm:cxn modelId="{BBB6E328-8FB2-8747-8F32-082708D3EAFD}" type="presParOf" srcId="{DAD0C636-D5A2-E64C-A172-16D533E19C51}" destId="{EB6D7F14-CD22-DA47-A439-BF5EEC83EE55}" srcOrd="7" destOrd="0" presId="urn:microsoft.com/office/officeart/2005/8/layout/bProcess4"/>
    <dgm:cxn modelId="{F5957FFB-E2EC-C245-801A-48D0F1331005}" type="presParOf" srcId="{DAD0C636-D5A2-E64C-A172-16D533E19C51}" destId="{EE35110D-20A4-8B44-A2C3-3A23BD52B894}" srcOrd="8" destOrd="0" presId="urn:microsoft.com/office/officeart/2005/8/layout/bProcess4"/>
    <dgm:cxn modelId="{7D9C99A6-74FA-F143-A3AE-0FEBA7350623}" type="presParOf" srcId="{EE35110D-20A4-8B44-A2C3-3A23BD52B894}" destId="{3F4A58E1-B014-844E-A95C-758B32249C46}" srcOrd="0" destOrd="0" presId="urn:microsoft.com/office/officeart/2005/8/layout/bProcess4"/>
    <dgm:cxn modelId="{80BC5DC7-4648-2945-8295-D221AB2F2ABC}" type="presParOf" srcId="{EE35110D-20A4-8B44-A2C3-3A23BD52B894}" destId="{369806FC-F3B3-4E4C-9A85-C1DB18E4479D}" srcOrd="1" destOrd="0" presId="urn:microsoft.com/office/officeart/2005/8/layout/bProcess4"/>
    <dgm:cxn modelId="{EF174B10-8B14-2B45-9343-B907C6507A3F}" type="presParOf" srcId="{DAD0C636-D5A2-E64C-A172-16D533E19C51}" destId="{A56805FF-9925-5B47-956B-C1CCDF3A20B8}" srcOrd="9" destOrd="0" presId="urn:microsoft.com/office/officeart/2005/8/layout/bProcess4"/>
    <dgm:cxn modelId="{D35A5FB0-20EF-BA49-BED5-94C72EC41AE2}" type="presParOf" srcId="{DAD0C636-D5A2-E64C-A172-16D533E19C51}" destId="{9651A062-AEC5-1F42-B10E-F54419EA488C}" srcOrd="10" destOrd="0" presId="urn:microsoft.com/office/officeart/2005/8/layout/bProcess4"/>
    <dgm:cxn modelId="{C655CFED-2635-2842-AE32-869DFD7DFA4C}" type="presParOf" srcId="{9651A062-AEC5-1F42-B10E-F54419EA488C}" destId="{3BD37818-51F1-824B-99B1-56A662126AC4}" srcOrd="0" destOrd="0" presId="urn:microsoft.com/office/officeart/2005/8/layout/bProcess4"/>
    <dgm:cxn modelId="{6489A354-BF54-CF49-AD5D-0FFFA216F2F2}" type="presParOf" srcId="{9651A062-AEC5-1F42-B10E-F54419EA488C}" destId="{15A8AC86-0DFB-C948-A252-994A18D34F10}" srcOrd="1" destOrd="0" presId="urn:microsoft.com/office/officeart/2005/8/layout/bProcess4"/>
    <dgm:cxn modelId="{D2130A0E-7969-8941-AE32-EB9FE3D2CE31}" type="presParOf" srcId="{DAD0C636-D5A2-E64C-A172-16D533E19C51}" destId="{DE1E289A-8250-964F-8436-52CA49A8ED0A}" srcOrd="11" destOrd="0" presId="urn:microsoft.com/office/officeart/2005/8/layout/bProcess4"/>
    <dgm:cxn modelId="{BDC687EF-5497-DD4B-BBD8-C26C50B3B1F7}" type="presParOf" srcId="{DAD0C636-D5A2-E64C-A172-16D533E19C51}" destId="{09FC25D2-EB28-3C41-A868-BBFA2184C538}" srcOrd="12" destOrd="0" presId="urn:microsoft.com/office/officeart/2005/8/layout/bProcess4"/>
    <dgm:cxn modelId="{EE202FEE-D9E2-F44C-96E6-2C7E58D2A86A}" type="presParOf" srcId="{09FC25D2-EB28-3C41-A868-BBFA2184C538}" destId="{05E2988D-8366-1047-83A0-CDAACB425D48}" srcOrd="0" destOrd="0" presId="urn:microsoft.com/office/officeart/2005/8/layout/bProcess4"/>
    <dgm:cxn modelId="{0C62A7C8-6B62-7F49-B8BC-5A1A9592E3FD}" type="presParOf" srcId="{09FC25D2-EB28-3C41-A868-BBFA2184C538}" destId="{A49CF992-AC30-C645-8A5B-A7BD61606484}" srcOrd="1" destOrd="0" presId="urn:microsoft.com/office/officeart/2005/8/layout/bProcess4"/>
    <dgm:cxn modelId="{B52CB15E-DC93-AB4F-8707-FD09FD5CAF39}" type="presParOf" srcId="{DAD0C636-D5A2-E64C-A172-16D533E19C51}" destId="{8A54D710-7E86-D948-B092-99687FEA2A5D}" srcOrd="13" destOrd="0" presId="urn:microsoft.com/office/officeart/2005/8/layout/bProcess4"/>
    <dgm:cxn modelId="{F93B0B1A-9249-7A4E-B575-ECDAF13B4692}" type="presParOf" srcId="{DAD0C636-D5A2-E64C-A172-16D533E19C51}" destId="{74E20180-61AD-7642-A129-5E99860C9723}" srcOrd="14" destOrd="0" presId="urn:microsoft.com/office/officeart/2005/8/layout/bProcess4"/>
    <dgm:cxn modelId="{8F2D20F6-1E68-6246-B622-61FAF3DAC105}" type="presParOf" srcId="{74E20180-61AD-7642-A129-5E99860C9723}" destId="{364D4FEC-7FDD-3A45-9A93-614963286B06}" srcOrd="0" destOrd="0" presId="urn:microsoft.com/office/officeart/2005/8/layout/bProcess4"/>
    <dgm:cxn modelId="{AA9C53E4-406A-F54F-8FEB-E849450AF480}" type="presParOf" srcId="{74E20180-61AD-7642-A129-5E99860C9723}" destId="{50C9617A-10DB-4845-A920-3E286ACC498D}" srcOrd="1" destOrd="0" presId="urn:microsoft.com/office/officeart/2005/8/layout/bProcess4"/>
    <dgm:cxn modelId="{F3851008-3960-1E45-A314-10B5D8A8FA49}" type="presParOf" srcId="{DAD0C636-D5A2-E64C-A172-16D533E19C51}" destId="{6B540DAB-25E9-F14B-AEBB-9F6598957D29}" srcOrd="15" destOrd="0" presId="urn:microsoft.com/office/officeart/2005/8/layout/bProcess4"/>
    <dgm:cxn modelId="{90BBA383-D922-0546-A5B8-C4778727AECC}" type="presParOf" srcId="{DAD0C636-D5A2-E64C-A172-16D533E19C51}" destId="{A4940CB2-9A98-BC45-B914-204B2C46EF3C}" srcOrd="16" destOrd="0" presId="urn:microsoft.com/office/officeart/2005/8/layout/bProcess4"/>
    <dgm:cxn modelId="{5AC13577-963D-E54D-A5BC-45F848868C63}" type="presParOf" srcId="{A4940CB2-9A98-BC45-B914-204B2C46EF3C}" destId="{92391DFC-9389-084C-8D43-795C02E1BBAA}" srcOrd="0" destOrd="0" presId="urn:microsoft.com/office/officeart/2005/8/layout/bProcess4"/>
    <dgm:cxn modelId="{173FEC6A-2BFF-254B-B9A5-CCE555891C64}" type="presParOf" srcId="{A4940CB2-9A98-BC45-B914-204B2C46EF3C}" destId="{231E3356-2055-F047-9688-92BAC74D86B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6BE7C3-2F39-4F4A-A548-2194580B2508}" type="doc">
      <dgm:prSet loTypeId="urn:microsoft.com/office/officeart/2005/8/layout/bProcess4" loCatId="" qsTypeId="urn:microsoft.com/office/officeart/2005/8/quickstyle/simple2" qsCatId="simple" csTypeId="urn:microsoft.com/office/officeart/2005/8/colors/accent1_2" csCatId="accent1" phldr="1"/>
      <dgm:spPr/>
      <dgm:t>
        <a:bodyPr/>
        <a:lstStyle/>
        <a:p>
          <a:endParaRPr lang="en-US"/>
        </a:p>
      </dgm:t>
    </dgm:pt>
    <dgm:pt modelId="{75A83CB2-8DAF-944C-B833-B9FE0D8BC868}">
      <dgm:prSet phldrT="[Text]"/>
      <dgm:spPr>
        <a:solidFill>
          <a:srgbClr val="6A4A62"/>
        </a:solidFill>
        <a:ln>
          <a:noFill/>
        </a:ln>
      </dgm:spPr>
      <dgm:t>
        <a:bodyPr/>
        <a:lstStyle/>
        <a:p>
          <a:r>
            <a:rPr lang="en-US" dirty="0"/>
            <a:t>Build a Foundation</a:t>
          </a:r>
        </a:p>
      </dgm:t>
    </dgm:pt>
    <dgm:pt modelId="{C2412FC5-68FB-F04C-BE69-7ABE24D83BF8}" type="parTrans" cxnId="{54283F8A-676E-B640-8417-6276A8D71B49}">
      <dgm:prSet/>
      <dgm:spPr/>
      <dgm:t>
        <a:bodyPr/>
        <a:lstStyle/>
        <a:p>
          <a:endParaRPr lang="en-US"/>
        </a:p>
      </dgm:t>
    </dgm:pt>
    <dgm:pt modelId="{A2974A10-9642-9642-B6B0-28B97FF1699E}" type="sibTrans" cxnId="{54283F8A-676E-B640-8417-6276A8D71B49}">
      <dgm:prSet/>
      <dgm:spPr>
        <a:solidFill>
          <a:srgbClr val="6A4A62">
            <a:alpha val="50196"/>
          </a:srgbClr>
        </a:solidFill>
      </dgm:spPr>
      <dgm:t>
        <a:bodyPr/>
        <a:lstStyle/>
        <a:p>
          <a:endParaRPr lang="en-US"/>
        </a:p>
      </dgm:t>
    </dgm:pt>
    <dgm:pt modelId="{150F1B19-E664-2A43-8A69-5EF90B236268}">
      <dgm:prSet phldrT="[Text]"/>
      <dgm:spPr>
        <a:solidFill>
          <a:srgbClr val="6A4A62"/>
        </a:solidFill>
        <a:ln>
          <a:noFill/>
        </a:ln>
      </dgm:spPr>
      <dgm:t>
        <a:bodyPr/>
        <a:lstStyle/>
        <a:p>
          <a:r>
            <a:rPr lang="en-US" dirty="0"/>
            <a:t>Develop Data Collection Processes</a:t>
          </a:r>
        </a:p>
      </dgm:t>
    </dgm:pt>
    <dgm:pt modelId="{08D5D26A-4F68-DE45-AAE2-AEDC7528C2E2}" type="sibTrans" cxnId="{E118E2C9-C1ED-FC48-A2F2-F9FE226502F8}">
      <dgm:prSet/>
      <dgm:spPr>
        <a:solidFill>
          <a:srgbClr val="6A4A62">
            <a:alpha val="50196"/>
          </a:srgbClr>
        </a:solidFill>
      </dgm:spPr>
      <dgm:t>
        <a:bodyPr/>
        <a:lstStyle/>
        <a:p>
          <a:endParaRPr lang="en-US"/>
        </a:p>
      </dgm:t>
    </dgm:pt>
    <dgm:pt modelId="{EFB065AA-57D8-C947-950B-E0A6F5D963E7}" type="parTrans" cxnId="{E118E2C9-C1ED-FC48-A2F2-F9FE226502F8}">
      <dgm:prSet/>
      <dgm:spPr/>
      <dgm:t>
        <a:bodyPr/>
        <a:lstStyle/>
        <a:p>
          <a:endParaRPr lang="en-US"/>
        </a:p>
      </dgm:t>
    </dgm:pt>
    <dgm:pt modelId="{82F2876B-6616-4648-AE51-E6333C693704}">
      <dgm:prSet/>
      <dgm:spPr>
        <a:solidFill>
          <a:srgbClr val="6A4A62"/>
        </a:solidFill>
        <a:ln>
          <a:noFill/>
        </a:ln>
      </dgm:spPr>
      <dgm:t>
        <a:bodyPr/>
        <a:lstStyle/>
        <a:p>
          <a:r>
            <a:rPr lang="en-US" dirty="0"/>
            <a:t>Select an Appropriate Screening Tool</a:t>
          </a:r>
        </a:p>
      </dgm:t>
    </dgm:pt>
    <dgm:pt modelId="{55762498-CE78-AC4D-A851-D8A0A2814C8B}" type="parTrans" cxnId="{78BEFD0C-2291-CC4F-93D4-81992A52518F}">
      <dgm:prSet/>
      <dgm:spPr/>
      <dgm:t>
        <a:bodyPr/>
        <a:lstStyle/>
        <a:p>
          <a:endParaRPr lang="en-US"/>
        </a:p>
      </dgm:t>
    </dgm:pt>
    <dgm:pt modelId="{1B3289A4-20E9-BA4E-A6DD-FE77054C0764}" type="sibTrans" cxnId="{78BEFD0C-2291-CC4F-93D4-81992A52518F}">
      <dgm:prSet/>
      <dgm:spPr>
        <a:solidFill>
          <a:srgbClr val="6A4A62">
            <a:alpha val="50196"/>
          </a:srgbClr>
        </a:solidFill>
      </dgm:spPr>
      <dgm:t>
        <a:bodyPr/>
        <a:lstStyle/>
        <a:p>
          <a:endParaRPr lang="en-US"/>
        </a:p>
      </dgm:t>
    </dgm:pt>
    <dgm:pt modelId="{0DD76B55-05F4-0C44-8CEA-F7F12229780A}">
      <dgm:prSet/>
      <dgm:spPr>
        <a:solidFill>
          <a:srgbClr val="6A4A62"/>
        </a:solidFill>
        <a:ln>
          <a:noFill/>
        </a:ln>
      </dgm:spPr>
      <dgm:t>
        <a:bodyPr/>
        <a:lstStyle/>
        <a:p>
          <a:r>
            <a:rPr lang="en-US" dirty="0"/>
            <a:t>Develop Administration Processes</a:t>
          </a:r>
        </a:p>
      </dgm:t>
    </dgm:pt>
    <dgm:pt modelId="{F76ACD55-2F36-DF42-8EF7-D651C24DF71C}" type="parTrans" cxnId="{1BC0DDB9-2F2B-4641-8F00-D304B89896E2}">
      <dgm:prSet/>
      <dgm:spPr/>
      <dgm:t>
        <a:bodyPr/>
        <a:lstStyle/>
        <a:p>
          <a:endParaRPr lang="en-US"/>
        </a:p>
      </dgm:t>
    </dgm:pt>
    <dgm:pt modelId="{E5D5151F-3D9D-9545-864D-80443376E5C6}" type="sibTrans" cxnId="{1BC0DDB9-2F2B-4641-8F00-D304B89896E2}">
      <dgm:prSet/>
      <dgm:spPr>
        <a:solidFill>
          <a:srgbClr val="6A4A62">
            <a:alpha val="50196"/>
          </a:srgbClr>
        </a:solidFill>
      </dgm:spPr>
      <dgm:t>
        <a:bodyPr/>
        <a:lstStyle/>
        <a:p>
          <a:endParaRPr lang="en-US"/>
        </a:p>
      </dgm:t>
    </dgm:pt>
    <dgm:pt modelId="{F3F73474-DE7E-4F40-B54B-9B4745921554}">
      <dgm:prSet/>
      <dgm:spPr>
        <a:solidFill>
          <a:srgbClr val="6A4A62"/>
        </a:solidFill>
        <a:ln>
          <a:noFill/>
        </a:ln>
      </dgm:spPr>
      <dgm:t>
        <a:bodyPr/>
        <a:lstStyle/>
        <a:p>
          <a:r>
            <a:rPr lang="en-US" dirty="0"/>
            <a:t>Develop Follow Up Processes</a:t>
          </a:r>
        </a:p>
      </dgm:t>
    </dgm:pt>
    <dgm:pt modelId="{9579DD23-1346-1742-AE06-FA9C21D0B41A}" type="parTrans" cxnId="{202CC5D3-42AD-1344-8384-D312E8C1CD2D}">
      <dgm:prSet/>
      <dgm:spPr/>
      <dgm:t>
        <a:bodyPr/>
        <a:lstStyle/>
        <a:p>
          <a:endParaRPr lang="en-US"/>
        </a:p>
      </dgm:t>
    </dgm:pt>
    <dgm:pt modelId="{4E247325-1CEE-764B-87F9-D9431015085A}" type="sibTrans" cxnId="{202CC5D3-42AD-1344-8384-D312E8C1CD2D}">
      <dgm:prSet/>
      <dgm:spPr>
        <a:solidFill>
          <a:srgbClr val="6A4A62">
            <a:alpha val="50196"/>
          </a:srgbClr>
        </a:solidFill>
      </dgm:spPr>
      <dgm:t>
        <a:bodyPr/>
        <a:lstStyle/>
        <a:p>
          <a:endParaRPr lang="en-US"/>
        </a:p>
      </dgm:t>
    </dgm:pt>
    <dgm:pt modelId="{30717E1E-9F9B-8046-BE02-58962666F6D3}">
      <dgm:prSet/>
      <dgm:spPr>
        <a:solidFill>
          <a:srgbClr val="6A4A62"/>
        </a:solidFill>
        <a:ln>
          <a:noFill/>
        </a:ln>
      </dgm:spPr>
      <dgm:t>
        <a:bodyPr/>
        <a:lstStyle/>
        <a:p>
          <a:r>
            <a:rPr lang="en-US" dirty="0"/>
            <a:t>Determine Consent and Assent Processes</a:t>
          </a:r>
        </a:p>
      </dgm:t>
    </dgm:pt>
    <dgm:pt modelId="{13416F6E-259E-9A4B-8426-1128BE81B79A}" type="parTrans" cxnId="{AE488C31-1F93-824D-AED9-4763FF646BF3}">
      <dgm:prSet/>
      <dgm:spPr/>
      <dgm:t>
        <a:bodyPr/>
        <a:lstStyle/>
        <a:p>
          <a:endParaRPr lang="en-US"/>
        </a:p>
      </dgm:t>
    </dgm:pt>
    <dgm:pt modelId="{6BEF208C-4639-CF4D-B048-C9BFADB1A4DC}" type="sibTrans" cxnId="{AE488C31-1F93-824D-AED9-4763FF646BF3}">
      <dgm:prSet/>
      <dgm:spPr>
        <a:solidFill>
          <a:srgbClr val="6A4A62">
            <a:alpha val="50196"/>
          </a:srgbClr>
        </a:solidFill>
      </dgm:spPr>
      <dgm:t>
        <a:bodyPr/>
        <a:lstStyle/>
        <a:p>
          <a:endParaRPr lang="en-US"/>
        </a:p>
      </dgm:t>
    </dgm:pt>
    <dgm:pt modelId="{B9A17330-442D-D64D-97E5-024199C81389}">
      <dgm:prSet/>
      <dgm:spPr>
        <a:solidFill>
          <a:srgbClr val="6A4A62"/>
        </a:solidFill>
        <a:ln>
          <a:noFill/>
        </a:ln>
      </dgm:spPr>
      <dgm:t>
        <a:bodyPr/>
        <a:lstStyle/>
        <a:p>
          <a:r>
            <a:rPr lang="en-US" dirty="0"/>
            <a:t>Clarify Goals</a:t>
          </a:r>
        </a:p>
      </dgm:t>
    </dgm:pt>
    <dgm:pt modelId="{D39823C3-CB84-FA40-BBF4-F45FDEB84757}" type="parTrans" cxnId="{26FEEDA2-1DE3-E34F-81EA-E6E77993D235}">
      <dgm:prSet/>
      <dgm:spPr/>
      <dgm:t>
        <a:bodyPr/>
        <a:lstStyle/>
        <a:p>
          <a:endParaRPr lang="en-US"/>
        </a:p>
      </dgm:t>
    </dgm:pt>
    <dgm:pt modelId="{ED4A29EA-454E-3B44-91BA-406D671F3D6B}" type="sibTrans" cxnId="{26FEEDA2-1DE3-E34F-81EA-E6E77993D235}">
      <dgm:prSet/>
      <dgm:spPr>
        <a:solidFill>
          <a:srgbClr val="6A4A62">
            <a:alpha val="50196"/>
          </a:srgbClr>
        </a:solidFill>
      </dgm:spPr>
      <dgm:t>
        <a:bodyPr/>
        <a:lstStyle/>
        <a:p>
          <a:endParaRPr lang="en-US"/>
        </a:p>
      </dgm:t>
    </dgm:pt>
    <dgm:pt modelId="{40698E2A-EB2D-FB45-9814-48CE381EFDBA}">
      <dgm:prSet/>
      <dgm:spPr>
        <a:solidFill>
          <a:srgbClr val="6A4A62"/>
        </a:solidFill>
        <a:ln>
          <a:noFill/>
        </a:ln>
      </dgm:spPr>
      <dgm:t>
        <a:bodyPr/>
        <a:lstStyle/>
        <a:p>
          <a:r>
            <a:rPr lang="en-US" dirty="0"/>
            <a:t>Identify Resources and Logistics</a:t>
          </a:r>
        </a:p>
      </dgm:t>
    </dgm:pt>
    <dgm:pt modelId="{10E97C2C-4B0E-E44E-9C59-480AD378FE08}" type="parTrans" cxnId="{BD87AC78-240C-3345-971A-2D35E63B90C6}">
      <dgm:prSet/>
      <dgm:spPr/>
      <dgm:t>
        <a:bodyPr/>
        <a:lstStyle/>
        <a:p>
          <a:endParaRPr lang="en-US"/>
        </a:p>
      </dgm:t>
    </dgm:pt>
    <dgm:pt modelId="{2C451D27-5B9A-DA4D-9DF7-F758A33F529D}" type="sibTrans" cxnId="{BD87AC78-240C-3345-971A-2D35E63B90C6}">
      <dgm:prSet/>
      <dgm:spPr>
        <a:solidFill>
          <a:srgbClr val="6A4A62">
            <a:alpha val="50196"/>
          </a:srgbClr>
        </a:solidFill>
      </dgm:spPr>
      <dgm:t>
        <a:bodyPr/>
        <a:lstStyle/>
        <a:p>
          <a:endParaRPr lang="en-US"/>
        </a:p>
      </dgm:t>
    </dgm:pt>
    <dgm:pt modelId="{9D6B9635-694A-C949-B8E2-E8BB38E068C6}">
      <dgm:prSet/>
      <dgm:spPr>
        <a:solidFill>
          <a:srgbClr val="6A4A62"/>
        </a:solidFill>
        <a:ln>
          <a:noFill/>
        </a:ln>
      </dgm:spPr>
      <dgm:t>
        <a:bodyPr/>
        <a:lstStyle/>
        <a:p>
          <a:r>
            <a:rPr lang="en-US" dirty="0"/>
            <a:t>Address Barriers</a:t>
          </a:r>
        </a:p>
      </dgm:t>
    </dgm:pt>
    <dgm:pt modelId="{FA386F33-6967-0240-9024-01B817852075}" type="sibTrans" cxnId="{C2792FC5-F385-1F42-A60E-9F2E8252A479}">
      <dgm:prSet/>
      <dgm:spPr/>
      <dgm:t>
        <a:bodyPr/>
        <a:lstStyle/>
        <a:p>
          <a:endParaRPr lang="en-US"/>
        </a:p>
      </dgm:t>
    </dgm:pt>
    <dgm:pt modelId="{B45847EF-7956-1F45-923F-AEB25DF10542}" type="parTrans" cxnId="{C2792FC5-F385-1F42-A60E-9F2E8252A479}">
      <dgm:prSet/>
      <dgm:spPr/>
      <dgm:t>
        <a:bodyPr/>
        <a:lstStyle/>
        <a:p>
          <a:endParaRPr lang="en-US"/>
        </a:p>
      </dgm:t>
    </dgm:pt>
    <dgm:pt modelId="{DAD0C636-D5A2-E64C-A172-16D533E19C51}" type="pres">
      <dgm:prSet presAssocID="{7E6BE7C3-2F39-4F4A-A548-2194580B2508}" presName="Name0" presStyleCnt="0">
        <dgm:presLayoutVars>
          <dgm:dir/>
          <dgm:resizeHandles/>
        </dgm:presLayoutVars>
      </dgm:prSet>
      <dgm:spPr/>
    </dgm:pt>
    <dgm:pt modelId="{33E2F830-071E-FD44-8D4E-1061A29EEBFE}" type="pres">
      <dgm:prSet presAssocID="{75A83CB2-8DAF-944C-B833-B9FE0D8BC868}" presName="compNode" presStyleCnt="0"/>
      <dgm:spPr/>
    </dgm:pt>
    <dgm:pt modelId="{AE128D88-A073-8E41-ABBE-E61EE75AE7D7}" type="pres">
      <dgm:prSet presAssocID="{75A83CB2-8DAF-944C-B833-B9FE0D8BC868}" presName="dummyConnPt" presStyleCnt="0"/>
      <dgm:spPr/>
    </dgm:pt>
    <dgm:pt modelId="{F3A17E6C-B8D3-B64D-A3C3-3E1293BABF6A}" type="pres">
      <dgm:prSet presAssocID="{75A83CB2-8DAF-944C-B833-B9FE0D8BC868}" presName="node" presStyleLbl="node1" presStyleIdx="0" presStyleCnt="9">
        <dgm:presLayoutVars>
          <dgm:bulletEnabled val="1"/>
        </dgm:presLayoutVars>
      </dgm:prSet>
      <dgm:spPr>
        <a:prstGeom prst="rect">
          <a:avLst/>
        </a:prstGeom>
      </dgm:spPr>
    </dgm:pt>
    <dgm:pt modelId="{B18AD664-5917-2E4B-8E08-6831A9E10446}" type="pres">
      <dgm:prSet presAssocID="{A2974A10-9642-9642-B6B0-28B97FF1699E}" presName="sibTrans" presStyleLbl="bgSibTrans2D1" presStyleIdx="0" presStyleCnt="8" custAng="16200000" custLinFactX="2058" custLinFactY="-100000" custLinFactNeighborX="100000" custLinFactNeighborY="-141537"/>
      <dgm:spPr>
        <a:prstGeom prst="rightArrow">
          <a:avLst/>
        </a:prstGeom>
      </dgm:spPr>
    </dgm:pt>
    <dgm:pt modelId="{EDA37404-88C5-1D43-8660-0608BEAC700E}" type="pres">
      <dgm:prSet presAssocID="{150F1B19-E664-2A43-8A69-5EF90B236268}" presName="compNode" presStyleCnt="0"/>
      <dgm:spPr/>
    </dgm:pt>
    <dgm:pt modelId="{43500D73-999B-894D-A78C-E6208ECBC42F}" type="pres">
      <dgm:prSet presAssocID="{150F1B19-E664-2A43-8A69-5EF90B236268}" presName="dummyConnPt" presStyleCnt="0"/>
      <dgm:spPr/>
    </dgm:pt>
    <dgm:pt modelId="{85861BC9-2643-024B-BCAD-A96BA85B571B}" type="pres">
      <dgm:prSet presAssocID="{150F1B19-E664-2A43-8A69-5EF90B236268}" presName="node" presStyleLbl="node1" presStyleIdx="1" presStyleCnt="9">
        <dgm:presLayoutVars>
          <dgm:bulletEnabled val="1"/>
        </dgm:presLayoutVars>
      </dgm:prSet>
      <dgm:spPr>
        <a:prstGeom prst="rect">
          <a:avLst/>
        </a:prstGeom>
      </dgm:spPr>
    </dgm:pt>
    <dgm:pt modelId="{22A539C6-08C4-604E-BB16-B13207C2FC17}" type="pres">
      <dgm:prSet presAssocID="{08D5D26A-4F68-DE45-AAE2-AEDC7528C2E2}" presName="sibTrans" presStyleLbl="bgSibTrans2D1" presStyleIdx="1" presStyleCnt="8" custAng="16200000" custLinFactX="100000" custLinFactY="279649" custLinFactNeighborX="179813" custLinFactNeighborY="300000"/>
      <dgm:spPr>
        <a:prstGeom prst="rightArrow">
          <a:avLst/>
        </a:prstGeom>
      </dgm:spPr>
    </dgm:pt>
    <dgm:pt modelId="{76C10502-AACD-E84B-A39D-A1F5985FD256}" type="pres">
      <dgm:prSet presAssocID="{0DD76B55-05F4-0C44-8CEA-F7F12229780A}" presName="compNode" presStyleCnt="0"/>
      <dgm:spPr/>
    </dgm:pt>
    <dgm:pt modelId="{51073620-C439-E74C-9553-E7FE475F80A0}" type="pres">
      <dgm:prSet presAssocID="{0DD76B55-05F4-0C44-8CEA-F7F12229780A}" presName="dummyConnPt" presStyleCnt="0"/>
      <dgm:spPr/>
    </dgm:pt>
    <dgm:pt modelId="{88313AA6-9500-9B4C-8B4A-BF62B01219C4}" type="pres">
      <dgm:prSet presAssocID="{0DD76B55-05F4-0C44-8CEA-F7F12229780A}" presName="node" presStyleLbl="node1" presStyleIdx="2" presStyleCnt="9">
        <dgm:presLayoutVars>
          <dgm:bulletEnabled val="1"/>
        </dgm:presLayoutVars>
      </dgm:prSet>
      <dgm:spPr>
        <a:prstGeom prst="rect">
          <a:avLst/>
        </a:prstGeom>
      </dgm:spPr>
    </dgm:pt>
    <dgm:pt modelId="{3DC30A92-4BCC-7645-80D7-68B24E75CC92}" type="pres">
      <dgm:prSet presAssocID="{E5D5151F-3D9D-9545-864D-80443376E5C6}" presName="sibTrans" presStyleLbl="bgSibTrans2D1" presStyleIdx="2" presStyleCnt="8" custLinFactY="62982" custLinFactNeighborX="-15293" custLinFactNeighborY="100000"/>
      <dgm:spPr>
        <a:prstGeom prst="rightArrow">
          <a:avLst/>
        </a:prstGeom>
      </dgm:spPr>
    </dgm:pt>
    <dgm:pt modelId="{0F6F482A-D3BC-FA4F-B5E7-D99ED64F10F8}" type="pres">
      <dgm:prSet presAssocID="{F3F73474-DE7E-4F40-B54B-9B4745921554}" presName="compNode" presStyleCnt="0"/>
      <dgm:spPr/>
    </dgm:pt>
    <dgm:pt modelId="{20E3D742-F612-074B-B84A-89BA1C2FAB59}" type="pres">
      <dgm:prSet presAssocID="{F3F73474-DE7E-4F40-B54B-9B4745921554}" presName="dummyConnPt" presStyleCnt="0"/>
      <dgm:spPr/>
    </dgm:pt>
    <dgm:pt modelId="{8D04DCDD-8A78-394A-889B-B70F59490D48}" type="pres">
      <dgm:prSet presAssocID="{F3F73474-DE7E-4F40-B54B-9B4745921554}" presName="node" presStyleLbl="node1" presStyleIdx="3" presStyleCnt="9">
        <dgm:presLayoutVars>
          <dgm:bulletEnabled val="1"/>
        </dgm:presLayoutVars>
      </dgm:prSet>
      <dgm:spPr>
        <a:prstGeom prst="rect">
          <a:avLst/>
        </a:prstGeom>
      </dgm:spPr>
    </dgm:pt>
    <dgm:pt modelId="{EB6D7F14-CD22-DA47-A439-BF5EEC83EE55}" type="pres">
      <dgm:prSet presAssocID="{4E247325-1CEE-764B-87F9-D9431015085A}" presName="sibTrans" presStyleLbl="bgSibTrans2D1" presStyleIdx="3" presStyleCnt="8" custAng="5400000" custLinFactY="-100000" custLinFactNeighborX="-22121" custLinFactNeighborY="-146905"/>
      <dgm:spPr>
        <a:prstGeom prst="leftArrow">
          <a:avLst/>
        </a:prstGeom>
      </dgm:spPr>
    </dgm:pt>
    <dgm:pt modelId="{EE35110D-20A4-8B44-A2C3-3A23BD52B894}" type="pres">
      <dgm:prSet presAssocID="{30717E1E-9F9B-8046-BE02-58962666F6D3}" presName="compNode" presStyleCnt="0"/>
      <dgm:spPr/>
    </dgm:pt>
    <dgm:pt modelId="{3F4A58E1-B014-844E-A95C-758B32249C46}" type="pres">
      <dgm:prSet presAssocID="{30717E1E-9F9B-8046-BE02-58962666F6D3}" presName="dummyConnPt" presStyleCnt="0"/>
      <dgm:spPr/>
    </dgm:pt>
    <dgm:pt modelId="{369806FC-F3B3-4E4C-9A85-C1DB18E4479D}" type="pres">
      <dgm:prSet presAssocID="{30717E1E-9F9B-8046-BE02-58962666F6D3}" presName="node" presStyleLbl="node1" presStyleIdx="4" presStyleCnt="9">
        <dgm:presLayoutVars>
          <dgm:bulletEnabled val="1"/>
        </dgm:presLayoutVars>
      </dgm:prSet>
      <dgm:spPr>
        <a:prstGeom prst="rect">
          <a:avLst/>
        </a:prstGeom>
      </dgm:spPr>
    </dgm:pt>
    <dgm:pt modelId="{A56805FF-9925-5B47-956B-C1CCDF3A20B8}" type="pres">
      <dgm:prSet presAssocID="{6BEF208C-4639-CF4D-B048-C9BFADB1A4DC}" presName="sibTrans" presStyleLbl="bgSibTrans2D1" presStyleIdx="4" presStyleCnt="8" custAng="16200000" custLinFactX="56490" custLinFactY="300000" custLinFactNeighborX="100000" custLinFactNeighborY="309188"/>
      <dgm:spPr>
        <a:prstGeom prst="rightArrow">
          <a:avLst/>
        </a:prstGeom>
      </dgm:spPr>
    </dgm:pt>
    <dgm:pt modelId="{9651A062-AEC5-1F42-B10E-F54419EA488C}" type="pres">
      <dgm:prSet presAssocID="{B9A17330-442D-D64D-97E5-024199C81389}" presName="compNode" presStyleCnt="0"/>
      <dgm:spPr/>
    </dgm:pt>
    <dgm:pt modelId="{3BD37818-51F1-824B-99B1-56A662126AC4}" type="pres">
      <dgm:prSet presAssocID="{B9A17330-442D-D64D-97E5-024199C81389}" presName="dummyConnPt" presStyleCnt="0"/>
      <dgm:spPr/>
    </dgm:pt>
    <dgm:pt modelId="{15A8AC86-0DFB-C948-A252-994A18D34F10}" type="pres">
      <dgm:prSet presAssocID="{B9A17330-442D-D64D-97E5-024199C81389}" presName="node" presStyleLbl="node1" presStyleIdx="5" presStyleCnt="9">
        <dgm:presLayoutVars>
          <dgm:bulletEnabled val="1"/>
        </dgm:presLayoutVars>
      </dgm:prSet>
      <dgm:spPr>
        <a:prstGeom prst="rect">
          <a:avLst/>
        </a:prstGeom>
      </dgm:spPr>
    </dgm:pt>
    <dgm:pt modelId="{DE1E289A-8250-964F-8436-52CA49A8ED0A}" type="pres">
      <dgm:prSet presAssocID="{ED4A29EA-454E-3B44-91BA-406D671F3D6B}" presName="sibTrans" presStyleLbl="bgSibTrans2D1" presStyleIdx="5" presStyleCnt="8" custLinFactY="76139" custLinFactNeighborX="-14829" custLinFactNeighborY="100000"/>
      <dgm:spPr>
        <a:prstGeom prst="rightArrow">
          <a:avLst/>
        </a:prstGeom>
      </dgm:spPr>
    </dgm:pt>
    <dgm:pt modelId="{09FC25D2-EB28-3C41-A868-BBFA2184C538}" type="pres">
      <dgm:prSet presAssocID="{40698E2A-EB2D-FB45-9814-48CE381EFDBA}" presName="compNode" presStyleCnt="0"/>
      <dgm:spPr/>
    </dgm:pt>
    <dgm:pt modelId="{05E2988D-8366-1047-83A0-CDAACB425D48}" type="pres">
      <dgm:prSet presAssocID="{40698E2A-EB2D-FB45-9814-48CE381EFDBA}" presName="dummyConnPt" presStyleCnt="0"/>
      <dgm:spPr/>
    </dgm:pt>
    <dgm:pt modelId="{A49CF992-AC30-C645-8A5B-A7BD61606484}" type="pres">
      <dgm:prSet presAssocID="{40698E2A-EB2D-FB45-9814-48CE381EFDBA}" presName="node" presStyleLbl="node1" presStyleIdx="6" presStyleCnt="9">
        <dgm:presLayoutVars>
          <dgm:bulletEnabled val="1"/>
        </dgm:presLayoutVars>
      </dgm:prSet>
      <dgm:spPr>
        <a:prstGeom prst="rect">
          <a:avLst/>
        </a:prstGeom>
      </dgm:spPr>
    </dgm:pt>
    <dgm:pt modelId="{8A54D710-7E86-D948-B092-99687FEA2A5D}" type="pres">
      <dgm:prSet presAssocID="{2C451D27-5B9A-DA4D-9DF7-F758A33F529D}" presName="sibTrans" presStyleLbl="bgSibTrans2D1" presStyleIdx="6" presStyleCnt="8" custLinFactY="-59719" custLinFactNeighborX="40823" custLinFactNeighborY="-100000"/>
      <dgm:spPr>
        <a:prstGeom prst="rightArrow">
          <a:avLst/>
        </a:prstGeom>
      </dgm:spPr>
    </dgm:pt>
    <dgm:pt modelId="{74E20180-61AD-7642-A129-5E99860C9723}" type="pres">
      <dgm:prSet presAssocID="{82F2876B-6616-4648-AE51-E6333C693704}" presName="compNode" presStyleCnt="0"/>
      <dgm:spPr/>
    </dgm:pt>
    <dgm:pt modelId="{364D4FEC-7FDD-3A45-9A93-614963286B06}" type="pres">
      <dgm:prSet presAssocID="{82F2876B-6616-4648-AE51-E6333C693704}" presName="dummyConnPt" presStyleCnt="0"/>
      <dgm:spPr/>
    </dgm:pt>
    <dgm:pt modelId="{50C9617A-10DB-4845-A920-3E286ACC498D}" type="pres">
      <dgm:prSet presAssocID="{82F2876B-6616-4648-AE51-E6333C693704}" presName="node" presStyleLbl="node1" presStyleIdx="7" presStyleCnt="9">
        <dgm:presLayoutVars>
          <dgm:bulletEnabled val="1"/>
        </dgm:presLayoutVars>
      </dgm:prSet>
      <dgm:spPr>
        <a:prstGeom prst="rect">
          <a:avLst/>
        </a:prstGeom>
      </dgm:spPr>
    </dgm:pt>
    <dgm:pt modelId="{6B540DAB-25E9-F14B-AEBB-9F6598957D29}" type="pres">
      <dgm:prSet presAssocID="{1B3289A4-20E9-BA4E-A6DD-FE77054C0764}" presName="sibTrans" presStyleLbl="bgSibTrans2D1" presStyleIdx="7" presStyleCnt="8" custAng="10800000" custScaleX="21007" custLinFactX="-118312" custLinFactY="71886" custLinFactNeighborX="-200000" custLinFactNeighborY="100000"/>
      <dgm:spPr>
        <a:prstGeom prst="leftArrow">
          <a:avLst/>
        </a:prstGeom>
      </dgm:spPr>
    </dgm:pt>
    <dgm:pt modelId="{A4940CB2-9A98-BC45-B914-204B2C46EF3C}" type="pres">
      <dgm:prSet presAssocID="{9D6B9635-694A-C949-B8E2-E8BB38E068C6}" presName="compNode" presStyleCnt="0"/>
      <dgm:spPr/>
    </dgm:pt>
    <dgm:pt modelId="{92391DFC-9389-084C-8D43-795C02E1BBAA}" type="pres">
      <dgm:prSet presAssocID="{9D6B9635-694A-C949-B8E2-E8BB38E068C6}" presName="dummyConnPt" presStyleCnt="0"/>
      <dgm:spPr/>
    </dgm:pt>
    <dgm:pt modelId="{231E3356-2055-F047-9688-92BAC74D86B2}" type="pres">
      <dgm:prSet presAssocID="{9D6B9635-694A-C949-B8E2-E8BB38E068C6}" presName="node" presStyleLbl="node1" presStyleIdx="8" presStyleCnt="9">
        <dgm:presLayoutVars>
          <dgm:bulletEnabled val="1"/>
        </dgm:presLayoutVars>
      </dgm:prSet>
      <dgm:spPr>
        <a:prstGeom prst="rect">
          <a:avLst/>
        </a:prstGeom>
      </dgm:spPr>
    </dgm:pt>
  </dgm:ptLst>
  <dgm:cxnLst>
    <dgm:cxn modelId="{78BEFD0C-2291-CC4F-93D4-81992A52518F}" srcId="{7E6BE7C3-2F39-4F4A-A548-2194580B2508}" destId="{82F2876B-6616-4648-AE51-E6333C693704}" srcOrd="7" destOrd="0" parTransId="{55762498-CE78-AC4D-A851-D8A0A2814C8B}" sibTransId="{1B3289A4-20E9-BA4E-A6DD-FE77054C0764}"/>
    <dgm:cxn modelId="{EFE05627-13E7-5943-925F-57FAB3973F75}" type="presOf" srcId="{B9A17330-442D-D64D-97E5-024199C81389}" destId="{15A8AC86-0DFB-C948-A252-994A18D34F10}" srcOrd="0" destOrd="0" presId="urn:microsoft.com/office/officeart/2005/8/layout/bProcess4"/>
    <dgm:cxn modelId="{AE488C31-1F93-824D-AED9-4763FF646BF3}" srcId="{7E6BE7C3-2F39-4F4A-A548-2194580B2508}" destId="{30717E1E-9F9B-8046-BE02-58962666F6D3}" srcOrd="4" destOrd="0" parTransId="{13416F6E-259E-9A4B-8426-1128BE81B79A}" sibTransId="{6BEF208C-4639-CF4D-B048-C9BFADB1A4DC}"/>
    <dgm:cxn modelId="{C0684F3B-2D6D-674F-9537-1A4CA81470CF}" type="presOf" srcId="{40698E2A-EB2D-FB45-9814-48CE381EFDBA}" destId="{A49CF992-AC30-C645-8A5B-A7BD61606484}" srcOrd="0" destOrd="0" presId="urn:microsoft.com/office/officeart/2005/8/layout/bProcess4"/>
    <dgm:cxn modelId="{98605A62-094D-DA46-8D68-179316F75647}" type="presOf" srcId="{A2974A10-9642-9642-B6B0-28B97FF1699E}" destId="{B18AD664-5917-2E4B-8E08-6831A9E10446}" srcOrd="0" destOrd="0" presId="urn:microsoft.com/office/officeart/2005/8/layout/bProcess4"/>
    <dgm:cxn modelId="{BD87AC78-240C-3345-971A-2D35E63B90C6}" srcId="{7E6BE7C3-2F39-4F4A-A548-2194580B2508}" destId="{40698E2A-EB2D-FB45-9814-48CE381EFDBA}" srcOrd="6" destOrd="0" parTransId="{10E97C2C-4B0E-E44E-9C59-480AD378FE08}" sibTransId="{2C451D27-5B9A-DA4D-9DF7-F758A33F529D}"/>
    <dgm:cxn modelId="{95C22780-0F66-B440-895F-4EFBDFB23229}" type="presOf" srcId="{F3F73474-DE7E-4F40-B54B-9B4745921554}" destId="{8D04DCDD-8A78-394A-889B-B70F59490D48}" srcOrd="0" destOrd="0" presId="urn:microsoft.com/office/officeart/2005/8/layout/bProcess4"/>
    <dgm:cxn modelId="{D1A4A183-6FF1-5647-B145-42586D422C2A}" type="presOf" srcId="{30717E1E-9F9B-8046-BE02-58962666F6D3}" destId="{369806FC-F3B3-4E4C-9A85-C1DB18E4479D}" srcOrd="0" destOrd="0" presId="urn:microsoft.com/office/officeart/2005/8/layout/bProcess4"/>
    <dgm:cxn modelId="{54283F8A-676E-B640-8417-6276A8D71B49}" srcId="{7E6BE7C3-2F39-4F4A-A548-2194580B2508}" destId="{75A83CB2-8DAF-944C-B833-B9FE0D8BC868}" srcOrd="0" destOrd="0" parTransId="{C2412FC5-68FB-F04C-BE69-7ABE24D83BF8}" sibTransId="{A2974A10-9642-9642-B6B0-28B97FF1699E}"/>
    <dgm:cxn modelId="{241C4596-F087-5144-84EB-657865DB0CCC}" type="presOf" srcId="{E5D5151F-3D9D-9545-864D-80443376E5C6}" destId="{3DC30A92-4BCC-7645-80D7-68B24E75CC92}" srcOrd="0" destOrd="0" presId="urn:microsoft.com/office/officeart/2005/8/layout/bProcess4"/>
    <dgm:cxn modelId="{26FEEDA2-1DE3-E34F-81EA-E6E77993D235}" srcId="{7E6BE7C3-2F39-4F4A-A548-2194580B2508}" destId="{B9A17330-442D-D64D-97E5-024199C81389}" srcOrd="5" destOrd="0" parTransId="{D39823C3-CB84-FA40-BBF4-F45FDEB84757}" sibTransId="{ED4A29EA-454E-3B44-91BA-406D671F3D6B}"/>
    <dgm:cxn modelId="{265FE3A5-5E16-DA44-BFCD-4D6960BAE997}" type="presOf" srcId="{2C451D27-5B9A-DA4D-9DF7-F758A33F529D}" destId="{8A54D710-7E86-D948-B092-99687FEA2A5D}" srcOrd="0" destOrd="0" presId="urn:microsoft.com/office/officeart/2005/8/layout/bProcess4"/>
    <dgm:cxn modelId="{92935BA7-B491-B443-BBA5-65F782F43C2F}" type="presOf" srcId="{4E247325-1CEE-764B-87F9-D9431015085A}" destId="{EB6D7F14-CD22-DA47-A439-BF5EEC83EE55}" srcOrd="0" destOrd="0" presId="urn:microsoft.com/office/officeart/2005/8/layout/bProcess4"/>
    <dgm:cxn modelId="{9DFA5FAB-CACC-E34F-93FA-3301EA92EDA1}" type="presOf" srcId="{75A83CB2-8DAF-944C-B833-B9FE0D8BC868}" destId="{F3A17E6C-B8D3-B64D-A3C3-3E1293BABF6A}" srcOrd="0" destOrd="0" presId="urn:microsoft.com/office/officeart/2005/8/layout/bProcess4"/>
    <dgm:cxn modelId="{71BFF5AC-5176-4348-A28E-740A76103DF6}" type="presOf" srcId="{0DD76B55-05F4-0C44-8CEA-F7F12229780A}" destId="{88313AA6-9500-9B4C-8B4A-BF62B01219C4}" srcOrd="0" destOrd="0" presId="urn:microsoft.com/office/officeart/2005/8/layout/bProcess4"/>
    <dgm:cxn modelId="{1BC0DDB9-2F2B-4641-8F00-D304B89896E2}" srcId="{7E6BE7C3-2F39-4F4A-A548-2194580B2508}" destId="{0DD76B55-05F4-0C44-8CEA-F7F12229780A}" srcOrd="2" destOrd="0" parTransId="{F76ACD55-2F36-DF42-8EF7-D651C24DF71C}" sibTransId="{E5D5151F-3D9D-9545-864D-80443376E5C6}"/>
    <dgm:cxn modelId="{E82A33C3-831C-8C4C-A6E1-6D5FA8AB9A75}" type="presOf" srcId="{1B3289A4-20E9-BA4E-A6DD-FE77054C0764}" destId="{6B540DAB-25E9-F14B-AEBB-9F6598957D29}" srcOrd="0" destOrd="0" presId="urn:microsoft.com/office/officeart/2005/8/layout/bProcess4"/>
    <dgm:cxn modelId="{C2792FC5-F385-1F42-A60E-9F2E8252A479}" srcId="{7E6BE7C3-2F39-4F4A-A548-2194580B2508}" destId="{9D6B9635-694A-C949-B8E2-E8BB38E068C6}" srcOrd="8" destOrd="0" parTransId="{B45847EF-7956-1F45-923F-AEB25DF10542}" sibTransId="{FA386F33-6967-0240-9024-01B817852075}"/>
    <dgm:cxn modelId="{E118E2C9-C1ED-FC48-A2F2-F9FE226502F8}" srcId="{7E6BE7C3-2F39-4F4A-A548-2194580B2508}" destId="{150F1B19-E664-2A43-8A69-5EF90B236268}" srcOrd="1" destOrd="0" parTransId="{EFB065AA-57D8-C947-950B-E0A6F5D963E7}" sibTransId="{08D5D26A-4F68-DE45-AAE2-AEDC7528C2E2}"/>
    <dgm:cxn modelId="{68BEDBCD-B83D-0E4D-AABA-69404A8C64E6}" type="presOf" srcId="{08D5D26A-4F68-DE45-AAE2-AEDC7528C2E2}" destId="{22A539C6-08C4-604E-BB16-B13207C2FC17}" srcOrd="0" destOrd="0" presId="urn:microsoft.com/office/officeart/2005/8/layout/bProcess4"/>
    <dgm:cxn modelId="{39EB5CD1-DFCA-6244-AC1F-85DD7900AB5E}" type="presOf" srcId="{7E6BE7C3-2F39-4F4A-A548-2194580B2508}" destId="{DAD0C636-D5A2-E64C-A172-16D533E19C51}" srcOrd="0" destOrd="0" presId="urn:microsoft.com/office/officeart/2005/8/layout/bProcess4"/>
    <dgm:cxn modelId="{202CC5D3-42AD-1344-8384-D312E8C1CD2D}" srcId="{7E6BE7C3-2F39-4F4A-A548-2194580B2508}" destId="{F3F73474-DE7E-4F40-B54B-9B4745921554}" srcOrd="3" destOrd="0" parTransId="{9579DD23-1346-1742-AE06-FA9C21D0B41A}" sibTransId="{4E247325-1CEE-764B-87F9-D9431015085A}"/>
    <dgm:cxn modelId="{1BF271D9-90A9-444A-8021-989698B92AA0}" type="presOf" srcId="{6BEF208C-4639-CF4D-B048-C9BFADB1A4DC}" destId="{A56805FF-9925-5B47-956B-C1CCDF3A20B8}" srcOrd="0" destOrd="0" presId="urn:microsoft.com/office/officeart/2005/8/layout/bProcess4"/>
    <dgm:cxn modelId="{C5362ADF-EC74-2D41-8581-917EAD761952}" type="presOf" srcId="{150F1B19-E664-2A43-8A69-5EF90B236268}" destId="{85861BC9-2643-024B-BCAD-A96BA85B571B}" srcOrd="0" destOrd="0" presId="urn:microsoft.com/office/officeart/2005/8/layout/bProcess4"/>
    <dgm:cxn modelId="{FD6962EF-FCC1-C645-A140-D30318697713}" type="presOf" srcId="{9D6B9635-694A-C949-B8E2-E8BB38E068C6}" destId="{231E3356-2055-F047-9688-92BAC74D86B2}" srcOrd="0" destOrd="0" presId="urn:microsoft.com/office/officeart/2005/8/layout/bProcess4"/>
    <dgm:cxn modelId="{85A752F4-ABBC-6548-8E66-5583D0367946}" type="presOf" srcId="{ED4A29EA-454E-3B44-91BA-406D671F3D6B}" destId="{DE1E289A-8250-964F-8436-52CA49A8ED0A}" srcOrd="0" destOrd="0" presId="urn:microsoft.com/office/officeart/2005/8/layout/bProcess4"/>
    <dgm:cxn modelId="{C3FC12F5-AD12-B14B-A588-FF28700924AA}" type="presOf" srcId="{82F2876B-6616-4648-AE51-E6333C693704}" destId="{50C9617A-10DB-4845-A920-3E286ACC498D}" srcOrd="0" destOrd="0" presId="urn:microsoft.com/office/officeart/2005/8/layout/bProcess4"/>
    <dgm:cxn modelId="{A6CB4E98-2CBA-1D46-AA2C-82A7B6967CAC}" type="presParOf" srcId="{DAD0C636-D5A2-E64C-A172-16D533E19C51}" destId="{33E2F830-071E-FD44-8D4E-1061A29EEBFE}" srcOrd="0" destOrd="0" presId="urn:microsoft.com/office/officeart/2005/8/layout/bProcess4"/>
    <dgm:cxn modelId="{B40038B5-244D-F540-ABB2-A47E611C70BC}" type="presParOf" srcId="{33E2F830-071E-FD44-8D4E-1061A29EEBFE}" destId="{AE128D88-A073-8E41-ABBE-E61EE75AE7D7}" srcOrd="0" destOrd="0" presId="urn:microsoft.com/office/officeart/2005/8/layout/bProcess4"/>
    <dgm:cxn modelId="{E081B0D6-ED56-A747-A398-CC1ED9F8736A}" type="presParOf" srcId="{33E2F830-071E-FD44-8D4E-1061A29EEBFE}" destId="{F3A17E6C-B8D3-B64D-A3C3-3E1293BABF6A}" srcOrd="1" destOrd="0" presId="urn:microsoft.com/office/officeart/2005/8/layout/bProcess4"/>
    <dgm:cxn modelId="{48DCDC58-3370-324E-9640-CC9522290786}" type="presParOf" srcId="{DAD0C636-D5A2-E64C-A172-16D533E19C51}" destId="{B18AD664-5917-2E4B-8E08-6831A9E10446}" srcOrd="1" destOrd="0" presId="urn:microsoft.com/office/officeart/2005/8/layout/bProcess4"/>
    <dgm:cxn modelId="{2B9DCD09-67B1-8E47-B49D-42E3D871B953}" type="presParOf" srcId="{DAD0C636-D5A2-E64C-A172-16D533E19C51}" destId="{EDA37404-88C5-1D43-8660-0608BEAC700E}" srcOrd="2" destOrd="0" presId="urn:microsoft.com/office/officeart/2005/8/layout/bProcess4"/>
    <dgm:cxn modelId="{9EA7B30A-D37A-2645-8C21-8CA345F17D49}" type="presParOf" srcId="{EDA37404-88C5-1D43-8660-0608BEAC700E}" destId="{43500D73-999B-894D-A78C-E6208ECBC42F}" srcOrd="0" destOrd="0" presId="urn:microsoft.com/office/officeart/2005/8/layout/bProcess4"/>
    <dgm:cxn modelId="{5C11C038-6F6D-3C4D-A9F6-F87FC16C4DA7}" type="presParOf" srcId="{EDA37404-88C5-1D43-8660-0608BEAC700E}" destId="{85861BC9-2643-024B-BCAD-A96BA85B571B}" srcOrd="1" destOrd="0" presId="urn:microsoft.com/office/officeart/2005/8/layout/bProcess4"/>
    <dgm:cxn modelId="{F196968E-FF73-4F46-A2AC-51FBE4395643}" type="presParOf" srcId="{DAD0C636-D5A2-E64C-A172-16D533E19C51}" destId="{22A539C6-08C4-604E-BB16-B13207C2FC17}" srcOrd="3" destOrd="0" presId="urn:microsoft.com/office/officeart/2005/8/layout/bProcess4"/>
    <dgm:cxn modelId="{B16A3D1D-7735-3742-80DA-F7EB4B78D379}" type="presParOf" srcId="{DAD0C636-D5A2-E64C-A172-16D533E19C51}" destId="{76C10502-AACD-E84B-A39D-A1F5985FD256}" srcOrd="4" destOrd="0" presId="urn:microsoft.com/office/officeart/2005/8/layout/bProcess4"/>
    <dgm:cxn modelId="{081A1973-06B8-1344-8004-F9A66EEC5F7A}" type="presParOf" srcId="{76C10502-AACD-E84B-A39D-A1F5985FD256}" destId="{51073620-C439-E74C-9553-E7FE475F80A0}" srcOrd="0" destOrd="0" presId="urn:microsoft.com/office/officeart/2005/8/layout/bProcess4"/>
    <dgm:cxn modelId="{8720FEAA-AF92-4047-A439-6DB3E7FA6650}" type="presParOf" srcId="{76C10502-AACD-E84B-A39D-A1F5985FD256}" destId="{88313AA6-9500-9B4C-8B4A-BF62B01219C4}" srcOrd="1" destOrd="0" presId="urn:microsoft.com/office/officeart/2005/8/layout/bProcess4"/>
    <dgm:cxn modelId="{B71AF72E-F8F9-7B44-A7F9-F27AA8BA126D}" type="presParOf" srcId="{DAD0C636-D5A2-E64C-A172-16D533E19C51}" destId="{3DC30A92-4BCC-7645-80D7-68B24E75CC92}" srcOrd="5" destOrd="0" presId="urn:microsoft.com/office/officeart/2005/8/layout/bProcess4"/>
    <dgm:cxn modelId="{4507F36C-318A-CF46-9DAB-C063F3B5343E}" type="presParOf" srcId="{DAD0C636-D5A2-E64C-A172-16D533E19C51}" destId="{0F6F482A-D3BC-FA4F-B5E7-D99ED64F10F8}" srcOrd="6" destOrd="0" presId="urn:microsoft.com/office/officeart/2005/8/layout/bProcess4"/>
    <dgm:cxn modelId="{AD2FBBB8-C896-744C-9F11-8B813B943548}" type="presParOf" srcId="{0F6F482A-D3BC-FA4F-B5E7-D99ED64F10F8}" destId="{20E3D742-F612-074B-B84A-89BA1C2FAB59}" srcOrd="0" destOrd="0" presId="urn:microsoft.com/office/officeart/2005/8/layout/bProcess4"/>
    <dgm:cxn modelId="{8B053AAF-26D2-944F-A1C2-1F0D2778C5D1}" type="presParOf" srcId="{0F6F482A-D3BC-FA4F-B5E7-D99ED64F10F8}" destId="{8D04DCDD-8A78-394A-889B-B70F59490D48}" srcOrd="1" destOrd="0" presId="urn:microsoft.com/office/officeart/2005/8/layout/bProcess4"/>
    <dgm:cxn modelId="{BBB6E328-8FB2-8747-8F32-082708D3EAFD}" type="presParOf" srcId="{DAD0C636-D5A2-E64C-A172-16D533E19C51}" destId="{EB6D7F14-CD22-DA47-A439-BF5EEC83EE55}" srcOrd="7" destOrd="0" presId="urn:microsoft.com/office/officeart/2005/8/layout/bProcess4"/>
    <dgm:cxn modelId="{F5957FFB-E2EC-C245-801A-48D0F1331005}" type="presParOf" srcId="{DAD0C636-D5A2-E64C-A172-16D533E19C51}" destId="{EE35110D-20A4-8B44-A2C3-3A23BD52B894}" srcOrd="8" destOrd="0" presId="urn:microsoft.com/office/officeart/2005/8/layout/bProcess4"/>
    <dgm:cxn modelId="{7D9C99A6-74FA-F143-A3AE-0FEBA7350623}" type="presParOf" srcId="{EE35110D-20A4-8B44-A2C3-3A23BD52B894}" destId="{3F4A58E1-B014-844E-A95C-758B32249C46}" srcOrd="0" destOrd="0" presId="urn:microsoft.com/office/officeart/2005/8/layout/bProcess4"/>
    <dgm:cxn modelId="{80BC5DC7-4648-2945-8295-D221AB2F2ABC}" type="presParOf" srcId="{EE35110D-20A4-8B44-A2C3-3A23BD52B894}" destId="{369806FC-F3B3-4E4C-9A85-C1DB18E4479D}" srcOrd="1" destOrd="0" presId="urn:microsoft.com/office/officeart/2005/8/layout/bProcess4"/>
    <dgm:cxn modelId="{EF174B10-8B14-2B45-9343-B907C6507A3F}" type="presParOf" srcId="{DAD0C636-D5A2-E64C-A172-16D533E19C51}" destId="{A56805FF-9925-5B47-956B-C1CCDF3A20B8}" srcOrd="9" destOrd="0" presId="urn:microsoft.com/office/officeart/2005/8/layout/bProcess4"/>
    <dgm:cxn modelId="{D35A5FB0-20EF-BA49-BED5-94C72EC41AE2}" type="presParOf" srcId="{DAD0C636-D5A2-E64C-A172-16D533E19C51}" destId="{9651A062-AEC5-1F42-B10E-F54419EA488C}" srcOrd="10" destOrd="0" presId="urn:microsoft.com/office/officeart/2005/8/layout/bProcess4"/>
    <dgm:cxn modelId="{C655CFED-2635-2842-AE32-869DFD7DFA4C}" type="presParOf" srcId="{9651A062-AEC5-1F42-B10E-F54419EA488C}" destId="{3BD37818-51F1-824B-99B1-56A662126AC4}" srcOrd="0" destOrd="0" presId="urn:microsoft.com/office/officeart/2005/8/layout/bProcess4"/>
    <dgm:cxn modelId="{6489A354-BF54-CF49-AD5D-0FFFA216F2F2}" type="presParOf" srcId="{9651A062-AEC5-1F42-B10E-F54419EA488C}" destId="{15A8AC86-0DFB-C948-A252-994A18D34F10}" srcOrd="1" destOrd="0" presId="urn:microsoft.com/office/officeart/2005/8/layout/bProcess4"/>
    <dgm:cxn modelId="{D2130A0E-7969-8941-AE32-EB9FE3D2CE31}" type="presParOf" srcId="{DAD0C636-D5A2-E64C-A172-16D533E19C51}" destId="{DE1E289A-8250-964F-8436-52CA49A8ED0A}" srcOrd="11" destOrd="0" presId="urn:microsoft.com/office/officeart/2005/8/layout/bProcess4"/>
    <dgm:cxn modelId="{BDC687EF-5497-DD4B-BBD8-C26C50B3B1F7}" type="presParOf" srcId="{DAD0C636-D5A2-E64C-A172-16D533E19C51}" destId="{09FC25D2-EB28-3C41-A868-BBFA2184C538}" srcOrd="12" destOrd="0" presId="urn:microsoft.com/office/officeart/2005/8/layout/bProcess4"/>
    <dgm:cxn modelId="{EE202FEE-D9E2-F44C-96E6-2C7E58D2A86A}" type="presParOf" srcId="{09FC25D2-EB28-3C41-A868-BBFA2184C538}" destId="{05E2988D-8366-1047-83A0-CDAACB425D48}" srcOrd="0" destOrd="0" presId="urn:microsoft.com/office/officeart/2005/8/layout/bProcess4"/>
    <dgm:cxn modelId="{0C62A7C8-6B62-7F49-B8BC-5A1A9592E3FD}" type="presParOf" srcId="{09FC25D2-EB28-3C41-A868-BBFA2184C538}" destId="{A49CF992-AC30-C645-8A5B-A7BD61606484}" srcOrd="1" destOrd="0" presId="urn:microsoft.com/office/officeart/2005/8/layout/bProcess4"/>
    <dgm:cxn modelId="{B52CB15E-DC93-AB4F-8707-FD09FD5CAF39}" type="presParOf" srcId="{DAD0C636-D5A2-E64C-A172-16D533E19C51}" destId="{8A54D710-7E86-D948-B092-99687FEA2A5D}" srcOrd="13" destOrd="0" presId="urn:microsoft.com/office/officeart/2005/8/layout/bProcess4"/>
    <dgm:cxn modelId="{F93B0B1A-9249-7A4E-B575-ECDAF13B4692}" type="presParOf" srcId="{DAD0C636-D5A2-E64C-A172-16D533E19C51}" destId="{74E20180-61AD-7642-A129-5E99860C9723}" srcOrd="14" destOrd="0" presId="urn:microsoft.com/office/officeart/2005/8/layout/bProcess4"/>
    <dgm:cxn modelId="{8F2D20F6-1E68-6246-B622-61FAF3DAC105}" type="presParOf" srcId="{74E20180-61AD-7642-A129-5E99860C9723}" destId="{364D4FEC-7FDD-3A45-9A93-614963286B06}" srcOrd="0" destOrd="0" presId="urn:microsoft.com/office/officeart/2005/8/layout/bProcess4"/>
    <dgm:cxn modelId="{AA9C53E4-406A-F54F-8FEB-E849450AF480}" type="presParOf" srcId="{74E20180-61AD-7642-A129-5E99860C9723}" destId="{50C9617A-10DB-4845-A920-3E286ACC498D}" srcOrd="1" destOrd="0" presId="urn:microsoft.com/office/officeart/2005/8/layout/bProcess4"/>
    <dgm:cxn modelId="{F3851008-3960-1E45-A314-10B5D8A8FA49}" type="presParOf" srcId="{DAD0C636-D5A2-E64C-A172-16D533E19C51}" destId="{6B540DAB-25E9-F14B-AEBB-9F6598957D29}" srcOrd="15" destOrd="0" presId="urn:microsoft.com/office/officeart/2005/8/layout/bProcess4"/>
    <dgm:cxn modelId="{90BBA383-D922-0546-A5B8-C4778727AECC}" type="presParOf" srcId="{DAD0C636-D5A2-E64C-A172-16D533E19C51}" destId="{A4940CB2-9A98-BC45-B914-204B2C46EF3C}" srcOrd="16" destOrd="0" presId="urn:microsoft.com/office/officeart/2005/8/layout/bProcess4"/>
    <dgm:cxn modelId="{5AC13577-963D-E54D-A5BC-45F848868C63}" type="presParOf" srcId="{A4940CB2-9A98-BC45-B914-204B2C46EF3C}" destId="{92391DFC-9389-084C-8D43-795C02E1BBAA}" srcOrd="0" destOrd="0" presId="urn:microsoft.com/office/officeart/2005/8/layout/bProcess4"/>
    <dgm:cxn modelId="{173FEC6A-2BFF-254B-B9A5-CCE555891C64}" type="presParOf" srcId="{A4940CB2-9A98-BC45-B914-204B2C46EF3C}" destId="{231E3356-2055-F047-9688-92BAC74D86B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B90EE4-AA9F-2F45-953A-5ADC2ED707F7}"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93686B67-6AE6-9E43-A20B-CC335CFAAE10}">
      <dgm:prSet phldrT="[Text]" custT="1"/>
      <dgm:spPr>
        <a:solidFill>
          <a:srgbClr val="6A4A62">
            <a:alpha val="50000"/>
          </a:srgbClr>
        </a:solidFill>
      </dgm:spPr>
      <dgm:t>
        <a:bodyPr/>
        <a:lstStyle/>
        <a:p>
          <a:r>
            <a:rPr lang="en-US" sz="1600" b="1" dirty="0">
              <a:latin typeface="Arial" panose="020B0604020202020204" pitchFamily="34" charset="0"/>
              <a:cs typeface="Arial" panose="020B0604020202020204" pitchFamily="34" charset="0"/>
            </a:rPr>
            <a:t>Individualized follow-up after screening</a:t>
          </a:r>
        </a:p>
      </dgm:t>
    </dgm:pt>
    <dgm:pt modelId="{74C2C171-2CFC-B54C-B60B-C0E28BC09325}" type="parTrans" cxnId="{653F237C-1D7C-8942-BA28-56103B51E2B0}">
      <dgm:prSet/>
      <dgm:spPr/>
      <dgm:t>
        <a:bodyPr/>
        <a:lstStyle/>
        <a:p>
          <a:endParaRPr lang="en-US">
            <a:latin typeface="Arial" panose="020B0604020202020204" pitchFamily="34" charset="0"/>
            <a:cs typeface="Arial" panose="020B0604020202020204" pitchFamily="34" charset="0"/>
          </a:endParaRPr>
        </a:p>
      </dgm:t>
    </dgm:pt>
    <dgm:pt modelId="{34FC48B9-66AF-6B4E-9C0F-54FF5B6FB947}" type="sibTrans" cxnId="{653F237C-1D7C-8942-BA28-56103B51E2B0}">
      <dgm:prSet/>
      <dgm:spPr/>
      <dgm:t>
        <a:bodyPr/>
        <a:lstStyle/>
        <a:p>
          <a:endParaRPr lang="en-US">
            <a:latin typeface="Arial" panose="020B0604020202020204" pitchFamily="34" charset="0"/>
            <a:cs typeface="Arial" panose="020B0604020202020204" pitchFamily="34" charset="0"/>
          </a:endParaRPr>
        </a:p>
      </dgm:t>
    </dgm:pt>
    <dgm:pt modelId="{8FB5C2FD-A108-9D49-BDA3-80A7975F52E7}">
      <dgm:prSet phldrT="[Text]" custT="1"/>
      <dgm:spPr>
        <a:solidFill>
          <a:srgbClr val="6A4A62">
            <a:alpha val="50000"/>
          </a:srgbClr>
        </a:solidFill>
      </dgm:spPr>
      <dgm:t>
        <a:bodyPr/>
        <a:lstStyle/>
        <a:p>
          <a:r>
            <a:rPr lang="en-US" sz="1600" b="1" dirty="0">
              <a:latin typeface="Arial" panose="020B0604020202020204" pitchFamily="34" charset="0"/>
              <a:cs typeface="Arial" panose="020B0604020202020204" pitchFamily="34" charset="0"/>
            </a:rPr>
            <a:t>Incorporate multiple perspectives</a:t>
          </a:r>
        </a:p>
      </dgm:t>
    </dgm:pt>
    <dgm:pt modelId="{520B6E39-500A-004C-9ACC-1922B7C4E451}" type="parTrans" cxnId="{6CFCE27D-0FE7-404C-BC72-D47F4DE74F8A}">
      <dgm:prSet/>
      <dgm:spPr/>
      <dgm:t>
        <a:bodyPr/>
        <a:lstStyle/>
        <a:p>
          <a:endParaRPr lang="en-US">
            <a:latin typeface="Arial" panose="020B0604020202020204" pitchFamily="34" charset="0"/>
            <a:cs typeface="Arial" panose="020B0604020202020204" pitchFamily="34" charset="0"/>
          </a:endParaRPr>
        </a:p>
      </dgm:t>
    </dgm:pt>
    <dgm:pt modelId="{2BFF0EAE-062E-DD4E-87FD-65CFC773FBDA}" type="sibTrans" cxnId="{6CFCE27D-0FE7-404C-BC72-D47F4DE74F8A}">
      <dgm:prSet/>
      <dgm:spPr/>
      <dgm:t>
        <a:bodyPr/>
        <a:lstStyle/>
        <a:p>
          <a:endParaRPr lang="en-US">
            <a:latin typeface="Arial" panose="020B0604020202020204" pitchFamily="34" charset="0"/>
            <a:cs typeface="Arial" panose="020B0604020202020204" pitchFamily="34" charset="0"/>
          </a:endParaRPr>
        </a:p>
      </dgm:t>
    </dgm:pt>
    <dgm:pt modelId="{6D831F11-5851-3F4D-B4E1-4DB5A2AD0215}">
      <dgm:prSet phldrT="[Text]" custT="1"/>
      <dgm:spPr>
        <a:solidFill>
          <a:srgbClr val="6A4A62">
            <a:alpha val="50000"/>
          </a:srgbClr>
        </a:solidFill>
      </dgm:spPr>
      <dgm:t>
        <a:bodyPr/>
        <a:lstStyle/>
        <a:p>
          <a:r>
            <a:rPr lang="en-US" sz="1600" b="1" dirty="0">
              <a:latin typeface="Arial" panose="020B0604020202020204" pitchFamily="34" charset="0"/>
              <a:cs typeface="Arial" panose="020B0604020202020204" pitchFamily="34" charset="0"/>
            </a:rPr>
            <a:t>Identify opportunities to enhance education on trauma and build skills and strengths</a:t>
          </a:r>
        </a:p>
      </dgm:t>
    </dgm:pt>
    <dgm:pt modelId="{20CA45C1-7A66-1841-A6A1-29F477E0642C}" type="parTrans" cxnId="{D2A01BCD-0E95-2C45-9D62-BAE42FC4F5B9}">
      <dgm:prSet/>
      <dgm:spPr/>
      <dgm:t>
        <a:bodyPr/>
        <a:lstStyle/>
        <a:p>
          <a:endParaRPr lang="en-US">
            <a:latin typeface="Arial" panose="020B0604020202020204" pitchFamily="34" charset="0"/>
            <a:cs typeface="Arial" panose="020B0604020202020204" pitchFamily="34" charset="0"/>
          </a:endParaRPr>
        </a:p>
      </dgm:t>
    </dgm:pt>
    <dgm:pt modelId="{B7489598-5AD0-5049-8135-6EE10E285F76}" type="sibTrans" cxnId="{D2A01BCD-0E95-2C45-9D62-BAE42FC4F5B9}">
      <dgm:prSet/>
      <dgm:spPr/>
      <dgm:t>
        <a:bodyPr/>
        <a:lstStyle/>
        <a:p>
          <a:endParaRPr lang="en-US">
            <a:latin typeface="Arial" panose="020B0604020202020204" pitchFamily="34" charset="0"/>
            <a:cs typeface="Arial" panose="020B0604020202020204" pitchFamily="34" charset="0"/>
          </a:endParaRPr>
        </a:p>
      </dgm:t>
    </dgm:pt>
    <dgm:pt modelId="{09278148-05BB-144E-B6ED-A261FCB23FD4}" type="pres">
      <dgm:prSet presAssocID="{C8B90EE4-AA9F-2F45-953A-5ADC2ED707F7}" presName="Name0" presStyleCnt="0">
        <dgm:presLayoutVars>
          <dgm:dir/>
          <dgm:resizeHandles val="exact"/>
        </dgm:presLayoutVars>
      </dgm:prSet>
      <dgm:spPr/>
    </dgm:pt>
    <dgm:pt modelId="{A7099525-9E1C-E64F-B5B0-8452919CC3DF}" type="pres">
      <dgm:prSet presAssocID="{93686B67-6AE6-9E43-A20B-CC335CFAAE10}" presName="Name5" presStyleLbl="vennNode1" presStyleIdx="0" presStyleCnt="3">
        <dgm:presLayoutVars>
          <dgm:bulletEnabled val="1"/>
        </dgm:presLayoutVars>
      </dgm:prSet>
      <dgm:spPr/>
    </dgm:pt>
    <dgm:pt modelId="{8211EF72-2C67-8A42-867D-4C80305BC661}" type="pres">
      <dgm:prSet presAssocID="{34FC48B9-66AF-6B4E-9C0F-54FF5B6FB947}" presName="space" presStyleCnt="0"/>
      <dgm:spPr/>
    </dgm:pt>
    <dgm:pt modelId="{E5A618B0-1E3E-1642-9A1A-A525801A080C}" type="pres">
      <dgm:prSet presAssocID="{8FB5C2FD-A108-9D49-BDA3-80A7975F52E7}" presName="Name5" presStyleLbl="vennNode1" presStyleIdx="1" presStyleCnt="3">
        <dgm:presLayoutVars>
          <dgm:bulletEnabled val="1"/>
        </dgm:presLayoutVars>
      </dgm:prSet>
      <dgm:spPr/>
    </dgm:pt>
    <dgm:pt modelId="{FE79E54E-A51B-464F-A9D5-9BD28BAF571A}" type="pres">
      <dgm:prSet presAssocID="{2BFF0EAE-062E-DD4E-87FD-65CFC773FBDA}" presName="space" presStyleCnt="0"/>
      <dgm:spPr/>
    </dgm:pt>
    <dgm:pt modelId="{140FBDD0-01B5-7248-9130-1FD429597C94}" type="pres">
      <dgm:prSet presAssocID="{6D831F11-5851-3F4D-B4E1-4DB5A2AD0215}" presName="Name5" presStyleLbl="vennNode1" presStyleIdx="2" presStyleCnt="3">
        <dgm:presLayoutVars>
          <dgm:bulletEnabled val="1"/>
        </dgm:presLayoutVars>
      </dgm:prSet>
      <dgm:spPr/>
    </dgm:pt>
  </dgm:ptLst>
  <dgm:cxnLst>
    <dgm:cxn modelId="{448B3238-1CF4-5A43-AEAF-CA3BC4E3281B}" type="presOf" srcId="{6D831F11-5851-3F4D-B4E1-4DB5A2AD0215}" destId="{140FBDD0-01B5-7248-9130-1FD429597C94}" srcOrd="0" destOrd="0" presId="urn:microsoft.com/office/officeart/2005/8/layout/venn3"/>
    <dgm:cxn modelId="{71CE1D58-4D2E-B744-B166-7A865AC7623B}" type="presOf" srcId="{8FB5C2FD-A108-9D49-BDA3-80A7975F52E7}" destId="{E5A618B0-1E3E-1642-9A1A-A525801A080C}" srcOrd="0" destOrd="0" presId="urn:microsoft.com/office/officeart/2005/8/layout/venn3"/>
    <dgm:cxn modelId="{653F237C-1D7C-8942-BA28-56103B51E2B0}" srcId="{C8B90EE4-AA9F-2F45-953A-5ADC2ED707F7}" destId="{93686B67-6AE6-9E43-A20B-CC335CFAAE10}" srcOrd="0" destOrd="0" parTransId="{74C2C171-2CFC-B54C-B60B-C0E28BC09325}" sibTransId="{34FC48B9-66AF-6B4E-9C0F-54FF5B6FB947}"/>
    <dgm:cxn modelId="{6CFCE27D-0FE7-404C-BC72-D47F4DE74F8A}" srcId="{C8B90EE4-AA9F-2F45-953A-5ADC2ED707F7}" destId="{8FB5C2FD-A108-9D49-BDA3-80A7975F52E7}" srcOrd="1" destOrd="0" parTransId="{520B6E39-500A-004C-9ACC-1922B7C4E451}" sibTransId="{2BFF0EAE-062E-DD4E-87FD-65CFC773FBDA}"/>
    <dgm:cxn modelId="{3B62A093-4310-5E4D-8CF7-37D6FFC1C730}" type="presOf" srcId="{C8B90EE4-AA9F-2F45-953A-5ADC2ED707F7}" destId="{09278148-05BB-144E-B6ED-A261FCB23FD4}" srcOrd="0" destOrd="0" presId="urn:microsoft.com/office/officeart/2005/8/layout/venn3"/>
    <dgm:cxn modelId="{DE00F2C8-2D0E-CF43-BBF6-5540F7AC3F97}" type="presOf" srcId="{93686B67-6AE6-9E43-A20B-CC335CFAAE10}" destId="{A7099525-9E1C-E64F-B5B0-8452919CC3DF}" srcOrd="0" destOrd="0" presId="urn:microsoft.com/office/officeart/2005/8/layout/venn3"/>
    <dgm:cxn modelId="{D2A01BCD-0E95-2C45-9D62-BAE42FC4F5B9}" srcId="{C8B90EE4-AA9F-2F45-953A-5ADC2ED707F7}" destId="{6D831F11-5851-3F4D-B4E1-4DB5A2AD0215}" srcOrd="2" destOrd="0" parTransId="{20CA45C1-7A66-1841-A6A1-29F477E0642C}" sibTransId="{B7489598-5AD0-5049-8135-6EE10E285F76}"/>
    <dgm:cxn modelId="{51164AE2-06AB-724A-8C4E-CAA9A1B4F2D1}" type="presParOf" srcId="{09278148-05BB-144E-B6ED-A261FCB23FD4}" destId="{A7099525-9E1C-E64F-B5B0-8452919CC3DF}" srcOrd="0" destOrd="0" presId="urn:microsoft.com/office/officeart/2005/8/layout/venn3"/>
    <dgm:cxn modelId="{B8F78E87-D80B-B24D-A3FC-9359118CF67E}" type="presParOf" srcId="{09278148-05BB-144E-B6ED-A261FCB23FD4}" destId="{8211EF72-2C67-8A42-867D-4C80305BC661}" srcOrd="1" destOrd="0" presId="urn:microsoft.com/office/officeart/2005/8/layout/venn3"/>
    <dgm:cxn modelId="{47DA60E4-69AA-3846-A60A-AAAD15C4F324}" type="presParOf" srcId="{09278148-05BB-144E-B6ED-A261FCB23FD4}" destId="{E5A618B0-1E3E-1642-9A1A-A525801A080C}" srcOrd="2" destOrd="0" presId="urn:microsoft.com/office/officeart/2005/8/layout/venn3"/>
    <dgm:cxn modelId="{0F629165-4DED-0348-97F9-089EF17C505A}" type="presParOf" srcId="{09278148-05BB-144E-B6ED-A261FCB23FD4}" destId="{FE79E54E-A51B-464F-A9D5-9BD28BAF571A}" srcOrd="3" destOrd="0" presId="urn:microsoft.com/office/officeart/2005/8/layout/venn3"/>
    <dgm:cxn modelId="{5DF9C39F-3DAD-234F-8C47-CBCDF43FBFA8}" type="presParOf" srcId="{09278148-05BB-144E-B6ED-A261FCB23FD4}" destId="{140FBDD0-01B5-7248-9130-1FD429597C94}"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AD664-5917-2E4B-8E08-6831A9E10446}">
      <dsp:nvSpPr>
        <dsp:cNvPr id="0" name=""/>
        <dsp:cNvSpPr/>
      </dsp:nvSpPr>
      <dsp:spPr>
        <a:xfrm>
          <a:off x="1313784" y="956319"/>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F3A17E6C-B8D3-B64D-A3C3-3E1293BABF6A}">
      <dsp:nvSpPr>
        <dsp:cNvPr id="0" name=""/>
        <dsp:cNvSpPr/>
      </dsp:nvSpPr>
      <dsp:spPr>
        <a:xfrm>
          <a:off x="4087"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Build a Foundation</a:t>
          </a:r>
        </a:p>
      </dsp:txBody>
      <dsp:txXfrm>
        <a:off x="4087" y="379875"/>
        <a:ext cx="2218531" cy="1331118"/>
      </dsp:txXfrm>
    </dsp:sp>
    <dsp:sp modelId="{22A539C6-08C4-604E-BB16-B13207C2FC17}">
      <dsp:nvSpPr>
        <dsp:cNvPr id="0" name=""/>
        <dsp:cNvSpPr/>
      </dsp:nvSpPr>
      <dsp:spPr>
        <a:xfrm>
          <a:off x="4253980" y="4259862"/>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5861BC9-2643-024B-BCAD-A96BA85B571B}">
      <dsp:nvSpPr>
        <dsp:cNvPr id="0" name=""/>
        <dsp:cNvSpPr/>
      </dsp:nvSpPr>
      <dsp:spPr>
        <a:xfrm>
          <a:off x="4087"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Data Collection Processes</a:t>
          </a:r>
        </a:p>
      </dsp:txBody>
      <dsp:txXfrm>
        <a:off x="4087" y="2043774"/>
        <a:ext cx="2218531" cy="1331118"/>
      </dsp:txXfrm>
    </dsp:sp>
    <dsp:sp modelId="{3DC30A92-4BCC-7645-80D7-68B24E75CC92}">
      <dsp:nvSpPr>
        <dsp:cNvPr id="0" name=""/>
        <dsp:cNvSpPr/>
      </dsp:nvSpPr>
      <dsp:spPr>
        <a:xfrm>
          <a:off x="7880" y="4259861"/>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8313AA6-9500-9B4C-8B4A-BF62B01219C4}">
      <dsp:nvSpPr>
        <dsp:cNvPr id="0" name=""/>
        <dsp:cNvSpPr/>
      </dsp:nvSpPr>
      <dsp:spPr>
        <a:xfrm>
          <a:off x="4087"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Administration Processes</a:t>
          </a:r>
        </a:p>
      </dsp:txBody>
      <dsp:txXfrm>
        <a:off x="4087" y="3707672"/>
        <a:ext cx="2218531" cy="1331118"/>
      </dsp:txXfrm>
    </dsp:sp>
    <dsp:sp modelId="{EB6D7F14-CD22-DA47-A439-BF5EEC83EE55}">
      <dsp:nvSpPr>
        <dsp:cNvPr id="0" name=""/>
        <dsp:cNvSpPr/>
      </dsp:nvSpPr>
      <dsp:spPr>
        <a:xfrm>
          <a:off x="2210420" y="2609499"/>
          <a:ext cx="1654072"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D04DCDD-8A78-394A-889B-B70F59490D48}">
      <dsp:nvSpPr>
        <dsp:cNvPr id="0" name=""/>
        <dsp:cNvSpPr/>
      </dsp:nvSpPr>
      <dsp:spPr>
        <a:xfrm>
          <a:off x="2954734"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Follow Up Processes</a:t>
          </a:r>
        </a:p>
      </dsp:txBody>
      <dsp:txXfrm>
        <a:off x="2954734" y="3707672"/>
        <a:ext cx="2218531" cy="1331118"/>
      </dsp:txXfrm>
    </dsp:sp>
    <dsp:sp modelId="{A56805FF-9925-5B47-956B-C1CCDF3A20B8}">
      <dsp:nvSpPr>
        <dsp:cNvPr id="0" name=""/>
        <dsp:cNvSpPr/>
      </dsp:nvSpPr>
      <dsp:spPr>
        <a:xfrm rot="10800000">
          <a:off x="5164775" y="265494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369806FC-F3B3-4E4C-9A85-C1DB18E4479D}">
      <dsp:nvSpPr>
        <dsp:cNvPr id="0" name=""/>
        <dsp:cNvSpPr/>
      </dsp:nvSpPr>
      <dsp:spPr>
        <a:xfrm>
          <a:off x="2954734"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Determine Consent and Assent Processes</a:t>
          </a:r>
        </a:p>
      </dsp:txBody>
      <dsp:txXfrm>
        <a:off x="2954734" y="2043774"/>
        <a:ext cx="2218531" cy="1331118"/>
      </dsp:txXfrm>
    </dsp:sp>
    <dsp:sp modelId="{DE1E289A-8250-964F-8436-52CA49A8ED0A}">
      <dsp:nvSpPr>
        <dsp:cNvPr id="0" name=""/>
        <dsp:cNvSpPr/>
      </dsp:nvSpPr>
      <dsp:spPr>
        <a:xfrm>
          <a:off x="2972172" y="958334"/>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15A8AC86-0DFB-C948-A252-994A18D34F10}">
      <dsp:nvSpPr>
        <dsp:cNvPr id="0" name=""/>
        <dsp:cNvSpPr/>
      </dsp:nvSpPr>
      <dsp:spPr>
        <a:xfrm>
          <a:off x="2954734"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Clarify Goals</a:t>
          </a:r>
        </a:p>
      </dsp:txBody>
      <dsp:txXfrm>
        <a:off x="2954734" y="379875"/>
        <a:ext cx="2218531" cy="1331118"/>
      </dsp:txXfrm>
    </dsp:sp>
    <dsp:sp modelId="{8A54D710-7E86-D948-B092-99687FEA2A5D}">
      <dsp:nvSpPr>
        <dsp:cNvPr id="0" name=""/>
        <dsp:cNvSpPr/>
      </dsp:nvSpPr>
      <dsp:spPr>
        <a:xfrm rot="5400000">
          <a:off x="6202206" y="111968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A49CF992-AC30-C645-8A5B-A7BD61606484}">
      <dsp:nvSpPr>
        <dsp:cNvPr id="0" name=""/>
        <dsp:cNvSpPr/>
      </dsp:nvSpPr>
      <dsp:spPr>
        <a:xfrm>
          <a:off x="5905380"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Identify Resources and Logistics</a:t>
          </a:r>
        </a:p>
      </dsp:txBody>
      <dsp:txXfrm>
        <a:off x="5905380" y="379875"/>
        <a:ext cx="2218531" cy="1331118"/>
      </dsp:txXfrm>
    </dsp:sp>
    <dsp:sp modelId="{6B540DAB-25E9-F14B-AEBB-9F6598957D29}">
      <dsp:nvSpPr>
        <dsp:cNvPr id="0" name=""/>
        <dsp:cNvSpPr/>
      </dsp:nvSpPr>
      <dsp:spPr>
        <a:xfrm rot="16200000">
          <a:off x="915154" y="3445690"/>
          <a:ext cx="347470"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50C9617A-10DB-4845-A920-3E286ACC498D}">
      <dsp:nvSpPr>
        <dsp:cNvPr id="0" name=""/>
        <dsp:cNvSpPr/>
      </dsp:nvSpPr>
      <dsp:spPr>
        <a:xfrm>
          <a:off x="5905380"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Select an Appropriate Screening Tool</a:t>
          </a:r>
        </a:p>
      </dsp:txBody>
      <dsp:txXfrm>
        <a:off x="5905380" y="2043774"/>
        <a:ext cx="2218531" cy="1331118"/>
      </dsp:txXfrm>
    </dsp:sp>
    <dsp:sp modelId="{231E3356-2055-F047-9688-92BAC74D86B2}">
      <dsp:nvSpPr>
        <dsp:cNvPr id="0" name=""/>
        <dsp:cNvSpPr/>
      </dsp:nvSpPr>
      <dsp:spPr>
        <a:xfrm>
          <a:off x="5905380"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Address Barriers</a:t>
          </a:r>
        </a:p>
      </dsp:txBody>
      <dsp:txXfrm>
        <a:off x="5905380" y="3707672"/>
        <a:ext cx="2218531" cy="1331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AD664-5917-2E4B-8E08-6831A9E10446}">
      <dsp:nvSpPr>
        <dsp:cNvPr id="0" name=""/>
        <dsp:cNvSpPr/>
      </dsp:nvSpPr>
      <dsp:spPr>
        <a:xfrm>
          <a:off x="1313784" y="956319"/>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F3A17E6C-B8D3-B64D-A3C3-3E1293BABF6A}">
      <dsp:nvSpPr>
        <dsp:cNvPr id="0" name=""/>
        <dsp:cNvSpPr/>
      </dsp:nvSpPr>
      <dsp:spPr>
        <a:xfrm>
          <a:off x="4087"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Build a Foundation</a:t>
          </a:r>
        </a:p>
      </dsp:txBody>
      <dsp:txXfrm>
        <a:off x="4087" y="379875"/>
        <a:ext cx="2218531" cy="1331118"/>
      </dsp:txXfrm>
    </dsp:sp>
    <dsp:sp modelId="{22A539C6-08C4-604E-BB16-B13207C2FC17}">
      <dsp:nvSpPr>
        <dsp:cNvPr id="0" name=""/>
        <dsp:cNvSpPr/>
      </dsp:nvSpPr>
      <dsp:spPr>
        <a:xfrm>
          <a:off x="4253980" y="4259862"/>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5861BC9-2643-024B-BCAD-A96BA85B571B}">
      <dsp:nvSpPr>
        <dsp:cNvPr id="0" name=""/>
        <dsp:cNvSpPr/>
      </dsp:nvSpPr>
      <dsp:spPr>
        <a:xfrm>
          <a:off x="4087"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Data Collection Processes</a:t>
          </a:r>
        </a:p>
      </dsp:txBody>
      <dsp:txXfrm>
        <a:off x="4087" y="2043774"/>
        <a:ext cx="2218531" cy="1331118"/>
      </dsp:txXfrm>
    </dsp:sp>
    <dsp:sp modelId="{3DC30A92-4BCC-7645-80D7-68B24E75CC92}">
      <dsp:nvSpPr>
        <dsp:cNvPr id="0" name=""/>
        <dsp:cNvSpPr/>
      </dsp:nvSpPr>
      <dsp:spPr>
        <a:xfrm>
          <a:off x="7880" y="4259861"/>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8313AA6-9500-9B4C-8B4A-BF62B01219C4}">
      <dsp:nvSpPr>
        <dsp:cNvPr id="0" name=""/>
        <dsp:cNvSpPr/>
      </dsp:nvSpPr>
      <dsp:spPr>
        <a:xfrm>
          <a:off x="4087"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Administration Processes</a:t>
          </a:r>
        </a:p>
      </dsp:txBody>
      <dsp:txXfrm>
        <a:off x="4087" y="3707672"/>
        <a:ext cx="2218531" cy="1331118"/>
      </dsp:txXfrm>
    </dsp:sp>
    <dsp:sp modelId="{EB6D7F14-CD22-DA47-A439-BF5EEC83EE55}">
      <dsp:nvSpPr>
        <dsp:cNvPr id="0" name=""/>
        <dsp:cNvSpPr/>
      </dsp:nvSpPr>
      <dsp:spPr>
        <a:xfrm>
          <a:off x="2210420" y="2609499"/>
          <a:ext cx="1654072"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D04DCDD-8A78-394A-889B-B70F59490D48}">
      <dsp:nvSpPr>
        <dsp:cNvPr id="0" name=""/>
        <dsp:cNvSpPr/>
      </dsp:nvSpPr>
      <dsp:spPr>
        <a:xfrm>
          <a:off x="2954734"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Follow Up Processes</a:t>
          </a:r>
        </a:p>
      </dsp:txBody>
      <dsp:txXfrm>
        <a:off x="2954734" y="3707672"/>
        <a:ext cx="2218531" cy="1331118"/>
      </dsp:txXfrm>
    </dsp:sp>
    <dsp:sp modelId="{A56805FF-9925-5B47-956B-C1CCDF3A20B8}">
      <dsp:nvSpPr>
        <dsp:cNvPr id="0" name=""/>
        <dsp:cNvSpPr/>
      </dsp:nvSpPr>
      <dsp:spPr>
        <a:xfrm rot="10800000">
          <a:off x="5164775" y="265494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369806FC-F3B3-4E4C-9A85-C1DB18E4479D}">
      <dsp:nvSpPr>
        <dsp:cNvPr id="0" name=""/>
        <dsp:cNvSpPr/>
      </dsp:nvSpPr>
      <dsp:spPr>
        <a:xfrm>
          <a:off x="2954734"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Determine Consent and Assent Processes</a:t>
          </a:r>
        </a:p>
      </dsp:txBody>
      <dsp:txXfrm>
        <a:off x="2954734" y="2043774"/>
        <a:ext cx="2218531" cy="1331118"/>
      </dsp:txXfrm>
    </dsp:sp>
    <dsp:sp modelId="{DE1E289A-8250-964F-8436-52CA49A8ED0A}">
      <dsp:nvSpPr>
        <dsp:cNvPr id="0" name=""/>
        <dsp:cNvSpPr/>
      </dsp:nvSpPr>
      <dsp:spPr>
        <a:xfrm>
          <a:off x="2972172" y="958334"/>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15A8AC86-0DFB-C948-A252-994A18D34F10}">
      <dsp:nvSpPr>
        <dsp:cNvPr id="0" name=""/>
        <dsp:cNvSpPr/>
      </dsp:nvSpPr>
      <dsp:spPr>
        <a:xfrm>
          <a:off x="2954734"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Clarify Goals</a:t>
          </a:r>
        </a:p>
      </dsp:txBody>
      <dsp:txXfrm>
        <a:off x="2954734" y="379875"/>
        <a:ext cx="2218531" cy="1331118"/>
      </dsp:txXfrm>
    </dsp:sp>
    <dsp:sp modelId="{8A54D710-7E86-D948-B092-99687FEA2A5D}">
      <dsp:nvSpPr>
        <dsp:cNvPr id="0" name=""/>
        <dsp:cNvSpPr/>
      </dsp:nvSpPr>
      <dsp:spPr>
        <a:xfrm rot="5400000">
          <a:off x="6202206" y="111968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A49CF992-AC30-C645-8A5B-A7BD61606484}">
      <dsp:nvSpPr>
        <dsp:cNvPr id="0" name=""/>
        <dsp:cNvSpPr/>
      </dsp:nvSpPr>
      <dsp:spPr>
        <a:xfrm>
          <a:off x="5905380"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Identify Resources and Logistics</a:t>
          </a:r>
        </a:p>
      </dsp:txBody>
      <dsp:txXfrm>
        <a:off x="5905380" y="379875"/>
        <a:ext cx="2218531" cy="1331118"/>
      </dsp:txXfrm>
    </dsp:sp>
    <dsp:sp modelId="{6B540DAB-25E9-F14B-AEBB-9F6598957D29}">
      <dsp:nvSpPr>
        <dsp:cNvPr id="0" name=""/>
        <dsp:cNvSpPr/>
      </dsp:nvSpPr>
      <dsp:spPr>
        <a:xfrm rot="16200000">
          <a:off x="915154" y="3445690"/>
          <a:ext cx="347470"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50C9617A-10DB-4845-A920-3E286ACC498D}">
      <dsp:nvSpPr>
        <dsp:cNvPr id="0" name=""/>
        <dsp:cNvSpPr/>
      </dsp:nvSpPr>
      <dsp:spPr>
        <a:xfrm>
          <a:off x="5905380"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Select an Appropriate Screening Tool</a:t>
          </a:r>
        </a:p>
      </dsp:txBody>
      <dsp:txXfrm>
        <a:off x="5905380" y="2043774"/>
        <a:ext cx="2218531" cy="1331118"/>
      </dsp:txXfrm>
    </dsp:sp>
    <dsp:sp modelId="{231E3356-2055-F047-9688-92BAC74D86B2}">
      <dsp:nvSpPr>
        <dsp:cNvPr id="0" name=""/>
        <dsp:cNvSpPr/>
      </dsp:nvSpPr>
      <dsp:spPr>
        <a:xfrm>
          <a:off x="5905380"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Address Barriers</a:t>
          </a:r>
        </a:p>
      </dsp:txBody>
      <dsp:txXfrm>
        <a:off x="5905380" y="3707672"/>
        <a:ext cx="2218531" cy="1331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AD664-5917-2E4B-8E08-6831A9E10446}">
      <dsp:nvSpPr>
        <dsp:cNvPr id="0" name=""/>
        <dsp:cNvSpPr/>
      </dsp:nvSpPr>
      <dsp:spPr>
        <a:xfrm>
          <a:off x="1313784" y="956319"/>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F3A17E6C-B8D3-B64D-A3C3-3E1293BABF6A}">
      <dsp:nvSpPr>
        <dsp:cNvPr id="0" name=""/>
        <dsp:cNvSpPr/>
      </dsp:nvSpPr>
      <dsp:spPr>
        <a:xfrm>
          <a:off x="4087"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Build a Foundation</a:t>
          </a:r>
        </a:p>
      </dsp:txBody>
      <dsp:txXfrm>
        <a:off x="4087" y="379875"/>
        <a:ext cx="2218531" cy="1331118"/>
      </dsp:txXfrm>
    </dsp:sp>
    <dsp:sp modelId="{22A539C6-08C4-604E-BB16-B13207C2FC17}">
      <dsp:nvSpPr>
        <dsp:cNvPr id="0" name=""/>
        <dsp:cNvSpPr/>
      </dsp:nvSpPr>
      <dsp:spPr>
        <a:xfrm>
          <a:off x="4253980" y="4259862"/>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5861BC9-2643-024B-BCAD-A96BA85B571B}">
      <dsp:nvSpPr>
        <dsp:cNvPr id="0" name=""/>
        <dsp:cNvSpPr/>
      </dsp:nvSpPr>
      <dsp:spPr>
        <a:xfrm>
          <a:off x="4087"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Data Collection Processes</a:t>
          </a:r>
        </a:p>
      </dsp:txBody>
      <dsp:txXfrm>
        <a:off x="4087" y="2043774"/>
        <a:ext cx="2218531" cy="1331118"/>
      </dsp:txXfrm>
    </dsp:sp>
    <dsp:sp modelId="{3DC30A92-4BCC-7645-80D7-68B24E75CC92}">
      <dsp:nvSpPr>
        <dsp:cNvPr id="0" name=""/>
        <dsp:cNvSpPr/>
      </dsp:nvSpPr>
      <dsp:spPr>
        <a:xfrm>
          <a:off x="7880" y="4259861"/>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8313AA6-9500-9B4C-8B4A-BF62B01219C4}">
      <dsp:nvSpPr>
        <dsp:cNvPr id="0" name=""/>
        <dsp:cNvSpPr/>
      </dsp:nvSpPr>
      <dsp:spPr>
        <a:xfrm>
          <a:off x="4087"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Administration Processes</a:t>
          </a:r>
        </a:p>
      </dsp:txBody>
      <dsp:txXfrm>
        <a:off x="4087" y="3707672"/>
        <a:ext cx="2218531" cy="1331118"/>
      </dsp:txXfrm>
    </dsp:sp>
    <dsp:sp modelId="{EB6D7F14-CD22-DA47-A439-BF5EEC83EE55}">
      <dsp:nvSpPr>
        <dsp:cNvPr id="0" name=""/>
        <dsp:cNvSpPr/>
      </dsp:nvSpPr>
      <dsp:spPr>
        <a:xfrm>
          <a:off x="2210420" y="2609499"/>
          <a:ext cx="1654072"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D04DCDD-8A78-394A-889B-B70F59490D48}">
      <dsp:nvSpPr>
        <dsp:cNvPr id="0" name=""/>
        <dsp:cNvSpPr/>
      </dsp:nvSpPr>
      <dsp:spPr>
        <a:xfrm>
          <a:off x="2954734"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Follow Up Processes</a:t>
          </a:r>
        </a:p>
      </dsp:txBody>
      <dsp:txXfrm>
        <a:off x="2954734" y="3707672"/>
        <a:ext cx="2218531" cy="1331118"/>
      </dsp:txXfrm>
    </dsp:sp>
    <dsp:sp modelId="{A56805FF-9925-5B47-956B-C1CCDF3A20B8}">
      <dsp:nvSpPr>
        <dsp:cNvPr id="0" name=""/>
        <dsp:cNvSpPr/>
      </dsp:nvSpPr>
      <dsp:spPr>
        <a:xfrm rot="10800000">
          <a:off x="5164775" y="265494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369806FC-F3B3-4E4C-9A85-C1DB18E4479D}">
      <dsp:nvSpPr>
        <dsp:cNvPr id="0" name=""/>
        <dsp:cNvSpPr/>
      </dsp:nvSpPr>
      <dsp:spPr>
        <a:xfrm>
          <a:off x="2954734"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Determine Consent and Assent Processes</a:t>
          </a:r>
        </a:p>
      </dsp:txBody>
      <dsp:txXfrm>
        <a:off x="2954734" y="2043774"/>
        <a:ext cx="2218531" cy="1331118"/>
      </dsp:txXfrm>
    </dsp:sp>
    <dsp:sp modelId="{DE1E289A-8250-964F-8436-52CA49A8ED0A}">
      <dsp:nvSpPr>
        <dsp:cNvPr id="0" name=""/>
        <dsp:cNvSpPr/>
      </dsp:nvSpPr>
      <dsp:spPr>
        <a:xfrm>
          <a:off x="2972172" y="958334"/>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15A8AC86-0DFB-C948-A252-994A18D34F10}">
      <dsp:nvSpPr>
        <dsp:cNvPr id="0" name=""/>
        <dsp:cNvSpPr/>
      </dsp:nvSpPr>
      <dsp:spPr>
        <a:xfrm>
          <a:off x="2954734"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Clarify Goals</a:t>
          </a:r>
        </a:p>
      </dsp:txBody>
      <dsp:txXfrm>
        <a:off x="2954734" y="379875"/>
        <a:ext cx="2218531" cy="1331118"/>
      </dsp:txXfrm>
    </dsp:sp>
    <dsp:sp modelId="{8A54D710-7E86-D948-B092-99687FEA2A5D}">
      <dsp:nvSpPr>
        <dsp:cNvPr id="0" name=""/>
        <dsp:cNvSpPr/>
      </dsp:nvSpPr>
      <dsp:spPr>
        <a:xfrm rot="5400000">
          <a:off x="6202206" y="111968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A49CF992-AC30-C645-8A5B-A7BD61606484}">
      <dsp:nvSpPr>
        <dsp:cNvPr id="0" name=""/>
        <dsp:cNvSpPr/>
      </dsp:nvSpPr>
      <dsp:spPr>
        <a:xfrm>
          <a:off x="5905380"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Identify Resources and Logistics</a:t>
          </a:r>
        </a:p>
      </dsp:txBody>
      <dsp:txXfrm>
        <a:off x="5905380" y="379875"/>
        <a:ext cx="2218531" cy="1331118"/>
      </dsp:txXfrm>
    </dsp:sp>
    <dsp:sp modelId="{6B540DAB-25E9-F14B-AEBB-9F6598957D29}">
      <dsp:nvSpPr>
        <dsp:cNvPr id="0" name=""/>
        <dsp:cNvSpPr/>
      </dsp:nvSpPr>
      <dsp:spPr>
        <a:xfrm rot="16200000">
          <a:off x="915154" y="3445690"/>
          <a:ext cx="347470"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50C9617A-10DB-4845-A920-3E286ACC498D}">
      <dsp:nvSpPr>
        <dsp:cNvPr id="0" name=""/>
        <dsp:cNvSpPr/>
      </dsp:nvSpPr>
      <dsp:spPr>
        <a:xfrm>
          <a:off x="5905380"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Select an Appropriate Screening Tool</a:t>
          </a:r>
        </a:p>
      </dsp:txBody>
      <dsp:txXfrm>
        <a:off x="5905380" y="2043774"/>
        <a:ext cx="2218531" cy="1331118"/>
      </dsp:txXfrm>
    </dsp:sp>
    <dsp:sp modelId="{231E3356-2055-F047-9688-92BAC74D86B2}">
      <dsp:nvSpPr>
        <dsp:cNvPr id="0" name=""/>
        <dsp:cNvSpPr/>
      </dsp:nvSpPr>
      <dsp:spPr>
        <a:xfrm>
          <a:off x="5905380"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Address Barriers</a:t>
          </a:r>
        </a:p>
      </dsp:txBody>
      <dsp:txXfrm>
        <a:off x="5905380" y="3707672"/>
        <a:ext cx="2218531" cy="13311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AD664-5917-2E4B-8E08-6831A9E10446}">
      <dsp:nvSpPr>
        <dsp:cNvPr id="0" name=""/>
        <dsp:cNvSpPr/>
      </dsp:nvSpPr>
      <dsp:spPr>
        <a:xfrm>
          <a:off x="1313784" y="956319"/>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F3A17E6C-B8D3-B64D-A3C3-3E1293BABF6A}">
      <dsp:nvSpPr>
        <dsp:cNvPr id="0" name=""/>
        <dsp:cNvSpPr/>
      </dsp:nvSpPr>
      <dsp:spPr>
        <a:xfrm>
          <a:off x="4087"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Build a Foundation</a:t>
          </a:r>
        </a:p>
      </dsp:txBody>
      <dsp:txXfrm>
        <a:off x="4087" y="379875"/>
        <a:ext cx="2218531" cy="1331118"/>
      </dsp:txXfrm>
    </dsp:sp>
    <dsp:sp modelId="{22A539C6-08C4-604E-BB16-B13207C2FC17}">
      <dsp:nvSpPr>
        <dsp:cNvPr id="0" name=""/>
        <dsp:cNvSpPr/>
      </dsp:nvSpPr>
      <dsp:spPr>
        <a:xfrm>
          <a:off x="4253980" y="4259862"/>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5861BC9-2643-024B-BCAD-A96BA85B571B}">
      <dsp:nvSpPr>
        <dsp:cNvPr id="0" name=""/>
        <dsp:cNvSpPr/>
      </dsp:nvSpPr>
      <dsp:spPr>
        <a:xfrm>
          <a:off x="4087"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Data Collection Processes</a:t>
          </a:r>
        </a:p>
      </dsp:txBody>
      <dsp:txXfrm>
        <a:off x="4087" y="2043774"/>
        <a:ext cx="2218531" cy="1331118"/>
      </dsp:txXfrm>
    </dsp:sp>
    <dsp:sp modelId="{3DC30A92-4BCC-7645-80D7-68B24E75CC92}">
      <dsp:nvSpPr>
        <dsp:cNvPr id="0" name=""/>
        <dsp:cNvSpPr/>
      </dsp:nvSpPr>
      <dsp:spPr>
        <a:xfrm>
          <a:off x="7880" y="4259861"/>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8313AA6-9500-9B4C-8B4A-BF62B01219C4}">
      <dsp:nvSpPr>
        <dsp:cNvPr id="0" name=""/>
        <dsp:cNvSpPr/>
      </dsp:nvSpPr>
      <dsp:spPr>
        <a:xfrm>
          <a:off x="4087"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Administration Processes</a:t>
          </a:r>
        </a:p>
      </dsp:txBody>
      <dsp:txXfrm>
        <a:off x="4087" y="3707672"/>
        <a:ext cx="2218531" cy="1331118"/>
      </dsp:txXfrm>
    </dsp:sp>
    <dsp:sp modelId="{EB6D7F14-CD22-DA47-A439-BF5EEC83EE55}">
      <dsp:nvSpPr>
        <dsp:cNvPr id="0" name=""/>
        <dsp:cNvSpPr/>
      </dsp:nvSpPr>
      <dsp:spPr>
        <a:xfrm>
          <a:off x="2210420" y="2609499"/>
          <a:ext cx="1654072"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D04DCDD-8A78-394A-889B-B70F59490D48}">
      <dsp:nvSpPr>
        <dsp:cNvPr id="0" name=""/>
        <dsp:cNvSpPr/>
      </dsp:nvSpPr>
      <dsp:spPr>
        <a:xfrm>
          <a:off x="2954734"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Follow Up Processes</a:t>
          </a:r>
        </a:p>
      </dsp:txBody>
      <dsp:txXfrm>
        <a:off x="2954734" y="3707672"/>
        <a:ext cx="2218531" cy="1331118"/>
      </dsp:txXfrm>
    </dsp:sp>
    <dsp:sp modelId="{A56805FF-9925-5B47-956B-C1CCDF3A20B8}">
      <dsp:nvSpPr>
        <dsp:cNvPr id="0" name=""/>
        <dsp:cNvSpPr/>
      </dsp:nvSpPr>
      <dsp:spPr>
        <a:xfrm rot="10800000">
          <a:off x="5164775" y="265494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369806FC-F3B3-4E4C-9A85-C1DB18E4479D}">
      <dsp:nvSpPr>
        <dsp:cNvPr id="0" name=""/>
        <dsp:cNvSpPr/>
      </dsp:nvSpPr>
      <dsp:spPr>
        <a:xfrm>
          <a:off x="2954734"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Determine Consent and Assent Processes</a:t>
          </a:r>
        </a:p>
      </dsp:txBody>
      <dsp:txXfrm>
        <a:off x="2954734" y="2043774"/>
        <a:ext cx="2218531" cy="1331118"/>
      </dsp:txXfrm>
    </dsp:sp>
    <dsp:sp modelId="{DE1E289A-8250-964F-8436-52CA49A8ED0A}">
      <dsp:nvSpPr>
        <dsp:cNvPr id="0" name=""/>
        <dsp:cNvSpPr/>
      </dsp:nvSpPr>
      <dsp:spPr>
        <a:xfrm>
          <a:off x="2972172" y="958334"/>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15A8AC86-0DFB-C948-A252-994A18D34F10}">
      <dsp:nvSpPr>
        <dsp:cNvPr id="0" name=""/>
        <dsp:cNvSpPr/>
      </dsp:nvSpPr>
      <dsp:spPr>
        <a:xfrm>
          <a:off x="2954734"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Clarify Goals</a:t>
          </a:r>
        </a:p>
      </dsp:txBody>
      <dsp:txXfrm>
        <a:off x="2954734" y="379875"/>
        <a:ext cx="2218531" cy="1331118"/>
      </dsp:txXfrm>
    </dsp:sp>
    <dsp:sp modelId="{8A54D710-7E86-D948-B092-99687FEA2A5D}">
      <dsp:nvSpPr>
        <dsp:cNvPr id="0" name=""/>
        <dsp:cNvSpPr/>
      </dsp:nvSpPr>
      <dsp:spPr>
        <a:xfrm rot="5400000">
          <a:off x="6202206" y="111968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A49CF992-AC30-C645-8A5B-A7BD61606484}">
      <dsp:nvSpPr>
        <dsp:cNvPr id="0" name=""/>
        <dsp:cNvSpPr/>
      </dsp:nvSpPr>
      <dsp:spPr>
        <a:xfrm>
          <a:off x="5905380"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Identify Resources and Logistics</a:t>
          </a:r>
        </a:p>
      </dsp:txBody>
      <dsp:txXfrm>
        <a:off x="5905380" y="379875"/>
        <a:ext cx="2218531" cy="1331118"/>
      </dsp:txXfrm>
    </dsp:sp>
    <dsp:sp modelId="{6B540DAB-25E9-F14B-AEBB-9F6598957D29}">
      <dsp:nvSpPr>
        <dsp:cNvPr id="0" name=""/>
        <dsp:cNvSpPr/>
      </dsp:nvSpPr>
      <dsp:spPr>
        <a:xfrm rot="16200000">
          <a:off x="915154" y="3445690"/>
          <a:ext cx="347470"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50C9617A-10DB-4845-A920-3E286ACC498D}">
      <dsp:nvSpPr>
        <dsp:cNvPr id="0" name=""/>
        <dsp:cNvSpPr/>
      </dsp:nvSpPr>
      <dsp:spPr>
        <a:xfrm>
          <a:off x="5905380"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Select an Appropriate Screening Tool</a:t>
          </a:r>
        </a:p>
      </dsp:txBody>
      <dsp:txXfrm>
        <a:off x="5905380" y="2043774"/>
        <a:ext cx="2218531" cy="1331118"/>
      </dsp:txXfrm>
    </dsp:sp>
    <dsp:sp modelId="{231E3356-2055-F047-9688-92BAC74D86B2}">
      <dsp:nvSpPr>
        <dsp:cNvPr id="0" name=""/>
        <dsp:cNvSpPr/>
      </dsp:nvSpPr>
      <dsp:spPr>
        <a:xfrm>
          <a:off x="5905380"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Address Barriers</a:t>
          </a:r>
        </a:p>
      </dsp:txBody>
      <dsp:txXfrm>
        <a:off x="5905380" y="3707672"/>
        <a:ext cx="2218531" cy="13311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AD664-5917-2E4B-8E08-6831A9E10446}">
      <dsp:nvSpPr>
        <dsp:cNvPr id="0" name=""/>
        <dsp:cNvSpPr/>
      </dsp:nvSpPr>
      <dsp:spPr>
        <a:xfrm>
          <a:off x="1313784" y="956319"/>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F3A17E6C-B8D3-B64D-A3C3-3E1293BABF6A}">
      <dsp:nvSpPr>
        <dsp:cNvPr id="0" name=""/>
        <dsp:cNvSpPr/>
      </dsp:nvSpPr>
      <dsp:spPr>
        <a:xfrm>
          <a:off x="4087"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Build a Foundation</a:t>
          </a:r>
        </a:p>
      </dsp:txBody>
      <dsp:txXfrm>
        <a:off x="4087" y="379875"/>
        <a:ext cx="2218531" cy="1331118"/>
      </dsp:txXfrm>
    </dsp:sp>
    <dsp:sp modelId="{22A539C6-08C4-604E-BB16-B13207C2FC17}">
      <dsp:nvSpPr>
        <dsp:cNvPr id="0" name=""/>
        <dsp:cNvSpPr/>
      </dsp:nvSpPr>
      <dsp:spPr>
        <a:xfrm>
          <a:off x="4253980" y="4259862"/>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5861BC9-2643-024B-BCAD-A96BA85B571B}">
      <dsp:nvSpPr>
        <dsp:cNvPr id="0" name=""/>
        <dsp:cNvSpPr/>
      </dsp:nvSpPr>
      <dsp:spPr>
        <a:xfrm>
          <a:off x="4087"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Data Collection Processes</a:t>
          </a:r>
        </a:p>
      </dsp:txBody>
      <dsp:txXfrm>
        <a:off x="4087" y="2043774"/>
        <a:ext cx="2218531" cy="1331118"/>
      </dsp:txXfrm>
    </dsp:sp>
    <dsp:sp modelId="{3DC30A92-4BCC-7645-80D7-68B24E75CC92}">
      <dsp:nvSpPr>
        <dsp:cNvPr id="0" name=""/>
        <dsp:cNvSpPr/>
      </dsp:nvSpPr>
      <dsp:spPr>
        <a:xfrm>
          <a:off x="7880" y="4259861"/>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8313AA6-9500-9B4C-8B4A-BF62B01219C4}">
      <dsp:nvSpPr>
        <dsp:cNvPr id="0" name=""/>
        <dsp:cNvSpPr/>
      </dsp:nvSpPr>
      <dsp:spPr>
        <a:xfrm>
          <a:off x="4087"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Administration Processes</a:t>
          </a:r>
        </a:p>
      </dsp:txBody>
      <dsp:txXfrm>
        <a:off x="4087" y="3707672"/>
        <a:ext cx="2218531" cy="1331118"/>
      </dsp:txXfrm>
    </dsp:sp>
    <dsp:sp modelId="{EB6D7F14-CD22-DA47-A439-BF5EEC83EE55}">
      <dsp:nvSpPr>
        <dsp:cNvPr id="0" name=""/>
        <dsp:cNvSpPr/>
      </dsp:nvSpPr>
      <dsp:spPr>
        <a:xfrm>
          <a:off x="2210420" y="2609499"/>
          <a:ext cx="1654072"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D04DCDD-8A78-394A-889B-B70F59490D48}">
      <dsp:nvSpPr>
        <dsp:cNvPr id="0" name=""/>
        <dsp:cNvSpPr/>
      </dsp:nvSpPr>
      <dsp:spPr>
        <a:xfrm>
          <a:off x="2954734"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Follow Up Processes</a:t>
          </a:r>
        </a:p>
      </dsp:txBody>
      <dsp:txXfrm>
        <a:off x="2954734" y="3707672"/>
        <a:ext cx="2218531" cy="1331118"/>
      </dsp:txXfrm>
    </dsp:sp>
    <dsp:sp modelId="{A56805FF-9925-5B47-956B-C1CCDF3A20B8}">
      <dsp:nvSpPr>
        <dsp:cNvPr id="0" name=""/>
        <dsp:cNvSpPr/>
      </dsp:nvSpPr>
      <dsp:spPr>
        <a:xfrm rot="10800000">
          <a:off x="5164775" y="265494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369806FC-F3B3-4E4C-9A85-C1DB18E4479D}">
      <dsp:nvSpPr>
        <dsp:cNvPr id="0" name=""/>
        <dsp:cNvSpPr/>
      </dsp:nvSpPr>
      <dsp:spPr>
        <a:xfrm>
          <a:off x="2954734"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Determine Consent and Assent Processes</a:t>
          </a:r>
        </a:p>
      </dsp:txBody>
      <dsp:txXfrm>
        <a:off x="2954734" y="2043774"/>
        <a:ext cx="2218531" cy="1331118"/>
      </dsp:txXfrm>
    </dsp:sp>
    <dsp:sp modelId="{DE1E289A-8250-964F-8436-52CA49A8ED0A}">
      <dsp:nvSpPr>
        <dsp:cNvPr id="0" name=""/>
        <dsp:cNvSpPr/>
      </dsp:nvSpPr>
      <dsp:spPr>
        <a:xfrm>
          <a:off x="2972172" y="958334"/>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15A8AC86-0DFB-C948-A252-994A18D34F10}">
      <dsp:nvSpPr>
        <dsp:cNvPr id="0" name=""/>
        <dsp:cNvSpPr/>
      </dsp:nvSpPr>
      <dsp:spPr>
        <a:xfrm>
          <a:off x="2954734"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Clarify Goals</a:t>
          </a:r>
        </a:p>
      </dsp:txBody>
      <dsp:txXfrm>
        <a:off x="2954734" y="379875"/>
        <a:ext cx="2218531" cy="1331118"/>
      </dsp:txXfrm>
    </dsp:sp>
    <dsp:sp modelId="{8A54D710-7E86-D948-B092-99687FEA2A5D}">
      <dsp:nvSpPr>
        <dsp:cNvPr id="0" name=""/>
        <dsp:cNvSpPr/>
      </dsp:nvSpPr>
      <dsp:spPr>
        <a:xfrm rot="5400000">
          <a:off x="6202206" y="111968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A49CF992-AC30-C645-8A5B-A7BD61606484}">
      <dsp:nvSpPr>
        <dsp:cNvPr id="0" name=""/>
        <dsp:cNvSpPr/>
      </dsp:nvSpPr>
      <dsp:spPr>
        <a:xfrm>
          <a:off x="5905380"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Identify Resources and Logistics</a:t>
          </a:r>
        </a:p>
      </dsp:txBody>
      <dsp:txXfrm>
        <a:off x="5905380" y="379875"/>
        <a:ext cx="2218531" cy="1331118"/>
      </dsp:txXfrm>
    </dsp:sp>
    <dsp:sp modelId="{6B540DAB-25E9-F14B-AEBB-9F6598957D29}">
      <dsp:nvSpPr>
        <dsp:cNvPr id="0" name=""/>
        <dsp:cNvSpPr/>
      </dsp:nvSpPr>
      <dsp:spPr>
        <a:xfrm rot="16200000">
          <a:off x="915154" y="3445690"/>
          <a:ext cx="347470"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50C9617A-10DB-4845-A920-3E286ACC498D}">
      <dsp:nvSpPr>
        <dsp:cNvPr id="0" name=""/>
        <dsp:cNvSpPr/>
      </dsp:nvSpPr>
      <dsp:spPr>
        <a:xfrm>
          <a:off x="5905380"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Select an Appropriate Screening Tool</a:t>
          </a:r>
        </a:p>
      </dsp:txBody>
      <dsp:txXfrm>
        <a:off x="5905380" y="2043774"/>
        <a:ext cx="2218531" cy="1331118"/>
      </dsp:txXfrm>
    </dsp:sp>
    <dsp:sp modelId="{231E3356-2055-F047-9688-92BAC74D86B2}">
      <dsp:nvSpPr>
        <dsp:cNvPr id="0" name=""/>
        <dsp:cNvSpPr/>
      </dsp:nvSpPr>
      <dsp:spPr>
        <a:xfrm>
          <a:off x="5905380"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Address Barriers</a:t>
          </a:r>
        </a:p>
      </dsp:txBody>
      <dsp:txXfrm>
        <a:off x="5905380" y="3707672"/>
        <a:ext cx="2218531" cy="13311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AD664-5917-2E4B-8E08-6831A9E10446}">
      <dsp:nvSpPr>
        <dsp:cNvPr id="0" name=""/>
        <dsp:cNvSpPr/>
      </dsp:nvSpPr>
      <dsp:spPr>
        <a:xfrm>
          <a:off x="1313784" y="956319"/>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F3A17E6C-B8D3-B64D-A3C3-3E1293BABF6A}">
      <dsp:nvSpPr>
        <dsp:cNvPr id="0" name=""/>
        <dsp:cNvSpPr/>
      </dsp:nvSpPr>
      <dsp:spPr>
        <a:xfrm>
          <a:off x="4087"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Build a Foundation</a:t>
          </a:r>
        </a:p>
      </dsp:txBody>
      <dsp:txXfrm>
        <a:off x="4087" y="379875"/>
        <a:ext cx="2218531" cy="1331118"/>
      </dsp:txXfrm>
    </dsp:sp>
    <dsp:sp modelId="{22A539C6-08C4-604E-BB16-B13207C2FC17}">
      <dsp:nvSpPr>
        <dsp:cNvPr id="0" name=""/>
        <dsp:cNvSpPr/>
      </dsp:nvSpPr>
      <dsp:spPr>
        <a:xfrm>
          <a:off x="4253980" y="4259862"/>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5861BC9-2643-024B-BCAD-A96BA85B571B}">
      <dsp:nvSpPr>
        <dsp:cNvPr id="0" name=""/>
        <dsp:cNvSpPr/>
      </dsp:nvSpPr>
      <dsp:spPr>
        <a:xfrm>
          <a:off x="4087"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Data Collection Processes</a:t>
          </a:r>
        </a:p>
      </dsp:txBody>
      <dsp:txXfrm>
        <a:off x="4087" y="2043774"/>
        <a:ext cx="2218531" cy="1331118"/>
      </dsp:txXfrm>
    </dsp:sp>
    <dsp:sp modelId="{3DC30A92-4BCC-7645-80D7-68B24E75CC92}">
      <dsp:nvSpPr>
        <dsp:cNvPr id="0" name=""/>
        <dsp:cNvSpPr/>
      </dsp:nvSpPr>
      <dsp:spPr>
        <a:xfrm>
          <a:off x="7880" y="4259861"/>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8313AA6-9500-9B4C-8B4A-BF62B01219C4}">
      <dsp:nvSpPr>
        <dsp:cNvPr id="0" name=""/>
        <dsp:cNvSpPr/>
      </dsp:nvSpPr>
      <dsp:spPr>
        <a:xfrm>
          <a:off x="4087"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Administration Processes</a:t>
          </a:r>
        </a:p>
      </dsp:txBody>
      <dsp:txXfrm>
        <a:off x="4087" y="3707672"/>
        <a:ext cx="2218531" cy="1331118"/>
      </dsp:txXfrm>
    </dsp:sp>
    <dsp:sp modelId="{EB6D7F14-CD22-DA47-A439-BF5EEC83EE55}">
      <dsp:nvSpPr>
        <dsp:cNvPr id="0" name=""/>
        <dsp:cNvSpPr/>
      </dsp:nvSpPr>
      <dsp:spPr>
        <a:xfrm>
          <a:off x="2210420" y="2609499"/>
          <a:ext cx="1654072"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8D04DCDD-8A78-394A-889B-B70F59490D48}">
      <dsp:nvSpPr>
        <dsp:cNvPr id="0" name=""/>
        <dsp:cNvSpPr/>
      </dsp:nvSpPr>
      <dsp:spPr>
        <a:xfrm>
          <a:off x="2954734"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Follow Up Processes</a:t>
          </a:r>
        </a:p>
      </dsp:txBody>
      <dsp:txXfrm>
        <a:off x="2954734" y="3707672"/>
        <a:ext cx="2218531" cy="1331118"/>
      </dsp:txXfrm>
    </dsp:sp>
    <dsp:sp modelId="{A56805FF-9925-5B47-956B-C1CCDF3A20B8}">
      <dsp:nvSpPr>
        <dsp:cNvPr id="0" name=""/>
        <dsp:cNvSpPr/>
      </dsp:nvSpPr>
      <dsp:spPr>
        <a:xfrm rot="10800000">
          <a:off x="5164775" y="265494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369806FC-F3B3-4E4C-9A85-C1DB18E4479D}">
      <dsp:nvSpPr>
        <dsp:cNvPr id="0" name=""/>
        <dsp:cNvSpPr/>
      </dsp:nvSpPr>
      <dsp:spPr>
        <a:xfrm>
          <a:off x="2954734"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Determine Consent and Assent Processes</a:t>
          </a:r>
        </a:p>
      </dsp:txBody>
      <dsp:txXfrm>
        <a:off x="2954734" y="2043774"/>
        <a:ext cx="2218531" cy="1331118"/>
      </dsp:txXfrm>
    </dsp:sp>
    <dsp:sp modelId="{DE1E289A-8250-964F-8436-52CA49A8ED0A}">
      <dsp:nvSpPr>
        <dsp:cNvPr id="0" name=""/>
        <dsp:cNvSpPr/>
      </dsp:nvSpPr>
      <dsp:spPr>
        <a:xfrm>
          <a:off x="2972172" y="958334"/>
          <a:ext cx="2940820"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15A8AC86-0DFB-C948-A252-994A18D34F10}">
      <dsp:nvSpPr>
        <dsp:cNvPr id="0" name=""/>
        <dsp:cNvSpPr/>
      </dsp:nvSpPr>
      <dsp:spPr>
        <a:xfrm>
          <a:off x="2954734"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Clarify Goals</a:t>
          </a:r>
        </a:p>
      </dsp:txBody>
      <dsp:txXfrm>
        <a:off x="2954734" y="379875"/>
        <a:ext cx="2218531" cy="1331118"/>
      </dsp:txXfrm>
    </dsp:sp>
    <dsp:sp modelId="{8A54D710-7E86-D948-B092-99687FEA2A5D}">
      <dsp:nvSpPr>
        <dsp:cNvPr id="0" name=""/>
        <dsp:cNvSpPr/>
      </dsp:nvSpPr>
      <dsp:spPr>
        <a:xfrm rot="5400000">
          <a:off x="6202206" y="1119683"/>
          <a:ext cx="1654072" cy="199667"/>
        </a:xfrm>
        <a:prstGeom prst="righ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A49CF992-AC30-C645-8A5B-A7BD61606484}">
      <dsp:nvSpPr>
        <dsp:cNvPr id="0" name=""/>
        <dsp:cNvSpPr/>
      </dsp:nvSpPr>
      <dsp:spPr>
        <a:xfrm>
          <a:off x="5905380" y="379875"/>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Identify Resources and Logistics</a:t>
          </a:r>
        </a:p>
      </dsp:txBody>
      <dsp:txXfrm>
        <a:off x="5905380" y="379875"/>
        <a:ext cx="2218531" cy="1331118"/>
      </dsp:txXfrm>
    </dsp:sp>
    <dsp:sp modelId="{6B540DAB-25E9-F14B-AEBB-9F6598957D29}">
      <dsp:nvSpPr>
        <dsp:cNvPr id="0" name=""/>
        <dsp:cNvSpPr/>
      </dsp:nvSpPr>
      <dsp:spPr>
        <a:xfrm rot="16200000">
          <a:off x="915154" y="3445690"/>
          <a:ext cx="347470" cy="199667"/>
        </a:xfrm>
        <a:prstGeom prst="leftArrow">
          <a:avLst/>
        </a:prstGeom>
        <a:solidFill>
          <a:srgbClr val="6A4A62">
            <a:alpha val="50196"/>
          </a:srgbClr>
        </a:solidFill>
        <a:ln>
          <a:noFill/>
        </a:ln>
        <a:effectLst/>
      </dsp:spPr>
      <dsp:style>
        <a:lnRef idx="0">
          <a:scrgbClr r="0" g="0" b="0"/>
        </a:lnRef>
        <a:fillRef idx="1">
          <a:scrgbClr r="0" g="0" b="0"/>
        </a:fillRef>
        <a:effectRef idx="1">
          <a:scrgbClr r="0" g="0" b="0"/>
        </a:effectRef>
        <a:fontRef idx="minor">
          <a:schemeClr val="lt1"/>
        </a:fontRef>
      </dsp:style>
    </dsp:sp>
    <dsp:sp modelId="{50C9617A-10DB-4845-A920-3E286ACC498D}">
      <dsp:nvSpPr>
        <dsp:cNvPr id="0" name=""/>
        <dsp:cNvSpPr/>
      </dsp:nvSpPr>
      <dsp:spPr>
        <a:xfrm>
          <a:off x="5905380" y="2043774"/>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Select an Appropriate Screening Tool</a:t>
          </a:r>
        </a:p>
      </dsp:txBody>
      <dsp:txXfrm>
        <a:off x="5905380" y="2043774"/>
        <a:ext cx="2218531" cy="1331118"/>
      </dsp:txXfrm>
    </dsp:sp>
    <dsp:sp modelId="{231E3356-2055-F047-9688-92BAC74D86B2}">
      <dsp:nvSpPr>
        <dsp:cNvPr id="0" name=""/>
        <dsp:cNvSpPr/>
      </dsp:nvSpPr>
      <dsp:spPr>
        <a:xfrm>
          <a:off x="5905380" y="3707672"/>
          <a:ext cx="2218531" cy="1331118"/>
        </a:xfrm>
        <a:prstGeom prst="rect">
          <a:avLst/>
        </a:prstGeom>
        <a:solidFill>
          <a:srgbClr val="6A4A6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Address Barriers</a:t>
          </a:r>
        </a:p>
      </dsp:txBody>
      <dsp:txXfrm>
        <a:off x="5905380" y="3707672"/>
        <a:ext cx="2218531" cy="13311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99525-9E1C-E64F-B5B0-8452919CC3DF}">
      <dsp:nvSpPr>
        <dsp:cNvPr id="0" name=""/>
        <dsp:cNvSpPr/>
      </dsp:nvSpPr>
      <dsp:spPr>
        <a:xfrm>
          <a:off x="2625" y="401642"/>
          <a:ext cx="2295601" cy="2295601"/>
        </a:xfrm>
        <a:prstGeom prst="ellipse">
          <a:avLst/>
        </a:prstGeom>
        <a:solidFill>
          <a:srgbClr val="6A4A6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335" tIns="20320" rIns="126335"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Individualized follow-up after screening</a:t>
          </a:r>
        </a:p>
      </dsp:txBody>
      <dsp:txXfrm>
        <a:off x="338808" y="737825"/>
        <a:ext cx="1623235" cy="1623235"/>
      </dsp:txXfrm>
    </dsp:sp>
    <dsp:sp modelId="{E5A618B0-1E3E-1642-9A1A-A525801A080C}">
      <dsp:nvSpPr>
        <dsp:cNvPr id="0" name=""/>
        <dsp:cNvSpPr/>
      </dsp:nvSpPr>
      <dsp:spPr>
        <a:xfrm>
          <a:off x="1839106" y="401642"/>
          <a:ext cx="2295601" cy="2295601"/>
        </a:xfrm>
        <a:prstGeom prst="ellipse">
          <a:avLst/>
        </a:prstGeom>
        <a:solidFill>
          <a:srgbClr val="6A4A6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335" tIns="20320" rIns="126335"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Incorporate multiple perspectives</a:t>
          </a:r>
        </a:p>
      </dsp:txBody>
      <dsp:txXfrm>
        <a:off x="2175289" y="737825"/>
        <a:ext cx="1623235" cy="1623235"/>
      </dsp:txXfrm>
    </dsp:sp>
    <dsp:sp modelId="{140FBDD0-01B5-7248-9130-1FD429597C94}">
      <dsp:nvSpPr>
        <dsp:cNvPr id="0" name=""/>
        <dsp:cNvSpPr/>
      </dsp:nvSpPr>
      <dsp:spPr>
        <a:xfrm>
          <a:off x="3675588" y="401642"/>
          <a:ext cx="2295601" cy="2295601"/>
        </a:xfrm>
        <a:prstGeom prst="ellipse">
          <a:avLst/>
        </a:prstGeom>
        <a:solidFill>
          <a:srgbClr val="6A4A6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335" tIns="20320" rIns="126335"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Identify opportunities to enhance education on trauma and build skills and strengths</a:t>
          </a:r>
        </a:p>
      </dsp:txBody>
      <dsp:txXfrm>
        <a:off x="4011771" y="737825"/>
        <a:ext cx="1623235" cy="162323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3CB2DC-0042-45B7-A153-262BE9BC4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3ABFE9-41C7-4B0E-B857-97004C6BBE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F99197-215E-4338-84B2-A7910F995643}" type="datetimeFigureOut">
              <a:rPr lang="en-US" smtClean="0"/>
              <a:t>4/6/24</a:t>
            </a:fld>
            <a:endParaRPr lang="en-US"/>
          </a:p>
        </p:txBody>
      </p:sp>
      <p:sp>
        <p:nvSpPr>
          <p:cNvPr id="4" name="Footer Placeholder 3">
            <a:extLst>
              <a:ext uri="{FF2B5EF4-FFF2-40B4-BE49-F238E27FC236}">
                <a16:creationId xmlns:a16="http://schemas.microsoft.com/office/drawing/2014/main" id="{5ED9F546-F1A1-46C3-A2BF-75D10AD0C2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7EEFD9-039E-471B-8A7E-30B1D9BF09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99D570-9D05-441A-A329-BDB5F2D47CB2}" type="slidenum">
              <a:rPr lang="en-US" smtClean="0"/>
              <a:t>‹#›</a:t>
            </a:fld>
            <a:endParaRPr lang="en-US"/>
          </a:p>
        </p:txBody>
      </p:sp>
    </p:spTree>
    <p:extLst>
      <p:ext uri="{BB962C8B-B14F-4D97-AF65-F5344CB8AC3E}">
        <p14:creationId xmlns:p14="http://schemas.microsoft.com/office/powerpoint/2010/main" val="4607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403A4-4EDF-4C1F-87BD-1ABC20BEDF0D}" type="datetimeFigureOut">
              <a:rPr lang="en-US" smtClean="0"/>
              <a:t>4/6/24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08A72D-3A49-4FC1-ADCD-F4954970C19B}" type="slidenum">
              <a:rPr lang="en-US" smtClean="0"/>
              <a:t>‹#›</a:t>
            </a:fld>
            <a:endParaRPr lang="en-US"/>
          </a:p>
        </p:txBody>
      </p:sp>
    </p:spTree>
    <p:extLst>
      <p:ext uri="{BB962C8B-B14F-4D97-AF65-F5344CB8AC3E}">
        <p14:creationId xmlns:p14="http://schemas.microsoft.com/office/powerpoint/2010/main" val="34824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heshapesystem.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Welcome to Module 4 of </a:t>
            </a:r>
            <a:r>
              <a:rPr lang="en-US" sz="1200" dirty="0">
                <a:latin typeface="+mn-lt"/>
              </a:rPr>
              <a:t>National School Mental Health </a:t>
            </a:r>
            <a:r>
              <a:rPr lang="en-US" sz="1200" dirty="0"/>
              <a:t>Best Practices: Implementation Guidance Modules for States, Districts, and Schools</a:t>
            </a:r>
            <a:r>
              <a:rPr lang="en-US" sz="1200" dirty="0">
                <a:latin typeface="+mn-lt"/>
              </a:rPr>
              <a:t> </a:t>
            </a:r>
            <a:r>
              <a:rPr lang="en-US" baseline="0" dirty="0"/>
              <a:t>– </a:t>
            </a:r>
            <a:r>
              <a:rPr lang="en-US" dirty="0"/>
              <a:t>Screening.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Module content was developed by the National Center for School Mental Health in partnership with the Mental Health Technology Transfer Center (MHTTC) Network.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4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cs typeface="Arial" panose="020B0604020202020204" pitchFamily="34" charset="0"/>
              </a:rPr>
              <a:t>Consider:</a:t>
            </a:r>
            <a:r>
              <a:rPr lang="en-US" sz="1200" dirty="0">
                <a:latin typeface="+mn-lt"/>
                <a:cs typeface="Arial" panose="020B0604020202020204" pitchFamily="34" charset="0"/>
              </a:rPr>
              <a:t> how many students were screened for each specific screening area?</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Areas to be screened for include: </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Depression</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Suicidality</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Substance use</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Trauma</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Anxiety</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General mental health</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Well-being or protective factors</a:t>
            </a:r>
          </a:p>
          <a:p>
            <a:pPr marL="342900" lvl="0" indent="-182880" defTabSz="457200">
              <a:buClr>
                <a:srgbClr val="6A4A62"/>
              </a:buClr>
              <a:buFont typeface="Arial" panose="020B0604020202020204" pitchFamily="34" charset="0"/>
              <a:buChar char="•"/>
              <a:defRPr/>
            </a:pPr>
            <a:r>
              <a:rPr lang="en-US" sz="1200" dirty="0">
                <a:latin typeface="+mn-lt"/>
                <a:cs typeface="Calibri"/>
              </a:rPr>
              <a:t>Other Mental Health </a:t>
            </a:r>
            <a:r>
              <a:rPr lang="en-US" sz="1200" kern="1200" dirty="0">
                <a:solidFill>
                  <a:schemeClr val="tx1"/>
                </a:solidFill>
                <a:effectLst/>
                <a:latin typeface="+mn-lt"/>
                <a:ea typeface="+mn-ea"/>
                <a:cs typeface="+mn-cs"/>
              </a:rPr>
              <a:t>(e.g., ADHD, conduct, life satisfaction, academic engagement, sense of safety at school, social/emotional competencies</a:t>
            </a:r>
            <a:r>
              <a:rPr lang="en-US" dirty="0"/>
              <a:t>)</a:t>
            </a:r>
            <a:endParaRPr lang="en-US" dirty="0">
              <a:cs typeface="Calibri"/>
            </a:endParaRPr>
          </a:p>
          <a:p>
            <a:pPr marL="342900" indent="-182880" defTabSz="457200">
              <a:buClr>
                <a:srgbClr val="6A4A62"/>
              </a:buClr>
              <a:buFont typeface="Arial" panose="020B0604020202020204" pitchFamily="34" charset="0"/>
              <a:buChar char="•"/>
              <a:defRPr/>
            </a:pPr>
            <a:r>
              <a:rPr lang="en-US" dirty="0"/>
              <a:t>Social determinants of mental health and well-being (e.g., racism, discrimination, poverty, food insecurity, housing security)</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514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Here is a helpful hint to get started with screening: Start small.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Starting in small increments may be helpful to districts and schools as they embark on the screening process, allowing them to make in-course corrections as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mn-lt"/>
                <a:ea typeface="+mn-ea"/>
                <a:cs typeface="+mn-cs"/>
              </a:rPr>
              <a:t>There is value to starting small and scaling up to your entire population in a gradual way that allows your team to build on success. </a:t>
            </a:r>
          </a:p>
          <a:p>
            <a:endParaRPr lang="en-US" sz="1200" dirty="0">
              <a:solidFill>
                <a:schemeClr val="tx1"/>
              </a:solidFill>
              <a:latin typeface="+mn-lt"/>
            </a:endParaRPr>
          </a:p>
          <a:p>
            <a:r>
              <a:rPr lang="en-US" sz="1200" dirty="0">
                <a:solidFill>
                  <a:schemeClr val="tx1"/>
                </a:solidFill>
                <a:latin typeface="+mn-lt"/>
              </a:rPr>
              <a:t>For example, many school district leaders have pointed to the usefulness of trying out a screener with a few students and getting feedback or starting with a classroom or grade and then making corrections/adjustments to the process rather than starting the screening process with an entire school or district.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There are several critical steps in the planning and implementation of mental health screening in schools.</a:t>
            </a:r>
          </a:p>
          <a:p>
            <a:endParaRPr lang="en-US" dirty="0">
              <a:effectLst/>
              <a:latin typeface="Helvetica" pitchFamily="2" charset="0"/>
            </a:endParaRPr>
          </a:p>
          <a:p>
            <a:r>
              <a:rPr lang="en-US" dirty="0">
                <a:effectLst/>
                <a:latin typeface="Helvetica" pitchFamily="2" charset="0"/>
              </a:rPr>
              <a:t>We will walk through each of these steps, with examples and tips from the field.</a:t>
            </a:r>
          </a:p>
          <a:p>
            <a:endParaRPr lang="en-US" dirty="0">
              <a:effectLst/>
              <a:latin typeface="Helvetica" pitchFamily="2" charset="0"/>
            </a:endParaRPr>
          </a:p>
          <a:p>
            <a:r>
              <a:rPr lang="en-US" dirty="0">
                <a:effectLst/>
                <a:latin typeface="Helvetica" pitchFamily="2" charset="0"/>
              </a:rPr>
              <a:t>We will start with building a foundation for school mental health screening.</a:t>
            </a:r>
          </a:p>
        </p:txBody>
      </p:sp>
      <p:sp>
        <p:nvSpPr>
          <p:cNvPr id="4" name="Slide Number Placeholder 3"/>
          <p:cNvSpPr>
            <a:spLocks noGrp="1"/>
          </p:cNvSpPr>
          <p:nvPr>
            <p:ph type="sldNum" sz="quarter" idx="10"/>
          </p:nvPr>
        </p:nvSpPr>
        <p:spPr/>
        <p:txBody>
          <a:bodyPr/>
          <a:lstStyle/>
          <a:p>
            <a:fld id="{1008A72D-3A49-4FC1-ADCD-F4954970C19B}" type="slidenum">
              <a:rPr lang="en-US" smtClean="0"/>
              <a:t>12</a:t>
            </a:fld>
            <a:endParaRPr lang="en-US"/>
          </a:p>
        </p:txBody>
      </p:sp>
    </p:spTree>
    <p:extLst>
      <p:ext uri="{BB962C8B-B14F-4D97-AF65-F5344CB8AC3E}">
        <p14:creationId xmlns:p14="http://schemas.microsoft.com/office/powerpoint/2010/main" val="1045526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The first step of building a foundation involves assembling a team. </a:t>
            </a:r>
          </a:p>
          <a:p>
            <a:endParaRPr lang="en-US" sz="1200" dirty="0">
              <a:latin typeface="+mn-lt"/>
              <a:cs typeface="Arial" panose="020B0604020202020204" pitchFamily="34" charset="0"/>
            </a:endParaRPr>
          </a:p>
          <a:p>
            <a:r>
              <a:rPr lang="en-US" sz="1200" kern="1200" dirty="0">
                <a:solidFill>
                  <a:schemeClr val="tx1"/>
                </a:solidFill>
                <a:effectLst/>
                <a:latin typeface="+mn-lt"/>
                <a:ea typeface="+mn-ea"/>
                <a:cs typeface="+mn-cs"/>
              </a:rPr>
              <a:t>School mental health screening should be planned and implemented by a core screening team composed of leadership from the school community.</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School administrators and staff</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imperative that school staff with knowledge and training in mental health are identified for leadership positions on the school mental health screening team. Specifically, leadership roles should be held by  school staff members who are competent in identifying mental health symptomatology, conducting assessment, and implementing intervention. In most cases, a school psychologist or school mental health clinician should undertake the leadership role or divide the role according to given grade levels.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screening team needs to ensure all of the following processes are addressed with appropriate leadership and staffing to guide the process: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Planning the screening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Administering screening measures, including administering and interpreting other languages, as needed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Scoring surveys and identifying any students at imminent risk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Coordinating follow-up supports, as needed</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Community, students, and family members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Community members or staff from child-serving organizations, students, and families can be key leaders throughout the screening process.  Including school-based community providers and other community leaders from mental health and business organizations broadens the knowledge, experience, and perspectives gained by the team.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School screening teams must consider how to communicate with students and family members in a culturally responsive way throughout the screening process, from garnering input to providing results and referrals for follow-up. Including students and family members in the process can help ensure cultural relevance for students and increased buy-in from parents and guardians.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Community members such as interpreters, clergy, and community program staff can also be important for consultation and referral to programs that may be more accessible and acceptable to students and families.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Prior to deciding on the purposes for screening and measures to be used, it is recommended that the screening team gather input from several groups, including school leadership and staff, students and families, and community agency and organization staff. Input can be gained using several different strategies including:</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Focus groups</a:t>
            </a:r>
            <a:r>
              <a:rPr lang="en-US" sz="1200" kern="1200" dirty="0">
                <a:solidFill>
                  <a:schemeClr val="tx1"/>
                </a:solidFill>
                <a:effectLst/>
                <a:latin typeface="+mn-lt"/>
                <a:ea typeface="+mn-ea"/>
                <a:cs typeface="+mn-cs"/>
              </a:rPr>
              <a:t>: Led by members of the screening team, focus groups can be held with key stakeholders and community members. Possible topics to address could include perceptions of:</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Benefits of screening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Challenges and concerns related to screening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Consent and privacy considerations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Screening implementation, scoring, and referral</a:t>
            </a:r>
          </a:p>
          <a:p>
            <a:pPr lvl="1"/>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Agenda item at staff and parent meetings</a:t>
            </a:r>
            <a:r>
              <a:rPr lang="en-US" sz="1200" kern="1200" dirty="0">
                <a:solidFill>
                  <a:schemeClr val="tx1"/>
                </a:solidFill>
                <a:effectLst/>
                <a:latin typeface="+mn-lt"/>
                <a:ea typeface="+mn-ea"/>
                <a:cs typeface="+mn-cs"/>
              </a:rPr>
              <a:t>: Feedback can be elicited at regular staff meetings, Back-to-School Night, and PTA and other parent-sponsored activities.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Anonymous student and family feedback cards</a:t>
            </a:r>
            <a:r>
              <a:rPr lang="en-US" sz="1200" kern="1200" dirty="0">
                <a:solidFill>
                  <a:schemeClr val="tx1"/>
                </a:solidFill>
                <a:effectLst/>
                <a:latin typeface="+mn-lt"/>
                <a:ea typeface="+mn-ea"/>
                <a:cs typeface="+mn-cs"/>
              </a:rPr>
              <a:t>: If age appropriate, homeroom teachers can pass out anonymous feedback cards for students to fill out during the first 10 minutes of homeroom on a designated day. Similarly, feedback cards can be made available in the front office and in other spaces that parents and guardians frequent. The screening team would then review the feedback, assess for common themes, and problem-solve to address suggestions and concerns.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30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understand cultural values and unique considerations of different communities and subgroups of students when implementing school mental health screening and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some students and families might be experiencing complex stress related to poverty, immigration, and/or language barriers, and these must be taken into account in terms of screening content and process, and with respect to follow-up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Families within and across cultural groups may hold different beliefs about mental health and how mental health concerns should be addressed.  It can be difficult to nearly impossible for some subgroups of students to receive mental health care in a timely and appropriate manner, particularly those groups that have been historically marginalized and underserved.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Across cultural groups, research indicates that families are more supportive of screening and assessment processes that take a strengths-based approach. </a:t>
            </a:r>
          </a:p>
          <a:p>
            <a:endParaRPr lang="en-US" dirty="0"/>
          </a:p>
        </p:txBody>
      </p:sp>
      <p:sp>
        <p:nvSpPr>
          <p:cNvPr id="4" name="Slide Number Placeholder 3"/>
          <p:cNvSpPr>
            <a:spLocks noGrp="1"/>
          </p:cNvSpPr>
          <p:nvPr>
            <p:ph type="sldNum" sz="quarter" idx="5"/>
          </p:nvPr>
        </p:nvSpPr>
        <p:spPr/>
        <p:txBody>
          <a:bodyPr/>
          <a:lstStyle/>
          <a:p>
            <a:fld id="{1008A72D-3A49-4FC1-ADCD-F4954970C19B}" type="slidenum">
              <a:rPr lang="en-US" smtClean="0"/>
              <a:t>15</a:t>
            </a:fld>
            <a:endParaRPr lang="en-US"/>
          </a:p>
        </p:txBody>
      </p:sp>
    </p:spTree>
    <p:extLst>
      <p:ext uri="{BB962C8B-B14F-4D97-AF65-F5344CB8AC3E}">
        <p14:creationId xmlns:p14="http://schemas.microsoft.com/office/powerpoint/2010/main" val="3235690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As districts seek support for school mental health screening, it can be helpful to turn to the data. </a:t>
            </a:r>
          </a:p>
          <a:p>
            <a:endParaRPr lang="en-US" sz="1200" dirty="0">
              <a:latin typeface="+mn-lt"/>
              <a:cs typeface="Arial" panose="020B0604020202020204" pitchFamily="34" charset="0"/>
            </a:endParaRPr>
          </a:p>
          <a:p>
            <a:r>
              <a:rPr lang="en-US" sz="1200" dirty="0">
                <a:latin typeface="+mn-lt"/>
              </a:rPr>
              <a:t>For example, one district used data from their screening pilot to demonstrate the value of screening:</a:t>
            </a:r>
          </a:p>
          <a:p>
            <a:pPr lvl="1"/>
            <a:r>
              <a:rPr lang="en-US" sz="1200" i="1" dirty="0">
                <a:latin typeface="+mn-lt"/>
              </a:rPr>
              <a:t>Students who scored in the moderate to severe range for depression are absent 47% more often than the average.</a:t>
            </a:r>
          </a:p>
          <a:p>
            <a:pPr lvl="1"/>
            <a:r>
              <a:rPr lang="en-US" sz="1200" i="1" dirty="0">
                <a:latin typeface="+mn-lt"/>
              </a:rPr>
              <a:t>GPA was consistently lower for students who scored in the moderate to severe range on two different mental health screeners.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Surveillance data from anonymous surveys or other publicly available health indicators can also be useful to building a foundation for mental health screening. </a:t>
            </a:r>
          </a:p>
          <a:p>
            <a:endParaRPr lang="en-US" sz="1200" dirty="0">
              <a:latin typeface="+mn-lt"/>
              <a:cs typeface="Arial" panose="020B0604020202020204" pitchFamily="34" charset="0"/>
            </a:endParaRPr>
          </a:p>
          <a:p>
            <a:r>
              <a:rPr lang="en-US" sz="1200" dirty="0">
                <a:latin typeface="+mn-lt"/>
                <a:cs typeface="Arial" panose="020B0604020202020204" pitchFamily="34" charset="0"/>
              </a:rPr>
              <a:t>Example of health surveillance tools include the Youth Risk Behavior Survey and the Children’s Health and Education Mapping Tool.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999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We will now review what is meant by and how to clarify goals of screening.</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18</a:t>
            </a:fld>
            <a:endParaRPr lang="en-US"/>
          </a:p>
        </p:txBody>
      </p:sp>
    </p:spTree>
    <p:extLst>
      <p:ext uri="{BB962C8B-B14F-4D97-AF65-F5344CB8AC3E}">
        <p14:creationId xmlns:p14="http://schemas.microsoft.com/office/powerpoint/2010/main" val="808180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imperative to clarify the goals of screening prior to selecting screening tools or communicating to those outside of the screening team about upcoming screening administration.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of screening goals are:</a:t>
            </a:r>
          </a:p>
          <a:p>
            <a:pPr lvl="1"/>
            <a:r>
              <a:rPr lang="en-US" sz="1200" dirty="0">
                <a:latin typeface="+mn-lt"/>
              </a:rPr>
              <a:t>Screen </a:t>
            </a:r>
            <a:r>
              <a:rPr lang="en-US" sz="1200" b="1" dirty="0">
                <a:latin typeface="+mn-lt"/>
              </a:rPr>
              <a:t>all 6</a:t>
            </a:r>
            <a:r>
              <a:rPr lang="en-US" sz="1200" b="1" baseline="30000" dirty="0">
                <a:latin typeface="+mn-lt"/>
              </a:rPr>
              <a:t>th</a:t>
            </a:r>
            <a:r>
              <a:rPr lang="en-US" sz="1200" b="1" dirty="0">
                <a:latin typeface="+mn-lt"/>
              </a:rPr>
              <a:t> grade students in one district for anxiety </a:t>
            </a:r>
            <a:r>
              <a:rPr lang="en-US" sz="1200" dirty="0">
                <a:latin typeface="+mn-lt"/>
              </a:rPr>
              <a:t>to inform who may benefit from additional support during the transition to middle school.</a:t>
            </a:r>
          </a:p>
          <a:p>
            <a:pPr lvl="1"/>
            <a:r>
              <a:rPr lang="en-US" sz="1200" dirty="0">
                <a:latin typeface="+mn-lt"/>
              </a:rPr>
              <a:t>Screen </a:t>
            </a:r>
            <a:r>
              <a:rPr lang="en-US" sz="1200" b="1" dirty="0">
                <a:latin typeface="+mn-lt"/>
              </a:rPr>
              <a:t>all 9</a:t>
            </a:r>
            <a:r>
              <a:rPr lang="en-US" sz="1200" b="1" baseline="30000" dirty="0">
                <a:latin typeface="+mn-lt"/>
              </a:rPr>
              <a:t>th</a:t>
            </a:r>
            <a:r>
              <a:rPr lang="en-US" sz="1200" b="1" dirty="0">
                <a:latin typeface="+mn-lt"/>
              </a:rPr>
              <a:t> grade students in one high school for depression, including suicidal thoughts</a:t>
            </a:r>
            <a:r>
              <a:rPr lang="en-US" sz="1200" dirty="0">
                <a:latin typeface="+mn-lt"/>
              </a:rPr>
              <a:t>, to improve identification of students for counseling and inform school-wide suicide prevention efforts.</a:t>
            </a:r>
          </a:p>
          <a:p>
            <a:pPr lvl="1"/>
            <a:r>
              <a:rPr lang="en-US" sz="1200" dirty="0">
                <a:latin typeface="+mn-lt"/>
              </a:rPr>
              <a:t>Screen </a:t>
            </a:r>
            <a:r>
              <a:rPr lang="en-US" sz="1200" b="1" dirty="0">
                <a:latin typeface="+mn-lt"/>
              </a:rPr>
              <a:t>all students in one district for school connectedness </a:t>
            </a:r>
            <a:r>
              <a:rPr lang="en-US" sz="1200" dirty="0">
                <a:latin typeface="+mn-lt"/>
              </a:rPr>
              <a:t>to identify which schools have higher rates of school connectedness and learn from their efforts to improve this in other schools.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a:t>
            </a:fld>
            <a:endParaRPr lang="en-US"/>
          </a:p>
        </p:txBody>
      </p:sp>
    </p:spTree>
    <p:extLst>
      <p:ext uri="{BB962C8B-B14F-4D97-AF65-F5344CB8AC3E}">
        <p14:creationId xmlns:p14="http://schemas.microsoft.com/office/powerpoint/2010/main" val="101929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Next, we review the identification of resources and logistics involved in school mental health screening.</a:t>
            </a:r>
          </a:p>
        </p:txBody>
      </p:sp>
      <p:sp>
        <p:nvSpPr>
          <p:cNvPr id="4" name="Slide Number Placeholder 3"/>
          <p:cNvSpPr>
            <a:spLocks noGrp="1"/>
          </p:cNvSpPr>
          <p:nvPr>
            <p:ph type="sldNum" sz="quarter" idx="10"/>
          </p:nvPr>
        </p:nvSpPr>
        <p:spPr/>
        <p:txBody>
          <a:bodyPr/>
          <a:lstStyle/>
          <a:p>
            <a:fld id="{1008A72D-3A49-4FC1-ADCD-F4954970C19B}" type="slidenum">
              <a:rPr lang="en-US" smtClean="0"/>
              <a:t>20</a:t>
            </a:fld>
            <a:endParaRPr lang="en-US"/>
          </a:p>
        </p:txBody>
      </p:sp>
    </p:spTree>
    <p:extLst>
      <p:ext uri="{BB962C8B-B14F-4D97-AF65-F5344CB8AC3E}">
        <p14:creationId xmlns:p14="http://schemas.microsoft.com/office/powerpoint/2010/main" val="3035156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advantageous for screening teams to collaborate with school staff and community providers to support screening at different stages of the process. For example, district leaders and school administrators can establish a plan for obtaining buy-in from students, families, staff, and community partners, and student instructional support personnel (school psychologists, school counselors, school social workers, and other school health professionals) can assist with obtaining buy-in from non-mental health staff; administer screeners; provide immediate follow-up; accept new referrals; and provide services.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Teachers and paraprofessionals can be critical to help with classroom administration of screeners.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coordinating follow-up supports, it is important to ensure that recommended school-based and community-based programs have the capacity to welcome new referrals in a timely manner.</a:t>
            </a:r>
            <a:r>
              <a:rPr lang="en-US" sz="1200" dirty="0">
                <a:effectLst/>
                <a:latin typeface="+mn-lt"/>
              </a:rPr>
              <a:t> </a:t>
            </a:r>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Screening teams may find it helpful to integrate data from screening into existing data systems. Several online platforms for behavior management exist, as well as Student Information Systems (SISs) used to track academic and behavioral data.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considering using existing SISs, screening teams must consider if they have the proper consents that explain how the data would be stored, who would have access, and how it would be used to include it in the data system. Data can also be collected using an electronic survey administration. </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181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The next step in the screening action steps is selecting an appropriate screening tool or tools.</a:t>
            </a:r>
          </a:p>
        </p:txBody>
      </p:sp>
      <p:sp>
        <p:nvSpPr>
          <p:cNvPr id="4" name="Slide Number Placeholder 3"/>
          <p:cNvSpPr>
            <a:spLocks noGrp="1"/>
          </p:cNvSpPr>
          <p:nvPr>
            <p:ph type="sldNum" sz="quarter" idx="10"/>
          </p:nvPr>
        </p:nvSpPr>
        <p:spPr/>
        <p:txBody>
          <a:bodyPr/>
          <a:lstStyle/>
          <a:p>
            <a:fld id="{1008A72D-3A49-4FC1-ADCD-F4954970C19B}" type="slidenum">
              <a:rPr lang="en-US" smtClean="0"/>
              <a:t>23</a:t>
            </a:fld>
            <a:endParaRPr lang="en-US"/>
          </a:p>
        </p:txBody>
      </p:sp>
    </p:spTree>
    <p:extLst>
      <p:ext uri="{BB962C8B-B14F-4D97-AF65-F5344CB8AC3E}">
        <p14:creationId xmlns:p14="http://schemas.microsoft.com/office/powerpoint/2010/main" val="3572882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selecting screening tools, a team must consider whether they: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are compatible with the purposes of screening,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have theoretical and empirical support for the psychometric properties,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have been evaluated for use with students from the cultural and linguistic backgrounds present in my school</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are usable within the context of the school and with the population(s), and</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have demonstrated strong psychometric properties in other languages of interest.</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questions to consider when selecting a screening tool are highlighted in this figure.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Helvetica" pitchFamily="2" charset="0"/>
              </a:rPr>
              <a:t>As part of the measure selection process, it is beneficial to think beyond just measures that focus on mental health symptoms to include measures that consider social determinants of health and indicators of academic success, well-being, and distress. Inclusion of these factors can help to prioritize which students are in most need of additional supports. Examples might include grades, attendance, office discipline referrals, engagement in substance use, indicators of students’ socioeconomic status (e.g., parents’ highest level of education or free/reduced lunch status, and social determinants of mental health (e.g., food or housing insecurity).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One tip to selecting an appropriate screening tool is to </a:t>
            </a:r>
            <a:r>
              <a:rPr lang="en-US" sz="1200" b="0" dirty="0">
                <a:solidFill>
                  <a:srgbClr val="211D1E"/>
                </a:solidFill>
                <a:effectLst/>
                <a:latin typeface="Helvetica" pitchFamily="2" charset="0"/>
              </a:rPr>
              <a:t>u</a:t>
            </a:r>
            <a:r>
              <a:rPr lang="en-US" b="0" dirty="0">
                <a:solidFill>
                  <a:srgbClr val="211D1E"/>
                </a:solidFill>
                <a:effectLst/>
                <a:latin typeface="Helvetica" pitchFamily="2" charset="0"/>
              </a:rPr>
              <a:t>se validated, culturally responsive screening measures that reflect valued outcomes, are appropriate </a:t>
            </a:r>
            <a:r>
              <a:rPr lang="en-US" b="0" i="1" dirty="0">
                <a:solidFill>
                  <a:srgbClr val="211D1E"/>
                </a:solidFill>
                <a:effectLst/>
                <a:latin typeface="Helvetica" pitchFamily="2" charset="0"/>
              </a:rPr>
              <a:t>(e.g., developmentally) </a:t>
            </a:r>
            <a:r>
              <a:rPr lang="en-US" b="0" dirty="0">
                <a:solidFill>
                  <a:srgbClr val="211D1E"/>
                </a:solidFill>
                <a:effectLst/>
                <a:latin typeface="Helvetica" pitchFamily="2" charset="0"/>
              </a:rPr>
              <a:t>to student population, and are in the first language of students and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211D1E"/>
                </a:solidFill>
                <a:effectLst/>
                <a:latin typeface="Helvetica" pitchFamily="2" charset="0"/>
              </a:rPr>
              <a:t>It is also critical to use tools and methods of administration that are sensitive to students exposed to trauma. This includes creating a safe environment for screener administration and communicating about the purpose and process of screening in a transparent manner.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211D1E"/>
                </a:solidFill>
                <a:effectLst/>
                <a:latin typeface="Helvetica" pitchFamily="2" charset="0"/>
              </a:rPr>
              <a:t>The screening team should get feedback from youth, families, and other stakeholders to ensure that the screening tools are culturally responsive, easy to use, and that the items themselves make sense and are relevant for students across diverse identities </a:t>
            </a:r>
            <a:r>
              <a:rPr lang="en-US" b="0">
                <a:solidFill>
                  <a:srgbClr val="211D1E"/>
                </a:solidFill>
                <a:effectLst/>
                <a:latin typeface="Helvetica" pitchFamily="2" charset="0"/>
              </a:rPr>
              <a:t>and backgrounds.</a:t>
            </a:r>
            <a:endParaRPr lang="en-US" b="0" dirty="0">
              <a:solidFill>
                <a:srgbClr val="211D1E"/>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resource to support screening measure selection is the School Health Assessment and Performance Evaluation (SHAPE) System (</a:t>
            </a:r>
            <a:r>
              <a:rPr lang="en-US" sz="1200" u="sng" kern="1200" dirty="0">
                <a:solidFill>
                  <a:schemeClr val="tx1"/>
                </a:solidFill>
                <a:effectLst/>
                <a:latin typeface="+mn-lt"/>
                <a:ea typeface="+mn-ea"/>
                <a:cs typeface="+mn-cs"/>
                <a:hlinkClick r:id="rId3"/>
              </a:rPr>
              <a:t>www.theSHAPEsystem.com</a:t>
            </a:r>
            <a:r>
              <a:rPr lang="en-US" sz="1200" kern="1200" dirty="0">
                <a:solidFill>
                  <a:schemeClr val="tx1"/>
                </a:solidFill>
                <a:effectLst/>
                <a:latin typeface="+mn-lt"/>
                <a:ea typeface="+mn-ea"/>
                <a:cs typeface="+mn-cs"/>
              </a:rPr>
              <a:t>), a free online platform for district and schools teams. The SHAPE System Screening and Assessment Library includes instruments appropriate for use in school mental health. Search for the screening or assessment tool that best fits the needs of your school by focus area (academic, school climate, or social/emotional/behavioral), assessment purpose, student age, language, reporter, and cost. Every measure has been carefully reviewed and includes a brief summary with direct links to copies of the instrument and scoring information. </a:t>
            </a:r>
          </a:p>
        </p:txBody>
      </p:sp>
      <p:sp>
        <p:nvSpPr>
          <p:cNvPr id="4" name="Slide Number Placeholder 3"/>
          <p:cNvSpPr>
            <a:spLocks noGrp="1"/>
          </p:cNvSpPr>
          <p:nvPr>
            <p:ph type="sldNum" sz="quarter" idx="10"/>
          </p:nvPr>
        </p:nvSpPr>
        <p:spPr/>
        <p:txBody>
          <a:bodyPr/>
          <a:lstStyle/>
          <a:p>
            <a:fld id="{1008A72D-3A49-4FC1-ADCD-F4954970C19B}" type="slidenum">
              <a:rPr lang="en-US" smtClean="0"/>
              <a:t>25</a:t>
            </a:fld>
            <a:endParaRPr lang="en-US"/>
          </a:p>
        </p:txBody>
      </p:sp>
    </p:spTree>
    <p:extLst>
      <p:ext uri="{BB962C8B-B14F-4D97-AF65-F5344CB8AC3E}">
        <p14:creationId xmlns:p14="http://schemas.microsoft.com/office/powerpoint/2010/main" val="392594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sz="1200" dirty="0">
                <a:latin typeface="+mn-lt"/>
              </a:rPr>
              <a:t>Next, the consent and assent processes used for school mental health screening will be addressed.</a:t>
            </a:r>
          </a:p>
        </p:txBody>
      </p:sp>
      <p:sp>
        <p:nvSpPr>
          <p:cNvPr id="4" name="Slide Number Placeholder 3"/>
          <p:cNvSpPr>
            <a:spLocks noGrp="1"/>
          </p:cNvSpPr>
          <p:nvPr>
            <p:ph type="sldNum" sz="quarter" idx="10"/>
          </p:nvPr>
        </p:nvSpPr>
        <p:spPr/>
        <p:txBody>
          <a:bodyPr/>
          <a:lstStyle/>
          <a:p>
            <a:fld id="{1008A72D-3A49-4FC1-ADCD-F4954970C19B}" type="slidenum">
              <a:rPr lang="en-US" smtClean="0"/>
              <a:t>26</a:t>
            </a:fld>
            <a:endParaRPr lang="en-US"/>
          </a:p>
        </p:txBody>
      </p:sp>
    </p:spTree>
    <p:extLst>
      <p:ext uri="{BB962C8B-B14F-4D97-AF65-F5344CB8AC3E}">
        <p14:creationId xmlns:p14="http://schemas.microsoft.com/office/powerpoint/2010/main" val="1981510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Active versus passive consent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important decision when planning consent procedures is the type of consent, active or passive/opt-out, sought from students’ parents and legal guardians. Considerations about both types of consent are included in this table.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State laws or district policies may affect the ability to conduct active versus passive consent.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screening team decides on consent procedures for their school(s), they must have thorough knowledge of school and district policy and procedures related to asking about and handling information about students’ mental health. If working in partnership with an outside entity such as an agency, organization, hospital, or university, it may also be necessary for these entities to have consent procedures approved by their Institutional Review Board (IRB).  </a:t>
            </a:r>
          </a:p>
        </p:txBody>
      </p:sp>
      <p:sp>
        <p:nvSpPr>
          <p:cNvPr id="4" name="Slide Number Placeholder 3"/>
          <p:cNvSpPr>
            <a:spLocks noGrp="1"/>
          </p:cNvSpPr>
          <p:nvPr>
            <p:ph type="sldNum" sz="quarter" idx="10"/>
          </p:nvPr>
        </p:nvSpPr>
        <p:spPr/>
        <p:txBody>
          <a:bodyPr/>
          <a:lstStyle/>
          <a:p>
            <a:fld id="{1008A72D-3A49-4FC1-ADCD-F4954970C19B}" type="slidenum">
              <a:rPr lang="en-US" smtClean="0"/>
              <a:t>27</a:t>
            </a:fld>
            <a:endParaRPr lang="en-US"/>
          </a:p>
        </p:txBody>
      </p:sp>
    </p:spTree>
    <p:extLst>
      <p:ext uri="{BB962C8B-B14F-4D97-AF65-F5344CB8AC3E}">
        <p14:creationId xmlns:p14="http://schemas.microsoft.com/office/powerpoint/2010/main" val="3868861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is an example of passive consent language. Passive consent may be sent via mail to parents and included in the school handbook/website. Information provided may include the purpose of screening, the content of screening tools, and instructions on how to opt</a:t>
            </a:r>
            <a:r>
              <a:rPr lang="en-US" sz="1200" baseline="0" dirty="0">
                <a:latin typeface="+mn-lt"/>
              </a:rPr>
              <a:t> </a:t>
            </a:r>
            <a:r>
              <a:rPr lang="en-US" sz="1200" dirty="0">
                <a:latin typeface="+mn-lt"/>
              </a:rPr>
              <a:t>out. </a:t>
            </a:r>
          </a:p>
          <a:p>
            <a:endParaRPr lang="en-US" sz="1200" dirty="0">
              <a:latin typeface="+mn-lt"/>
            </a:endParaRPr>
          </a:p>
          <a:p>
            <a:r>
              <a:rPr lang="en-US" sz="1200" dirty="0">
                <a:latin typeface="+mn-lt"/>
              </a:rPr>
              <a:t>Active consent is also an option, of course. A letter is sometimes sent home during registration or with a start-of-school newsletter along with other health consents, such as vision and hearing. A parent-report screener may also be administered at the start of school as part of comprehensive school mental health screening. </a:t>
            </a:r>
          </a:p>
          <a:p>
            <a:endParaRPr lang="en-US" sz="1200" dirty="0">
              <a:latin typeface="+mn-lt"/>
            </a:endParaRPr>
          </a:p>
          <a:p>
            <a:r>
              <a:rPr lang="en-US" sz="1200" dirty="0">
                <a:latin typeface="+mn-lt"/>
              </a:rPr>
              <a:t>Make sure to include information about how the data will be used.</a:t>
            </a: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Student assent</a:t>
            </a:r>
          </a:p>
          <a:p>
            <a:r>
              <a:rPr lang="en-US" sz="1200" kern="1200" dirty="0">
                <a:solidFill>
                  <a:schemeClr val="tx1"/>
                </a:solidFill>
                <a:effectLst/>
                <a:latin typeface="+mn-lt"/>
                <a:ea typeface="+mn-ea"/>
                <a:cs typeface="+mn-cs"/>
              </a:rPr>
              <a:t>It is recommended that screening teams gain students’ voluntary assent for participation in screening. Often, this is done at the beginning of administration and an option is provided for students to indicate “Yes, I will take this survey” or “No, I choose not to take this survey.” It should be made clear to students that there are no disciplinary or academic consequences for choosing not to participate.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Communication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providing a </a:t>
            </a:r>
            <a:r>
              <a:rPr lang="en-US" sz="1200" b="1" kern="1200" dirty="0">
                <a:solidFill>
                  <a:schemeClr val="tx1"/>
                </a:solidFill>
                <a:effectLst/>
                <a:latin typeface="+mn-lt"/>
                <a:ea typeface="+mn-ea"/>
                <a:cs typeface="+mn-cs"/>
              </a:rPr>
              <a:t>consistent message </a:t>
            </a:r>
            <a:r>
              <a:rPr lang="en-US" sz="1200" kern="1200" dirty="0">
                <a:solidFill>
                  <a:schemeClr val="tx1"/>
                </a:solidFill>
                <a:effectLst/>
                <a:latin typeface="+mn-lt"/>
                <a:ea typeface="+mn-ea"/>
                <a:cs typeface="+mn-cs"/>
              </a:rPr>
              <a:t>on the purpose and importance of screening to students, parents/guardians, and school staff, schools improve their likelihood of having higher rates of consent and assent. </a:t>
            </a:r>
          </a:p>
          <a:p>
            <a:r>
              <a:rPr lang="en-US" sz="1200" kern="1200" dirty="0">
                <a:solidFill>
                  <a:schemeClr val="tx1"/>
                </a:solidFill>
                <a:effectLst/>
                <a:latin typeface="+mn-lt"/>
                <a:ea typeface="+mn-ea"/>
                <a:cs typeface="+mn-cs"/>
              </a:rPr>
              <a:t>Communication of this message should be done in </a:t>
            </a:r>
            <a:r>
              <a:rPr lang="en-US" sz="1200" b="1" kern="1200" dirty="0">
                <a:solidFill>
                  <a:schemeClr val="tx1"/>
                </a:solidFill>
                <a:effectLst/>
                <a:latin typeface="+mn-lt"/>
                <a:ea typeface="+mn-ea"/>
                <a:cs typeface="+mn-cs"/>
              </a:rPr>
              <a:t>multiple formats </a:t>
            </a:r>
            <a:r>
              <a:rPr lang="en-US" sz="1200" kern="1200" dirty="0">
                <a:solidFill>
                  <a:schemeClr val="tx1"/>
                </a:solidFill>
                <a:effectLst/>
                <a:latin typeface="+mn-lt"/>
                <a:ea typeface="+mn-ea"/>
                <a:cs typeface="+mn-cs"/>
              </a:rPr>
              <a:t>to reach the largest number of students and families including: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Phone calls and/or text messages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School website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Written notification in the mail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Flyers sent home with students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Forms/information sheets included as part of yearly registration packets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Discussions with students in class and parents/caregivers at meetings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Signs displayed around the school</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Cultural considerations with consent procedures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and families from cultural backgrounds other than the majority group might experience distrust and fear about the screening system. Therefore, communication facilitated by cultural liaisons and brokers, as well as translators for written consent forms, can be critical in obtaining buy-in and ensuring that the purpose of screening is understood by all families in the school. All team members, including translators and cultural liaisons, should be easily reachable by meeting, phone, or email once consent forms have been provided to families. Having someone readily available who can help families to read consent forms aloud, answer questions in preferred languages, and provide needed assurance about screening can greatly increase the likelihood of caregivers providing consent for their child to be a part of the screening process.</a:t>
            </a:r>
          </a:p>
          <a:p>
            <a:endParaRPr lang="en-US" sz="1200" dirty="0">
              <a:latin typeface="+mn-lt"/>
            </a:endParaRPr>
          </a:p>
        </p:txBody>
      </p:sp>
      <p:sp>
        <p:nvSpPr>
          <p:cNvPr id="4" name="Slide Number Placeholder 3"/>
          <p:cNvSpPr>
            <a:spLocks noGrp="1"/>
          </p:cNvSpPr>
          <p:nvPr>
            <p:ph type="sldNum" sz="quarter" idx="5"/>
          </p:nvPr>
        </p:nvSpPr>
        <p:spPr/>
        <p:txBody>
          <a:bodyPr/>
          <a:lstStyle/>
          <a:p>
            <a:fld id="{1008A72D-3A49-4FC1-ADCD-F4954970C19B}" type="slidenum">
              <a:rPr lang="en-US" smtClean="0"/>
              <a:t>29</a:t>
            </a:fld>
            <a:endParaRPr lang="en-US"/>
          </a:p>
        </p:txBody>
      </p:sp>
    </p:spTree>
    <p:extLst>
      <p:ext uri="{BB962C8B-B14F-4D97-AF65-F5344CB8AC3E}">
        <p14:creationId xmlns:p14="http://schemas.microsoft.com/office/powerpoint/2010/main" val="1395265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2020502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Finally, our last screening action steps are the development of data collection, administration and follow up processes and addressing barriers.</a:t>
            </a:r>
          </a:p>
        </p:txBody>
      </p:sp>
      <p:sp>
        <p:nvSpPr>
          <p:cNvPr id="4" name="Slide Number Placeholder 3"/>
          <p:cNvSpPr>
            <a:spLocks noGrp="1"/>
          </p:cNvSpPr>
          <p:nvPr>
            <p:ph type="sldNum" sz="quarter" idx="10"/>
          </p:nvPr>
        </p:nvSpPr>
        <p:spPr/>
        <p:txBody>
          <a:bodyPr/>
          <a:lstStyle/>
          <a:p>
            <a:fld id="{1008A72D-3A49-4FC1-ADCD-F4954970C19B}" type="slidenum">
              <a:rPr lang="en-US" smtClean="0"/>
              <a:t>30</a:t>
            </a:fld>
            <a:endParaRPr lang="en-US"/>
          </a:p>
        </p:txBody>
      </p:sp>
    </p:spTree>
    <p:extLst>
      <p:ext uri="{BB962C8B-B14F-4D97-AF65-F5344CB8AC3E}">
        <p14:creationId xmlns:p14="http://schemas.microsoft.com/office/powerpoint/2010/main" val="1221723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Consider data management and privacy according to FERPA and HIPAA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Decisions about how data are managed also depend on district guidelines, as well as federal guidelines for maintaining student and family records within schools and as part a student’s healthcare (i.e., Federal Educational Rights and Privacy Act [FERPA] and Health Insurance Portability and Accountability Act [HIPAA]). School leadership need to decide where data will be stored, who will have access, and how the data will be used.  Appropriate consents and releases of information must abide by respective guidelines and procedures that have been established.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Online platform vs. Paper and Pencil</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Increasingly, school screening teams are choosing to administer measures through online platforms (e.g., Qualtrics, SurveyMonkey) instead of paper and pencil. Online administration allows for the efficient collection and management of data for scoring and follow-up purposes. Additionally, online administration may allow for students and families to easily switch between languages to answer items. If choosing online administration, the screening team must confirm that chosen screening tools can be converted to an online format per the author/publisher policy.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Paper and pencil can be useful because it allows all students in a school to complete the survey at once and doesn’t require all students to have access to computers on other online technology. However, paper and pencil administration requires manual entry of all responses, which can be time-consuming for members of the screening team and increase the likelihood of errors in scoring and data entry, as well as a potential delay in being able to review surveys for responses indicative of a need for mental health referral and/or to address more pressing safety concerns.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both online and paper and pencil administration, it is essential that the responses be reviewed for any pressing concerns.  A review should not require that all entries to first be inputted into a data system related to the potential time sensitivity and safety implications of the information. (This is most relevant when administering measures that inquire about potential harm to self or others or other serious mental health concerns that would require immediate attention.)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39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When administering screening there are several considerations that need to be addressed</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Who to screen?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screening team may consider a small pilot administration in the months leading up to the actual administration in order to troubleshoot any difficulties and to gather feedback on the effectiveness of screening processes. Piloting can include administration with a small number of students in one grade or classroom. </a:t>
            </a:r>
          </a:p>
          <a:p>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After a pilot, the team will consider whether it is feasible to screen a broader group of students.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When to screen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determining when in the school day screening will take place, the screening team should consider times of the day outside of instructional time. A common recommendation from the screening literature is to conduct administration during students’ homeroom period, if applicable. If not a possibility, screening team leadership should consult with teachers and administrators about optimal periods of the day to screen, ensuring that teachers have also been informed about the purpose and importance of screening. If administering screening through an online platform, it may be beneficial to schedule classrooms to complete the survey during the first 15-25 minutes of their resource period. This will allow for class schedules to proceed as usual. It is important to ensure that all students who should be screened would be included in the time period or class subject selected (e.g., some older students may leave school early for work study, not all students.</a:t>
            </a:r>
          </a:p>
          <a:p>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Staff to support screening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school staff involved in administration and follow-up should receive clear written and oral communication about when the screening will take place, who is responsible for distributing surveys (via paper, desktop/laptop, tablet, or other device), who is responsible for proctoring during the screening periods, how to handle students who are late for or miss initial screening administrations, how to identify students who declined consent, and where to return completed surveys (if paper and pencil).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Scripts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Screening proctors are typically teachers, paraprofessionals, counselors, or the school psychologist or social worker. Some school districts also partner with community mental health providers to assist with screening administration. Prior to screening, proctors should be provided a script to read to students at the beginning of administration. This ensures that the screening process is standardized across different administrations. Scripts should also be translated into other languages spoken at the school, with staff members or cultural liaisons present to read and respond to any questions related to the scripts.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Content in the script includes:</a:t>
            </a:r>
          </a:p>
          <a:p>
            <a:r>
              <a:rPr lang="en-US" sz="1200" kern="1200" dirty="0">
                <a:solidFill>
                  <a:schemeClr val="tx1"/>
                </a:solidFill>
                <a:effectLst/>
                <a:latin typeface="+mn-lt"/>
                <a:ea typeface="+mn-ea"/>
                <a:cs typeface="+mn-cs"/>
              </a:rPr>
              <a:t>Introduction to the screening process – purpose of screening, confidentiality of results, and relevance to students</a:t>
            </a:r>
          </a:p>
          <a:p>
            <a:r>
              <a:rPr lang="en-US" sz="1200" kern="1200" dirty="0">
                <a:solidFill>
                  <a:schemeClr val="tx1"/>
                </a:solidFill>
                <a:effectLst/>
                <a:latin typeface="+mn-lt"/>
                <a:ea typeface="+mn-ea"/>
                <a:cs typeface="+mn-cs"/>
              </a:rPr>
              <a:t>Step-by-step instructions for completion </a:t>
            </a:r>
          </a:p>
          <a:p>
            <a:r>
              <a:rPr lang="en-US" sz="1200" kern="1200" dirty="0">
                <a:solidFill>
                  <a:schemeClr val="tx1"/>
                </a:solidFill>
                <a:effectLst/>
                <a:latin typeface="+mn-lt"/>
                <a:ea typeface="+mn-ea"/>
                <a:cs typeface="+mn-cs"/>
              </a:rPr>
              <a:t>Guidelines for returning surveys to the appropriate location (if applicable)</a:t>
            </a: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Being able to talk openly and problem-solve about concerns related to screening is important to gaining buy-in and acceptance of screening.  Here we consider some strategies to address a range of barriers, such as capacity issues and consent.  Take a moment to review these barriers and action strategies–consider how are they similar to or different from what you identified as part of the reflection exercise.</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34</a:t>
            </a:fld>
            <a:endParaRPr lang="en-US"/>
          </a:p>
        </p:txBody>
      </p:sp>
    </p:spTree>
    <p:extLst>
      <p:ext uri="{BB962C8B-B14F-4D97-AF65-F5344CB8AC3E}">
        <p14:creationId xmlns:p14="http://schemas.microsoft.com/office/powerpoint/2010/main" val="2511520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Reflection: </a:t>
            </a:r>
          </a:p>
          <a:p>
            <a:r>
              <a:rPr lang="en-US" sz="1200" dirty="0">
                <a:latin typeface="+mn-lt"/>
              </a:rPr>
              <a:t>What concerns do you anticipate when implementing school mental health screening and how might you address them? </a:t>
            </a:r>
          </a:p>
          <a:p>
            <a:endParaRPr lang="en-US" sz="1200" dirty="0">
              <a:latin typeface="+mn-lt"/>
            </a:endParaRPr>
          </a:p>
          <a:p>
            <a:r>
              <a:rPr lang="en-US" sz="1200" dirty="0">
                <a:latin typeface="+mn-lt"/>
              </a:rPr>
              <a:t>Take a moment to think about the following considerations: capacity, community buy-in, parent consent and screening purpose.  </a:t>
            </a:r>
          </a:p>
          <a:p>
            <a:endParaRPr lang="en-US" sz="1200" dirty="0">
              <a:latin typeface="+mn-lt"/>
            </a:endParaRPr>
          </a:p>
          <a:p>
            <a:r>
              <a:rPr lang="en-US" sz="1200" dirty="0">
                <a:latin typeface="+mn-lt"/>
              </a:rPr>
              <a:t>List out the concerns that you identified and brainstorm as a group how each concern could be addressed.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508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Here is an example of how one district was able to start small with the screening of a few students in one school and over the course of a school year through an iterative process expanded to the full implementation of two large-scale online screenings at the high school level that integrated a passive consent process and had large buy-in from staff and families.  </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37</a:t>
            </a:fld>
            <a:endParaRPr lang="en-US"/>
          </a:p>
        </p:txBody>
      </p:sp>
    </p:spTree>
    <p:extLst>
      <p:ext uri="{BB962C8B-B14F-4D97-AF65-F5344CB8AC3E}">
        <p14:creationId xmlns:p14="http://schemas.microsoft.com/office/powerpoint/2010/main" val="3300034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We will now consider how this module and quality indicators fit with your understanding and implementation of school mental health screening. </a:t>
            </a:r>
          </a:p>
          <a:p>
            <a:endParaRPr lang="en-US" sz="1200" dirty="0">
              <a:latin typeface="+mn-lt"/>
            </a:endParaRPr>
          </a:p>
          <a:p>
            <a:r>
              <a:rPr lang="en-US" sz="1200" dirty="0">
                <a:latin typeface="+mn-lt"/>
              </a:rPr>
              <a:t>Please work together with your group to state a specific goal for your district and then consider 3 potential action steps that could reasonably be taken to move the goal forward.</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38</a:t>
            </a:fld>
            <a:endParaRPr lang="en-US"/>
          </a:p>
        </p:txBody>
      </p:sp>
    </p:spTree>
    <p:extLst>
      <p:ext uri="{BB962C8B-B14F-4D97-AF65-F5344CB8AC3E}">
        <p14:creationId xmlns:p14="http://schemas.microsoft.com/office/powerpoint/2010/main" val="2590560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8A72D-3A49-4FC1-ADCD-F4954970C19B}" type="slidenum">
              <a:rPr lang="en-US" smtClean="0"/>
              <a:t>39</a:t>
            </a:fld>
            <a:endParaRPr lang="en-US"/>
          </a:p>
        </p:txBody>
      </p:sp>
    </p:spTree>
    <p:extLst>
      <p:ext uri="{BB962C8B-B14F-4D97-AF65-F5344CB8AC3E}">
        <p14:creationId xmlns:p14="http://schemas.microsoft.com/office/powerpoint/2010/main" val="2388795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8A72D-3A49-4FC1-ADCD-F4954970C19B}" type="slidenum">
              <a:rPr lang="en-US" smtClean="0"/>
              <a:t>40</a:t>
            </a:fld>
            <a:endParaRPr lang="en-US"/>
          </a:p>
        </p:txBody>
      </p:sp>
    </p:spTree>
    <p:extLst>
      <p:ext uri="{BB962C8B-B14F-4D97-AF65-F5344CB8AC3E}">
        <p14:creationId xmlns:p14="http://schemas.microsoft.com/office/powerpoint/2010/main" val="2658030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8A72D-3A49-4FC1-ADCD-F4954970C19B}" type="slidenum">
              <a:rPr lang="en-US" smtClean="0"/>
              <a:t>41</a:t>
            </a:fld>
            <a:endParaRPr lang="en-US"/>
          </a:p>
        </p:txBody>
      </p:sp>
    </p:spTree>
    <p:extLst>
      <p:ext uri="{BB962C8B-B14F-4D97-AF65-F5344CB8AC3E}">
        <p14:creationId xmlns:p14="http://schemas.microsoft.com/office/powerpoint/2010/main" val="104345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In this module we will discuss what mental health screening in schools is, its purpose, and its importance. </a:t>
            </a:r>
          </a:p>
          <a:p>
            <a:endParaRPr lang="en-US" sz="1200" dirty="0">
              <a:latin typeface="+mn-lt"/>
            </a:endParaRPr>
          </a:p>
          <a:p>
            <a:r>
              <a:rPr lang="en-US" sz="1200" dirty="0">
                <a:latin typeface="+mn-lt"/>
              </a:rPr>
              <a:t>We will then discuss the action steps of screening and will review common barriers to school mental health screening and strategies to address those barriers.</a:t>
            </a:r>
          </a:p>
          <a:p>
            <a:r>
              <a:rPr lang="en-US" sz="1200" dirty="0">
                <a:latin typeface="+mn-lt"/>
              </a:rPr>
              <a:t> </a:t>
            </a:r>
          </a:p>
          <a:p>
            <a:r>
              <a:rPr lang="en-US" sz="1200" dirty="0">
                <a:latin typeface="+mn-lt"/>
              </a:rPr>
              <a:t>We will also discuss surveillance as an option for understanding student mental health needs.</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We will then share a district example and will provide time for your district to engage in strategic planning to develop one quality improvement goal related to your teaming practices and brainstorm some action steps to get started.</a:t>
            </a:r>
          </a:p>
          <a:p>
            <a:endParaRPr lang="en-US" sz="1200" dirty="0">
              <a:latin typeface="+mn-lt"/>
            </a:endParaRPr>
          </a:p>
        </p:txBody>
      </p:sp>
      <p:sp>
        <p:nvSpPr>
          <p:cNvPr id="4" name="Slide Number Placeholder 3"/>
          <p:cNvSpPr>
            <a:spLocks noGrp="1"/>
          </p:cNvSpPr>
          <p:nvPr>
            <p:ph type="sldNum" sz="quarter" idx="5"/>
          </p:nvPr>
        </p:nvSpPr>
        <p:spPr/>
        <p:txBody>
          <a:bodyPr/>
          <a:lstStyle/>
          <a:p>
            <a:fld id="{1008A72D-3A49-4FC1-ADCD-F4954970C19B}" type="slidenum">
              <a:rPr lang="en-US" smtClean="0"/>
              <a:t>4</a:t>
            </a:fld>
            <a:endParaRPr lang="en-US"/>
          </a:p>
        </p:txBody>
      </p:sp>
    </p:spTree>
    <p:extLst>
      <p:ext uri="{BB962C8B-B14F-4D97-AF65-F5344CB8AC3E}">
        <p14:creationId xmlns:p14="http://schemas.microsoft.com/office/powerpoint/2010/main" val="2643196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8A72D-3A49-4FC1-ADCD-F4954970C19B}" type="slidenum">
              <a:rPr lang="en-US" smtClean="0"/>
              <a:t>42</a:t>
            </a:fld>
            <a:endParaRPr lang="en-US"/>
          </a:p>
        </p:txBody>
      </p:sp>
    </p:spTree>
    <p:extLst>
      <p:ext uri="{BB962C8B-B14F-4D97-AF65-F5344CB8AC3E}">
        <p14:creationId xmlns:p14="http://schemas.microsoft.com/office/powerpoint/2010/main" val="2158463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School mental health screening is d</a:t>
            </a:r>
            <a:r>
              <a:rPr lang="en-US" sz="1200" kern="1200" dirty="0" err="1">
                <a:solidFill>
                  <a:schemeClr val="tx1"/>
                </a:solidFill>
                <a:effectLst/>
                <a:latin typeface="+mn-lt"/>
                <a:ea typeface="+mn-ea"/>
                <a:cs typeface="+mn-cs"/>
              </a:rPr>
              <a:t>efined</a:t>
            </a:r>
            <a:r>
              <a:rPr lang="en-US" sz="1200" kern="1200" dirty="0">
                <a:solidFill>
                  <a:schemeClr val="tx1"/>
                </a:solidFill>
                <a:effectLst/>
                <a:latin typeface="+mn-lt"/>
                <a:ea typeface="+mn-ea"/>
                <a:cs typeface="+mn-cs"/>
              </a:rPr>
              <a:t> as the use of a systematic tool or process to identify the strengths and needs of students.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screening is conducted for all students versus just students identified as being at risk for or already displaying mental health concerns.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This might involve screening an entire population, such as a school’s student body, or with a smaller subset of a population, such as a specific grade level.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Most commonly, mental health screening has been conducted to identify individual students who are experiencing or are at risk of experiencing social, emotional, and/or behavioral difficulties.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use of screening as an early identification strategy detects the onset of challenges early so that they can be addressed before they escalate.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Screening measures also ask students about indicators of well-being and positive mental health, such as life satisfaction and school belonging. Increasingly, measures also screen for social determinants of mental health, including adverse early life experiences, food and housing insecurity, and income inequality.</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13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There are many reasons to conduct mental health screening in schools: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Support a </a:t>
            </a:r>
            <a:r>
              <a:rPr lang="en-US" sz="1200" b="1" kern="1200" dirty="0" err="1">
                <a:solidFill>
                  <a:schemeClr val="tx1"/>
                </a:solidFill>
                <a:effectLst/>
                <a:latin typeface="+mn-lt"/>
                <a:ea typeface="+mn-ea"/>
                <a:cs typeface="+mn-cs"/>
              </a:rPr>
              <a:t>Multitiered</a:t>
            </a:r>
            <a:r>
              <a:rPr lang="en-US" sz="1200" b="1" kern="1200" dirty="0">
                <a:solidFill>
                  <a:schemeClr val="tx1"/>
                </a:solidFill>
                <a:effectLst/>
                <a:latin typeface="+mn-lt"/>
                <a:ea typeface="+mn-ea"/>
                <a:cs typeface="+mn-cs"/>
              </a:rPr>
              <a:t> System of Supports (MTSS).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Screening can help promote comprehensive school mental health strategies across all tiers. As a result, appropriate supports can be provided to more than just those students who present with the highest level of risk. With a multi-tiered approach, students are more likely to learn core social-emotional-behavioral skills and may have their mental health needs addressed before they escalate to more intensive levels.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Identify students with high need.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school teams might screen to identify students who are in the most immediate need of mental health supports. For example, students who endorse suicidal or homicidal ideation, engage in multiple risk-taking behaviors, receive a certain number of office discipline referrals, and/or experience poor academic 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part of the screening process, screening teams must ensure that referrals to school and community mental health services are provided in a timely manner and that any student who may be a danger to self or others is further assessed immediately to ensure safety.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Identify concerns specific to certain grades, classrooms, or educators.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Screening data can also shed light on strengths and concerns specific to certain subsets of a school’s population, such as a single grade or age group. Understanding these possible trends can be critical for providing equitable supports within a school. For example, a schoolwide screening effort may reveal that a few teachers identified 30% to 40% of the students in their classroom as having more intensive social-emotional-behavioral needs. Rather than take the time to individually follow-up with every student, it may be helpful to provide classroom supports directly to the group to assess if there are larger group dynamics and classroom management issues that can be addressed.  Going into a classroom with high referral rates can help prioritize which students may benefit from more individualized services versus those who can have their needs addressed as part of a classroom intervention.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Inform promotion and prevention strategies.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20% of students show signs and symptoms of a mental health disorder in a given year. Mental health screening is a proactive approach to gathering valuable information for planning and implementing prevention and early intervention strategies before problems develop or worsen. </a:t>
            </a:r>
          </a:p>
          <a:p>
            <a:r>
              <a:rPr lang="en-US" sz="1200" kern="1200" dirty="0">
                <a:solidFill>
                  <a:schemeClr val="tx1"/>
                </a:solidFill>
                <a:effectLst/>
                <a:latin typeface="+mn-lt"/>
                <a:ea typeface="+mn-ea"/>
                <a:cs typeface="+mn-cs"/>
              </a:rPr>
              <a:t>When schools systematically ask students about indicators of well-being and social-emotional distress, they gather information that allows them to implement targeted prevention and early intervention strategies that can address the unique needs of a school or community. For example, if screening reveals high levels of student stress and anxiety, teaching coping skills to help reduce anxiety may be a helpful strategy to implement in classrooms.</a:t>
            </a:r>
          </a:p>
          <a:p>
            <a:r>
              <a:rPr lang="en-US" sz="1200" kern="1200" dirty="0">
                <a:solidFill>
                  <a:schemeClr val="tx1"/>
                </a:solidFill>
                <a:effectLst/>
                <a:latin typeface="+mn-lt"/>
                <a:ea typeface="+mn-ea"/>
                <a:cs typeface="+mn-cs"/>
              </a:rPr>
              <a:t>Screening with follow-up support can also detect and address student mental health problems early before they escalate. </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Assess indicators of positive well-being.</a:t>
            </a:r>
            <a:endParaRPr lang="en-US" sz="14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Mounting evidence suggests that asking students about their well-being and social-emotional strengths, in addition to their psychological distress and functioning, has several benefits, including: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Reducing stigma around asking youth about mental health within the school setting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Enhancing students’ sense of empowerment and self-esteem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Providing valuable information about all students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Adapting to varied perspectives on mental health from youth and families across cultural groups</a:t>
            </a:r>
          </a:p>
          <a:p>
            <a:pPr lvl="0"/>
            <a:r>
              <a:rPr lang="en-US" sz="1200" kern="1200" dirty="0">
                <a:solidFill>
                  <a:schemeClr val="tx1"/>
                </a:solidFill>
                <a:effectLst/>
                <a:latin typeface="+mn-lt"/>
                <a:ea typeface="+mn-ea"/>
                <a:cs typeface="+mn-cs"/>
              </a:rPr>
              <a:t>Research suggests that students who experience average to high levels of well-being also experience better current and long-term outcomes, including academic success, compared to students who report low levels of well-being. These findings remain true regardless of level of psychological distress and impairment reported by students. Thus, screening for complete mental health, including </a:t>
            </a:r>
            <a:r>
              <a:rPr lang="en-US" sz="1200" i="0"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strengths and symptoms, may be warranted. </a:t>
            </a: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Improve access to mental health services and supports.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Only a fraction of children, adolescents, and families who experience mental health concerns access outpatient care in traditional, community mental health settings, and of those who access care, about 40</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60% drop out of treatment early. These rates speak to the barriers that keep many families, especially </a:t>
            </a:r>
            <a:r>
              <a:rPr lang="en-US" sz="1200" kern="1200" dirty="0" err="1">
                <a:solidFill>
                  <a:schemeClr val="tx1"/>
                </a:solidFill>
                <a:effectLst/>
                <a:latin typeface="+mn-lt"/>
                <a:ea typeface="+mn-ea"/>
                <a:cs typeface="+mn-cs"/>
              </a:rPr>
              <a:t>ethnoracially</a:t>
            </a:r>
            <a:r>
              <a:rPr lang="en-US" sz="1200" kern="1200" dirty="0">
                <a:solidFill>
                  <a:schemeClr val="tx1"/>
                </a:solidFill>
                <a:effectLst/>
                <a:latin typeface="+mn-lt"/>
                <a:ea typeface="+mn-ea"/>
                <a:cs typeface="+mn-cs"/>
              </a:rPr>
              <a:t> minoritized families and those from low socioeconomic backgrounds, from accessing mental health care. Many of these barriers can be avoided by identifying and supporting students in school.</a:t>
            </a:r>
            <a:endParaRPr lang="en-US" sz="1200" kern="1200" baseline="300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estimated that over 70% of all mental health services received by youth in the United States are provided within schools. Children and adolescents are much more likely to initiate and continue mental health care in school than in other community settings, including community mental health centers. Several barriers, including stigma, transportation, and financing, contribute to the high no-show rates for mental health services in the community. Identifying and addressing student mental health concerns at school improves access to mental healthcare for all students, including traditionally underserved youth.</a:t>
            </a:r>
          </a:p>
          <a:p>
            <a:r>
              <a:rPr lang="en-US" sz="1200" kern="1200" dirty="0">
                <a:solidFill>
                  <a:schemeClr val="tx1"/>
                </a:solidFill>
                <a:effectLst/>
                <a:latin typeface="+mn-lt"/>
                <a:ea typeface="+mn-ea"/>
                <a:cs typeface="+mn-cs"/>
              </a:rPr>
              <a:t>The provision of mental health supports and services in school positively impacts student outcomes, including improved academic performance, fewer special education referrals, decreased need for restrictive placements, fewer disciplinary actions,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increased student engagement and feelings of connectedness to school, and higher graduation rates.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Support economically sound outcomes.</a:t>
            </a:r>
          </a:p>
          <a:p>
            <a:r>
              <a:rPr lang="en-US" sz="1200" kern="1200" dirty="0">
                <a:solidFill>
                  <a:schemeClr val="tx1"/>
                </a:solidFill>
                <a:effectLst/>
                <a:latin typeface="+mn-lt"/>
                <a:ea typeface="+mn-ea"/>
                <a:cs typeface="+mn-cs"/>
              </a:rPr>
              <a:t>Early identification of social, emotional, and behavioral difficulties and early intervention services are less costly than long-term, intensive mental health care options such as emergency department care and inpatient hospitalization.</a:t>
            </a:r>
          </a:p>
          <a:p>
            <a:r>
              <a:rPr lang="en-US" sz="1200" kern="1200" dirty="0">
                <a:solidFill>
                  <a:schemeClr val="tx1"/>
                </a:solidFill>
                <a:effectLst/>
                <a:latin typeface="+mn-lt"/>
                <a:ea typeface="+mn-ea"/>
                <a:cs typeface="+mn-cs"/>
              </a:rPr>
              <a:t>Universal school screening has been shown to connect students and families to cost-effective services such as individual and group outpatient mental health services and support groups. </a:t>
            </a:r>
          </a:p>
          <a:p>
            <a:r>
              <a:rPr lang="en-US" sz="1200" b="1" u="none" strike="noStrike" kern="1200" dirty="0">
                <a:solidFill>
                  <a:schemeClr val="tx1"/>
                </a:solidFill>
                <a:effectLst/>
                <a:latin typeface="+mn-lt"/>
                <a:ea typeface="+mn-ea"/>
                <a:cs typeface="+mn-cs"/>
              </a:rPr>
              <a:t>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74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dirty="0">
                <a:solidFill>
                  <a:srgbClr val="000000"/>
                </a:solidFill>
              </a:rPr>
              <a:t>Reflection: </a:t>
            </a:r>
            <a:r>
              <a:rPr lang="en-US" sz="1200" dirty="0">
                <a:solidFill>
                  <a:srgbClr val="000000"/>
                </a:solidFill>
              </a:rPr>
              <a:t>What mental health screening efforts have been implemented in your district? If screening has not been implemented, why not?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02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cs typeface="Arial" panose="020B0604020202020204" pitchFamily="34" charset="0"/>
              </a:rPr>
              <a:t>Consider - </a:t>
            </a:r>
            <a:r>
              <a:rPr lang="en-US" sz="1200" kern="1200" dirty="0">
                <a:solidFill>
                  <a:srgbClr val="6A4A62"/>
                </a:solidFill>
                <a:latin typeface="+mn-lt"/>
                <a:ea typeface="+mn-ea"/>
                <a:cs typeface="+mn-cs"/>
              </a:rPr>
              <a:t>To what extent did your district/school use best practices for </a:t>
            </a:r>
            <a:r>
              <a:rPr lang="en-US" sz="1200" b="1" kern="1200" dirty="0">
                <a:solidFill>
                  <a:srgbClr val="6A4A62"/>
                </a:solidFill>
                <a:latin typeface="+mn-lt"/>
                <a:ea typeface="+mn-ea"/>
                <a:cs typeface="+mn-cs"/>
              </a:rPr>
              <a:t>mental health screening, planning, and implementation</a:t>
            </a:r>
            <a:r>
              <a:rPr lang="en-US" sz="1200" kern="1200" dirty="0">
                <a:solidFill>
                  <a:srgbClr val="6A4A62"/>
                </a:solidFill>
                <a:latin typeface="+mn-lt"/>
                <a:ea typeface="+mn-ea"/>
                <a:cs typeface="+mn-cs"/>
              </a:rPr>
              <a:t>?</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Best practices for this indicator include: </a:t>
            </a:r>
          </a:p>
          <a:p>
            <a:pPr marL="377190" indent="-285750">
              <a:buFont typeface="Arial"/>
              <a:buChar char="•"/>
            </a:pPr>
            <a:r>
              <a:rPr lang="en-US" dirty="0"/>
              <a:t>Include students and families in informing the screening, planning, and implementation process.</a:t>
            </a:r>
            <a:endParaRPr lang="en-US" dirty="0">
              <a:cs typeface="Calibri"/>
            </a:endParaRPr>
          </a:p>
          <a:p>
            <a:pPr marL="377190" indent="-285750">
              <a:buFont typeface="Arial"/>
              <a:buChar char="•"/>
            </a:pPr>
            <a:r>
              <a:rPr lang="en-US" dirty="0"/>
              <a:t>Identify a culturally relevant (e.g., normed with population, measures indicators valued by population) screening tool or process that considers reliability, feasibility, cost, and fit with the goals for screening.</a:t>
            </a:r>
            <a:endParaRPr lang="en-US" dirty="0">
              <a:cs typeface="Calibri"/>
            </a:endParaRPr>
          </a:p>
          <a:p>
            <a:pPr marL="377190" indent="-285750">
              <a:buFont typeface="Arial"/>
              <a:buChar char="•"/>
            </a:pPr>
            <a:r>
              <a:rPr lang="en-US" dirty="0"/>
              <a:t>Select a tool or process that assesses student social and emotional strengths as well as risk for mental health concerns (including exposure to trauma).</a:t>
            </a:r>
            <a:endParaRPr lang="en-US" dirty="0">
              <a:cs typeface="Calibri"/>
            </a:endParaRPr>
          </a:p>
          <a:p>
            <a:pPr marL="377190" indent="-285750">
              <a:buFont typeface="Arial"/>
              <a:buChar char="•"/>
            </a:pPr>
            <a:r>
              <a:rPr lang="en-US" dirty="0"/>
              <a:t>Consider screening tools that assess social determinants of health and education (e.g., racism, poverty, social injustice, food insecurity).</a:t>
            </a:r>
            <a:endParaRPr lang="en-US" dirty="0">
              <a:cs typeface="Calibri"/>
            </a:endParaRPr>
          </a:p>
          <a:p>
            <a:pPr marL="377190" indent="-285750">
              <a:buFont typeface="Arial"/>
              <a:buChar char="•"/>
            </a:pPr>
            <a:r>
              <a:rPr lang="en-US" dirty="0"/>
              <a:t>Share information about screening in multiple formats prior to implementation with consideration for diverse cultures and languages.</a:t>
            </a:r>
            <a:endParaRPr lang="en-US" dirty="0">
              <a:cs typeface="Calibri"/>
            </a:endParaRPr>
          </a:p>
          <a:p>
            <a:pPr marL="377190" indent="-285750">
              <a:buFont typeface="Arial"/>
              <a:buChar char="•"/>
            </a:pPr>
            <a:r>
              <a:rPr lang="en-US" dirty="0"/>
              <a:t>Engage students and families in a consent process about screening procedures in advance of implementation and offer the opportunity to consent or opt out.</a:t>
            </a:r>
            <a:endParaRPr lang="en-US" dirty="0">
              <a:cs typeface="Calibri"/>
            </a:endParaRPr>
          </a:p>
          <a:p>
            <a:pPr marL="377190" indent="-285750">
              <a:buFont typeface="Arial"/>
              <a:buChar char="•"/>
            </a:pPr>
            <a:r>
              <a:rPr lang="en-US" dirty="0"/>
              <a:t>Support families’ understanding and decision making about the screening procedures.</a:t>
            </a:r>
            <a:endParaRPr lang="en-US" dirty="0">
              <a:cs typeface="Calibri"/>
            </a:endParaRPr>
          </a:p>
          <a:p>
            <a:pPr marL="377190" indent="-285750">
              <a:buFont typeface="Arial"/>
              <a:buChar char="•"/>
            </a:pPr>
            <a:r>
              <a:rPr lang="en-US" dirty="0"/>
              <a:t>Ensure there is an updated list of internal and external mental health resources to support students/families screened for specific concerns/needs, including poverty, food insecurity, and trauma-specific services</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43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a:latin typeface="+mn-lt"/>
              </a:rPr>
              <a:t>Quality indicators for mental health screening include:</a:t>
            </a:r>
          </a:p>
          <a:p>
            <a:endParaRPr lang="en-US" sz="1200" b="1" dirty="0">
              <a:latin typeface="+mn-lt"/>
            </a:endParaRPr>
          </a:p>
          <a:p>
            <a:pPr lvl="0" defTabSz="457200">
              <a:lnSpc>
                <a:spcPct val="90000"/>
              </a:lnSpc>
              <a:spcBef>
                <a:spcPts val="1000"/>
              </a:spcBef>
              <a:buClr>
                <a:srgbClr val="6A4A62"/>
              </a:buClr>
              <a:defRPr/>
            </a:pPr>
            <a:r>
              <a:rPr lang="en-US" sz="1200" b="1" dirty="0">
                <a:latin typeface="+mn-lt"/>
                <a:cs typeface="Arial" panose="020B0604020202020204" pitchFamily="34" charset="0"/>
              </a:rPr>
              <a:t>Use best practices for mental health screening planning and implementation.</a:t>
            </a:r>
          </a:p>
          <a:p>
            <a:pPr lvl="0" defTabSz="457200">
              <a:lnSpc>
                <a:spcPct val="90000"/>
              </a:lnSpc>
              <a:spcBef>
                <a:spcPts val="1000"/>
              </a:spcBef>
              <a:buClr>
                <a:srgbClr val="6A4A62"/>
              </a:buClr>
              <a:defRPr/>
            </a:pPr>
            <a:r>
              <a:rPr lang="en-US" sz="1200" b="0" i="1" dirty="0">
                <a:latin typeface="+mn-lt"/>
                <a:cs typeface="Arial" panose="020B0604020202020204" pitchFamily="34" charset="0"/>
              </a:rPr>
              <a:t>These include</a:t>
            </a:r>
            <a:r>
              <a:rPr lang="en-US" sz="1200" b="0" i="0" dirty="0">
                <a:latin typeface="+mn-lt"/>
                <a:cs typeface="Arial" panose="020B0604020202020204" pitchFamily="34" charset="0"/>
              </a:rPr>
              <a:t> </a:t>
            </a:r>
            <a:r>
              <a:rPr lang="en-US" sz="1200" b="0" i="1" dirty="0">
                <a:latin typeface="+mn-lt"/>
                <a:cs typeface="Arial" panose="020B0604020202020204" pitchFamily="34" charset="0"/>
              </a:rPr>
              <a:t>engaging students and families in the process; selecting a valid, reliable, and feasible tool; sharing information about screening in multiple formats; and having a defined process to assess results and follow</a:t>
            </a:r>
            <a:r>
              <a:rPr lang="en-US" sz="1200" b="0" i="1" baseline="0" dirty="0">
                <a:latin typeface="+mn-lt"/>
                <a:cs typeface="Arial" panose="020B0604020202020204" pitchFamily="34" charset="0"/>
              </a:rPr>
              <a:t> </a:t>
            </a:r>
            <a:r>
              <a:rPr lang="en-US" sz="1200" b="0" i="1" dirty="0">
                <a:latin typeface="+mn-lt"/>
                <a:cs typeface="Arial" panose="020B0604020202020204" pitchFamily="34" charset="0"/>
              </a:rPr>
              <a:t>up. </a:t>
            </a:r>
            <a:endParaRPr lang="en-US" sz="1200" b="0" i="0" dirty="0">
              <a:latin typeface="+mn-lt"/>
              <a:cs typeface="Arial" panose="020B0604020202020204" pitchFamily="34" charset="0"/>
            </a:endParaRPr>
          </a:p>
          <a:p>
            <a:pPr lvl="0" defTabSz="457200">
              <a:lnSpc>
                <a:spcPct val="90000"/>
              </a:lnSpc>
              <a:spcBef>
                <a:spcPts val="1000"/>
              </a:spcBef>
              <a:buClr>
                <a:srgbClr val="6A4A62"/>
              </a:buClr>
              <a:defRPr/>
            </a:pPr>
            <a:r>
              <a:rPr lang="en-US" sz="1200" b="0" i="0" dirty="0">
                <a:latin typeface="+mn-lt"/>
                <a:cs typeface="Arial" panose="020B0604020202020204" pitchFamily="34" charset="0"/>
              </a:rPr>
              <a:t>We will spend more time on each of these practices. </a:t>
            </a:r>
          </a:p>
          <a:p>
            <a:pPr lvl="0" defTabSz="457200">
              <a:lnSpc>
                <a:spcPct val="90000"/>
              </a:lnSpc>
              <a:spcBef>
                <a:spcPts val="1000"/>
              </a:spcBef>
              <a:buClr>
                <a:srgbClr val="6A4A62"/>
              </a:buClr>
              <a:defRPr/>
            </a:pPr>
            <a:r>
              <a:rPr lang="en-US" sz="1200" b="0" i="1" dirty="0">
                <a:latin typeface="+mn-lt"/>
                <a:cs typeface="Arial" panose="020B0604020202020204" pitchFamily="34" charset="0"/>
              </a:rPr>
              <a:t>  </a:t>
            </a:r>
          </a:p>
          <a:p>
            <a:pPr lvl="0" defTabSz="457200">
              <a:lnSpc>
                <a:spcPct val="100000"/>
              </a:lnSpc>
              <a:spcBef>
                <a:spcPts val="0"/>
              </a:spcBef>
              <a:buClr>
                <a:srgbClr val="6A4A62"/>
              </a:buClr>
              <a:defRPr/>
            </a:pPr>
            <a:r>
              <a:rPr lang="en-US" sz="1200" b="1" i="0" dirty="0">
                <a:latin typeface="+mn-lt"/>
                <a:cs typeface="Arial" panose="020B0604020202020204" pitchFamily="34" charset="0"/>
              </a:rPr>
              <a:t>Indicate the number of students:</a:t>
            </a:r>
          </a:p>
          <a:p>
            <a:pPr marL="91440" lvl="0" indent="-182880" defTabSz="457200">
              <a:lnSpc>
                <a:spcPct val="100000"/>
              </a:lnSpc>
              <a:spcBef>
                <a:spcPts val="0"/>
              </a:spcBef>
              <a:buClr>
                <a:srgbClr val="6A4A62"/>
              </a:buClr>
              <a:buFont typeface="Arial" panose="020B0604020202020204" pitchFamily="34" charset="0"/>
              <a:buChar char="•"/>
              <a:defRPr/>
            </a:pPr>
            <a:r>
              <a:rPr kumimoji="0" lang="en-US" sz="1200" i="0" u="none" strike="noStrike" kern="1200" cap="none" spc="0" normalizeH="0" baseline="0" noProof="0" dirty="0">
                <a:ln>
                  <a:noFill/>
                </a:ln>
                <a:effectLst/>
                <a:uLnTx/>
                <a:uFillTx/>
                <a:latin typeface="+mn-lt"/>
                <a:cs typeface="Arial" panose="020B0604020202020204" pitchFamily="34" charset="0"/>
              </a:rPr>
              <a:t>Enrolled in school</a:t>
            </a:r>
          </a:p>
          <a:p>
            <a:pPr marL="91440" lvl="0" indent="-182880" defTabSz="457200">
              <a:lnSpc>
                <a:spcPct val="100000"/>
              </a:lnSpc>
              <a:spcBef>
                <a:spcPts val="0"/>
              </a:spcBef>
              <a:buClr>
                <a:srgbClr val="6A4A62"/>
              </a:buClr>
              <a:buFont typeface="Arial" panose="020B0604020202020204" pitchFamily="34" charset="0"/>
              <a:buChar char="•"/>
              <a:defRPr/>
            </a:pPr>
            <a:r>
              <a:rPr lang="en-US" sz="1200" dirty="0">
                <a:latin typeface="+mn-lt"/>
                <a:cs typeface="Arial" panose="020B0604020202020204" pitchFamily="34" charset="0"/>
              </a:rPr>
              <a:t>Formally screened in the absence of known risk factors</a:t>
            </a:r>
          </a:p>
          <a:p>
            <a:pPr marL="91440" lvl="0" indent="-182880" defTabSz="457200">
              <a:lnSpc>
                <a:spcPct val="100000"/>
              </a:lnSpc>
              <a:spcBef>
                <a:spcPts val="0"/>
              </a:spcBef>
              <a:buClr>
                <a:srgbClr val="6A4A62"/>
              </a:buClr>
              <a:buFont typeface="Arial" panose="020B0604020202020204" pitchFamily="34" charset="0"/>
              <a:buChar char="•"/>
              <a:defRPr/>
            </a:pPr>
            <a:r>
              <a:rPr kumimoji="0" lang="en-US" sz="1200" i="0" u="none" strike="noStrike" kern="1200" cap="none" spc="0" normalizeH="0" baseline="0" noProof="0" dirty="0">
                <a:ln>
                  <a:noFill/>
                </a:ln>
                <a:effectLst/>
                <a:uLnTx/>
                <a:uFillTx/>
                <a:latin typeface="+mn-lt"/>
                <a:cs typeface="Arial" panose="020B0604020202020204" pitchFamily="34" charset="0"/>
              </a:rPr>
              <a:t>Identified as being at-risk or already experiencing a mental health problem</a:t>
            </a:r>
          </a:p>
          <a:p>
            <a:pPr marL="91440" indent="-182880" defTabSz="457200">
              <a:buClr>
                <a:srgbClr val="6A4A62"/>
              </a:buClr>
              <a:buFont typeface="Arial" panose="020B0604020202020204" pitchFamily="34" charset="0"/>
              <a:buChar char="•"/>
              <a:defRPr/>
            </a:pPr>
            <a:r>
              <a:rPr lang="en-US" dirty="0">
                <a:cs typeface="Calibri"/>
              </a:rPr>
              <a:t>Identified</a:t>
            </a:r>
            <a:r>
              <a:rPr lang="en-US" dirty="0"/>
              <a:t> as a member of a marginalized group (e.g., BIPOC, LGBTQ+, immigrant)?</a:t>
            </a:r>
            <a:endParaRPr lang="en-US" dirty="0">
              <a:cs typeface="Calibri"/>
            </a:endParaRPr>
          </a:p>
          <a:p>
            <a:pPr marL="91440" indent="-182880" defTabSz="457200">
              <a:buClr>
                <a:srgbClr val="6A4A62"/>
              </a:buClr>
              <a:buFont typeface="Arial" panose="020B0604020202020204" pitchFamily="34" charset="0"/>
              <a:buChar char="•"/>
              <a:defRPr/>
            </a:pPr>
            <a:r>
              <a:rPr lang="en-US" dirty="0"/>
              <a:t>Referred to a mental health service following identification</a:t>
            </a:r>
          </a:p>
          <a:p>
            <a:pPr marL="91440" indent="-182880" defTabSz="457200">
              <a:buClr>
                <a:srgbClr val="6A4A62"/>
              </a:buClr>
              <a:buFont typeface="Arial" panose="020B0604020202020204" pitchFamily="34" charset="0"/>
              <a:buChar char="•"/>
              <a:defRPr/>
            </a:pPr>
            <a:r>
              <a:rPr lang="en-US" dirty="0"/>
              <a:t>Received a mental health service following identification of being at-risk for or having a mental health problem</a:t>
            </a:r>
            <a:endParaRPr lang="en-US" dirty="0">
              <a:cs typeface="Calibri"/>
            </a:endParaRPr>
          </a:p>
          <a:p>
            <a:pPr marL="91440" lvl="0" indent="-182880" defTabSz="457200">
              <a:buClr>
                <a:srgbClr val="6A4A62"/>
              </a:buClr>
              <a:buFont typeface="Arial" panose="020B0604020202020204" pitchFamily="34" charset="0"/>
              <a:buChar char="•"/>
              <a:defRPr/>
            </a:pPr>
            <a:endParaRPr lang="en-US" sz="1200" dirty="0">
              <a:latin typeface="+mn-lt"/>
              <a:cs typeface="Calibri"/>
            </a:endParaRPr>
          </a:p>
          <a:p>
            <a:pPr lvl="0" defTabSz="457200">
              <a:lnSpc>
                <a:spcPct val="90000"/>
              </a:lnSpc>
              <a:spcBef>
                <a:spcPts val="1000"/>
              </a:spcBef>
              <a:buClr>
                <a:srgbClr val="6A4A62"/>
              </a:buClr>
              <a:defRPr/>
            </a:pPr>
            <a:r>
              <a:rPr lang="en-US" sz="1200" b="1" dirty="0">
                <a:latin typeface="+mn-lt"/>
                <a:cs typeface="Arial" panose="020B0604020202020204" pitchFamily="34" charset="0"/>
              </a:rPr>
              <a:t>Of students screened, how many screened for [specific mental health areas]? We will provide more details for these areas.</a:t>
            </a:r>
          </a:p>
          <a:p>
            <a:pPr defTabSz="457200">
              <a:lnSpc>
                <a:spcPct val="90000"/>
              </a:lnSpc>
              <a:spcBef>
                <a:spcPts val="1000"/>
              </a:spcBef>
              <a:defRPr/>
            </a:pPr>
            <a:endParaRPr lang="en-US" b="1" dirty="0">
              <a:cs typeface="Calibri"/>
            </a:endParaRPr>
          </a:p>
          <a:p>
            <a:pPr defTabSz="457200">
              <a:defRPr/>
            </a:pPr>
            <a:r>
              <a:rPr lang="en-US" b="1" dirty="0"/>
              <a:t>Based on screening, how many system-level changes (e.g., training school staff in trauma-informed practices, revising discipline policies) were implemented? Please describe system-level changes that were implemented.</a:t>
            </a:r>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63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1.xml"/><Relationship Id="rId5" Type="http://schemas.openxmlformats.org/officeDocument/2006/relationships/image" Target="../media/image5.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1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17.xml"/><Relationship Id="rId5" Type="http://schemas.openxmlformats.org/officeDocument/2006/relationships/image" Target="../media/image5.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4086346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4982217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11669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24610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Diagonals">
    <p:spTree>
      <p:nvGrpSpPr>
        <p:cNvPr id="1" name=""/>
        <p:cNvGrpSpPr/>
        <p:nvPr/>
      </p:nvGrpSpPr>
      <p:grpSpPr>
        <a:xfrm>
          <a:off x="0" y="0"/>
          <a:ext cx="0" cy="0"/>
          <a:chOff x="0" y="0"/>
          <a:chExt cx="0" cy="0"/>
        </a:xfrm>
      </p:grpSpPr>
      <p:sp>
        <p:nvSpPr>
          <p:cNvPr id="3" name="Title Placeholder 6"/>
          <p:cNvSpPr>
            <a:spLocks noGrp="1"/>
          </p:cNvSpPr>
          <p:nvPr>
            <p:ph type="title"/>
          </p:nvPr>
        </p:nvSpPr>
        <p:spPr>
          <a:xfrm>
            <a:off x="475367" y="139386"/>
            <a:ext cx="8714453" cy="95960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961557" y="1804057"/>
            <a:ext cx="9580033" cy="4498975"/>
          </a:xfrm>
          <a:prstGeom prst="rect">
            <a:avLst/>
          </a:prstGeom>
        </p:spPr>
        <p:txBody>
          <a:bodyPr vert="horz"/>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side_dia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3045" y="0"/>
            <a:ext cx="572004" cy="6858000"/>
          </a:xfrm>
          <a:prstGeom prst="rect">
            <a:avLst/>
          </a:prstGeom>
        </p:spPr>
      </p:pic>
      <p:pic>
        <p:nvPicPr>
          <p:cNvPr id="9" name="Picture 8" descr="line_gree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87726"/>
            <a:ext cx="6843776" cy="67056"/>
          </a:xfrm>
          <a:prstGeom prst="rect">
            <a:avLst/>
          </a:prstGeom>
        </p:spPr>
      </p:pic>
    </p:spTree>
    <p:extLst>
      <p:ext uri="{BB962C8B-B14F-4D97-AF65-F5344CB8AC3E}">
        <p14:creationId xmlns:p14="http://schemas.microsoft.com/office/powerpoint/2010/main" val="8188742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DE964D-54B6-4944-97B3-7CAD874333B7}" type="datetimeFigureOut">
              <a:rPr lang="en-US" smtClean="0"/>
              <a:t>4/6/24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9548982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E964D-54B6-4944-97B3-7CAD874333B7}" type="datetimeFigureOut">
              <a:rPr lang="en-US" smtClean="0"/>
              <a:t>4/6/24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475537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DE964D-54B6-4944-97B3-7CAD874333B7}" type="datetimeFigureOut">
              <a:rPr lang="en-US" smtClean="0"/>
              <a:t>4/6/24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0354528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DE964D-54B6-4944-97B3-7CAD874333B7}" type="datetimeFigureOut">
              <a:rPr lang="en-US" smtClean="0"/>
              <a:t>4/6/24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984793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DE964D-54B6-4944-97B3-7CAD874333B7}" type="datetimeFigureOut">
              <a:rPr lang="en-US" smtClean="0"/>
              <a:t>4/6/24</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3967151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DE964D-54B6-4944-97B3-7CAD874333B7}" type="datetimeFigureOut">
              <a:rPr lang="en-US" smtClean="0"/>
              <a:t>4/6/24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9250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42657"/>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741942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E964D-54B6-4944-97B3-7CAD874333B7}" type="datetimeFigureOut">
              <a:rPr lang="en-US" smtClean="0"/>
              <a:t>4/6/24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4328487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DE964D-54B6-4944-97B3-7CAD874333B7}" type="datetimeFigureOut">
              <a:rPr lang="en-US" smtClean="0"/>
              <a:t>4/6/24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374165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DE964D-54B6-4944-97B3-7CAD874333B7}" type="datetimeFigureOut">
              <a:rPr lang="en-US" smtClean="0"/>
              <a:t>4/6/24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635349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E964D-54B6-4944-97B3-7CAD874333B7}" type="datetimeFigureOut">
              <a:rPr lang="en-US" smtClean="0"/>
              <a:t>4/6/24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9248762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E964D-54B6-4944-97B3-7CAD874333B7}" type="datetimeFigureOut">
              <a:rPr lang="en-US" smtClean="0"/>
              <a:t>4/6/24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348691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4F72-14DE-42BE-9BE2-33490C51BF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D0F5A0-BD7F-485A-84BF-5D9108053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9AC715-B026-4627-9103-911056B24CDB}"/>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a:extLst>
              <a:ext uri="{FF2B5EF4-FFF2-40B4-BE49-F238E27FC236}">
                <a16:creationId xmlns:a16="http://schemas.microsoft.com/office/drawing/2014/main" id="{65C5BA0E-E092-47C2-B5EA-31857D84FD7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8280560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F81-E0C6-4466-B05A-5F12AF461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055E4-DF21-4D71-991A-775412091F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168F7-A94F-4C21-8DCD-0F2D5D0933D7}"/>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a:extLst>
              <a:ext uri="{FF2B5EF4-FFF2-40B4-BE49-F238E27FC236}">
                <a16:creationId xmlns:a16="http://schemas.microsoft.com/office/drawing/2014/main" id="{5E71C7AC-54B9-4789-AB9C-B2450A09F40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104580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5B1B-E2BB-439C-8DC9-9B4C1A674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48021-3724-467B-A76F-A9481A54A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F71931-EC8C-47E1-9FBE-E32A452F3321}"/>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a:extLst>
              <a:ext uri="{FF2B5EF4-FFF2-40B4-BE49-F238E27FC236}">
                <a16:creationId xmlns:a16="http://schemas.microsoft.com/office/drawing/2014/main" id="{9D5553D3-E725-44D6-81B5-493E0E2688D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9555230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491BB-3D98-4837-A8B5-6AEAAA334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32D934-9572-4499-9B3B-7BC79B1017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F236D-D4D4-4335-BD35-BBB28A09F07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9165A1-A2A6-452B-B886-383800F2E06F}"/>
              </a:ext>
            </a:extLst>
          </p:cNvPr>
          <p:cNvSpPr>
            <a:spLocks noGrp="1"/>
          </p:cNvSpPr>
          <p:nvPr>
            <p:ph type="dt" sz="half" idx="10"/>
          </p:nvPr>
        </p:nvSpPr>
        <p:spPr/>
        <p:txBody>
          <a:bodyPr/>
          <a:lstStyle/>
          <a:p>
            <a:fld id="{EB712588-04B1-427B-82EE-E8DB90309F08}" type="datetimeFigureOut">
              <a:rPr lang="en-US" smtClean="0"/>
              <a:t>4/6/24</a:t>
            </a:fld>
            <a:endParaRPr lang="en-US" dirty="0"/>
          </a:p>
        </p:txBody>
      </p:sp>
      <p:sp>
        <p:nvSpPr>
          <p:cNvPr id="6" name="Footer Placeholder 5">
            <a:extLst>
              <a:ext uri="{FF2B5EF4-FFF2-40B4-BE49-F238E27FC236}">
                <a16:creationId xmlns:a16="http://schemas.microsoft.com/office/drawing/2014/main" id="{6DDF7E13-CDC5-4F72-B5BD-F58CB5EBD55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7575713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02EA-7BB1-4555-B6BE-56B671B08D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04218A-AD63-4D0C-9181-94311F75D5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A9C7A4-E932-49D7-B409-977B455CDD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299A5-6CBB-43AB-9302-4D2A950FF7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8F3B1-A78D-4A89-A296-B20DB7E31E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45A65-B1DF-4CFF-878C-5EE1276C3287}"/>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8" name="Footer Placeholder 7">
            <a:extLst>
              <a:ext uri="{FF2B5EF4-FFF2-40B4-BE49-F238E27FC236}">
                <a16:creationId xmlns:a16="http://schemas.microsoft.com/office/drawing/2014/main" id="{4F7AC153-8381-48BB-840A-1E49245241A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4497529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346853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A8693-D9A3-4CB8-9471-CB421F3414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2A4814-065E-4ACA-B4E9-D0663B5D65DF}"/>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4" name="Footer Placeholder 3">
            <a:extLst>
              <a:ext uri="{FF2B5EF4-FFF2-40B4-BE49-F238E27FC236}">
                <a16:creationId xmlns:a16="http://schemas.microsoft.com/office/drawing/2014/main" id="{ABC36D7B-7D04-42CA-A048-F8FBB67288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699255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A726D-AF23-4C2E-9506-E5A41CF16845}"/>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3" name="Footer Placeholder 2">
            <a:extLst>
              <a:ext uri="{FF2B5EF4-FFF2-40B4-BE49-F238E27FC236}">
                <a16:creationId xmlns:a16="http://schemas.microsoft.com/office/drawing/2014/main" id="{21102D9D-21D8-412A-86C1-904E3BE5591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657304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6AAE-D919-4872-A727-98059206B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780B0A-1E11-4DDF-AB0B-4D72C7F04E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EAA6B0-132A-4A96-899A-617861AE0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BF9294-1ED0-4BBD-B66A-FDDD7EBC2695}"/>
              </a:ext>
            </a:extLst>
          </p:cNvPr>
          <p:cNvSpPr>
            <a:spLocks noGrp="1"/>
          </p:cNvSpPr>
          <p:nvPr>
            <p:ph type="dt" sz="half" idx="10"/>
          </p:nvPr>
        </p:nvSpPr>
        <p:spPr/>
        <p:txBody>
          <a:bodyPr/>
          <a:lstStyle/>
          <a:p>
            <a:fld id="{42A54C80-263E-416B-A8E0-580EDEADCBDC}" type="datetimeFigureOut">
              <a:rPr lang="en-US" smtClean="0"/>
              <a:t>4/6/24</a:t>
            </a:fld>
            <a:endParaRPr lang="en-US" dirty="0"/>
          </a:p>
        </p:txBody>
      </p:sp>
      <p:sp>
        <p:nvSpPr>
          <p:cNvPr id="6" name="Footer Placeholder 5">
            <a:extLst>
              <a:ext uri="{FF2B5EF4-FFF2-40B4-BE49-F238E27FC236}">
                <a16:creationId xmlns:a16="http://schemas.microsoft.com/office/drawing/2014/main" id="{BC806CF6-FF73-4930-8A1B-60E29C4EE4F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925651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95EE-DA5C-4726-A04C-95373C87D2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2105E-484F-482F-AFC9-4091B3ED3A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E4C9A-E514-40BF-9BDA-7655E94AE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981899-E69E-4489-BE3B-9F451A627AE2}"/>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6" name="Footer Placeholder 5">
            <a:extLst>
              <a:ext uri="{FF2B5EF4-FFF2-40B4-BE49-F238E27FC236}">
                <a16:creationId xmlns:a16="http://schemas.microsoft.com/office/drawing/2014/main" id="{2A4FA71A-A00F-435B-99F8-BAC00C75E4F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6570984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9763-A0CF-496B-B5D7-7E57EC0D60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FE646B-DC42-4BFA-AB8C-AD538F2AA2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28A0E-FC11-4A7F-A299-D99959DE64B8}"/>
              </a:ext>
            </a:extLst>
          </p:cNvPr>
          <p:cNvSpPr>
            <a:spLocks noGrp="1"/>
          </p:cNvSpPr>
          <p:nvPr>
            <p:ph type="dt" sz="half" idx="10"/>
          </p:nvPr>
        </p:nvSpPr>
        <p:spPr/>
        <p:txBody>
          <a:bodyPr/>
          <a:lstStyle/>
          <a:p>
            <a:fld id="{55C6B4A9-1611-4792-9094-5F34BCA07E0B}" type="datetimeFigureOut">
              <a:rPr lang="en-US" smtClean="0"/>
              <a:t>4/6/24</a:t>
            </a:fld>
            <a:endParaRPr lang="en-US" dirty="0"/>
          </a:p>
        </p:txBody>
      </p:sp>
      <p:sp>
        <p:nvSpPr>
          <p:cNvPr id="5" name="Footer Placeholder 4">
            <a:extLst>
              <a:ext uri="{FF2B5EF4-FFF2-40B4-BE49-F238E27FC236}">
                <a16:creationId xmlns:a16="http://schemas.microsoft.com/office/drawing/2014/main" id="{0A60E510-0DAD-4755-8299-B5E088EC1EB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4229078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ECC52C-F925-4C13-BDD9-AF304348C8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3E656-ECDC-455D-81C4-EE926A4DA8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9098-F1CE-4760-A11D-B17C17276247}"/>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a:extLst>
              <a:ext uri="{FF2B5EF4-FFF2-40B4-BE49-F238E27FC236}">
                <a16:creationId xmlns:a16="http://schemas.microsoft.com/office/drawing/2014/main" id="{F5CC95DF-66B8-43FC-89AB-5D4ADB45163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5754696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374898105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9" name="Picture Placeholder 7">
            <a:extLst>
              <a:ext uri="{FF2B5EF4-FFF2-40B4-BE49-F238E27FC236}">
                <a16:creationId xmlns:a16="http://schemas.microsoft.com/office/drawing/2014/main" id="{492F2828-CA84-1D4B-958B-A7302562CC7F}"/>
              </a:ext>
            </a:extLst>
          </p:cNvPr>
          <p:cNvSpPr>
            <a:spLocks noGrp="1" noChangeAspect="1"/>
          </p:cNvSpPr>
          <p:nvPr>
            <p:ph type="pic" sz="quarter" idx="12" hasCustomPrompt="1"/>
          </p:nvPr>
        </p:nvSpPr>
        <p:spPr>
          <a:xfrm>
            <a:off x="152401" y="6492875"/>
            <a:ext cx="5236633" cy="365126"/>
          </a:xfrm>
        </p:spPr>
        <p:txBody>
          <a:bodyPr>
            <a:normAutofit/>
          </a:bodyPr>
          <a:lstStyle>
            <a:lvl1pPr marL="0" indent="0">
              <a:buNone/>
              <a:defRPr sz="1400" baseline="0"/>
            </a:lvl1pPr>
          </a:lstStyle>
          <a:p>
            <a:r>
              <a:rPr lang="en-US" dirty="0"/>
              <a:t>MHTTC-NCSMH National School Mental Health Curriculum</a:t>
            </a:r>
          </a:p>
        </p:txBody>
      </p:sp>
    </p:spTree>
    <p:custDataLst>
      <p:tags r:id="rId1"/>
    </p:custDataLst>
    <p:extLst>
      <p:ext uri="{BB962C8B-B14F-4D97-AF65-F5344CB8AC3E}">
        <p14:creationId xmlns:p14="http://schemas.microsoft.com/office/powerpoint/2010/main" val="169582667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9986301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0028151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0832820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3522110"/>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481249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94179090"/>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4/6/24</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2346817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48473220"/>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5708569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6484241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8448501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862380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299264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6504466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271261508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pic>
        <p:nvPicPr>
          <p:cNvPr id="4" name="Picture 3" title="SAMHS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333" y="6074521"/>
            <a:ext cx="2570328" cy="517423"/>
          </a:xfrm>
          <a:prstGeom prst="rect">
            <a:avLst/>
          </a:prstGeom>
          <a:noFill/>
          <a:ln>
            <a:noFill/>
          </a:ln>
        </p:spPr>
      </p:pic>
    </p:spTree>
    <p:custDataLst>
      <p:tags r:id="rId1"/>
    </p:custDataLst>
    <p:extLst>
      <p:ext uri="{BB962C8B-B14F-4D97-AF65-F5344CB8AC3E}">
        <p14:creationId xmlns:p14="http://schemas.microsoft.com/office/powerpoint/2010/main" val="289730929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noChangeAspect="1"/>
          </p:cNvSpPr>
          <p:nvPr>
            <p:ph type="pic" sz="quarter" idx="10" hasCustomPrompt="1"/>
          </p:nvPr>
        </p:nvSpPr>
        <p:spPr>
          <a:xfrm>
            <a:off x="668449" y="6078976"/>
            <a:ext cx="5509439" cy="636821"/>
          </a:xfrm>
        </p:spPr>
        <p:txBody>
          <a:bodyPr/>
          <a:lstStyle>
            <a:lvl1pPr>
              <a:defRPr baseline="0"/>
            </a:lvl1pPr>
          </a:lstStyle>
          <a:p>
            <a:r>
              <a:rPr lang="en-US" dirty="0"/>
              <a:t>Your logo on Master slide</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040838684"/>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dirty="0"/>
              <a:t>Click to edit Master title style</a:t>
            </a:r>
          </a:p>
        </p:txBody>
      </p:sp>
      <p:sp>
        <p:nvSpPr>
          <p:cNvPr id="3" name="Text Placeholder 2"/>
          <p:cNvSpPr>
            <a:spLocks noGrp="1"/>
          </p:cNvSpPr>
          <p:nvPr>
            <p:ph type="body" idx="1"/>
          </p:nvPr>
        </p:nvSpPr>
        <p:spPr>
          <a:xfrm>
            <a:off x="840100" y="1360457"/>
            <a:ext cx="515747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100"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4" y="1360457"/>
            <a:ext cx="518287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514"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840101" y="5953674"/>
            <a:ext cx="5236633" cy="706437"/>
          </a:xfrm>
        </p:spPr>
        <p:txBody>
          <a:bodyPr/>
          <a:lstStyle>
            <a:lvl1pPr>
              <a:defRPr baseline="0"/>
            </a:lvl1pPr>
          </a:lstStyle>
          <a:p>
            <a:r>
              <a:rPr lang="en-US" dirty="0"/>
              <a:t>Your logo on Master slide</a:t>
            </a:r>
          </a:p>
        </p:txBody>
      </p:sp>
      <p:pic>
        <p:nvPicPr>
          <p:cNvPr id="9" name="Picture 8"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224683226"/>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300347" cy="1166884"/>
          </a:xfrm>
        </p:spPr>
        <p:txBody>
          <a:bodyPr/>
          <a:lstStyle/>
          <a:p>
            <a:r>
              <a:rPr lang="en-US" dirty="0"/>
              <a:t>Click to edit Master title style</a:t>
            </a:r>
          </a:p>
        </p:txBody>
      </p:sp>
      <p:sp>
        <p:nvSpPr>
          <p:cNvPr id="7" name="Content Placeholder 6"/>
          <p:cNvSpPr>
            <a:spLocks noGrp="1"/>
          </p:cNvSpPr>
          <p:nvPr>
            <p:ph sz="quarter" idx="10"/>
          </p:nvPr>
        </p:nvSpPr>
        <p:spPr>
          <a:xfrm>
            <a:off x="3803270" y="4500111"/>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464025" y="1321929"/>
            <a:ext cx="458663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505067" y="5800299"/>
            <a:ext cx="3237351" cy="436728"/>
          </a:xfrm>
        </p:spPr>
        <p:txBody>
          <a:bodyPr/>
          <a:lstStyle>
            <a:lvl1pPr>
              <a:defRPr baseline="0"/>
            </a:lvl1pPr>
          </a:lstStyle>
          <a:p>
            <a:r>
              <a:rPr lang="en-US" dirty="0"/>
              <a:t>Your logo on Master slide</a:t>
            </a:r>
          </a:p>
        </p:txBody>
      </p:sp>
      <p:pic>
        <p:nvPicPr>
          <p:cNvPr id="8" name="Picture 7"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3142321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 y="2310"/>
            <a:ext cx="12191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750864" y="3526026"/>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750864" y="1668651"/>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a:lstStyle/>
          <a:p>
            <a:endParaRPr lang="en-US" dirty="0"/>
          </a:p>
        </p:txBody>
      </p:sp>
      <p:sp>
        <p:nvSpPr>
          <p:cNvPr id="17" name="Picture Placeholder 16"/>
          <p:cNvSpPr>
            <a:spLocks noGrp="1" noChangeAspect="1"/>
          </p:cNvSpPr>
          <p:nvPr>
            <p:ph type="pic" sz="quarter" idx="14"/>
          </p:nvPr>
        </p:nvSpPr>
        <p:spPr>
          <a:xfrm>
            <a:off x="7735888" y="3526018"/>
            <a:ext cx="3575304" cy="1389888"/>
          </a:xfrm>
        </p:spPr>
        <p:txBody>
          <a:bodyPr/>
          <a:lstStyle/>
          <a:p>
            <a:endParaRPr lang="en-US"/>
          </a:p>
        </p:txBody>
      </p:sp>
      <p:sp>
        <p:nvSpPr>
          <p:cNvPr id="8" name="Picture Placeholder 7"/>
          <p:cNvSpPr>
            <a:spLocks noGrp="1" noChangeAspect="1"/>
          </p:cNvSpPr>
          <p:nvPr>
            <p:ph type="pic" sz="quarter" idx="15" hasCustomPrompt="1"/>
          </p:nvPr>
        </p:nvSpPr>
        <p:spPr>
          <a:xfrm>
            <a:off x="750865" y="5769429"/>
            <a:ext cx="5236633" cy="706437"/>
          </a:xfrm>
        </p:spPr>
        <p:txBody>
          <a:bodyPr/>
          <a:lstStyle>
            <a:lvl1pPr>
              <a:defRPr baseline="0"/>
            </a:lvl1pPr>
          </a:lstStyle>
          <a:p>
            <a:r>
              <a:rPr lang="en-US" dirty="0"/>
              <a:t>Your logo on Master slide</a:t>
            </a:r>
          </a:p>
        </p:txBody>
      </p:sp>
      <p:pic>
        <p:nvPicPr>
          <p:cNvPr id="9" name="Picture 8"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913851784"/>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7">
            <a:extLst>
              <a:ext uri="{FF2B5EF4-FFF2-40B4-BE49-F238E27FC236}">
                <a16:creationId xmlns:a16="http://schemas.microsoft.com/office/drawing/2014/main" id="{492F2828-CA84-1D4B-958B-A7302562CC7F}"/>
              </a:ext>
            </a:extLst>
          </p:cNvPr>
          <p:cNvSpPr>
            <a:spLocks noGrp="1" noChangeAspect="1"/>
          </p:cNvSpPr>
          <p:nvPr>
            <p:ph type="pic" sz="quarter" idx="12" hasCustomPrompt="1"/>
          </p:nvPr>
        </p:nvSpPr>
        <p:spPr>
          <a:xfrm>
            <a:off x="152401" y="6492875"/>
            <a:ext cx="5236633" cy="365126"/>
          </a:xfrm>
        </p:spPr>
        <p:txBody>
          <a:bodyPr>
            <a:normAutofit/>
          </a:bodyPr>
          <a:lstStyle>
            <a:lvl1pPr marL="0" indent="0">
              <a:buNone/>
              <a:defRPr sz="1400" baseline="0"/>
            </a:lvl1pPr>
          </a:lstStyle>
          <a:p>
            <a:r>
              <a:rPr lang="en-US" dirty="0"/>
              <a:t>MHTTC-NCSMH National School Mental Health Curriculum</a:t>
            </a:r>
          </a:p>
        </p:txBody>
      </p:sp>
      <p:pic>
        <p:nvPicPr>
          <p:cNvPr id="8" name="Picture 7"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36755309"/>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82480234"/>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7753477"/>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7849088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41623741"/>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86177920"/>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3207479159"/>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77974642"/>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5402938"/>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1222780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3773772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67033347"/>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37755546"/>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2079897141"/>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p:cNvSpPr>
            <a:spLocks noGrp="1"/>
          </p:cNvSpPr>
          <p:nvPr>
            <p:ph type="ftr" sz="quarter" idx="11"/>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3">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pic>
        <p:nvPicPr>
          <p:cNvPr id="7" name="Picture 6" descr="MHTTC stacked color bars" title="MHTTC stacked color bar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8312484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32751000"/>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062242540"/>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5" name="Picture 4"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69789555"/>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16185200"/>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40725127"/>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48123444"/>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7960190"/>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4/6/24</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39417696"/>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03861675"/>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0408040"/>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213948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5274272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74053300"/>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3574387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70948356"/>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1624161044"/>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p:cNvSpPr>
            <a:spLocks noGrp="1"/>
          </p:cNvSpPr>
          <p:nvPr>
            <p:ph type="ftr" sz="quarter" idx="13"/>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393411929"/>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2" name="Footer Placeholder 5"/>
          <p:cNvSpPr>
            <a:spLocks noGrp="1"/>
          </p:cNvSpPr>
          <p:nvPr>
            <p:ph type="ftr" sz="quarter" idx="15"/>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5356122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3958756794"/>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p:cNvSpPr>
            <a:spLocks noGrp="1"/>
          </p:cNvSpPr>
          <p:nvPr>
            <p:ph type="ftr" sz="quarter" idx="11"/>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3">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pic>
        <p:nvPicPr>
          <p:cNvPr id="7" name="Picture 6" descr="MHTTC stacked color bars" title="MHTTC stacked color bar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9626894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5694114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4746" y="113472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475571"/>
            <a:ext cx="10515600" cy="37013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a:extLst>
              <a:ext uri="{FF2B5EF4-FFF2-40B4-BE49-F238E27FC236}">
                <a16:creationId xmlns:a16="http://schemas.microsoft.com/office/drawing/2014/main" id="{2DA9F3EF-B77D-474E-97CB-CB514CD52CE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14746" y="303059"/>
            <a:ext cx="5224054" cy="781130"/>
          </a:xfrm>
          <a:prstGeom prst="rect">
            <a:avLst/>
          </a:prstGeom>
        </p:spPr>
      </p:pic>
      <p:pic>
        <p:nvPicPr>
          <p:cNvPr id="8" name="Picture 2" descr="C:\Users\Econnors\Downloads\NCSMH NEW LOGO_png (2).png">
            <a:extLst>
              <a:ext uri="{FF2B5EF4-FFF2-40B4-BE49-F238E27FC236}">
                <a16:creationId xmlns:a16="http://schemas.microsoft.com/office/drawing/2014/main" id="{3ED38893-D9AC-4286-A492-B070927FB8F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082574" y="197308"/>
            <a:ext cx="1582206" cy="93741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DF062379-5659-4EDF-BFBF-19B0B07C405E}"/>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02901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8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9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E964D-54B6-4944-97B3-7CAD874333B7}" type="datetimeFigureOut">
              <a:rPr lang="en-US" smtClean="0"/>
              <a:t>4/6/24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90D0963A-26A2-4553-97FB-EDFA8151ABAC}"/>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75022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30297-70CC-45CD-9CC0-435517A20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A0D010-710F-49A2-BF30-F79C8C812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449A6-3482-4842-9BB2-4992182A58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63CFA-F40C-4E03-B96C-C51C4399C19A}" type="datetimeFigureOut">
              <a:rPr lang="en-US" smtClean="0"/>
              <a:t>4/6/24</a:t>
            </a:fld>
            <a:endParaRPr lang="en-US"/>
          </a:p>
        </p:txBody>
      </p:sp>
      <p:sp>
        <p:nvSpPr>
          <p:cNvPr id="5" name="Footer Placeholder 4">
            <a:extLst>
              <a:ext uri="{FF2B5EF4-FFF2-40B4-BE49-F238E27FC236}">
                <a16:creationId xmlns:a16="http://schemas.microsoft.com/office/drawing/2014/main" id="{8995BA41-C4F4-4F75-80FA-F8D3B467F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EB534F30-9808-480F-B215-351AE5847963}"/>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80428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4/6/24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5E70DEB6-9F55-4ED6-BB98-0C137BCAF9F4}"/>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812710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7" r:id="rId14"/>
    <p:sldLayoutId id="2147483728" r:id="rId15"/>
    <p:sldLayoutId id="2147483729" r:id="rId16"/>
    <p:sldLayoutId id="2147483730" r:id="rId17"/>
    <p:sldLayoutId id="214748373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4/6/24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AE043325-0C1A-44C4-962E-069569DDB76C}"/>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53531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7" r:id="rId13"/>
    <p:sldLayoutId id="2147483768" r:id="rId14"/>
    <p:sldLayoutId id="214748376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95A36A34-589F-4B38-9C0E-7E82E54479D7}"/>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663330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8.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2.xml"/><Relationship Id="rId1" Type="http://schemas.openxmlformats.org/officeDocument/2006/relationships/tags" Target="../tags/tag19.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2.xml"/><Relationship Id="rId1" Type="http://schemas.openxmlformats.org/officeDocument/2006/relationships/tags" Target="../tags/tag20.xml"/><Relationship Id="rId4" Type="http://schemas.openxmlformats.org/officeDocument/2006/relationships/image" Target="../media/image14.jf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2.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2.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2.xml"/><Relationship Id="rId1" Type="http://schemas.openxmlformats.org/officeDocument/2006/relationships/tags" Target="../tags/tag23.xml"/><Relationship Id="rId6" Type="http://schemas.openxmlformats.org/officeDocument/2006/relationships/image" Target="../media/image12.jpg"/><Relationship Id="rId5" Type="http://schemas.openxmlformats.org/officeDocument/2006/relationships/hyperlink" Target="https://www.sbh4all.org/resources/mapping-tool/" TargetMode="External"/><Relationship Id="rId4" Type="http://schemas.openxmlformats.org/officeDocument/2006/relationships/hyperlink" Target="https://www.cdc.gov/healthyyouth/data/yrbs/index.htm"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2.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3.xml"/><Relationship Id="rId5" Type="http://schemas.openxmlformats.org/officeDocument/2006/relationships/image" Target="../media/image5.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2.xml"/><Relationship Id="rId1" Type="http://schemas.openxmlformats.org/officeDocument/2006/relationships/tags" Target="../tags/tag25.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2.xml"/><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2.xml"/><Relationship Id="rId1" Type="http://schemas.openxmlformats.org/officeDocument/2006/relationships/tags" Target="../tags/tag2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2.xml"/><Relationship Id="rId1" Type="http://schemas.openxmlformats.org/officeDocument/2006/relationships/tags" Target="../tags/tag29.xml"/><Relationship Id="rId4" Type="http://schemas.openxmlformats.org/officeDocument/2006/relationships/image" Target="../media/image20.jf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2.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cdc.gov/healthyyouth/data/yrbs/index.htm" TargetMode="External"/><Relationship Id="rId7" Type="http://schemas.openxmlformats.org/officeDocument/2006/relationships/hyperlink" Target="https://dm0gz550769cd.cloudfront.net/shape/97/9715bd99a6c54cfcbaaba66f78cc8eea.pdf" TargetMode="External"/><Relationship Id="rId2" Type="http://schemas.openxmlformats.org/officeDocument/2006/relationships/notesSlide" Target="../notesSlides/notesSlide37.xml"/><Relationship Id="rId1" Type="http://schemas.openxmlformats.org/officeDocument/2006/relationships/slideLayout" Target="../slideLayouts/slideLayout45.xml"/><Relationship Id="rId6" Type="http://schemas.openxmlformats.org/officeDocument/2006/relationships/hyperlink" Target="https://theshapesystem.com/" TargetMode="External"/><Relationship Id="rId5" Type="http://schemas.openxmlformats.org/officeDocument/2006/relationships/hyperlink" Target="https://dm0gz550769cd.cloudfront.net/shape/bb/bb5f91aef680ffb49dcee03f76bcdad0.pdf" TargetMode="External"/><Relationship Id="rId4" Type="http://schemas.openxmlformats.org/officeDocument/2006/relationships/hyperlink" Target="https://ectacenter.org/~pdfs/topics/familyeng/best-practices-in-engaging-diverse-families.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5.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schoolmentalhealth.org/media/som/microsites/ncsmh/documents/quality-guides/Screening.pdf" TargetMode="External"/><Relationship Id="rId7" Type="http://schemas.openxmlformats.org/officeDocument/2006/relationships/hyperlink" Target="https://www.samhsa.gov/sites/default/files/ready-set-go-review-mh-screening-schools.pdf" TargetMode="External"/><Relationship Id="rId2" Type="http://schemas.openxmlformats.org/officeDocument/2006/relationships/notesSlide" Target="../notesSlides/notesSlide38.xml"/><Relationship Id="rId1" Type="http://schemas.openxmlformats.org/officeDocument/2006/relationships/slideLayout" Target="../slideLayouts/slideLayout45.xml"/><Relationship Id="rId6" Type="http://schemas.openxmlformats.org/officeDocument/2006/relationships/hyperlink" Target="https://www.sbh4all.org/resources/mapping-tool/" TargetMode="External"/><Relationship Id="rId5" Type="http://schemas.openxmlformats.org/officeDocument/2006/relationships/hyperlink" Target="https://files.eric.ed.gov/fulltext/ED593295.pdf" TargetMode="External"/><Relationship Id="rId4" Type="http://schemas.openxmlformats.org/officeDocument/2006/relationships/hyperlink" Target="https://safesupportivelearning.ed.gov/sites/default/files/10-MntlHlthScrnTlsGrK-12-508.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traumascreentime.org/" TargetMode="External"/><Relationship Id="rId2" Type="http://schemas.openxmlformats.org/officeDocument/2006/relationships/notesSlide" Target="../notesSlides/notesSlide39.xml"/><Relationship Id="rId1" Type="http://schemas.openxmlformats.org/officeDocument/2006/relationships/slideLayout" Target="../slideLayouts/slideLayout45.xml"/><Relationship Id="rId5" Type="http://schemas.openxmlformats.org/officeDocument/2006/relationships/image" Target="../media/image5.png"/><Relationship Id="rId4" Type="http://schemas.openxmlformats.org/officeDocument/2006/relationships/hyperlink" Target="https://app.traumascreentime.org/train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45.xml"/><Relationship Id="rId4" Type="http://schemas.openxmlformats.org/officeDocument/2006/relationships/hyperlink" Target="http://bit.ly/dwmhscreening"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9.png"/><Relationship Id="rId2" Type="http://schemas.openxmlformats.org/officeDocument/2006/relationships/slideLayout" Target="../slideLayouts/slideLayout50.xml"/><Relationship Id="rId1" Type="http://schemas.openxmlformats.org/officeDocument/2006/relationships/tags" Target="../tags/tag31.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9549" y="2986269"/>
            <a:ext cx="11580248" cy="866666"/>
          </a:xfrm>
        </p:spPr>
        <p:txBody>
          <a:bodyPr>
            <a:noAutofit/>
          </a:bodyPr>
          <a:lstStyle/>
          <a:p>
            <a:pPr algn="l"/>
            <a:r>
              <a:rPr lang="en-US" sz="4000" b="1" dirty="0">
                <a:solidFill>
                  <a:srgbClr val="6A4A62"/>
                </a:solidFill>
                <a:latin typeface="Arial"/>
              </a:rPr>
              <a:t>Module 4: Screening</a:t>
            </a:r>
            <a:endParaRPr lang="en-US" sz="4000" dirty="0">
              <a:solidFill>
                <a:srgbClr val="6A4A62"/>
              </a:solidFill>
            </a:endParaRPr>
          </a:p>
        </p:txBody>
      </p:sp>
      <p:sp>
        <p:nvSpPr>
          <p:cNvPr id="3" name="Subtitle 2"/>
          <p:cNvSpPr>
            <a:spLocks noGrp="1"/>
          </p:cNvSpPr>
          <p:nvPr>
            <p:ph type="subTitle" idx="1"/>
          </p:nvPr>
        </p:nvSpPr>
        <p:spPr>
          <a:xfrm>
            <a:off x="399549" y="3852935"/>
            <a:ext cx="7763143" cy="605330"/>
          </a:xfrm>
        </p:spPr>
        <p:txBody>
          <a:bodyPr>
            <a:noAutofit/>
          </a:bodyPr>
          <a:lstStyle/>
          <a:p>
            <a:pPr algn="l">
              <a:spcBef>
                <a:spcPts val="0"/>
              </a:spcBef>
            </a:pPr>
            <a:r>
              <a:rPr lang="en-US" sz="2800" dirty="0"/>
              <a:t>National School Mental Health Best Practices:</a:t>
            </a:r>
          </a:p>
          <a:p>
            <a:pPr algn="l">
              <a:spcBef>
                <a:spcPts val="0"/>
              </a:spcBef>
            </a:pPr>
            <a:r>
              <a:rPr lang="en-US" sz="2800" dirty="0"/>
              <a:t>Implementation Guidance Modules</a:t>
            </a:r>
          </a:p>
          <a:p>
            <a:pPr algn="l">
              <a:spcBef>
                <a:spcPts val="0"/>
              </a:spcBef>
            </a:pPr>
            <a:r>
              <a:rPr lang="en-US" sz="2800" dirty="0"/>
              <a:t>for States, Districts, and Schools</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12" name="Picture 2" descr="Logo: MHTTC Mental Health Technology Transfer Center Network&#10;Funded by Substance Abuse and Mental Health Services Administration">
            <a:extLst>
              <a:ext uri="{FF2B5EF4-FFF2-40B4-BE49-F238E27FC236}">
                <a16:creationId xmlns:a16="http://schemas.microsoft.com/office/drawing/2014/main" id="{64E953A8-AAD2-4F64-8B3E-AC12C065D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NCSMH National Center for School Mental Healt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spTree>
    <p:custDataLst>
      <p:tags r:id="rId1"/>
    </p:custDataLst>
    <p:extLst>
      <p:ext uri="{BB962C8B-B14F-4D97-AF65-F5344CB8AC3E}">
        <p14:creationId xmlns:p14="http://schemas.microsoft.com/office/powerpoint/2010/main" val="1296378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Quality Indicators header "/>
          <p:cNvGrpSpPr/>
          <p:nvPr/>
        </p:nvGrpSpPr>
        <p:grpSpPr>
          <a:xfrm>
            <a:off x="0" y="0"/>
            <a:ext cx="4125433" cy="959880"/>
            <a:chOff x="0" y="0"/>
            <a:chExt cx="4125433" cy="959880"/>
          </a:xfrm>
        </p:grpSpPr>
        <p:sp>
          <p:nvSpPr>
            <p:cNvPr id="12"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4701275" y="1784113"/>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7" name="Title 1">
            <a:extLst>
              <a:ext uri="{FF2B5EF4-FFF2-40B4-BE49-F238E27FC236}">
                <a16:creationId xmlns:a16="http://schemas.microsoft.com/office/drawing/2014/main" id="{33E60747-C83B-433C-9CEB-17BD16FBFE99}"/>
              </a:ext>
            </a:extLst>
          </p:cNvPr>
          <p:cNvSpPr>
            <a:spLocks noGrp="1"/>
          </p:cNvSpPr>
          <p:nvPr>
            <p:ph type="title"/>
          </p:nvPr>
        </p:nvSpPr>
        <p:spPr>
          <a:xfrm>
            <a:off x="279401" y="1129942"/>
            <a:ext cx="4180162" cy="4930246"/>
          </a:xfrm>
        </p:spPr>
        <p:txBody>
          <a:bodyPr vert="horz" lIns="91440" tIns="45720" rIns="91440" bIns="45720" rtlCol="0" anchor="ctr">
            <a:normAutofit/>
          </a:bodyPr>
          <a:lstStyle/>
          <a:p>
            <a:pPr algn="r"/>
            <a:r>
              <a:rPr lang="en-US" sz="3000" kern="1200" dirty="0">
                <a:solidFill>
                  <a:srgbClr val="6A4A62"/>
                </a:solidFill>
                <a:latin typeface="+mn-lt"/>
                <a:ea typeface="+mj-ea"/>
                <a:cs typeface="+mj-cs"/>
              </a:rPr>
              <a:t>Of students screened, how many were screened for:</a:t>
            </a:r>
          </a:p>
        </p:txBody>
      </p:sp>
      <p:sp>
        <p:nvSpPr>
          <p:cNvPr id="10" name="Content Placeholder 2">
            <a:extLst>
              <a:ext uri="{FF2B5EF4-FFF2-40B4-BE49-F238E27FC236}">
                <a16:creationId xmlns:a16="http://schemas.microsoft.com/office/drawing/2014/main" id="{2E5F7A1C-1E58-4010-A898-E4B72CA2B176}"/>
              </a:ext>
            </a:extLst>
          </p:cNvPr>
          <p:cNvSpPr>
            <a:spLocks noGrp="1"/>
          </p:cNvSpPr>
          <p:nvPr>
            <p:ph sz="half" idx="1"/>
          </p:nvPr>
        </p:nvSpPr>
        <p:spPr>
          <a:xfrm>
            <a:off x="4942988" y="1283308"/>
            <a:ext cx="7216137" cy="4623515"/>
          </a:xfrm>
        </p:spPr>
        <p:txBody>
          <a:bodyPr vert="horz" lIns="91440" tIns="45720" rIns="91440" bIns="45720" rtlCol="0" anchor="ctr">
            <a:normAutofit fontScale="77500" lnSpcReduction="20000"/>
          </a:bodyPr>
          <a:lstStyle/>
          <a:p>
            <a:pPr marL="342900" lvl="0" indent="-342900" defTabSz="457200">
              <a:buClr>
                <a:srgbClr val="6A4A62"/>
              </a:buClr>
              <a:defRPr/>
            </a:pPr>
            <a:r>
              <a:rPr lang="en-US" sz="4000" dirty="0">
                <a:latin typeface="Arial" panose="020B0604020202020204" pitchFamily="34" charset="0"/>
                <a:cs typeface="Arial" panose="020B0604020202020204" pitchFamily="34" charset="0"/>
              </a:rPr>
              <a:t>Depression</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Suicidality</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Substance use</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Trauma</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Anxiety</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General mental health</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Well-being or protective factors</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Other</a:t>
            </a:r>
          </a:p>
          <a:p>
            <a:pPr marL="342900" indent="-342900" defTabSz="457200">
              <a:buClr>
                <a:srgbClr val="6A4A62"/>
              </a:buClr>
              <a:defRPr/>
            </a:pPr>
            <a:r>
              <a:rPr lang="en-US" sz="4000" dirty="0">
                <a:ea typeface="+mn-lt"/>
                <a:cs typeface="+mn-lt"/>
              </a:rPr>
              <a:t>Social determinants of mental health and well-being</a:t>
            </a:r>
          </a:p>
        </p:txBody>
      </p:sp>
      <p:sp>
        <p:nvSpPr>
          <p:cNvPr id="14" name="Footer Placeholder 5">
            <a:extLst>
              <a:ext uri="{FF2B5EF4-FFF2-40B4-BE49-F238E27FC236}">
                <a16:creationId xmlns:a16="http://schemas.microsoft.com/office/drawing/2014/main" id="{B4E99218-C46E-2C48-9428-86E587BFC6A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859991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lpful Tips post-it no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614" y="1369402"/>
            <a:ext cx="3424115" cy="3822968"/>
          </a:xfrm>
          <a:prstGeom prst="rect">
            <a:avLst/>
          </a:prstGeom>
        </p:spPr>
      </p:pic>
      <p:sp>
        <p:nvSpPr>
          <p:cNvPr id="2" name="Title 1"/>
          <p:cNvSpPr>
            <a:spLocks noGrp="1"/>
          </p:cNvSpPr>
          <p:nvPr>
            <p:ph type="title"/>
          </p:nvPr>
        </p:nvSpPr>
        <p:spPr>
          <a:xfrm>
            <a:off x="5591823" y="673100"/>
            <a:ext cx="6278808" cy="863702"/>
          </a:xfrm>
        </p:spPr>
        <p:txBody>
          <a:bodyPr/>
          <a:lstStyle/>
          <a:p>
            <a:pPr algn="ctr"/>
            <a:r>
              <a:rPr lang="en-US" b="1" dirty="0">
                <a:solidFill>
                  <a:srgbClr val="6A4A62"/>
                </a:solidFill>
                <a:latin typeface="+mn-lt"/>
              </a:rPr>
              <a:t>Start Small</a:t>
            </a:r>
          </a:p>
        </p:txBody>
      </p:sp>
      <p:pic>
        <p:nvPicPr>
          <p:cNvPr id="9" name="Picture 8" descr="Illustration of a small plant growing says &quot;start small&quot; ">
            <a:extLst>
              <a:ext uri="{FF2B5EF4-FFF2-40B4-BE49-F238E27FC236}">
                <a16:creationId xmlns:a16="http://schemas.microsoft.com/office/drawing/2014/main" id="{0A51DEB3-864B-4A57-8901-5DCE9F65169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7245752" y="1664110"/>
            <a:ext cx="3198806" cy="3198806"/>
          </a:xfrm>
          <a:prstGeom prst="rect">
            <a:avLst/>
          </a:prstGeom>
        </p:spPr>
      </p:pic>
      <p:cxnSp>
        <p:nvCxnSpPr>
          <p:cNvPr id="12" name="Straight Connector 11">
            <a:extLst>
              <a:ext uri="{FF2B5EF4-FFF2-40B4-BE49-F238E27FC236}">
                <a16:creationId xmlns:a16="http://schemas.microsoft.com/office/drawing/2014/main" id="{84466F85-C55C-4CBF-9DCC-CF0A08A05EBE}"/>
              </a:ext>
              <a:ext uri="{C183D7F6-B498-43B3-948B-1728B52AA6E4}">
                <adec:decorative xmlns:adec="http://schemas.microsoft.com/office/drawing/2017/decorative" val="1"/>
              </a:ext>
            </a:extLst>
          </p:cNvPr>
          <p:cNvCxnSpPr>
            <a:cxnSpLocks/>
          </p:cNvCxnSpPr>
          <p:nvPr/>
        </p:nvCxnSpPr>
        <p:spPr>
          <a:xfrm>
            <a:off x="5802662" y="1664110"/>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7" name="Footer Placeholder 5">
            <a:extLst>
              <a:ext uri="{FF2B5EF4-FFF2-40B4-BE49-F238E27FC236}">
                <a16:creationId xmlns:a16="http://schemas.microsoft.com/office/drawing/2014/main" id="{7A97D2B3-8016-494A-8DE4-ED213A726B5C}"/>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006241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4163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Screening Action Steps</a:t>
            </a:r>
          </a:p>
        </p:txBody>
      </p:sp>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8299920B-CFFF-3C41-902A-377DE6C63EE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graphicFrame>
        <p:nvGraphicFramePr>
          <p:cNvPr id="8" name="Diagram 7">
            <a:extLst>
              <a:ext uri="{FF2B5EF4-FFF2-40B4-BE49-F238E27FC236}">
                <a16:creationId xmlns:a16="http://schemas.microsoft.com/office/drawing/2014/main" id="{B11C9AEC-69E0-9D6F-0D51-2A23BA0495BF}"/>
              </a:ext>
            </a:extLst>
          </p:cNvPr>
          <p:cNvGraphicFramePr/>
          <p:nvPr>
            <p:extLst>
              <p:ext uri="{D42A27DB-BD31-4B8C-83A1-F6EECF244321}">
                <p14:modId xmlns:p14="http://schemas.microsoft.com/office/powerpoint/2010/main" val="80418233"/>
              </p:ext>
            </p:extLst>
          </p:nvPr>
        </p:nvGraphicFramePr>
        <p:xfrm>
          <a:off x="2032000" y="12198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hidden="1">
            <a:extLst>
              <a:ext uri="{FF2B5EF4-FFF2-40B4-BE49-F238E27FC236}">
                <a16:creationId xmlns:a16="http://schemas.microsoft.com/office/drawing/2014/main" id="{E83B3C55-018F-4027-9C9C-321756C01283}"/>
              </a:ext>
            </a:extLst>
          </p:cNvPr>
          <p:cNvSpPr>
            <a:spLocks noGrp="1"/>
          </p:cNvSpPr>
          <p:nvPr>
            <p:ph type="title" idx="4294967295"/>
          </p:nvPr>
        </p:nvSpPr>
        <p:spPr/>
        <p:txBody>
          <a:bodyPr/>
          <a:lstStyle/>
          <a:p>
            <a:r>
              <a:rPr lang="en-US" dirty="0"/>
              <a:t>Screening Action Steps</a:t>
            </a:r>
          </a:p>
        </p:txBody>
      </p:sp>
      <p:sp>
        <p:nvSpPr>
          <p:cNvPr id="10" name="Oval 9">
            <a:extLst>
              <a:ext uri="{FF2B5EF4-FFF2-40B4-BE49-F238E27FC236}">
                <a16:creationId xmlns:a16="http://schemas.microsoft.com/office/drawing/2014/main" id="{26D2266E-AC9E-AC59-B2B9-F8FBEF107432}"/>
              </a:ext>
            </a:extLst>
          </p:cNvPr>
          <p:cNvSpPr/>
          <p:nvPr/>
        </p:nvSpPr>
        <p:spPr>
          <a:xfrm>
            <a:off x="1397390" y="1393239"/>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69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A4A62"/>
                </a:solidFill>
                <a:latin typeface="+mn-lt"/>
              </a:rPr>
              <a:t>Build a Foundation</a:t>
            </a:r>
          </a:p>
        </p:txBody>
      </p:sp>
      <p:sp>
        <p:nvSpPr>
          <p:cNvPr id="6" name="Freeform: Shape 5">
            <a:extLst>
              <a:ext uri="{FF2B5EF4-FFF2-40B4-BE49-F238E27FC236}">
                <a16:creationId xmlns:a16="http://schemas.microsoft.com/office/drawing/2014/main" id="{65DD2D01-95C1-4A9E-8A92-DF9FDD71B876}"/>
              </a:ext>
            </a:extLst>
          </p:cNvPr>
          <p:cNvSpPr/>
          <p:nvPr/>
        </p:nvSpPr>
        <p:spPr>
          <a:xfrm>
            <a:off x="774826" y="1822870"/>
            <a:ext cx="5694275" cy="819280"/>
          </a:xfrm>
          <a:custGeom>
            <a:avLst/>
            <a:gdLst>
              <a:gd name="connsiteX0" fmla="*/ 0 w 5694275"/>
              <a:gd name="connsiteY0" fmla="*/ 136549 h 819280"/>
              <a:gd name="connsiteX1" fmla="*/ 136549 w 5694275"/>
              <a:gd name="connsiteY1" fmla="*/ 0 h 819280"/>
              <a:gd name="connsiteX2" fmla="*/ 5557726 w 5694275"/>
              <a:gd name="connsiteY2" fmla="*/ 0 h 819280"/>
              <a:gd name="connsiteX3" fmla="*/ 5694275 w 5694275"/>
              <a:gd name="connsiteY3" fmla="*/ 136549 h 819280"/>
              <a:gd name="connsiteX4" fmla="*/ 5694275 w 5694275"/>
              <a:gd name="connsiteY4" fmla="*/ 682731 h 819280"/>
              <a:gd name="connsiteX5" fmla="*/ 5557726 w 5694275"/>
              <a:gd name="connsiteY5" fmla="*/ 819280 h 819280"/>
              <a:gd name="connsiteX6" fmla="*/ 136549 w 5694275"/>
              <a:gd name="connsiteY6" fmla="*/ 819280 h 819280"/>
              <a:gd name="connsiteX7" fmla="*/ 0 w 5694275"/>
              <a:gd name="connsiteY7" fmla="*/ 682731 h 819280"/>
              <a:gd name="connsiteX8" fmla="*/ 0 w 5694275"/>
              <a:gd name="connsiteY8" fmla="*/ 136549 h 81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4275" h="819280">
                <a:moveTo>
                  <a:pt x="0" y="136549"/>
                </a:moveTo>
                <a:cubicBezTo>
                  <a:pt x="0" y="61135"/>
                  <a:pt x="61135" y="0"/>
                  <a:pt x="136549" y="0"/>
                </a:cubicBezTo>
                <a:lnTo>
                  <a:pt x="5557726" y="0"/>
                </a:lnTo>
                <a:cubicBezTo>
                  <a:pt x="5633140" y="0"/>
                  <a:pt x="5694275" y="61135"/>
                  <a:pt x="5694275" y="136549"/>
                </a:cubicBezTo>
                <a:lnTo>
                  <a:pt x="5694275" y="682731"/>
                </a:lnTo>
                <a:cubicBezTo>
                  <a:pt x="5694275" y="758145"/>
                  <a:pt x="5633140" y="819280"/>
                  <a:pt x="5557726" y="819280"/>
                </a:cubicBezTo>
                <a:lnTo>
                  <a:pt x="136549" y="819280"/>
                </a:lnTo>
                <a:cubicBezTo>
                  <a:pt x="61135" y="819280"/>
                  <a:pt x="0" y="758145"/>
                  <a:pt x="0" y="682731"/>
                </a:cubicBezTo>
                <a:lnTo>
                  <a:pt x="0" y="136549"/>
                </a:lnTo>
                <a:close/>
              </a:path>
            </a:pathLst>
          </a:custGeom>
          <a:solidFill>
            <a:srgbClr val="6A4A62"/>
          </a:solidFill>
          <a:ln>
            <a:noFill/>
          </a:ln>
        </p:spPr>
        <p:style>
          <a:lnRef idx="3">
            <a:scrgbClr r="0" g="0" b="0"/>
          </a:lnRef>
          <a:fillRef idx="1">
            <a:scrgbClr r="0" g="0" b="0"/>
          </a:fillRef>
          <a:effectRef idx="1">
            <a:schemeClr val="accent6">
              <a:hueOff val="0"/>
              <a:satOff val="0"/>
              <a:lumOff val="0"/>
              <a:alphaOff val="0"/>
            </a:schemeClr>
          </a:effectRef>
          <a:fontRef idx="minor">
            <a:schemeClr val="lt1"/>
          </a:fontRef>
        </p:style>
        <p:txBody>
          <a:bodyPr spcFirstLastPara="0" vert="horz" wrap="square" lIns="180964" tIns="180964" rIns="180964" bIns="180964" numCol="1" spcCol="1270" anchor="ctr" anchorCtr="0">
            <a:noAutofit/>
          </a:bodyPr>
          <a:lstStyle/>
          <a:p>
            <a:pPr marL="0" lvl="0" indent="0" algn="l" defTabSz="1644650">
              <a:lnSpc>
                <a:spcPct val="90000"/>
              </a:lnSpc>
              <a:spcBef>
                <a:spcPct val="0"/>
              </a:spcBef>
              <a:spcAft>
                <a:spcPct val="35000"/>
              </a:spcAft>
              <a:buNone/>
            </a:pPr>
            <a:r>
              <a:rPr lang="en-US" sz="3700" b="1" kern="1200" dirty="0"/>
              <a:t>Assemble a team:</a:t>
            </a:r>
            <a:endParaRPr lang="en-US" sz="3700" kern="1200" dirty="0"/>
          </a:p>
        </p:txBody>
      </p:sp>
      <p:sp>
        <p:nvSpPr>
          <p:cNvPr id="9" name="Freeform: Shape 8">
            <a:extLst>
              <a:ext uri="{FF2B5EF4-FFF2-40B4-BE49-F238E27FC236}">
                <a16:creationId xmlns:a16="http://schemas.microsoft.com/office/drawing/2014/main" id="{8532128F-8E69-4C06-80CE-5CA797EB0B50}"/>
              </a:ext>
            </a:extLst>
          </p:cNvPr>
          <p:cNvSpPr/>
          <p:nvPr/>
        </p:nvSpPr>
        <p:spPr>
          <a:xfrm>
            <a:off x="635049" y="2997327"/>
            <a:ext cx="5694275" cy="2411907"/>
          </a:xfrm>
          <a:custGeom>
            <a:avLst/>
            <a:gdLst>
              <a:gd name="connsiteX0" fmla="*/ 0 w 5694275"/>
              <a:gd name="connsiteY0" fmla="*/ 0 h 2411907"/>
              <a:gd name="connsiteX1" fmla="*/ 5694275 w 5694275"/>
              <a:gd name="connsiteY1" fmla="*/ 0 h 2411907"/>
              <a:gd name="connsiteX2" fmla="*/ 5694275 w 5694275"/>
              <a:gd name="connsiteY2" fmla="*/ 2411907 h 2411907"/>
              <a:gd name="connsiteX3" fmla="*/ 0 w 5694275"/>
              <a:gd name="connsiteY3" fmla="*/ 2411907 h 2411907"/>
              <a:gd name="connsiteX4" fmla="*/ 0 w 5694275"/>
              <a:gd name="connsiteY4" fmla="*/ 0 h 241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4275" h="2411907">
                <a:moveTo>
                  <a:pt x="0" y="0"/>
                </a:moveTo>
                <a:lnTo>
                  <a:pt x="5694275" y="0"/>
                </a:lnTo>
                <a:lnTo>
                  <a:pt x="5694275" y="2411907"/>
                </a:lnTo>
                <a:lnTo>
                  <a:pt x="0" y="24119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079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School administrators and staff</a:t>
            </a:r>
            <a:endParaRPr lang="en-US" sz="2900" kern="1200" dirty="0"/>
          </a:p>
          <a:p>
            <a:pPr marL="285750" lvl="1" indent="-285750" algn="l" defTabSz="1244600">
              <a:lnSpc>
                <a:spcPct val="90000"/>
              </a:lnSpc>
              <a:spcBef>
                <a:spcPct val="0"/>
              </a:spcBef>
              <a:spcAft>
                <a:spcPct val="20000"/>
              </a:spcAft>
              <a:buChar char="•"/>
            </a:pPr>
            <a:r>
              <a:rPr lang="en-US" sz="2800" kern="1200" dirty="0"/>
              <a:t>Community</a:t>
            </a:r>
          </a:p>
          <a:p>
            <a:pPr marL="285750" lvl="1" indent="-285750" algn="l" defTabSz="1244600">
              <a:lnSpc>
                <a:spcPct val="90000"/>
              </a:lnSpc>
              <a:spcBef>
                <a:spcPct val="0"/>
              </a:spcBef>
              <a:spcAft>
                <a:spcPct val="20000"/>
              </a:spcAft>
              <a:buChar char="•"/>
            </a:pPr>
            <a:r>
              <a:rPr lang="en-US" sz="2800" kern="1200" dirty="0"/>
              <a:t>Students</a:t>
            </a:r>
          </a:p>
          <a:p>
            <a:pPr marL="285750" lvl="1" indent="-285750" algn="l" defTabSz="1244600">
              <a:lnSpc>
                <a:spcPct val="90000"/>
              </a:lnSpc>
              <a:spcBef>
                <a:spcPct val="0"/>
              </a:spcBef>
              <a:spcAft>
                <a:spcPct val="20000"/>
              </a:spcAft>
              <a:buChar char="•"/>
            </a:pPr>
            <a:r>
              <a:rPr lang="en-US" sz="2800" kern="1200" dirty="0"/>
              <a:t>Family</a:t>
            </a:r>
          </a:p>
        </p:txBody>
      </p:sp>
      <p:pic>
        <p:nvPicPr>
          <p:cNvPr id="3" name="Picture 2" descr="Group of people giving each other high fives"/>
          <p:cNvPicPr>
            <a:picLocks noChangeAspect="1"/>
          </p:cNvPicPr>
          <p:nvPr/>
        </p:nvPicPr>
        <p:blipFill rotWithShape="1">
          <a:blip r:embed="rId4">
            <a:extLst>
              <a:ext uri="{28A0092B-C50C-407E-A947-70E740481C1C}">
                <a14:useLocalDpi xmlns:a14="http://schemas.microsoft.com/office/drawing/2010/main" val="0"/>
              </a:ext>
            </a:extLst>
          </a:blip>
          <a:srcRect t="17721"/>
          <a:stretch/>
        </p:blipFill>
        <p:spPr>
          <a:xfrm>
            <a:off x="7001530" y="2013995"/>
            <a:ext cx="4674129" cy="2916820"/>
          </a:xfrm>
          <a:prstGeom prst="rect">
            <a:avLst/>
          </a:prstGeom>
        </p:spPr>
      </p:pic>
      <p:cxnSp>
        <p:nvCxnSpPr>
          <p:cNvPr id="8" name="Straight Connector 7">
            <a:extLst>
              <a:ext uri="{C183D7F6-B498-43B3-948B-1728B52AA6E4}">
                <adec:decorative xmlns:adec="http://schemas.microsoft.com/office/drawing/2017/decorative" val="1"/>
              </a:ext>
            </a:extLst>
          </p:cNvPr>
          <p:cNvCxnSpPr/>
          <p:nvPr/>
        </p:nvCxnSpPr>
        <p:spPr>
          <a:xfrm>
            <a:off x="976569" y="1413230"/>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0" name="Footer Placeholder 5">
            <a:extLst>
              <a:ext uri="{FF2B5EF4-FFF2-40B4-BE49-F238E27FC236}">
                <a16:creationId xmlns:a16="http://schemas.microsoft.com/office/drawing/2014/main" id="{4BD1688F-D5FF-454C-9C15-D19C7048D94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5391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05" y="207387"/>
            <a:ext cx="10515600" cy="986414"/>
          </a:xfrm>
        </p:spPr>
        <p:txBody>
          <a:bodyPr/>
          <a:lstStyle/>
          <a:p>
            <a:r>
              <a:rPr lang="en-US" b="1" dirty="0">
                <a:solidFill>
                  <a:srgbClr val="6A4A62"/>
                </a:solidFill>
                <a:latin typeface="+mn-lt"/>
              </a:rPr>
              <a:t>Build a Foundation</a:t>
            </a:r>
          </a:p>
        </p:txBody>
      </p:sp>
      <p:sp>
        <p:nvSpPr>
          <p:cNvPr id="4" name="Freeform: Shape 3">
            <a:extLst>
              <a:ext uri="{FF2B5EF4-FFF2-40B4-BE49-F238E27FC236}">
                <a16:creationId xmlns:a16="http://schemas.microsoft.com/office/drawing/2014/main" id="{021768E8-6876-4D20-8B09-60E50CB5FDFD}"/>
              </a:ext>
            </a:extLst>
          </p:cNvPr>
          <p:cNvSpPr/>
          <p:nvPr/>
        </p:nvSpPr>
        <p:spPr>
          <a:xfrm>
            <a:off x="691308" y="1380592"/>
            <a:ext cx="10418794" cy="694346"/>
          </a:xfrm>
          <a:custGeom>
            <a:avLst/>
            <a:gdLst>
              <a:gd name="connsiteX0" fmla="*/ 0 w 10418794"/>
              <a:gd name="connsiteY0" fmla="*/ 115727 h 694346"/>
              <a:gd name="connsiteX1" fmla="*/ 115727 w 10418794"/>
              <a:gd name="connsiteY1" fmla="*/ 0 h 694346"/>
              <a:gd name="connsiteX2" fmla="*/ 10303067 w 10418794"/>
              <a:gd name="connsiteY2" fmla="*/ 0 h 694346"/>
              <a:gd name="connsiteX3" fmla="*/ 10418794 w 10418794"/>
              <a:gd name="connsiteY3" fmla="*/ 115727 h 694346"/>
              <a:gd name="connsiteX4" fmla="*/ 10418794 w 10418794"/>
              <a:gd name="connsiteY4" fmla="*/ 578619 h 694346"/>
              <a:gd name="connsiteX5" fmla="*/ 10303067 w 10418794"/>
              <a:gd name="connsiteY5" fmla="*/ 694346 h 694346"/>
              <a:gd name="connsiteX6" fmla="*/ 115727 w 10418794"/>
              <a:gd name="connsiteY6" fmla="*/ 694346 h 694346"/>
              <a:gd name="connsiteX7" fmla="*/ 0 w 10418794"/>
              <a:gd name="connsiteY7" fmla="*/ 578619 h 694346"/>
              <a:gd name="connsiteX8" fmla="*/ 0 w 10418794"/>
              <a:gd name="connsiteY8" fmla="*/ 115727 h 69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8794" h="694346">
                <a:moveTo>
                  <a:pt x="0" y="115727"/>
                </a:moveTo>
                <a:cubicBezTo>
                  <a:pt x="0" y="51813"/>
                  <a:pt x="51813" y="0"/>
                  <a:pt x="115727" y="0"/>
                </a:cubicBezTo>
                <a:lnTo>
                  <a:pt x="10303067" y="0"/>
                </a:lnTo>
                <a:cubicBezTo>
                  <a:pt x="10366981" y="0"/>
                  <a:pt x="10418794" y="51813"/>
                  <a:pt x="10418794" y="115727"/>
                </a:cubicBezTo>
                <a:lnTo>
                  <a:pt x="10418794" y="578619"/>
                </a:lnTo>
                <a:cubicBezTo>
                  <a:pt x="10418794" y="642533"/>
                  <a:pt x="10366981" y="694346"/>
                  <a:pt x="10303067" y="694346"/>
                </a:cubicBezTo>
                <a:lnTo>
                  <a:pt x="115727" y="694346"/>
                </a:lnTo>
                <a:cubicBezTo>
                  <a:pt x="51813" y="694346"/>
                  <a:pt x="0" y="642533"/>
                  <a:pt x="0" y="578619"/>
                </a:cubicBezTo>
                <a:lnTo>
                  <a:pt x="0" y="115727"/>
                </a:lnTo>
                <a:close/>
              </a:path>
            </a:pathLst>
          </a:custGeom>
          <a:solidFill>
            <a:srgbClr val="6A4A62"/>
          </a:solidFill>
          <a:ln>
            <a:noFill/>
          </a:ln>
        </p:spPr>
        <p:style>
          <a:lnRef idx="3">
            <a:scrgbClr r="0" g="0" b="0"/>
          </a:lnRef>
          <a:fillRef idx="1">
            <a:scrgbClr r="0" g="0" b="0"/>
          </a:fillRef>
          <a:effectRef idx="1">
            <a:schemeClr val="accent6">
              <a:hueOff val="0"/>
              <a:satOff val="0"/>
              <a:lumOff val="0"/>
              <a:alphaOff val="0"/>
            </a:schemeClr>
          </a:effectRef>
          <a:fontRef idx="minor">
            <a:schemeClr val="lt1"/>
          </a:fontRef>
        </p:style>
        <p:txBody>
          <a:bodyPr spcFirstLastPara="0" vert="horz" wrap="square" lIns="174865" tIns="174865" rIns="174865" bIns="174865" numCol="1" spcCol="1270" anchor="ctr" anchorCtr="0">
            <a:noAutofit/>
          </a:bodyPr>
          <a:lstStyle/>
          <a:p>
            <a:pPr marL="0" lvl="0" indent="0" algn="l" defTabSz="1644650">
              <a:lnSpc>
                <a:spcPct val="90000"/>
              </a:lnSpc>
              <a:spcBef>
                <a:spcPct val="0"/>
              </a:spcBef>
              <a:spcAft>
                <a:spcPct val="35000"/>
              </a:spcAft>
              <a:buNone/>
            </a:pPr>
            <a:r>
              <a:rPr lang="en-US" sz="3700" b="1" kern="1200" dirty="0"/>
              <a:t>Generate Engagement and Support</a:t>
            </a:r>
            <a:endParaRPr lang="en-US" sz="3700" kern="1200" dirty="0"/>
          </a:p>
        </p:txBody>
      </p:sp>
      <p:sp>
        <p:nvSpPr>
          <p:cNvPr id="5" name="Freeform: Shape 4">
            <a:extLst>
              <a:ext uri="{FF2B5EF4-FFF2-40B4-BE49-F238E27FC236}">
                <a16:creationId xmlns:a16="http://schemas.microsoft.com/office/drawing/2014/main" id="{AF8B54E6-2610-41F5-BC00-9AEA6E0135E7}"/>
              </a:ext>
            </a:extLst>
          </p:cNvPr>
          <p:cNvSpPr/>
          <p:nvPr/>
        </p:nvSpPr>
        <p:spPr>
          <a:xfrm>
            <a:off x="642905" y="2261730"/>
            <a:ext cx="10418794" cy="3859669"/>
          </a:xfrm>
          <a:custGeom>
            <a:avLst/>
            <a:gdLst>
              <a:gd name="connsiteX0" fmla="*/ 0 w 10418794"/>
              <a:gd name="connsiteY0" fmla="*/ 0 h 3859669"/>
              <a:gd name="connsiteX1" fmla="*/ 10418794 w 10418794"/>
              <a:gd name="connsiteY1" fmla="*/ 0 h 3859669"/>
              <a:gd name="connsiteX2" fmla="*/ 10418794 w 10418794"/>
              <a:gd name="connsiteY2" fmla="*/ 3859669 h 3859669"/>
              <a:gd name="connsiteX3" fmla="*/ 0 w 10418794"/>
              <a:gd name="connsiteY3" fmla="*/ 3859669 h 3859669"/>
              <a:gd name="connsiteX4" fmla="*/ 0 w 10418794"/>
              <a:gd name="connsiteY4" fmla="*/ 0 h 385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8794" h="3859669">
                <a:moveTo>
                  <a:pt x="0" y="0"/>
                </a:moveTo>
                <a:lnTo>
                  <a:pt x="10418794" y="0"/>
                </a:lnTo>
                <a:lnTo>
                  <a:pt x="10418794" y="3859669"/>
                </a:lnTo>
                <a:lnTo>
                  <a:pt x="0" y="3859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797" tIns="33020" rIns="184912" bIns="33020" numCol="1" spcCol="1270" anchor="t" anchorCtr="0">
            <a:noAutofit/>
          </a:bodyPr>
          <a:lstStyle/>
          <a:p>
            <a:pPr marL="228600" lvl="1" indent="-228600" algn="l" defTabSz="1155700">
              <a:lnSpc>
                <a:spcPct val="100000"/>
              </a:lnSpc>
              <a:spcBef>
                <a:spcPct val="0"/>
              </a:spcBef>
              <a:spcAft>
                <a:spcPct val="20000"/>
              </a:spcAft>
              <a:buChar char="•"/>
            </a:pPr>
            <a:r>
              <a:rPr lang="en-US" sz="2600" kern="1200" dirty="0"/>
              <a:t>Gather input from several groups that represent diverse identities using several methods, such as focus groups, parent/staff meetings, and feedback cards</a:t>
            </a:r>
          </a:p>
          <a:p>
            <a:pPr marL="228600" lvl="1" indent="-228600" algn="l" defTabSz="1155700">
              <a:lnSpc>
                <a:spcPct val="100000"/>
              </a:lnSpc>
              <a:spcBef>
                <a:spcPct val="0"/>
              </a:spcBef>
              <a:spcAft>
                <a:spcPct val="20000"/>
              </a:spcAft>
              <a:buChar char="•"/>
            </a:pPr>
            <a:r>
              <a:rPr lang="en-US" sz="2600" kern="1200" dirty="0"/>
              <a:t>Strategize how your goals fit in with other initiatives or goals in your school/district</a:t>
            </a:r>
          </a:p>
          <a:p>
            <a:pPr marL="228600" lvl="1" indent="-228600" algn="l" defTabSz="1155700">
              <a:lnSpc>
                <a:spcPct val="100000"/>
              </a:lnSpc>
              <a:spcBef>
                <a:spcPct val="0"/>
              </a:spcBef>
              <a:spcAft>
                <a:spcPct val="20000"/>
              </a:spcAft>
              <a:buChar char="•"/>
            </a:pPr>
            <a:r>
              <a:rPr lang="en-US" sz="2600" kern="1200" dirty="0"/>
              <a:t>Consider how students are currently being identified for MH services and the implications for service provision.</a:t>
            </a:r>
          </a:p>
          <a:p>
            <a:pPr marL="228600" lvl="1" indent="-228600" algn="l" defTabSz="1155700">
              <a:lnSpc>
                <a:spcPct val="100000"/>
              </a:lnSpc>
              <a:spcBef>
                <a:spcPct val="0"/>
              </a:spcBef>
              <a:spcAft>
                <a:spcPct val="20000"/>
              </a:spcAft>
              <a:buChar char="•"/>
            </a:pPr>
            <a:r>
              <a:rPr lang="en-US" sz="2600" dirty="0"/>
              <a:t>Devise a strategy to communicate needs.</a:t>
            </a:r>
            <a:endParaRPr lang="en-US" sz="2600" kern="1200" dirty="0"/>
          </a:p>
        </p:txBody>
      </p:sp>
      <p:cxnSp>
        <p:nvCxnSpPr>
          <p:cNvPr id="7" name="Straight Connector 6">
            <a:extLst>
              <a:ext uri="{C183D7F6-B498-43B3-948B-1728B52AA6E4}">
                <adec:decorative xmlns:adec="http://schemas.microsoft.com/office/drawing/2017/decorative" val="1"/>
              </a:ext>
            </a:extLst>
          </p:cNvPr>
          <p:cNvCxnSpPr/>
          <p:nvPr/>
        </p:nvCxnSpPr>
        <p:spPr>
          <a:xfrm>
            <a:off x="675627" y="1066801"/>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Footer Placeholder 5">
            <a:extLst>
              <a:ext uri="{FF2B5EF4-FFF2-40B4-BE49-F238E27FC236}">
                <a16:creationId xmlns:a16="http://schemas.microsoft.com/office/drawing/2014/main" id="{C112AA36-FF60-1C41-9103-7D1865DFF32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50583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42905" y="207387"/>
            <a:ext cx="10515600" cy="986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Build a Foundation</a:t>
            </a:r>
          </a:p>
        </p:txBody>
      </p:sp>
      <p:sp>
        <p:nvSpPr>
          <p:cNvPr id="9" name="Rounded Rectangle 4">
            <a:extLst>
              <a:ext uri="{FF2B5EF4-FFF2-40B4-BE49-F238E27FC236}">
                <a16:creationId xmlns:a16="http://schemas.microsoft.com/office/drawing/2014/main" id="{D377B432-3A8C-8041-9E9D-3A50EF3CC449}"/>
              </a:ext>
            </a:extLst>
          </p:cNvPr>
          <p:cNvSpPr txBox="1"/>
          <p:nvPr/>
        </p:nvSpPr>
        <p:spPr>
          <a:xfrm>
            <a:off x="642905" y="1330984"/>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Cultural Considerations</a:t>
            </a:r>
            <a:endParaRPr lang="en-US" sz="3700" kern="1200" dirty="0"/>
          </a:p>
        </p:txBody>
      </p:sp>
      <p:sp>
        <p:nvSpPr>
          <p:cNvPr id="3" name="Content Placeholder 2">
            <a:extLst>
              <a:ext uri="{FF2B5EF4-FFF2-40B4-BE49-F238E27FC236}">
                <a16:creationId xmlns:a16="http://schemas.microsoft.com/office/drawing/2014/main" id="{E84E2F47-221B-7648-BC31-BA1DED925B12}"/>
              </a:ext>
            </a:extLst>
          </p:cNvPr>
          <p:cNvSpPr>
            <a:spLocks noGrp="1"/>
          </p:cNvSpPr>
          <p:nvPr>
            <p:ph sz="half" idx="1"/>
          </p:nvPr>
        </p:nvSpPr>
        <p:spPr>
          <a:xfrm>
            <a:off x="642905" y="2324099"/>
            <a:ext cx="5681695" cy="4351338"/>
          </a:xfrm>
        </p:spPr>
        <p:txBody>
          <a:bodyPr>
            <a:normAutofit/>
          </a:bodyPr>
          <a:lstStyle/>
          <a:p>
            <a:pPr>
              <a:buClr>
                <a:srgbClr val="6A4A62"/>
              </a:buClr>
            </a:pPr>
            <a:r>
              <a:rPr lang="en-US" sz="2500" dirty="0"/>
              <a:t>Complex stress related to poverty, immigration, language barriers</a:t>
            </a:r>
          </a:p>
          <a:p>
            <a:pPr>
              <a:buClr>
                <a:srgbClr val="6A4A62"/>
              </a:buClr>
            </a:pPr>
            <a:r>
              <a:rPr lang="en-US" sz="2500" dirty="0"/>
              <a:t>Cultural beliefs about mental health and how concerns should be addressed</a:t>
            </a:r>
          </a:p>
          <a:p>
            <a:pPr>
              <a:buClr>
                <a:srgbClr val="6A4A62"/>
              </a:buClr>
            </a:pPr>
            <a:r>
              <a:rPr lang="en-US" sz="2500" dirty="0"/>
              <a:t>Marginalized and underserved groups</a:t>
            </a:r>
          </a:p>
          <a:p>
            <a:pPr>
              <a:buClr>
                <a:srgbClr val="6A4A62"/>
              </a:buClr>
            </a:pPr>
            <a:r>
              <a:rPr lang="en-US" sz="2500" dirty="0"/>
              <a:t>Strengths-based screenings, which may be more acceptable across cultural groups</a:t>
            </a:r>
          </a:p>
        </p:txBody>
      </p:sp>
      <p:sp>
        <p:nvSpPr>
          <p:cNvPr id="6" name="Rounded Rectangular Callout 5">
            <a:extLst>
              <a:ext uri="{FF2B5EF4-FFF2-40B4-BE49-F238E27FC236}">
                <a16:creationId xmlns:a16="http://schemas.microsoft.com/office/drawing/2014/main" id="{9A40BF55-9D07-EA4C-B73A-B6C014F4676E}"/>
              </a:ext>
            </a:extLst>
          </p:cNvPr>
          <p:cNvSpPr/>
          <p:nvPr/>
        </p:nvSpPr>
        <p:spPr>
          <a:xfrm>
            <a:off x="6753937" y="2329541"/>
            <a:ext cx="4795158" cy="3027061"/>
          </a:xfrm>
          <a:prstGeom prst="wedgeRoundRectCallout">
            <a:avLst/>
          </a:prstGeom>
          <a:ln>
            <a:solidFill>
              <a:srgbClr val="6A4A62"/>
            </a:solidFill>
          </a:ln>
        </p:spPr>
        <p:style>
          <a:lnRef idx="2">
            <a:schemeClr val="dk1"/>
          </a:lnRef>
          <a:fillRef idx="1">
            <a:schemeClr val="lt1"/>
          </a:fillRef>
          <a:effectRef idx="0">
            <a:schemeClr val="dk1"/>
          </a:effectRef>
          <a:fontRef idx="minor">
            <a:schemeClr val="dk1"/>
          </a:fontRef>
        </p:style>
        <p:txBody>
          <a:bodyPr rtlCol="0" anchor="ctr"/>
          <a:lstStyle/>
          <a:p>
            <a:r>
              <a:rPr lang="en-US" sz="2000" i="1" dirty="0">
                <a:ln w="0"/>
                <a:solidFill>
                  <a:schemeClr val="tx1"/>
                </a:solidFill>
                <a:latin typeface="Arial" panose="020B0604020202020204" pitchFamily="34" charset="0"/>
                <a:cs typeface="Arial" panose="020B0604020202020204" pitchFamily="34" charset="0"/>
              </a:rPr>
              <a:t>“Interpreters, cultural brokers, and community liaisons should be available, utilized, and consulted with frequency in order to minimize miscommunication and improve collaboration with family members across key stakeholders.” </a:t>
            </a:r>
            <a:endParaRPr lang="en-US" sz="2000" dirty="0">
              <a:ln w="0"/>
              <a:solidFill>
                <a:schemeClr val="tx1"/>
              </a:solidFill>
              <a:latin typeface="Arial" panose="020B0604020202020204" pitchFamily="34" charset="0"/>
              <a:cs typeface="Arial" panose="020B0604020202020204" pitchFamily="34" charset="0"/>
            </a:endParaRPr>
          </a:p>
          <a:p>
            <a:pPr algn="r"/>
            <a:r>
              <a:rPr lang="en-US" sz="2000" i="1" dirty="0">
                <a:ln w="0"/>
                <a:solidFill>
                  <a:schemeClr val="tx1"/>
                </a:solidFill>
                <a:latin typeface="Arial" panose="020B0604020202020204" pitchFamily="34" charset="0"/>
                <a:cs typeface="Arial" panose="020B0604020202020204" pitchFamily="34" charset="0"/>
              </a:rPr>
              <a:t>(Bertone et al., 2018)</a:t>
            </a:r>
            <a:endParaRPr lang="en-US" sz="2000" dirty="0">
              <a:ln w="0"/>
              <a:solidFill>
                <a:schemeClr val="tx1"/>
              </a:solidFill>
              <a:latin typeface="Arial" panose="020B0604020202020204" pitchFamily="34" charset="0"/>
              <a:cs typeface="Arial" panose="020B0604020202020204" pitchFamily="34" charset="0"/>
            </a:endParaRPr>
          </a:p>
        </p:txBody>
      </p:sp>
      <p:cxnSp>
        <p:nvCxnSpPr>
          <p:cNvPr id="13" name="Straight Connector 12">
            <a:extLst>
              <a:ext uri="{C183D7F6-B498-43B3-948B-1728B52AA6E4}">
                <adec:decorative xmlns:adec="http://schemas.microsoft.com/office/drawing/2017/decorative" val="1"/>
              </a:ext>
            </a:extLst>
          </p:cNvPr>
          <p:cNvCxnSpPr/>
          <p:nvPr/>
        </p:nvCxnSpPr>
        <p:spPr>
          <a:xfrm>
            <a:off x="675627" y="1066801"/>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DC16A611-7B4E-4F06-B33A-D146BAF44EFE}"/>
              </a:ext>
            </a:extLst>
          </p:cNvPr>
          <p:cNvSpPr>
            <a:spLocks noGrp="1"/>
          </p:cNvSpPr>
          <p:nvPr>
            <p:ph type="title"/>
          </p:nvPr>
        </p:nvSpPr>
        <p:spPr/>
        <p:txBody>
          <a:bodyPr/>
          <a:lstStyle/>
          <a:p>
            <a:r>
              <a:rPr lang="en-US" dirty="0"/>
              <a:t>Build a</a:t>
            </a:r>
            <a:r>
              <a:rPr lang="en-US" baseline="0" dirty="0"/>
              <a:t> Foundation </a:t>
            </a:r>
            <a:endParaRPr lang="en-US" dirty="0"/>
          </a:p>
        </p:txBody>
      </p:sp>
      <p:sp>
        <p:nvSpPr>
          <p:cNvPr id="11" name="Footer Placeholder 5">
            <a:extLst>
              <a:ext uri="{FF2B5EF4-FFF2-40B4-BE49-F238E27FC236}">
                <a16:creationId xmlns:a16="http://schemas.microsoft.com/office/drawing/2014/main" id="{47239B13-B51B-6243-B3F9-0004C2C29F8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10511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42905" y="207387"/>
            <a:ext cx="10515600" cy="986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Build a Foundation</a:t>
            </a:r>
          </a:p>
        </p:txBody>
      </p:sp>
      <p:sp>
        <p:nvSpPr>
          <p:cNvPr id="5" name="Content Placeholder 4">
            <a:extLst>
              <a:ext uri="{FF2B5EF4-FFF2-40B4-BE49-F238E27FC236}">
                <a16:creationId xmlns:a16="http://schemas.microsoft.com/office/drawing/2014/main" id="{3040041A-A8C0-4ABE-805C-A690A72FF489}"/>
              </a:ext>
            </a:extLst>
          </p:cNvPr>
          <p:cNvSpPr>
            <a:spLocks noGrp="1"/>
          </p:cNvSpPr>
          <p:nvPr>
            <p:ph sz="half" idx="1"/>
          </p:nvPr>
        </p:nvSpPr>
        <p:spPr>
          <a:xfrm>
            <a:off x="675627" y="2439436"/>
            <a:ext cx="9647530" cy="2950531"/>
          </a:xfrm>
        </p:spPr>
        <p:txBody>
          <a:bodyPr>
            <a:normAutofit/>
          </a:bodyPr>
          <a:lstStyle/>
          <a:p>
            <a:r>
              <a:rPr lang="en-US" sz="2200" dirty="0"/>
              <a:t>Data can support justification for mental health screening.</a:t>
            </a:r>
          </a:p>
          <a:p>
            <a:pPr>
              <a:spcAft>
                <a:spcPts val="1200"/>
              </a:spcAft>
            </a:pPr>
            <a:r>
              <a:rPr lang="en-US" sz="2200" dirty="0"/>
              <a:t>For example, one district used data from their screening pilot to demonstrate the value of screening:</a:t>
            </a:r>
          </a:p>
          <a:p>
            <a:pPr lvl="1"/>
            <a:r>
              <a:rPr lang="en-US" sz="2200" i="1" dirty="0"/>
              <a:t>Students who scored in the moderate to severe range for depression are absent 47% more often than the average.</a:t>
            </a:r>
          </a:p>
          <a:p>
            <a:pPr lvl="1"/>
            <a:r>
              <a:rPr lang="en-US" sz="2200" i="1" dirty="0"/>
              <a:t>GPA was consistently lower for students who scored in the moderate to severe range on two different mental health screeners. </a:t>
            </a:r>
          </a:p>
          <a:p>
            <a:pPr marL="0" lvl="2" indent="0">
              <a:spcBef>
                <a:spcPts val="525"/>
              </a:spcBef>
              <a:buSzPct val="60000"/>
              <a:buNone/>
            </a:pPr>
            <a:endParaRPr lang="en-US" sz="2400" b="1" i="1" dirty="0"/>
          </a:p>
        </p:txBody>
      </p:sp>
      <p:sp>
        <p:nvSpPr>
          <p:cNvPr id="3" name="Rectangle 2">
            <a:extLst>
              <a:ext uri="{FF2B5EF4-FFF2-40B4-BE49-F238E27FC236}">
                <a16:creationId xmlns:a16="http://schemas.microsoft.com/office/drawing/2014/main" id="{6AD13F3B-02DE-4551-923D-4EF0D31174EF}"/>
              </a:ext>
            </a:extLst>
          </p:cNvPr>
          <p:cNvSpPr/>
          <p:nvPr/>
        </p:nvSpPr>
        <p:spPr>
          <a:xfrm>
            <a:off x="8235646" y="5014689"/>
            <a:ext cx="3276859" cy="430887"/>
          </a:xfrm>
          <a:prstGeom prst="rect">
            <a:avLst/>
          </a:prstGeom>
        </p:spPr>
        <p:txBody>
          <a:bodyPr wrap="none">
            <a:spAutoFit/>
          </a:bodyPr>
          <a:lstStyle/>
          <a:p>
            <a:pPr marL="0" lvl="2" indent="0">
              <a:spcBef>
                <a:spcPts val="525"/>
              </a:spcBef>
              <a:buSzPct val="60000"/>
              <a:buNone/>
            </a:pPr>
            <a:r>
              <a:rPr lang="en-US" sz="2200" i="1" dirty="0"/>
              <a:t>(Crocker &amp; </a:t>
            </a:r>
            <a:r>
              <a:rPr lang="en-US" sz="2200" i="1" dirty="0" err="1"/>
              <a:t>Bozek</a:t>
            </a:r>
            <a:r>
              <a:rPr lang="en-US" sz="2200" i="1" dirty="0"/>
              <a:t>, 2017)</a:t>
            </a:r>
          </a:p>
        </p:txBody>
      </p:sp>
      <p:sp>
        <p:nvSpPr>
          <p:cNvPr id="9" name="Rounded Rectangle 4">
            <a:extLst>
              <a:ext uri="{FF2B5EF4-FFF2-40B4-BE49-F238E27FC236}">
                <a16:creationId xmlns:a16="http://schemas.microsoft.com/office/drawing/2014/main" id="{E15D25FE-3933-A94C-8B89-779ECFE9A477}"/>
              </a:ext>
            </a:extLst>
          </p:cNvPr>
          <p:cNvSpPr txBox="1"/>
          <p:nvPr/>
        </p:nvSpPr>
        <p:spPr>
          <a:xfrm>
            <a:off x="675627" y="1412424"/>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Use Data</a:t>
            </a:r>
            <a:endParaRPr lang="en-US" sz="3700" kern="1200" dirty="0"/>
          </a:p>
        </p:txBody>
      </p:sp>
      <p:cxnSp>
        <p:nvCxnSpPr>
          <p:cNvPr id="14" name="Straight Connector 13">
            <a:extLst>
              <a:ext uri="{C183D7F6-B498-43B3-948B-1728B52AA6E4}">
                <adec:decorative xmlns:adec="http://schemas.microsoft.com/office/drawing/2017/decorative" val="1"/>
              </a:ext>
            </a:extLst>
          </p:cNvPr>
          <p:cNvCxnSpPr/>
          <p:nvPr/>
        </p:nvCxnSpPr>
        <p:spPr>
          <a:xfrm>
            <a:off x="675627" y="1066801"/>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722B556F-893F-43AC-8781-D3AA0D8A6204}"/>
              </a:ext>
            </a:extLst>
          </p:cNvPr>
          <p:cNvSpPr>
            <a:spLocks noGrp="1"/>
          </p:cNvSpPr>
          <p:nvPr>
            <p:ph type="title"/>
          </p:nvPr>
        </p:nvSpPr>
        <p:spPr/>
        <p:txBody>
          <a:bodyPr/>
          <a:lstStyle/>
          <a:p>
            <a:r>
              <a:rPr lang="en-US" dirty="0"/>
              <a:t>Build a Foundation</a:t>
            </a:r>
          </a:p>
        </p:txBody>
      </p:sp>
      <p:sp>
        <p:nvSpPr>
          <p:cNvPr id="10" name="Footer Placeholder 5">
            <a:extLst>
              <a:ext uri="{FF2B5EF4-FFF2-40B4-BE49-F238E27FC236}">
                <a16:creationId xmlns:a16="http://schemas.microsoft.com/office/drawing/2014/main" id="{46839F37-D86E-B74F-97E9-35EC1F4DDD1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077594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42905" y="207387"/>
            <a:ext cx="10515600" cy="986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Build a Foundation</a:t>
            </a:r>
          </a:p>
        </p:txBody>
      </p:sp>
      <p:cxnSp>
        <p:nvCxnSpPr>
          <p:cNvPr id="14" name="Straight Connector 13">
            <a:extLst>
              <a:ext uri="{C183D7F6-B498-43B3-948B-1728B52AA6E4}">
                <adec:decorative xmlns:adec="http://schemas.microsoft.com/office/drawing/2017/decorative" val="1"/>
              </a:ext>
            </a:extLst>
          </p:cNvPr>
          <p:cNvCxnSpPr/>
          <p:nvPr/>
        </p:nvCxnSpPr>
        <p:spPr>
          <a:xfrm>
            <a:off x="675627" y="1066801"/>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040041A-A8C0-4ABE-805C-A690A72FF489}"/>
              </a:ext>
            </a:extLst>
          </p:cNvPr>
          <p:cNvSpPr>
            <a:spLocks noGrp="1"/>
          </p:cNvSpPr>
          <p:nvPr>
            <p:ph sz="half" idx="1"/>
          </p:nvPr>
        </p:nvSpPr>
        <p:spPr>
          <a:xfrm>
            <a:off x="4409361" y="2194061"/>
            <a:ext cx="6749144" cy="3696127"/>
          </a:xfrm>
        </p:spPr>
        <p:txBody>
          <a:bodyPr>
            <a:normAutofit fontScale="70000" lnSpcReduction="20000"/>
          </a:bodyPr>
          <a:lstStyle/>
          <a:p>
            <a:pPr marL="0" indent="0">
              <a:lnSpc>
                <a:spcPct val="120000"/>
              </a:lnSpc>
              <a:spcAft>
                <a:spcPts val="600"/>
              </a:spcAft>
              <a:buNone/>
            </a:pPr>
            <a:r>
              <a:rPr lang="en-US" dirty="0">
                <a:solidFill>
                  <a:prstClr val="black"/>
                </a:solidFill>
              </a:rPr>
              <a:t>Using a tool or process employed with an entire</a:t>
            </a:r>
            <a:r>
              <a:rPr lang="en-US" dirty="0">
                <a:solidFill>
                  <a:srgbClr val="E7E6E6"/>
                </a:solidFill>
              </a:rPr>
              <a:t>*</a:t>
            </a:r>
            <a:r>
              <a:rPr lang="en-US" dirty="0">
                <a:solidFill>
                  <a:prstClr val="black"/>
                </a:solidFill>
              </a:rPr>
              <a:t>population, such as a school’s student body, to gather anonymous information about school and student strengths and needs</a:t>
            </a:r>
          </a:p>
          <a:p>
            <a:pPr marL="0" indent="0">
              <a:spcAft>
                <a:spcPts val="1200"/>
              </a:spcAft>
              <a:buNone/>
            </a:pPr>
            <a:r>
              <a:rPr lang="en-US" b="1" dirty="0">
                <a:solidFill>
                  <a:srgbClr val="6A4A62"/>
                </a:solidFill>
              </a:rPr>
              <a:t>Examples:</a:t>
            </a:r>
          </a:p>
          <a:p>
            <a:r>
              <a:rPr lang="en-US" dirty="0"/>
              <a:t>Youth Risk Behavior Surveillance System</a:t>
            </a:r>
          </a:p>
          <a:p>
            <a:pPr marL="0" indent="0">
              <a:buNone/>
            </a:pPr>
            <a:r>
              <a:rPr lang="en-US" dirty="0">
                <a:hlinkClick r:id="rId4"/>
              </a:rPr>
              <a:t>https://www.cdc.gov/healthyyouth/data/yrbs/index.htm</a:t>
            </a:r>
            <a:r>
              <a:rPr lang="en-US" dirty="0"/>
              <a:t> </a:t>
            </a:r>
          </a:p>
          <a:p>
            <a:r>
              <a:rPr lang="en-US" dirty="0"/>
              <a:t>The Children’s Health and Education Mapping Tool</a:t>
            </a:r>
          </a:p>
          <a:p>
            <a:pPr marL="0" indent="0">
              <a:buNone/>
            </a:pPr>
            <a:r>
              <a:rPr lang="en-US" dirty="0">
                <a:hlinkClick r:id="rId5"/>
              </a:rPr>
              <a:t>https://www.sbh4all.org/resources/mapping-tool/</a:t>
            </a:r>
            <a:endParaRPr lang="en-US" dirty="0"/>
          </a:p>
          <a:p>
            <a:endParaRPr lang="en-US" dirty="0">
              <a:solidFill>
                <a:prstClr val="black"/>
              </a:solidFill>
            </a:endParaRPr>
          </a:p>
        </p:txBody>
      </p:sp>
      <p:sp>
        <p:nvSpPr>
          <p:cNvPr id="17" name="Rounded Rectangle 4">
            <a:extLst>
              <a:ext uri="{FF2B5EF4-FFF2-40B4-BE49-F238E27FC236}">
                <a16:creationId xmlns:a16="http://schemas.microsoft.com/office/drawing/2014/main" id="{E15D25FE-3933-A94C-8B89-779ECFE9A477}"/>
              </a:ext>
            </a:extLst>
          </p:cNvPr>
          <p:cNvSpPr txBox="1"/>
          <p:nvPr/>
        </p:nvSpPr>
        <p:spPr>
          <a:xfrm>
            <a:off x="675627" y="1544136"/>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dirty="0"/>
              <a:t>Surveillance</a:t>
            </a:r>
            <a:r>
              <a:rPr lang="en-US" sz="3700" b="1" kern="1200" dirty="0"/>
              <a:t> Data</a:t>
            </a:r>
            <a:endParaRPr lang="en-US" sz="3700" kern="1200" dirty="0"/>
          </a:p>
        </p:txBody>
      </p:sp>
      <p:pic>
        <p:nvPicPr>
          <p:cNvPr id="4" name="Picture 3" descr="Helpful Tips post-it no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60" y="2372348"/>
            <a:ext cx="2773680" cy="3096768"/>
          </a:xfrm>
          <a:prstGeom prst="rect">
            <a:avLst/>
          </a:prstGeom>
        </p:spPr>
      </p:pic>
      <p:sp>
        <p:nvSpPr>
          <p:cNvPr id="2" name="Title 1" hidden="1">
            <a:extLst>
              <a:ext uri="{FF2B5EF4-FFF2-40B4-BE49-F238E27FC236}">
                <a16:creationId xmlns:a16="http://schemas.microsoft.com/office/drawing/2014/main" id="{D5FE94EA-59D1-472B-925B-6465E539B6C5}"/>
              </a:ext>
            </a:extLst>
          </p:cNvPr>
          <p:cNvSpPr>
            <a:spLocks noGrp="1"/>
          </p:cNvSpPr>
          <p:nvPr>
            <p:ph type="title"/>
          </p:nvPr>
        </p:nvSpPr>
        <p:spPr/>
        <p:txBody>
          <a:bodyPr/>
          <a:lstStyle/>
          <a:p>
            <a:r>
              <a:rPr lang="en-US" dirty="0"/>
              <a:t>Build a Foundation</a:t>
            </a:r>
            <a:r>
              <a:rPr lang="en-US" baseline="0" dirty="0"/>
              <a:t> </a:t>
            </a:r>
            <a:endParaRPr lang="en-US" dirty="0"/>
          </a:p>
        </p:txBody>
      </p:sp>
      <p:sp>
        <p:nvSpPr>
          <p:cNvPr id="9" name="Footer Placeholder 5">
            <a:extLst>
              <a:ext uri="{FF2B5EF4-FFF2-40B4-BE49-F238E27FC236}">
                <a16:creationId xmlns:a16="http://schemas.microsoft.com/office/drawing/2014/main" id="{23C66E0D-654B-254A-8C15-9FC189E1F75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293268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4163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Screening Action Steps</a:t>
            </a:r>
          </a:p>
        </p:txBody>
      </p:sp>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8299920B-CFFF-3C41-902A-377DE6C63EE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graphicFrame>
        <p:nvGraphicFramePr>
          <p:cNvPr id="8" name="Diagram 7">
            <a:extLst>
              <a:ext uri="{FF2B5EF4-FFF2-40B4-BE49-F238E27FC236}">
                <a16:creationId xmlns:a16="http://schemas.microsoft.com/office/drawing/2014/main" id="{B11C9AEC-69E0-9D6F-0D51-2A23BA0495BF}"/>
              </a:ext>
            </a:extLst>
          </p:cNvPr>
          <p:cNvGraphicFramePr/>
          <p:nvPr>
            <p:extLst>
              <p:ext uri="{D42A27DB-BD31-4B8C-83A1-F6EECF244321}">
                <p14:modId xmlns:p14="http://schemas.microsoft.com/office/powerpoint/2010/main" val="884840576"/>
              </p:ext>
            </p:extLst>
          </p:nvPr>
        </p:nvGraphicFramePr>
        <p:xfrm>
          <a:off x="2032000" y="12198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hidden="1">
            <a:extLst>
              <a:ext uri="{FF2B5EF4-FFF2-40B4-BE49-F238E27FC236}">
                <a16:creationId xmlns:a16="http://schemas.microsoft.com/office/drawing/2014/main" id="{E83B3C55-018F-4027-9C9C-321756C01283}"/>
              </a:ext>
            </a:extLst>
          </p:cNvPr>
          <p:cNvSpPr>
            <a:spLocks noGrp="1"/>
          </p:cNvSpPr>
          <p:nvPr>
            <p:ph type="title" idx="4294967295"/>
          </p:nvPr>
        </p:nvSpPr>
        <p:spPr/>
        <p:txBody>
          <a:bodyPr/>
          <a:lstStyle/>
          <a:p>
            <a:r>
              <a:rPr lang="en-US" dirty="0"/>
              <a:t>Screening Action Steps</a:t>
            </a:r>
          </a:p>
        </p:txBody>
      </p:sp>
      <p:sp>
        <p:nvSpPr>
          <p:cNvPr id="10" name="Oval 9">
            <a:extLst>
              <a:ext uri="{FF2B5EF4-FFF2-40B4-BE49-F238E27FC236}">
                <a16:creationId xmlns:a16="http://schemas.microsoft.com/office/drawing/2014/main" id="{26D2266E-AC9E-AC59-B2B9-F8FBEF107432}"/>
              </a:ext>
            </a:extLst>
          </p:cNvPr>
          <p:cNvSpPr/>
          <p:nvPr/>
        </p:nvSpPr>
        <p:spPr>
          <a:xfrm>
            <a:off x="4351605" y="1393239"/>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414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C183D7F6-B498-43B3-948B-1728B52AA6E4}">
                <adec:decorative xmlns:adec="http://schemas.microsoft.com/office/drawing/2017/decorative" val="0"/>
              </a:ext>
            </a:extLst>
          </p:cNvPr>
          <p:cNvSpPr txBox="1">
            <a:spLocks/>
          </p:cNvSpPr>
          <p:nvPr/>
        </p:nvSpPr>
        <p:spPr>
          <a:xfrm>
            <a:off x="675627" y="308987"/>
            <a:ext cx="10515600" cy="986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Clarify Goals</a:t>
            </a:r>
          </a:p>
        </p:txBody>
      </p:sp>
      <p:cxnSp>
        <p:nvCxnSpPr>
          <p:cNvPr id="10" name="Straight Connector 9">
            <a:extLst>
              <a:ext uri="{C183D7F6-B498-43B3-948B-1728B52AA6E4}">
                <adec:decorative xmlns:adec="http://schemas.microsoft.com/office/drawing/2017/decorative" val="1"/>
              </a:ext>
            </a:extLst>
          </p:cNvPr>
          <p:cNvCxnSpPr/>
          <p:nvPr/>
        </p:nvCxnSpPr>
        <p:spPr>
          <a:xfrm flipV="1">
            <a:off x="708349" y="1157468"/>
            <a:ext cx="3840502" cy="1093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F09D36A-F7D8-4232-83E3-8DD5879512DD}"/>
              </a:ext>
            </a:extLst>
          </p:cNvPr>
          <p:cNvSpPr>
            <a:spLocks noGrp="1"/>
          </p:cNvSpPr>
          <p:nvPr>
            <p:ph sz="half" idx="1"/>
          </p:nvPr>
        </p:nvSpPr>
        <p:spPr>
          <a:xfrm>
            <a:off x="675627" y="1639890"/>
            <a:ext cx="9763549" cy="4351337"/>
          </a:xfrm>
        </p:spPr>
        <p:txBody>
          <a:bodyPr>
            <a:normAutofit fontScale="77500" lnSpcReduction="20000"/>
          </a:bodyPr>
          <a:lstStyle/>
          <a:p>
            <a:pPr>
              <a:spcAft>
                <a:spcPts val="1200"/>
              </a:spcAft>
              <a:buClr>
                <a:srgbClr val="6A4A62"/>
              </a:buClr>
            </a:pPr>
            <a:r>
              <a:rPr lang="en-US" sz="3200" dirty="0"/>
              <a:t>Identify the purpose of screening and desired outcomes.</a:t>
            </a:r>
          </a:p>
          <a:p>
            <a:pPr>
              <a:spcAft>
                <a:spcPts val="600"/>
              </a:spcAft>
              <a:buClr>
                <a:srgbClr val="6A4A62"/>
              </a:buClr>
            </a:pPr>
            <a:r>
              <a:rPr lang="en-US" sz="3200" dirty="0"/>
              <a:t>Examples:</a:t>
            </a:r>
          </a:p>
          <a:p>
            <a:pPr lvl="1">
              <a:lnSpc>
                <a:spcPct val="110000"/>
              </a:lnSpc>
              <a:spcAft>
                <a:spcPts val="600"/>
              </a:spcAft>
              <a:buClr>
                <a:srgbClr val="6A4A62"/>
              </a:buClr>
            </a:pPr>
            <a:r>
              <a:rPr lang="en-US" sz="2800" dirty="0"/>
              <a:t>Screen </a:t>
            </a:r>
            <a:r>
              <a:rPr lang="en-US" sz="2800" b="1" dirty="0"/>
              <a:t>all 6th grade students in one district for anxiety </a:t>
            </a:r>
            <a:r>
              <a:rPr lang="en-US" sz="2800" dirty="0"/>
              <a:t>to inform who may benefit from additional support during the transition to middle school.</a:t>
            </a:r>
          </a:p>
          <a:p>
            <a:pPr lvl="1">
              <a:lnSpc>
                <a:spcPct val="110000"/>
              </a:lnSpc>
              <a:spcAft>
                <a:spcPts val="600"/>
              </a:spcAft>
              <a:buClr>
                <a:srgbClr val="6A4A62"/>
              </a:buClr>
            </a:pPr>
            <a:r>
              <a:rPr lang="en-US" sz="2800" dirty="0"/>
              <a:t>Screen </a:t>
            </a:r>
            <a:r>
              <a:rPr lang="en-US" sz="2800" b="1" dirty="0"/>
              <a:t>all 9th grade students in one high school for depression, including suicidal thoughts</a:t>
            </a:r>
            <a:r>
              <a:rPr lang="en-US" sz="2800" dirty="0"/>
              <a:t>, to improve identification of students for counseling and inform school-wide suicide prevention efforts.</a:t>
            </a:r>
          </a:p>
          <a:p>
            <a:pPr lvl="1">
              <a:lnSpc>
                <a:spcPct val="110000"/>
              </a:lnSpc>
              <a:buClr>
                <a:srgbClr val="6A4A62"/>
              </a:buClr>
            </a:pPr>
            <a:r>
              <a:rPr lang="en-US" sz="2800" dirty="0"/>
              <a:t>Screen </a:t>
            </a:r>
            <a:r>
              <a:rPr lang="en-US" sz="2800" b="1" dirty="0"/>
              <a:t>all students in one district for school connectedness </a:t>
            </a:r>
            <a:r>
              <a:rPr lang="en-US" sz="2800" dirty="0"/>
              <a:t>to identify which schools have higher rates of school connectedness and learn from their efforts to improve this in other schools. </a:t>
            </a:r>
          </a:p>
          <a:p>
            <a:pPr lvl="1"/>
            <a:endParaRPr lang="en-US" sz="2800" dirty="0"/>
          </a:p>
        </p:txBody>
      </p:sp>
      <p:sp>
        <p:nvSpPr>
          <p:cNvPr id="2" name="Title 1" hidden="1">
            <a:extLst>
              <a:ext uri="{FF2B5EF4-FFF2-40B4-BE49-F238E27FC236}">
                <a16:creationId xmlns:a16="http://schemas.microsoft.com/office/drawing/2014/main" id="{9FEAFDF1-025A-4352-910A-FCFD9D3B9054}"/>
              </a:ext>
            </a:extLst>
          </p:cNvPr>
          <p:cNvSpPr>
            <a:spLocks noGrp="1"/>
          </p:cNvSpPr>
          <p:nvPr>
            <p:ph type="title"/>
          </p:nvPr>
        </p:nvSpPr>
        <p:spPr/>
        <p:txBody>
          <a:bodyPr/>
          <a:lstStyle/>
          <a:p>
            <a:r>
              <a:rPr lang="en-US" dirty="0"/>
              <a:t>Clarify Goals</a:t>
            </a:r>
          </a:p>
        </p:txBody>
      </p:sp>
      <p:sp>
        <p:nvSpPr>
          <p:cNvPr id="8" name="Footer Placeholder 5">
            <a:extLst>
              <a:ext uri="{FF2B5EF4-FFF2-40B4-BE49-F238E27FC236}">
                <a16:creationId xmlns:a16="http://schemas.microsoft.com/office/drawing/2014/main" id="{063F9436-2E70-EB4E-8AD5-5972EEE7F0E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268647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4263" y="2597240"/>
            <a:ext cx="8738481" cy="2123658"/>
          </a:xfrm>
          <a:prstGeom prst="rect">
            <a:avLst/>
          </a:prstGeom>
        </p:spPr>
        <p:txBody>
          <a:bodyPr wrap="square">
            <a:spAutoFit/>
          </a:bodyPr>
          <a:lstStyle/>
          <a:p>
            <a:pPr algn="just"/>
            <a:r>
              <a:rPr lang="en-US" sz="2200" dirty="0"/>
              <a:t>The opinions expressed herein are the views of the Mental Health Technology Transfer Center Network and the National Center for School Mental Health and do not reflect the official position of the Department of Health and Human Services (DHHS), SAMHSA. No official support or endorsement of DHHS, SAMHSA, for the opinions described in this document is intended or should be inferred. </a:t>
            </a:r>
          </a:p>
        </p:txBody>
      </p:sp>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592DEEB1-289A-46B9-A5FE-A5E7E7D3E3F4}"/>
              </a:ext>
            </a:extLst>
          </p:cNvPr>
          <p:cNvSpPr>
            <a:spLocks noGrp="1"/>
          </p:cNvSpPr>
          <p:nvPr>
            <p:ph type="title" idx="4294967295"/>
          </p:nvPr>
        </p:nvSpPr>
        <p:spPr/>
        <p:txBody>
          <a:bodyPr/>
          <a:lstStyle/>
          <a:p>
            <a:r>
              <a:rPr lang="en-US" dirty="0"/>
              <a:t>Disclaimer</a:t>
            </a:r>
          </a:p>
        </p:txBody>
      </p:sp>
      <p:sp>
        <p:nvSpPr>
          <p:cNvPr id="10" name="Footer Placeholder 5">
            <a:extLst>
              <a:ext uri="{FF2B5EF4-FFF2-40B4-BE49-F238E27FC236}">
                <a16:creationId xmlns:a16="http://schemas.microsoft.com/office/drawing/2014/main" id="{A3F71749-5D58-274D-BA10-5D3EABFA0EB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524057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4163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Screening Action Steps</a:t>
            </a:r>
          </a:p>
        </p:txBody>
      </p:sp>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8299920B-CFFF-3C41-902A-377DE6C63EE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graphicFrame>
        <p:nvGraphicFramePr>
          <p:cNvPr id="8" name="Diagram 7">
            <a:extLst>
              <a:ext uri="{FF2B5EF4-FFF2-40B4-BE49-F238E27FC236}">
                <a16:creationId xmlns:a16="http://schemas.microsoft.com/office/drawing/2014/main" id="{B11C9AEC-69E0-9D6F-0D51-2A23BA0495BF}"/>
              </a:ext>
            </a:extLst>
          </p:cNvPr>
          <p:cNvGraphicFramePr/>
          <p:nvPr>
            <p:extLst>
              <p:ext uri="{D42A27DB-BD31-4B8C-83A1-F6EECF244321}">
                <p14:modId xmlns:p14="http://schemas.microsoft.com/office/powerpoint/2010/main" val="428659452"/>
              </p:ext>
            </p:extLst>
          </p:nvPr>
        </p:nvGraphicFramePr>
        <p:xfrm>
          <a:off x="2032000" y="12198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hidden="1">
            <a:extLst>
              <a:ext uri="{FF2B5EF4-FFF2-40B4-BE49-F238E27FC236}">
                <a16:creationId xmlns:a16="http://schemas.microsoft.com/office/drawing/2014/main" id="{E83B3C55-018F-4027-9C9C-321756C01283}"/>
              </a:ext>
            </a:extLst>
          </p:cNvPr>
          <p:cNvSpPr>
            <a:spLocks noGrp="1"/>
          </p:cNvSpPr>
          <p:nvPr>
            <p:ph type="title" idx="4294967295"/>
          </p:nvPr>
        </p:nvSpPr>
        <p:spPr/>
        <p:txBody>
          <a:bodyPr/>
          <a:lstStyle/>
          <a:p>
            <a:r>
              <a:rPr lang="en-US" dirty="0"/>
              <a:t>Screening Action Steps</a:t>
            </a:r>
          </a:p>
        </p:txBody>
      </p:sp>
      <p:sp>
        <p:nvSpPr>
          <p:cNvPr id="10" name="Oval 9">
            <a:extLst>
              <a:ext uri="{FF2B5EF4-FFF2-40B4-BE49-F238E27FC236}">
                <a16:creationId xmlns:a16="http://schemas.microsoft.com/office/drawing/2014/main" id="{26D2266E-AC9E-AC59-B2B9-F8FBEF107432}"/>
              </a:ext>
            </a:extLst>
          </p:cNvPr>
          <p:cNvSpPr/>
          <p:nvPr/>
        </p:nvSpPr>
        <p:spPr>
          <a:xfrm>
            <a:off x="7291753" y="1393239"/>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70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949" y="333031"/>
            <a:ext cx="10515600" cy="878847"/>
          </a:xfrm>
        </p:spPr>
        <p:txBody>
          <a:bodyPr>
            <a:normAutofit/>
          </a:bodyPr>
          <a:lstStyle/>
          <a:p>
            <a:r>
              <a:rPr lang="en-US" sz="4000" b="1" dirty="0">
                <a:solidFill>
                  <a:srgbClr val="6A4A62"/>
                </a:solidFill>
                <a:latin typeface="+mn-lt"/>
              </a:rPr>
              <a:t>Identify Resources and Logistics</a:t>
            </a:r>
          </a:p>
        </p:txBody>
      </p:sp>
      <p:sp>
        <p:nvSpPr>
          <p:cNvPr id="9" name="Content Placeholder 2">
            <a:extLst>
              <a:ext uri="{FF2B5EF4-FFF2-40B4-BE49-F238E27FC236}">
                <a16:creationId xmlns:a16="http://schemas.microsoft.com/office/drawing/2014/main" id="{A5F2B9D8-B069-46DA-A597-BD2075DF7B9D}"/>
              </a:ext>
            </a:extLst>
          </p:cNvPr>
          <p:cNvSpPr>
            <a:spLocks noGrp="1"/>
          </p:cNvSpPr>
          <p:nvPr>
            <p:ph sz="quarter" idx="1"/>
          </p:nvPr>
        </p:nvSpPr>
        <p:spPr>
          <a:xfrm>
            <a:off x="555951" y="2533663"/>
            <a:ext cx="7037041" cy="3926489"/>
          </a:xfrm>
        </p:spPr>
        <p:txBody>
          <a:bodyPr>
            <a:normAutofit fontScale="92500" lnSpcReduction="10000"/>
          </a:bodyPr>
          <a:lstStyle/>
          <a:p>
            <a:pPr>
              <a:buClr>
                <a:srgbClr val="6A4A62"/>
              </a:buClr>
            </a:pPr>
            <a:r>
              <a:rPr lang="en-US" dirty="0"/>
              <a:t>District leaders and school administrators</a:t>
            </a:r>
          </a:p>
          <a:p>
            <a:pPr lvl="1">
              <a:spcAft>
                <a:spcPts val="600"/>
              </a:spcAft>
              <a:buClr>
                <a:srgbClr val="6A4A62"/>
              </a:buClr>
            </a:pPr>
            <a:r>
              <a:rPr lang="en-US" sz="2600" dirty="0"/>
              <a:t>Establish plan for obtaining buy-in</a:t>
            </a:r>
          </a:p>
          <a:p>
            <a:pPr>
              <a:buClr>
                <a:srgbClr val="6A4A62"/>
              </a:buClr>
            </a:pPr>
            <a:r>
              <a:rPr lang="en-US" dirty="0"/>
              <a:t>Teachers and paraprofessionals</a:t>
            </a:r>
          </a:p>
          <a:p>
            <a:pPr lvl="1">
              <a:spcAft>
                <a:spcPts val="600"/>
              </a:spcAft>
              <a:buClr>
                <a:srgbClr val="6A4A62"/>
              </a:buClr>
            </a:pPr>
            <a:r>
              <a:rPr lang="en-US" sz="2600" dirty="0"/>
              <a:t>Classroom administration</a:t>
            </a:r>
          </a:p>
          <a:p>
            <a:pPr>
              <a:buClr>
                <a:srgbClr val="6A4A62"/>
              </a:buClr>
            </a:pPr>
            <a:r>
              <a:rPr lang="en-US" dirty="0"/>
              <a:t>Student instructional support personnel and school health center staff</a:t>
            </a:r>
          </a:p>
          <a:p>
            <a:pPr lvl="1">
              <a:spcAft>
                <a:spcPts val="600"/>
              </a:spcAft>
              <a:buClr>
                <a:srgbClr val="6A4A62"/>
              </a:buClr>
            </a:pPr>
            <a:r>
              <a:rPr lang="en-US" sz="2600" dirty="0"/>
              <a:t>Administration and follow-up</a:t>
            </a:r>
          </a:p>
          <a:p>
            <a:pPr>
              <a:buClr>
                <a:srgbClr val="6A4A62"/>
              </a:buClr>
            </a:pPr>
            <a:r>
              <a:rPr lang="en-US" dirty="0"/>
              <a:t>Community mental health providers</a:t>
            </a:r>
          </a:p>
          <a:p>
            <a:pPr lvl="1">
              <a:buClr>
                <a:srgbClr val="6A4A62"/>
              </a:buClr>
            </a:pPr>
            <a:r>
              <a:rPr lang="en-US" sz="2600" dirty="0"/>
              <a:t>Capacity to welcome new referrals</a:t>
            </a:r>
          </a:p>
        </p:txBody>
      </p:sp>
      <p:cxnSp>
        <p:nvCxnSpPr>
          <p:cNvPr id="11" name="Straight Connector 10">
            <a:extLst>
              <a:ext uri="{C183D7F6-B498-43B3-948B-1728B52AA6E4}">
                <adec:decorative xmlns:adec="http://schemas.microsoft.com/office/drawing/2017/decorative" val="1"/>
              </a:ext>
            </a:extLst>
          </p:cNvPr>
          <p:cNvCxnSpPr/>
          <p:nvPr/>
        </p:nvCxnSpPr>
        <p:spPr>
          <a:xfrm>
            <a:off x="555949" y="1244600"/>
            <a:ext cx="8003851"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E15D25FE-3933-A94C-8B89-779ECFE9A477}"/>
              </a:ext>
            </a:extLst>
          </p:cNvPr>
          <p:cNvSpPr txBox="1"/>
          <p:nvPr/>
        </p:nvSpPr>
        <p:spPr>
          <a:xfrm>
            <a:off x="555949" y="1491162"/>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dirty="0"/>
              <a:t>Staffing</a:t>
            </a:r>
            <a:endParaRPr lang="en-US" sz="3700" kern="1200" dirty="0"/>
          </a:p>
        </p:txBody>
      </p:sp>
      <p:pic>
        <p:nvPicPr>
          <p:cNvPr id="3" name="Picture 2" descr="Group of people sit around a conference table and look at a whiteboard together"/>
          <p:cNvPicPr>
            <a:picLocks noChangeAspect="1"/>
          </p:cNvPicPr>
          <p:nvPr/>
        </p:nvPicPr>
        <p:blipFill rotWithShape="1">
          <a:blip r:embed="rId4">
            <a:extLst>
              <a:ext uri="{28A0092B-C50C-407E-A947-70E740481C1C}">
                <a14:useLocalDpi xmlns:a14="http://schemas.microsoft.com/office/drawing/2010/main" val="0"/>
              </a:ext>
            </a:extLst>
          </a:blip>
          <a:srcRect l="7147" t="13101" r="8732" b="708"/>
          <a:stretch/>
        </p:blipFill>
        <p:spPr>
          <a:xfrm>
            <a:off x="7812911" y="2669494"/>
            <a:ext cx="3756726" cy="2569580"/>
          </a:xfrm>
          <a:prstGeom prst="rect">
            <a:avLst/>
          </a:prstGeom>
        </p:spPr>
      </p:pic>
      <p:sp>
        <p:nvSpPr>
          <p:cNvPr id="8" name="Footer Placeholder 5">
            <a:extLst>
              <a:ext uri="{FF2B5EF4-FFF2-40B4-BE49-F238E27FC236}">
                <a16:creationId xmlns:a16="http://schemas.microsoft.com/office/drawing/2014/main" id="{0C670F5A-4878-354B-A5EC-8FFF9C0C0DB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3792394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55949" y="333031"/>
            <a:ext cx="10515600" cy="878847"/>
          </a:xfrm>
        </p:spPr>
        <p:txBody>
          <a:bodyPr>
            <a:normAutofit/>
          </a:bodyPr>
          <a:lstStyle/>
          <a:p>
            <a:r>
              <a:rPr lang="en-US" sz="4000" b="1" dirty="0">
                <a:solidFill>
                  <a:srgbClr val="6A4A62"/>
                </a:solidFill>
                <a:latin typeface="+mn-lt"/>
              </a:rPr>
              <a:t>Identify Resources and Logistics</a:t>
            </a:r>
          </a:p>
        </p:txBody>
      </p:sp>
      <p:sp>
        <p:nvSpPr>
          <p:cNvPr id="9" name="Content Placeholder 2">
            <a:extLst>
              <a:ext uri="{FF2B5EF4-FFF2-40B4-BE49-F238E27FC236}">
                <a16:creationId xmlns:a16="http://schemas.microsoft.com/office/drawing/2014/main" id="{A5F2B9D8-B069-46DA-A597-BD2075DF7B9D}"/>
              </a:ext>
            </a:extLst>
          </p:cNvPr>
          <p:cNvSpPr>
            <a:spLocks noGrp="1"/>
          </p:cNvSpPr>
          <p:nvPr>
            <p:ph sz="quarter" idx="1"/>
          </p:nvPr>
        </p:nvSpPr>
        <p:spPr>
          <a:xfrm>
            <a:off x="588671" y="2494014"/>
            <a:ext cx="11091530" cy="3701392"/>
          </a:xfrm>
        </p:spPr>
        <p:txBody>
          <a:bodyPr>
            <a:normAutofit/>
          </a:bodyPr>
          <a:lstStyle/>
          <a:p>
            <a:pPr>
              <a:buClr>
                <a:srgbClr val="6A4A62"/>
              </a:buClr>
            </a:pPr>
            <a:r>
              <a:rPr lang="en-US" dirty="0"/>
              <a:t>Consider integrating data into existing data systems.</a:t>
            </a:r>
          </a:p>
          <a:p>
            <a:pPr lvl="1">
              <a:buClr>
                <a:srgbClr val="6A4A62"/>
              </a:buClr>
            </a:pPr>
            <a:r>
              <a:rPr lang="en-US" dirty="0"/>
              <a:t>Behavior management platforms</a:t>
            </a:r>
          </a:p>
          <a:p>
            <a:pPr lvl="1">
              <a:spcAft>
                <a:spcPts val="600"/>
              </a:spcAft>
              <a:buClr>
                <a:srgbClr val="6A4A62"/>
              </a:buClr>
            </a:pPr>
            <a:r>
              <a:rPr lang="en-US" dirty="0"/>
              <a:t>Student Information Systems for academic and behavioral data</a:t>
            </a:r>
          </a:p>
          <a:p>
            <a:pPr>
              <a:spcAft>
                <a:spcPts val="600"/>
              </a:spcAft>
              <a:buClr>
                <a:srgbClr val="6A4A62"/>
              </a:buClr>
            </a:pPr>
            <a:r>
              <a:rPr lang="en-US" dirty="0"/>
              <a:t>Consider electronic survey administration</a:t>
            </a:r>
          </a:p>
          <a:p>
            <a:pPr>
              <a:buClr>
                <a:srgbClr val="6A4A62"/>
              </a:buClr>
            </a:pPr>
            <a:r>
              <a:rPr lang="en-US" dirty="0"/>
              <a:t>Data storage and access</a:t>
            </a:r>
          </a:p>
          <a:p>
            <a:pPr>
              <a:buClr>
                <a:srgbClr val="6A4A62"/>
              </a:buClr>
            </a:pPr>
            <a:endParaRPr lang="en-US" dirty="0"/>
          </a:p>
          <a:p>
            <a:endParaRPr lang="en-US" dirty="0"/>
          </a:p>
        </p:txBody>
      </p:sp>
      <p:cxnSp>
        <p:nvCxnSpPr>
          <p:cNvPr id="12" name="Straight Connector 11">
            <a:extLst>
              <a:ext uri="{C183D7F6-B498-43B3-948B-1728B52AA6E4}">
                <adec:decorative xmlns:adec="http://schemas.microsoft.com/office/drawing/2017/decorative" val="1"/>
              </a:ext>
            </a:extLst>
          </p:cNvPr>
          <p:cNvCxnSpPr/>
          <p:nvPr/>
        </p:nvCxnSpPr>
        <p:spPr>
          <a:xfrm>
            <a:off x="555949" y="1244600"/>
            <a:ext cx="8003851"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5" name="Rounded Rectangle 4">
            <a:extLst>
              <a:ext uri="{FF2B5EF4-FFF2-40B4-BE49-F238E27FC236}">
                <a16:creationId xmlns:a16="http://schemas.microsoft.com/office/drawing/2014/main" id="{E15D25FE-3933-A94C-8B89-779ECFE9A477}"/>
              </a:ext>
            </a:extLst>
          </p:cNvPr>
          <p:cNvSpPr txBox="1"/>
          <p:nvPr/>
        </p:nvSpPr>
        <p:spPr>
          <a:xfrm>
            <a:off x="555949" y="1542070"/>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dirty="0"/>
              <a:t>Data Infrastructure </a:t>
            </a:r>
            <a:endParaRPr lang="en-US" sz="3700" kern="1200" dirty="0"/>
          </a:p>
        </p:txBody>
      </p:sp>
      <p:sp>
        <p:nvSpPr>
          <p:cNvPr id="7" name="Footer Placeholder 5">
            <a:extLst>
              <a:ext uri="{FF2B5EF4-FFF2-40B4-BE49-F238E27FC236}">
                <a16:creationId xmlns:a16="http://schemas.microsoft.com/office/drawing/2014/main" id="{A0428CC3-5C5B-7341-BCFE-C9543DC60AD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128223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4163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Screening Action Steps</a:t>
            </a:r>
          </a:p>
        </p:txBody>
      </p:sp>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8299920B-CFFF-3C41-902A-377DE6C63EE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graphicFrame>
        <p:nvGraphicFramePr>
          <p:cNvPr id="8" name="Diagram 7">
            <a:extLst>
              <a:ext uri="{FF2B5EF4-FFF2-40B4-BE49-F238E27FC236}">
                <a16:creationId xmlns:a16="http://schemas.microsoft.com/office/drawing/2014/main" id="{B11C9AEC-69E0-9D6F-0D51-2A23BA0495BF}"/>
              </a:ext>
            </a:extLst>
          </p:cNvPr>
          <p:cNvGraphicFramePr/>
          <p:nvPr>
            <p:extLst>
              <p:ext uri="{D42A27DB-BD31-4B8C-83A1-F6EECF244321}">
                <p14:modId xmlns:p14="http://schemas.microsoft.com/office/powerpoint/2010/main" val="2600108852"/>
              </p:ext>
            </p:extLst>
          </p:nvPr>
        </p:nvGraphicFramePr>
        <p:xfrm>
          <a:off x="2032000" y="12198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hidden="1">
            <a:extLst>
              <a:ext uri="{FF2B5EF4-FFF2-40B4-BE49-F238E27FC236}">
                <a16:creationId xmlns:a16="http://schemas.microsoft.com/office/drawing/2014/main" id="{E83B3C55-018F-4027-9C9C-321756C01283}"/>
              </a:ext>
            </a:extLst>
          </p:cNvPr>
          <p:cNvSpPr>
            <a:spLocks noGrp="1"/>
          </p:cNvSpPr>
          <p:nvPr>
            <p:ph type="title" idx="4294967295"/>
          </p:nvPr>
        </p:nvSpPr>
        <p:spPr/>
        <p:txBody>
          <a:bodyPr/>
          <a:lstStyle/>
          <a:p>
            <a:r>
              <a:rPr lang="en-US" dirty="0"/>
              <a:t>Screening Action Steps</a:t>
            </a:r>
          </a:p>
        </p:txBody>
      </p:sp>
      <p:sp>
        <p:nvSpPr>
          <p:cNvPr id="10" name="Oval 9">
            <a:extLst>
              <a:ext uri="{FF2B5EF4-FFF2-40B4-BE49-F238E27FC236}">
                <a16:creationId xmlns:a16="http://schemas.microsoft.com/office/drawing/2014/main" id="{26D2266E-AC9E-AC59-B2B9-F8FBEF107432}"/>
              </a:ext>
            </a:extLst>
          </p:cNvPr>
          <p:cNvSpPr/>
          <p:nvPr/>
        </p:nvSpPr>
        <p:spPr>
          <a:xfrm>
            <a:off x="7277685" y="3060568"/>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31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9EE9820E-169D-2D4A-AB77-304C95E4CC31}"/>
              </a:ext>
            </a:extLst>
          </p:cNvPr>
          <p:cNvPicPr>
            <a:picLocks noChangeAspect="1"/>
          </p:cNvPicPr>
          <p:nvPr/>
        </p:nvPicPr>
        <p:blipFill>
          <a:blip r:embed="rId4"/>
          <a:stretch>
            <a:fillRect/>
          </a:stretch>
        </p:blipFill>
        <p:spPr>
          <a:xfrm>
            <a:off x="1246272" y="2117108"/>
            <a:ext cx="9779000" cy="3187700"/>
          </a:xfrm>
          <a:prstGeom prst="rect">
            <a:avLst/>
          </a:prstGeom>
        </p:spPr>
      </p:pic>
      <p:sp>
        <p:nvSpPr>
          <p:cNvPr id="2" name="Title 1"/>
          <p:cNvSpPr>
            <a:spLocks noGrp="1"/>
          </p:cNvSpPr>
          <p:nvPr>
            <p:ph type="title"/>
          </p:nvPr>
        </p:nvSpPr>
        <p:spPr>
          <a:xfrm>
            <a:off x="1063806" y="321154"/>
            <a:ext cx="10226494" cy="1325563"/>
          </a:xfrm>
        </p:spPr>
        <p:txBody>
          <a:bodyPr/>
          <a:lstStyle/>
          <a:p>
            <a:r>
              <a:rPr lang="en-US" b="1" dirty="0">
                <a:solidFill>
                  <a:srgbClr val="6A4A62"/>
                </a:solidFill>
                <a:latin typeface="+mn-lt"/>
              </a:rPr>
              <a:t>Select an Appropriate Screening Tool</a:t>
            </a:r>
          </a:p>
        </p:txBody>
      </p:sp>
      <p:cxnSp>
        <p:nvCxnSpPr>
          <p:cNvPr id="5" name="Straight Connector 4">
            <a:extLst>
              <a:ext uri="{C183D7F6-B498-43B3-948B-1728B52AA6E4}">
                <adec:decorative xmlns:adec="http://schemas.microsoft.com/office/drawing/2017/decorative" val="1"/>
              </a:ext>
            </a:extLst>
          </p:cNvPr>
          <p:cNvCxnSpPr/>
          <p:nvPr/>
        </p:nvCxnSpPr>
        <p:spPr>
          <a:xfrm>
            <a:off x="1246272" y="1498600"/>
            <a:ext cx="9785181" cy="2540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C71FC821-7AB0-D041-B5CC-4BD546E257A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1446272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ing "/>
          <p:cNvGrpSpPr/>
          <p:nvPr/>
        </p:nvGrpSpPr>
        <p:grpSpPr>
          <a:xfrm>
            <a:off x="9116703" y="0"/>
            <a:ext cx="3075297" cy="968992"/>
            <a:chOff x="6874681" y="0"/>
            <a:chExt cx="2269319" cy="682388"/>
          </a:xfrm>
          <a:solidFill>
            <a:srgbClr val="6A4A62"/>
          </a:solidFill>
        </p:grpSpPr>
        <p:sp>
          <p:nvSpPr>
            <p:cNvPr id="11"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85287" y="147832"/>
              <a:ext cx="1457316" cy="314571"/>
            </a:xfrm>
            <a:prstGeom prst="rect">
              <a:avLst/>
            </a:prstGeom>
            <a:grpFill/>
            <a:ln>
              <a:noFill/>
            </a:ln>
          </p:spPr>
          <p:txBody>
            <a:bodyPr wrap="square" rtlCol="0">
              <a:spAutoFit/>
            </a:bodyPr>
            <a:lstStyle/>
            <a:p>
              <a:r>
                <a:rPr lang="en-US" sz="2600" dirty="0">
                  <a:solidFill>
                    <a:schemeClr val="bg1"/>
                  </a:solidFill>
                </a:rPr>
                <a:t>Resources</a:t>
              </a:r>
            </a:p>
          </p:txBody>
        </p:sp>
      </p:grpSp>
      <p:sp>
        <p:nvSpPr>
          <p:cNvPr id="2" name="Title 1"/>
          <p:cNvSpPr txBox="1">
            <a:spLocks/>
          </p:cNvSpPr>
          <p:nvPr/>
        </p:nvSpPr>
        <p:spPr>
          <a:xfrm>
            <a:off x="237860" y="521187"/>
            <a:ext cx="10226494" cy="750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6A4A62"/>
                </a:solidFill>
                <a:latin typeface="+mn-lt"/>
              </a:rPr>
              <a:t>Select an Appropriate Screening Tool</a:t>
            </a:r>
          </a:p>
        </p:txBody>
      </p:sp>
      <p:cxnSp>
        <p:nvCxnSpPr>
          <p:cNvPr id="3" name="Straight Connector 2">
            <a:extLst>
              <a:ext uri="{C183D7F6-B498-43B3-948B-1728B52AA6E4}">
                <adec:decorative xmlns:adec="http://schemas.microsoft.com/office/drawing/2017/decorative" val="1"/>
              </a:ext>
            </a:extLst>
          </p:cNvPr>
          <p:cNvCxnSpPr/>
          <p:nvPr/>
        </p:nvCxnSpPr>
        <p:spPr>
          <a:xfrm>
            <a:off x="372703" y="1270888"/>
            <a:ext cx="8070854" cy="79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4" name="Picture 13" descr="Thumbnail of the SHAPE System online platf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77" y="1873474"/>
            <a:ext cx="5097643" cy="4017612"/>
          </a:xfrm>
          <a:prstGeom prst="rect">
            <a:avLst/>
          </a:prstGeom>
          <a:ln>
            <a:solidFill>
              <a:srgbClr val="919195"/>
            </a:solidFill>
          </a:ln>
        </p:spPr>
      </p:pic>
      <p:pic>
        <p:nvPicPr>
          <p:cNvPr id="13" name="Picture 12" descr="Thumbnail of the Pediatric Symptom Checklis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281" y="1873474"/>
            <a:ext cx="5108891" cy="4017612"/>
          </a:xfrm>
          <a:prstGeom prst="rect">
            <a:avLst/>
          </a:prstGeom>
          <a:ln>
            <a:solidFill>
              <a:srgbClr val="919195"/>
            </a:solidFill>
          </a:ln>
        </p:spPr>
      </p:pic>
      <p:sp>
        <p:nvSpPr>
          <p:cNvPr id="4" name="TextBox 3">
            <a:extLst>
              <a:ext uri="{FF2B5EF4-FFF2-40B4-BE49-F238E27FC236}">
                <a16:creationId xmlns:a16="http://schemas.microsoft.com/office/drawing/2014/main" id="{D249010E-A9DB-9040-8ADF-3982F95E216B}"/>
              </a:ext>
              <a:ext uri="{C183D7F6-B498-43B3-948B-1728B52AA6E4}">
                <adec:decorative xmlns:adec="http://schemas.microsoft.com/office/drawing/2017/decorative" val="1"/>
              </a:ext>
            </a:extLst>
          </p:cNvPr>
          <p:cNvSpPr txBox="1"/>
          <p:nvPr/>
        </p:nvSpPr>
        <p:spPr>
          <a:xfrm>
            <a:off x="10464354" y="6488668"/>
            <a:ext cx="1697901" cy="369332"/>
          </a:xfrm>
          <a:prstGeom prst="rect">
            <a:avLst/>
          </a:prstGeom>
          <a:noFill/>
        </p:spPr>
        <p:txBody>
          <a:bodyPr wrap="none" rtlCol="0">
            <a:spAutoFit/>
          </a:bodyPr>
          <a:lstStyle/>
          <a:p>
            <a:r>
              <a:rPr lang="en-US" dirty="0"/>
              <a:t>(NCSMH, n.d.)</a:t>
            </a:r>
          </a:p>
        </p:txBody>
      </p:sp>
      <p:sp>
        <p:nvSpPr>
          <p:cNvPr id="5" name="Title 4" hidden="1">
            <a:extLst>
              <a:ext uri="{FF2B5EF4-FFF2-40B4-BE49-F238E27FC236}">
                <a16:creationId xmlns:a16="http://schemas.microsoft.com/office/drawing/2014/main" id="{ED50DB18-B9A1-4D0C-AF2F-EC175C886DD7}"/>
              </a:ext>
            </a:extLst>
          </p:cNvPr>
          <p:cNvSpPr>
            <a:spLocks noGrp="1"/>
          </p:cNvSpPr>
          <p:nvPr>
            <p:ph type="title" idx="4294967295"/>
          </p:nvPr>
        </p:nvSpPr>
        <p:spPr/>
        <p:txBody>
          <a:bodyPr/>
          <a:lstStyle/>
          <a:p>
            <a:r>
              <a:rPr lang="en-US" dirty="0"/>
              <a:t>Select and Appropriate</a:t>
            </a:r>
            <a:r>
              <a:rPr lang="en-US" baseline="0" dirty="0"/>
              <a:t> Screening  Tool</a:t>
            </a:r>
            <a:endParaRPr lang="en-US" dirty="0"/>
          </a:p>
        </p:txBody>
      </p:sp>
      <p:sp>
        <p:nvSpPr>
          <p:cNvPr id="15" name="Footer Placeholder 5">
            <a:extLst>
              <a:ext uri="{FF2B5EF4-FFF2-40B4-BE49-F238E27FC236}">
                <a16:creationId xmlns:a16="http://schemas.microsoft.com/office/drawing/2014/main" id="{DA6826EA-B161-054A-A8F0-22A92A2C688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94696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4163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Screening Action Steps</a:t>
            </a:r>
          </a:p>
        </p:txBody>
      </p:sp>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8299920B-CFFF-3C41-902A-377DE6C63EE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graphicFrame>
        <p:nvGraphicFramePr>
          <p:cNvPr id="8" name="Diagram 7">
            <a:extLst>
              <a:ext uri="{FF2B5EF4-FFF2-40B4-BE49-F238E27FC236}">
                <a16:creationId xmlns:a16="http://schemas.microsoft.com/office/drawing/2014/main" id="{B11C9AEC-69E0-9D6F-0D51-2A23BA0495BF}"/>
              </a:ext>
            </a:extLst>
          </p:cNvPr>
          <p:cNvGraphicFramePr/>
          <p:nvPr>
            <p:extLst>
              <p:ext uri="{D42A27DB-BD31-4B8C-83A1-F6EECF244321}">
                <p14:modId xmlns:p14="http://schemas.microsoft.com/office/powerpoint/2010/main" val="2172686898"/>
              </p:ext>
            </p:extLst>
          </p:nvPr>
        </p:nvGraphicFramePr>
        <p:xfrm>
          <a:off x="2032000" y="12198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hidden="1">
            <a:extLst>
              <a:ext uri="{FF2B5EF4-FFF2-40B4-BE49-F238E27FC236}">
                <a16:creationId xmlns:a16="http://schemas.microsoft.com/office/drawing/2014/main" id="{E83B3C55-018F-4027-9C9C-321756C01283}"/>
              </a:ext>
            </a:extLst>
          </p:cNvPr>
          <p:cNvSpPr>
            <a:spLocks noGrp="1"/>
          </p:cNvSpPr>
          <p:nvPr>
            <p:ph type="title" idx="4294967295"/>
          </p:nvPr>
        </p:nvSpPr>
        <p:spPr/>
        <p:txBody>
          <a:bodyPr/>
          <a:lstStyle/>
          <a:p>
            <a:r>
              <a:rPr lang="en-US" dirty="0"/>
              <a:t>Screening Action Steps</a:t>
            </a:r>
          </a:p>
        </p:txBody>
      </p:sp>
      <p:sp>
        <p:nvSpPr>
          <p:cNvPr id="10" name="Oval 9">
            <a:extLst>
              <a:ext uri="{FF2B5EF4-FFF2-40B4-BE49-F238E27FC236}">
                <a16:creationId xmlns:a16="http://schemas.microsoft.com/office/drawing/2014/main" id="{26D2266E-AC9E-AC59-B2B9-F8FBEF107432}"/>
              </a:ext>
            </a:extLst>
          </p:cNvPr>
          <p:cNvSpPr/>
          <p:nvPr/>
        </p:nvSpPr>
        <p:spPr>
          <a:xfrm>
            <a:off x="4351605" y="3060568"/>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008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11010" y="257369"/>
            <a:ext cx="1078408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A4A62"/>
                </a:solidFill>
                <a:latin typeface="Arial" panose="020B0604020202020204" pitchFamily="34" charset="0"/>
                <a:cs typeface="Arial" panose="020B0604020202020204" pitchFamily="34" charset="0"/>
              </a:rPr>
              <a:t>Determine Consent and Assent Procedures</a:t>
            </a:r>
          </a:p>
        </p:txBody>
      </p:sp>
      <p:graphicFrame>
        <p:nvGraphicFramePr>
          <p:cNvPr id="3" name="Content Placeholder 5">
            <a:extLst>
              <a:ext uri="{FF2B5EF4-FFF2-40B4-BE49-F238E27FC236}">
                <a16:creationId xmlns:a16="http://schemas.microsoft.com/office/drawing/2014/main" id="{FB3A4A9D-D4FB-604C-8D57-56DD71F623C0}"/>
              </a:ext>
            </a:extLst>
          </p:cNvPr>
          <p:cNvGraphicFramePr>
            <a:graphicFrameLocks/>
          </p:cNvGraphicFramePr>
          <p:nvPr>
            <p:extLst>
              <p:ext uri="{D42A27DB-BD31-4B8C-83A1-F6EECF244321}">
                <p14:modId xmlns:p14="http://schemas.microsoft.com/office/powerpoint/2010/main" val="3070387715"/>
              </p:ext>
            </p:extLst>
          </p:nvPr>
        </p:nvGraphicFramePr>
        <p:xfrm>
          <a:off x="1077710" y="1354332"/>
          <a:ext cx="9933189" cy="5048551"/>
        </p:xfrm>
        <a:graphic>
          <a:graphicData uri="http://schemas.openxmlformats.org/drawingml/2006/table">
            <a:tbl>
              <a:tblPr firstRow="1" firstCol="1" bandRow="1">
                <a:tableStyleId>{5C22544A-7EE6-4342-B048-85BDC9FD1C3A}</a:tableStyleId>
              </a:tblPr>
              <a:tblGrid>
                <a:gridCol w="1544316">
                  <a:extLst>
                    <a:ext uri="{9D8B030D-6E8A-4147-A177-3AD203B41FA5}">
                      <a16:colId xmlns:a16="http://schemas.microsoft.com/office/drawing/2014/main" val="3483863091"/>
                    </a:ext>
                  </a:extLst>
                </a:gridCol>
                <a:gridCol w="2764515">
                  <a:extLst>
                    <a:ext uri="{9D8B030D-6E8A-4147-A177-3AD203B41FA5}">
                      <a16:colId xmlns:a16="http://schemas.microsoft.com/office/drawing/2014/main" val="1986124911"/>
                    </a:ext>
                  </a:extLst>
                </a:gridCol>
                <a:gridCol w="2859843">
                  <a:extLst>
                    <a:ext uri="{9D8B030D-6E8A-4147-A177-3AD203B41FA5}">
                      <a16:colId xmlns:a16="http://schemas.microsoft.com/office/drawing/2014/main" val="3185625919"/>
                    </a:ext>
                  </a:extLst>
                </a:gridCol>
                <a:gridCol w="2764515">
                  <a:extLst>
                    <a:ext uri="{9D8B030D-6E8A-4147-A177-3AD203B41FA5}">
                      <a16:colId xmlns:a16="http://schemas.microsoft.com/office/drawing/2014/main" val="62844645"/>
                    </a:ext>
                  </a:extLst>
                </a:gridCol>
              </a:tblGrid>
              <a:tr h="585677">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Type of Consent</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nchor="ctr">
                    <a:solidFill>
                      <a:srgbClr val="6A4A62"/>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Definition</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nchor="ctr">
                    <a:solidFill>
                      <a:srgbClr val="6A4A62"/>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Strengths</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nchor="ctr">
                    <a:solidFill>
                      <a:srgbClr val="6A4A62"/>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Limitations</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nchor="ctr">
                    <a:solidFill>
                      <a:srgbClr val="6A4A62"/>
                    </a:solidFill>
                  </a:tcPr>
                </a:tc>
                <a:extLst>
                  <a:ext uri="{0D108BD9-81ED-4DB2-BD59-A6C34878D82A}">
                    <a16:rowId xmlns:a16="http://schemas.microsoft.com/office/drawing/2014/main" val="196992214"/>
                  </a:ext>
                </a:extLst>
              </a:tr>
              <a:tr h="2912394">
                <a:tc>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Active</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6A4A62"/>
                    </a:solidFill>
                  </a:tcPr>
                </a:tc>
                <a:tc>
                  <a:txBody>
                    <a:bodyPr/>
                    <a:lstStyle/>
                    <a:p>
                      <a:pPr marL="0" marR="0">
                        <a:lnSpc>
                          <a:spcPct val="115000"/>
                        </a:lnSpc>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A student may only participate in school mental health screening if their parent or guardian gives written consent</a:t>
                      </a:r>
                      <a:endParaRPr lang="en-US" sz="16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835B79"/>
                    </a:solidFill>
                  </a:tcPr>
                </a:tc>
                <a:tc>
                  <a:txBody>
                    <a:bodyPr/>
                    <a:lstStyle/>
                    <a:p>
                      <a:pPr marL="342900" marR="0" lvl="0" indent="-342900">
                        <a:lnSpc>
                          <a:spcPct val="115000"/>
                        </a:lnSpc>
                        <a:spcBef>
                          <a:spcPts val="0"/>
                        </a:spcBef>
                        <a:spcAft>
                          <a:spcPts val="0"/>
                        </a:spcAft>
                        <a:buFont typeface="Symbol" pitchFamily="2" charset="2"/>
                        <a:buChar char=""/>
                      </a:pPr>
                      <a:r>
                        <a:rPr lang="en-US" sz="1600" dirty="0">
                          <a:solidFill>
                            <a:schemeClr val="bg1"/>
                          </a:solidFill>
                          <a:effectLst/>
                          <a:latin typeface="Arial" panose="020B0604020202020204" pitchFamily="34" charset="0"/>
                          <a:cs typeface="Arial" panose="020B0604020202020204" pitchFamily="34" charset="0"/>
                        </a:rPr>
                        <a:t>Ensures that consent is informed</a:t>
                      </a:r>
                    </a:p>
                    <a:p>
                      <a:pPr marL="342900" marR="0" lvl="0" indent="-342900">
                        <a:lnSpc>
                          <a:spcPct val="115000"/>
                        </a:lnSpc>
                        <a:spcBef>
                          <a:spcPts val="0"/>
                        </a:spcBef>
                        <a:spcAft>
                          <a:spcPts val="0"/>
                        </a:spcAft>
                        <a:buFont typeface="Symbol" pitchFamily="2" charset="2"/>
                        <a:buChar char=""/>
                      </a:pPr>
                      <a:r>
                        <a:rPr lang="en-US" sz="1600" dirty="0">
                          <a:solidFill>
                            <a:schemeClr val="bg1"/>
                          </a:solidFill>
                          <a:effectLst/>
                          <a:latin typeface="Arial" panose="020B0604020202020204" pitchFamily="34" charset="0"/>
                          <a:cs typeface="Arial" panose="020B0604020202020204" pitchFamily="34" charset="0"/>
                        </a:rPr>
                        <a:t>Often in line with district protocol</a:t>
                      </a:r>
                    </a:p>
                    <a:p>
                      <a:pPr marL="342900" marR="0" lvl="0" indent="-342900">
                        <a:lnSpc>
                          <a:spcPct val="115000"/>
                        </a:lnSpc>
                        <a:spcBef>
                          <a:spcPts val="0"/>
                        </a:spcBef>
                        <a:spcAft>
                          <a:spcPts val="0"/>
                        </a:spcAft>
                        <a:buFont typeface="Symbol" pitchFamily="2" charset="2"/>
                        <a:buChar char=""/>
                      </a:pPr>
                      <a:r>
                        <a:rPr lang="en-US" sz="1600" dirty="0">
                          <a:solidFill>
                            <a:schemeClr val="bg1"/>
                          </a:solidFill>
                          <a:effectLst/>
                          <a:latin typeface="Arial" panose="020B0604020202020204" pitchFamily="34" charset="0"/>
                          <a:cs typeface="Arial" panose="020B0604020202020204" pitchFamily="34" charset="0"/>
                        </a:rPr>
                        <a:t>May establish more trust between schools and families</a:t>
                      </a:r>
                      <a:endParaRPr lang="en-US" sz="16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835B79"/>
                    </a:solidFill>
                  </a:tcPr>
                </a:tc>
                <a:tc>
                  <a:txBody>
                    <a:bodyPr/>
                    <a:lstStyle/>
                    <a:p>
                      <a:pPr marL="342900" marR="0" lvl="0" indent="-342900">
                        <a:lnSpc>
                          <a:spcPct val="115000"/>
                        </a:lnSpc>
                        <a:spcBef>
                          <a:spcPts val="0"/>
                        </a:spcBef>
                        <a:spcAft>
                          <a:spcPts val="0"/>
                        </a:spcAft>
                        <a:buFont typeface="Symbol" pitchFamily="2" charset="2"/>
                        <a:buChar char=""/>
                      </a:pPr>
                      <a:r>
                        <a:rPr lang="en-US" sz="1600" dirty="0">
                          <a:solidFill>
                            <a:schemeClr val="bg1"/>
                          </a:solidFill>
                          <a:effectLst/>
                          <a:latin typeface="Arial" panose="020B0604020202020204" pitchFamily="34" charset="0"/>
                          <a:cs typeface="Arial" panose="020B0604020202020204" pitchFamily="34" charset="0"/>
                        </a:rPr>
                        <a:t>Has been associated with the participation of fewer minoritized students, more students from two-parent households, students with better grades, students who participate in more extracurriculars, and female students</a:t>
                      </a:r>
                      <a:endParaRPr lang="en-US" sz="16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835B79"/>
                    </a:solidFill>
                  </a:tcPr>
                </a:tc>
                <a:extLst>
                  <a:ext uri="{0D108BD9-81ED-4DB2-BD59-A6C34878D82A}">
                    <a16:rowId xmlns:a16="http://schemas.microsoft.com/office/drawing/2014/main" val="2983825938"/>
                  </a:ext>
                </a:extLst>
              </a:tr>
              <a:tr h="1294397">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Passive/</a:t>
                      </a:r>
                    </a:p>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Opt-Out</a:t>
                      </a:r>
                      <a:endParaRPr lang="en-US" sz="18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6A4A62"/>
                    </a:solidFill>
                  </a:tcPr>
                </a:tc>
                <a:tc>
                  <a:txBody>
                    <a:bodyPr/>
                    <a:lstStyle/>
                    <a:p>
                      <a:pPr marL="0" marR="0">
                        <a:lnSpc>
                          <a:spcPct val="115000"/>
                        </a:lnSpc>
                        <a:spcBef>
                          <a:spcPts val="0"/>
                        </a:spcBef>
                        <a:spcAft>
                          <a:spcPts val="0"/>
                        </a:spcAft>
                      </a:pPr>
                      <a:r>
                        <a:rPr lang="en-US" sz="1800" dirty="0">
                          <a:solidFill>
                            <a:schemeClr val="bg1"/>
                          </a:solidFill>
                          <a:effectLst/>
                          <a:latin typeface="Arial" panose="020B0604020202020204" pitchFamily="34" charset="0"/>
                          <a:cs typeface="Arial" panose="020B0604020202020204" pitchFamily="34" charset="0"/>
                        </a:rPr>
                        <a:t>A parent or guardian’s non-response serves as their consent to let their student participate in screening</a:t>
                      </a:r>
                      <a:endParaRPr lang="en-US" sz="18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9D7392"/>
                    </a:solidFill>
                  </a:tcPr>
                </a:tc>
                <a:tc>
                  <a:txBody>
                    <a:bodyPr/>
                    <a:lstStyle/>
                    <a:p>
                      <a:pPr marL="342900" marR="0" lvl="0" indent="-342900">
                        <a:lnSpc>
                          <a:spcPct val="115000"/>
                        </a:lnSpc>
                        <a:spcBef>
                          <a:spcPts val="0"/>
                        </a:spcBef>
                        <a:spcAft>
                          <a:spcPts val="0"/>
                        </a:spcAft>
                        <a:buFont typeface="Symbol" pitchFamily="2" charset="2"/>
                        <a:buChar char=""/>
                      </a:pPr>
                      <a:r>
                        <a:rPr lang="en-US" sz="1800" dirty="0">
                          <a:solidFill>
                            <a:schemeClr val="bg1"/>
                          </a:solidFill>
                          <a:effectLst/>
                          <a:latin typeface="Arial" panose="020B0604020202020204" pitchFamily="34" charset="0"/>
                          <a:cs typeface="Arial" panose="020B0604020202020204" pitchFamily="34" charset="0"/>
                        </a:rPr>
                        <a:t>Allows for the best chance to reach the largest number of students</a:t>
                      </a:r>
                      <a:endParaRPr lang="en-US" sz="18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9D7392"/>
                    </a:solidFill>
                  </a:tcPr>
                </a:tc>
                <a:tc>
                  <a:txBody>
                    <a:bodyPr/>
                    <a:lstStyle/>
                    <a:p>
                      <a:pPr marL="342900" marR="0" lvl="0" indent="-342900">
                        <a:lnSpc>
                          <a:spcPct val="115000"/>
                        </a:lnSpc>
                        <a:spcBef>
                          <a:spcPts val="0"/>
                        </a:spcBef>
                        <a:spcAft>
                          <a:spcPts val="0"/>
                        </a:spcAft>
                        <a:buFont typeface="Symbol" pitchFamily="2" charset="2"/>
                        <a:buChar char=""/>
                      </a:pPr>
                      <a:r>
                        <a:rPr lang="en-US" sz="1800" dirty="0">
                          <a:solidFill>
                            <a:schemeClr val="bg1"/>
                          </a:solidFill>
                          <a:effectLst/>
                          <a:latin typeface="Arial" panose="020B0604020202020204" pitchFamily="34" charset="0"/>
                          <a:cs typeface="Arial" panose="020B0604020202020204" pitchFamily="34" charset="0"/>
                        </a:rPr>
                        <a:t>Follow-up screening efforts require active consent</a:t>
                      </a:r>
                      <a:endParaRPr lang="en-US" sz="18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9D7392"/>
                    </a:solidFill>
                  </a:tcPr>
                </a:tc>
                <a:extLst>
                  <a:ext uri="{0D108BD9-81ED-4DB2-BD59-A6C34878D82A}">
                    <a16:rowId xmlns:a16="http://schemas.microsoft.com/office/drawing/2014/main" val="3837850928"/>
                  </a:ext>
                </a:extLst>
              </a:tr>
            </a:tbl>
          </a:graphicData>
        </a:graphic>
      </p:graphicFrame>
      <p:cxnSp>
        <p:nvCxnSpPr>
          <p:cNvPr id="4" name="Straight Connector 3">
            <a:extLst>
              <a:ext uri="{C183D7F6-B498-43B3-948B-1728B52AA6E4}">
                <adec:decorative xmlns:adec="http://schemas.microsoft.com/office/drawing/2017/decorative" val="1"/>
              </a:ext>
            </a:extLst>
          </p:cNvPr>
          <p:cNvCxnSpPr/>
          <p:nvPr/>
        </p:nvCxnSpPr>
        <p:spPr>
          <a:xfrm>
            <a:off x="952500" y="1016000"/>
            <a:ext cx="10350500"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5" name="Title 4" hidden="1">
            <a:extLst>
              <a:ext uri="{FF2B5EF4-FFF2-40B4-BE49-F238E27FC236}">
                <a16:creationId xmlns:a16="http://schemas.microsoft.com/office/drawing/2014/main" id="{7BB56FD8-7AD1-4B90-9FAA-F897BAA5FBC0}"/>
              </a:ext>
            </a:extLst>
          </p:cNvPr>
          <p:cNvSpPr>
            <a:spLocks noGrp="1"/>
          </p:cNvSpPr>
          <p:nvPr>
            <p:ph type="title" idx="4294967295"/>
          </p:nvPr>
        </p:nvSpPr>
        <p:spPr/>
        <p:txBody>
          <a:bodyPr/>
          <a:lstStyle/>
          <a:p>
            <a:r>
              <a:rPr lang="en-US" dirty="0"/>
              <a:t>Determine Consent and Assent Procedures</a:t>
            </a:r>
          </a:p>
        </p:txBody>
      </p:sp>
      <p:sp>
        <p:nvSpPr>
          <p:cNvPr id="7" name="Footer Placeholder 5">
            <a:extLst>
              <a:ext uri="{FF2B5EF4-FFF2-40B4-BE49-F238E27FC236}">
                <a16:creationId xmlns:a16="http://schemas.microsoft.com/office/drawing/2014/main" id="{81A0633C-F9DA-E649-A596-5E3F19DA4FC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043292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17204" y="355120"/>
            <a:ext cx="10784089" cy="11015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A4A62"/>
                </a:solidFill>
                <a:latin typeface="Arial" panose="020B0604020202020204" pitchFamily="34" charset="0"/>
                <a:cs typeface="Arial" panose="020B0604020202020204" pitchFamily="34" charset="0"/>
              </a:rPr>
              <a:t>Determine Consent and Assent Procedures</a:t>
            </a:r>
          </a:p>
        </p:txBody>
      </p:sp>
      <p:sp>
        <p:nvSpPr>
          <p:cNvPr id="15" name="Rounded Rectangle 4">
            <a:extLst>
              <a:ext uri="{FF2B5EF4-FFF2-40B4-BE49-F238E27FC236}">
                <a16:creationId xmlns:a16="http://schemas.microsoft.com/office/drawing/2014/main" id="{E15D25FE-3933-A94C-8B89-779ECFE9A477}"/>
              </a:ext>
            </a:extLst>
          </p:cNvPr>
          <p:cNvSpPr txBox="1"/>
          <p:nvPr/>
        </p:nvSpPr>
        <p:spPr>
          <a:xfrm>
            <a:off x="458694" y="1313515"/>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defRPr/>
            </a:pPr>
            <a:r>
              <a:rPr lang="en-US" sz="2800" b="1" dirty="0"/>
              <a:t>Passive Consent/Opt Out Example </a:t>
            </a:r>
            <a:endParaRPr lang="en-US" sz="2800" dirty="0"/>
          </a:p>
        </p:txBody>
      </p:sp>
      <p:sp>
        <p:nvSpPr>
          <p:cNvPr id="9" name="Content Placeholder 2">
            <a:extLst>
              <a:ext uri="{FF2B5EF4-FFF2-40B4-BE49-F238E27FC236}">
                <a16:creationId xmlns:a16="http://schemas.microsoft.com/office/drawing/2014/main" id="{E1DB70F5-08E0-4445-B933-ABDF37CEA511}"/>
              </a:ext>
            </a:extLst>
          </p:cNvPr>
          <p:cNvSpPr>
            <a:spLocks noGrp="1"/>
          </p:cNvSpPr>
          <p:nvPr>
            <p:ph idx="1"/>
          </p:nvPr>
        </p:nvSpPr>
        <p:spPr>
          <a:xfrm>
            <a:off x="458694" y="2212536"/>
            <a:ext cx="11557591" cy="4333180"/>
          </a:xfrm>
        </p:spPr>
        <p:txBody>
          <a:bodyPr>
            <a:noAutofit/>
          </a:bodyPr>
          <a:lstStyle/>
          <a:p>
            <a:pPr marL="0" indent="0">
              <a:lnSpc>
                <a:spcPct val="120000"/>
              </a:lnSpc>
              <a:spcBef>
                <a:spcPts val="0"/>
              </a:spcBef>
              <a:buNone/>
            </a:pPr>
            <a:r>
              <a:rPr lang="en-US" sz="1600" dirty="0"/>
              <a:t>Dear Parent or Guardian,</a:t>
            </a:r>
          </a:p>
          <a:p>
            <a:pPr marL="0" indent="0">
              <a:lnSpc>
                <a:spcPct val="120000"/>
              </a:lnSpc>
              <a:spcBef>
                <a:spcPts val="0"/>
              </a:spcBef>
              <a:buNone/>
            </a:pPr>
            <a:endParaRPr lang="en-US" sz="500" dirty="0"/>
          </a:p>
          <a:p>
            <a:pPr marL="0" indent="0">
              <a:lnSpc>
                <a:spcPct val="120000"/>
              </a:lnSpc>
              <a:spcBef>
                <a:spcPts val="0"/>
              </a:spcBef>
              <a:buNone/>
            </a:pPr>
            <a:r>
              <a:rPr lang="en-US" sz="1600" dirty="0"/>
              <a:t>In an effort to promote the health and well-being of students in XX Public Schools, students will be periodically provided with questionnaires, surveys, and screeners that address issues related to mental health. The information gained will support the school’s ability to provide comprehensive and timely support for your child if they require any assistance. </a:t>
            </a:r>
          </a:p>
          <a:p>
            <a:pPr marL="0" indent="0">
              <a:lnSpc>
                <a:spcPct val="120000"/>
              </a:lnSpc>
              <a:spcBef>
                <a:spcPts val="0"/>
              </a:spcBef>
              <a:buNone/>
            </a:pPr>
            <a:endParaRPr lang="en-US" sz="500" dirty="0"/>
          </a:p>
          <a:p>
            <a:pPr marL="0" indent="0">
              <a:lnSpc>
                <a:spcPct val="120000"/>
              </a:lnSpc>
              <a:spcBef>
                <a:spcPts val="0"/>
              </a:spcBef>
              <a:buNone/>
            </a:pPr>
            <a:r>
              <a:rPr lang="en-US" sz="1600" dirty="0"/>
              <a:t>Students can opt out of filling out any questionnaire, survey, or screener that they are not interested in taking and you can opt-out your child at any time by contacting the Guidance Office of your child’s school or filling out the opt out form </a:t>
            </a:r>
            <a:r>
              <a:rPr lang="en-US" sz="1600" u="sng" dirty="0"/>
              <a:t>here</a:t>
            </a:r>
            <a:r>
              <a:rPr lang="en-US" sz="1600" dirty="0"/>
              <a:t>. </a:t>
            </a:r>
          </a:p>
          <a:p>
            <a:pPr marL="0" indent="0">
              <a:lnSpc>
                <a:spcPct val="120000"/>
              </a:lnSpc>
              <a:spcBef>
                <a:spcPts val="0"/>
              </a:spcBef>
              <a:buNone/>
            </a:pPr>
            <a:endParaRPr lang="en-US" sz="500" dirty="0"/>
          </a:p>
          <a:p>
            <a:pPr marL="0" indent="0">
              <a:lnSpc>
                <a:spcPct val="120000"/>
              </a:lnSpc>
              <a:spcBef>
                <a:spcPts val="0"/>
              </a:spcBef>
              <a:buNone/>
            </a:pPr>
            <a:r>
              <a:rPr lang="en-US" sz="1600" dirty="0"/>
              <a:t>A list of the questionnaires, surveys, and screeners is available below for you to review. We are committed to ensuring your student is supported academically, socially, and emotionally, and we look forward to partnering with each of you toward achieving this goal.</a:t>
            </a:r>
          </a:p>
          <a:p>
            <a:pPr marL="0" indent="0">
              <a:lnSpc>
                <a:spcPct val="120000"/>
              </a:lnSpc>
              <a:spcBef>
                <a:spcPts val="0"/>
              </a:spcBef>
              <a:buNone/>
            </a:pPr>
            <a:endParaRPr lang="en-US" sz="500" dirty="0"/>
          </a:p>
          <a:p>
            <a:pPr marL="0" indent="0">
              <a:lnSpc>
                <a:spcPct val="120000"/>
              </a:lnSpc>
              <a:spcBef>
                <a:spcPts val="0"/>
              </a:spcBef>
              <a:buNone/>
            </a:pPr>
            <a:r>
              <a:rPr lang="en-US" sz="1600" dirty="0"/>
              <a:t>Please contact XXX at XXX with any questions.</a:t>
            </a:r>
          </a:p>
          <a:p>
            <a:pPr marL="0" indent="0">
              <a:lnSpc>
                <a:spcPct val="120000"/>
              </a:lnSpc>
              <a:spcBef>
                <a:spcPts val="0"/>
              </a:spcBef>
              <a:buNone/>
            </a:pPr>
            <a:endParaRPr lang="en-US" sz="500" dirty="0"/>
          </a:p>
          <a:p>
            <a:pPr marL="0" indent="0">
              <a:lnSpc>
                <a:spcPct val="120000"/>
              </a:lnSpc>
              <a:spcBef>
                <a:spcPts val="0"/>
              </a:spcBef>
              <a:buNone/>
            </a:pPr>
            <a:r>
              <a:rPr lang="en-US" sz="1600" dirty="0"/>
              <a:t>In partnership,</a:t>
            </a:r>
          </a:p>
          <a:p>
            <a:pPr marL="0" indent="0">
              <a:lnSpc>
                <a:spcPct val="120000"/>
              </a:lnSpc>
              <a:spcBef>
                <a:spcPts val="0"/>
              </a:spcBef>
              <a:buNone/>
            </a:pPr>
            <a:r>
              <a:rPr lang="en-US" sz="1600" dirty="0"/>
              <a:t>[School or District Administrator]</a:t>
            </a:r>
          </a:p>
        </p:txBody>
      </p:sp>
      <p:cxnSp>
        <p:nvCxnSpPr>
          <p:cNvPr id="12" name="Straight Connector 11">
            <a:extLst>
              <a:ext uri="{C183D7F6-B498-43B3-948B-1728B52AA6E4}">
                <adec:decorative xmlns:adec="http://schemas.microsoft.com/office/drawing/2017/decorative" val="1"/>
              </a:ext>
            </a:extLst>
          </p:cNvPr>
          <p:cNvCxnSpPr/>
          <p:nvPr/>
        </p:nvCxnSpPr>
        <p:spPr>
          <a:xfrm>
            <a:off x="458694" y="985536"/>
            <a:ext cx="10350500"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E2042C2-48A8-4A0A-A07B-6A1F8CBE4443}"/>
              </a:ext>
            </a:extLst>
          </p:cNvPr>
          <p:cNvSpPr>
            <a:spLocks noGrp="1"/>
          </p:cNvSpPr>
          <p:nvPr>
            <p:ph type="title"/>
          </p:nvPr>
        </p:nvSpPr>
        <p:spPr/>
        <p:txBody>
          <a:bodyPr/>
          <a:lstStyle/>
          <a:p>
            <a:r>
              <a:rPr lang="en-US" dirty="0"/>
              <a:t>Determine Consent and Assent Procedures</a:t>
            </a:r>
          </a:p>
        </p:txBody>
      </p:sp>
    </p:spTree>
    <p:custDataLst>
      <p:tags r:id="rId1"/>
    </p:custDataLst>
    <p:extLst>
      <p:ext uri="{BB962C8B-B14F-4D97-AF65-F5344CB8AC3E}">
        <p14:creationId xmlns:p14="http://schemas.microsoft.com/office/powerpoint/2010/main" val="3800449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7204" y="494820"/>
            <a:ext cx="10784089" cy="11015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A4A62"/>
                </a:solidFill>
                <a:latin typeface="Arial" panose="020B0604020202020204" pitchFamily="34" charset="0"/>
                <a:cs typeface="Arial" panose="020B0604020202020204" pitchFamily="34" charset="0"/>
              </a:rPr>
              <a:t>Determine Consent and Assent Procedures</a:t>
            </a:r>
          </a:p>
        </p:txBody>
      </p:sp>
      <p:sp>
        <p:nvSpPr>
          <p:cNvPr id="3" name="Content Placeholder 2">
            <a:extLst>
              <a:ext uri="{FF2B5EF4-FFF2-40B4-BE49-F238E27FC236}">
                <a16:creationId xmlns:a16="http://schemas.microsoft.com/office/drawing/2014/main" id="{15D9603A-F7EC-DF41-B2D5-31DD4780972E}"/>
              </a:ext>
            </a:extLst>
          </p:cNvPr>
          <p:cNvSpPr>
            <a:spLocks noGrp="1"/>
          </p:cNvSpPr>
          <p:nvPr>
            <p:ph sz="half" idx="1"/>
          </p:nvPr>
        </p:nvSpPr>
        <p:spPr>
          <a:xfrm>
            <a:off x="585693" y="1456651"/>
            <a:ext cx="10515600" cy="4615088"/>
          </a:xfrm>
        </p:spPr>
        <p:txBody>
          <a:bodyPr>
            <a:normAutofit fontScale="70000" lnSpcReduction="20000"/>
          </a:bodyPr>
          <a:lstStyle/>
          <a:p>
            <a:pPr>
              <a:lnSpc>
                <a:spcPct val="120000"/>
              </a:lnSpc>
              <a:buClr>
                <a:srgbClr val="6A4A62"/>
              </a:buClr>
            </a:pPr>
            <a:r>
              <a:rPr lang="en-US" sz="3100" dirty="0"/>
              <a:t>Student assent.</a:t>
            </a:r>
          </a:p>
          <a:p>
            <a:pPr>
              <a:lnSpc>
                <a:spcPct val="120000"/>
              </a:lnSpc>
              <a:buClr>
                <a:srgbClr val="6A4A62"/>
              </a:buClr>
            </a:pPr>
            <a:r>
              <a:rPr lang="en-US" sz="3100" dirty="0"/>
              <a:t>Deliver a consistent message.</a:t>
            </a:r>
          </a:p>
          <a:p>
            <a:pPr>
              <a:lnSpc>
                <a:spcPct val="120000"/>
              </a:lnSpc>
              <a:buClr>
                <a:srgbClr val="6A4A62"/>
              </a:buClr>
            </a:pPr>
            <a:r>
              <a:rPr lang="en-US" sz="3100" dirty="0"/>
              <a:t>Share information in multiple formats.</a:t>
            </a:r>
          </a:p>
          <a:p>
            <a:pPr lvl="1">
              <a:lnSpc>
                <a:spcPct val="120000"/>
              </a:lnSpc>
              <a:buClr>
                <a:srgbClr val="6A4A62"/>
              </a:buClr>
            </a:pPr>
            <a:r>
              <a:rPr lang="en-US" sz="3100" dirty="0"/>
              <a:t>Automated </a:t>
            </a:r>
            <a:r>
              <a:rPr lang="en-US" sz="3100" b="1" dirty="0"/>
              <a:t>phone call/text message </a:t>
            </a:r>
            <a:r>
              <a:rPr lang="en-US" sz="3100" dirty="0"/>
              <a:t>to all families</a:t>
            </a:r>
          </a:p>
          <a:p>
            <a:pPr lvl="1">
              <a:lnSpc>
                <a:spcPct val="120000"/>
              </a:lnSpc>
              <a:buClr>
                <a:srgbClr val="6A4A62"/>
              </a:buClr>
            </a:pPr>
            <a:r>
              <a:rPr lang="en-US" sz="3100" dirty="0"/>
              <a:t>Information on the school </a:t>
            </a:r>
            <a:r>
              <a:rPr lang="en-US" sz="3100" b="1" dirty="0"/>
              <a:t>website</a:t>
            </a:r>
          </a:p>
          <a:p>
            <a:pPr lvl="1">
              <a:lnSpc>
                <a:spcPct val="120000"/>
              </a:lnSpc>
              <a:buClr>
                <a:srgbClr val="6A4A62"/>
              </a:buClr>
            </a:pPr>
            <a:r>
              <a:rPr lang="en-US" sz="3100" dirty="0"/>
              <a:t>Written notification sent in the </a:t>
            </a:r>
            <a:r>
              <a:rPr lang="en-US" sz="3100" b="1" dirty="0"/>
              <a:t>mail</a:t>
            </a:r>
          </a:p>
          <a:p>
            <a:pPr lvl="1">
              <a:lnSpc>
                <a:spcPct val="120000"/>
              </a:lnSpc>
              <a:buClr>
                <a:srgbClr val="6A4A62"/>
              </a:buClr>
            </a:pPr>
            <a:r>
              <a:rPr lang="en-US" sz="3100" b="1" dirty="0"/>
              <a:t>Flyers</a:t>
            </a:r>
            <a:r>
              <a:rPr lang="en-US" sz="3100" dirty="0"/>
              <a:t> sent home with students</a:t>
            </a:r>
          </a:p>
          <a:p>
            <a:pPr lvl="1">
              <a:lnSpc>
                <a:spcPct val="120000"/>
              </a:lnSpc>
              <a:buClr>
                <a:srgbClr val="6A4A62"/>
              </a:buClr>
            </a:pPr>
            <a:r>
              <a:rPr lang="en-US" sz="3100" dirty="0"/>
              <a:t>Forms/information sheets included as part of </a:t>
            </a:r>
            <a:r>
              <a:rPr lang="en-US" sz="3100" b="1" dirty="0"/>
              <a:t>registration packets</a:t>
            </a:r>
          </a:p>
          <a:p>
            <a:pPr lvl="1">
              <a:lnSpc>
                <a:spcPct val="120000"/>
              </a:lnSpc>
              <a:buClr>
                <a:srgbClr val="6A4A62"/>
              </a:buClr>
            </a:pPr>
            <a:r>
              <a:rPr lang="en-US" sz="3100" dirty="0"/>
              <a:t>Discussions with students in class and parents/caregivers at meetings</a:t>
            </a:r>
          </a:p>
          <a:p>
            <a:pPr lvl="1">
              <a:lnSpc>
                <a:spcPct val="120000"/>
              </a:lnSpc>
              <a:buClr>
                <a:srgbClr val="6A4A62"/>
              </a:buClr>
            </a:pPr>
            <a:r>
              <a:rPr lang="en-US" sz="3100" b="1" dirty="0"/>
              <a:t>Signs displayed </a:t>
            </a:r>
            <a:r>
              <a:rPr lang="en-US" sz="3100" dirty="0"/>
              <a:t>around the school</a:t>
            </a:r>
          </a:p>
          <a:p>
            <a:pPr lvl="1">
              <a:lnSpc>
                <a:spcPct val="120000"/>
              </a:lnSpc>
              <a:buClr>
                <a:srgbClr val="6A4A62"/>
              </a:buClr>
            </a:pPr>
            <a:r>
              <a:rPr lang="en-US" sz="3100" b="1" dirty="0"/>
              <a:t>Script</a:t>
            </a:r>
            <a:r>
              <a:rPr lang="en-US" sz="3100" dirty="0"/>
              <a:t> read to students prior to administration</a:t>
            </a:r>
          </a:p>
          <a:p>
            <a:endParaRPr lang="en-US" dirty="0"/>
          </a:p>
        </p:txBody>
      </p:sp>
      <p:cxnSp>
        <p:nvCxnSpPr>
          <p:cNvPr id="7" name="Straight Connector 6">
            <a:extLst>
              <a:ext uri="{C183D7F6-B498-43B3-948B-1728B52AA6E4}">
                <adec:decorative xmlns:adec="http://schemas.microsoft.com/office/drawing/2017/decorative" val="1"/>
              </a:ext>
            </a:extLst>
          </p:cNvPr>
          <p:cNvCxnSpPr/>
          <p:nvPr/>
        </p:nvCxnSpPr>
        <p:spPr>
          <a:xfrm>
            <a:off x="458694" y="1125236"/>
            <a:ext cx="10350500"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4" name="Picture 3" descr="Student reading and signing a form"/>
          <p:cNvPicPr>
            <a:picLocks noChangeAspect="1"/>
          </p:cNvPicPr>
          <p:nvPr/>
        </p:nvPicPr>
        <p:blipFill rotWithShape="1">
          <a:blip r:embed="rId3">
            <a:extLst>
              <a:ext uri="{28A0092B-C50C-407E-A947-70E740481C1C}">
                <a14:useLocalDpi xmlns:a14="http://schemas.microsoft.com/office/drawing/2010/main" val="0"/>
              </a:ext>
            </a:extLst>
          </a:blip>
          <a:srcRect l="5858" r="10177" b="11238"/>
          <a:stretch/>
        </p:blipFill>
        <p:spPr>
          <a:xfrm>
            <a:off x="8009682" y="1596351"/>
            <a:ext cx="3442314" cy="2424922"/>
          </a:xfrm>
          <a:prstGeom prst="rect">
            <a:avLst/>
          </a:prstGeom>
        </p:spPr>
      </p:pic>
      <p:sp>
        <p:nvSpPr>
          <p:cNvPr id="2" name="Title 1" hidden="1">
            <a:extLst>
              <a:ext uri="{FF2B5EF4-FFF2-40B4-BE49-F238E27FC236}">
                <a16:creationId xmlns:a16="http://schemas.microsoft.com/office/drawing/2014/main" id="{5DA41517-7213-4ADF-B1C4-0E53D486DAB4}"/>
              </a:ext>
            </a:extLst>
          </p:cNvPr>
          <p:cNvSpPr>
            <a:spLocks noGrp="1"/>
          </p:cNvSpPr>
          <p:nvPr>
            <p:ph type="title"/>
          </p:nvPr>
        </p:nvSpPr>
        <p:spPr/>
        <p:txBody>
          <a:bodyPr/>
          <a:lstStyle/>
          <a:p>
            <a:r>
              <a:rPr lang="en-US" dirty="0"/>
              <a:t>Determine Consent and Assent</a:t>
            </a:r>
            <a:r>
              <a:rPr lang="en-US" baseline="0" dirty="0"/>
              <a:t> Procedures</a:t>
            </a:r>
            <a:endParaRPr lang="en-US" dirty="0"/>
          </a:p>
        </p:txBody>
      </p:sp>
      <p:sp>
        <p:nvSpPr>
          <p:cNvPr id="9" name="Footer Placeholder 5">
            <a:extLst>
              <a:ext uri="{FF2B5EF4-FFF2-40B4-BE49-F238E27FC236}">
                <a16:creationId xmlns:a16="http://schemas.microsoft.com/office/drawing/2014/main" id="{A1C7F58C-A06E-0942-9132-9A6C3FD207E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17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8" name="Rectangle 7"/>
          <p:cNvSpPr/>
          <p:nvPr/>
        </p:nvSpPr>
        <p:spPr>
          <a:xfrm>
            <a:off x="354211" y="1768536"/>
            <a:ext cx="10873946" cy="4770537"/>
          </a:xfrm>
          <a:prstGeom prst="rect">
            <a:avLst/>
          </a:prstGeom>
        </p:spPr>
        <p:txBody>
          <a:bodyPr wrap="square">
            <a:spAutoFit/>
          </a:bodyPr>
          <a:lstStyle/>
          <a:p>
            <a:r>
              <a:rPr lang="en-US" sz="1900" b="1" dirty="0"/>
              <a:t>Public Domain Notice</a:t>
            </a:r>
            <a:endParaRPr lang="en-US" sz="1900" dirty="0"/>
          </a:p>
          <a:p>
            <a:r>
              <a:rPr lang="en-US" sz="1900" dirty="0"/>
              <a:t>All material appearing in this publication except that taken directly from copyrighted sources is in the public domain and may be reproduced or copied without permission from SAMHSA. </a:t>
            </a:r>
          </a:p>
          <a:p>
            <a:endParaRPr lang="en-US" sz="1900" dirty="0"/>
          </a:p>
          <a:p>
            <a:r>
              <a:rPr lang="en-US" sz="1900" dirty="0"/>
              <a:t>Do not reproduce or distribute this publication for a fee without specific, written authorization from the MHTTC NCO. </a:t>
            </a:r>
          </a:p>
          <a:p>
            <a:endParaRPr lang="en-US" sz="1900" dirty="0"/>
          </a:p>
          <a:p>
            <a:r>
              <a:rPr lang="en-US" sz="1900" dirty="0"/>
              <a:t>All material appearing in this publication should be appropriately cited using the recommended citation below. If content is removed, added or adapted from the original material in this publication, these modifications should be clearly noted. </a:t>
            </a:r>
          </a:p>
          <a:p>
            <a:endParaRPr lang="en-US" sz="1900" dirty="0">
              <a:effectLst/>
            </a:endParaRPr>
          </a:p>
          <a:p>
            <a:r>
              <a:rPr lang="en-US" sz="1900" b="1" dirty="0"/>
              <a:t>Recommended Citation</a:t>
            </a:r>
            <a:endParaRPr lang="en-US" sz="1900" dirty="0"/>
          </a:p>
          <a:p>
            <a:r>
              <a:rPr lang="en-US" sz="1900" dirty="0"/>
              <a:t>National Center for School Mental Health and MHTTC Network Coordinating Office. (2019). </a:t>
            </a:r>
            <a:r>
              <a:rPr lang="en-US" sz="1900" i="1" dirty="0"/>
              <a:t>Trainer manual, National School Mental Health Best Practices: Implementation Guidance Modules for States, Districts, and Schools.</a:t>
            </a:r>
            <a:r>
              <a:rPr lang="en-US" sz="1900" dirty="0"/>
              <a:t> Palo Alto, CA: MHTTC Network Coordinating Office. </a:t>
            </a:r>
          </a:p>
          <a:p>
            <a:endParaRPr lang="en-US" sz="1900" dirty="0">
              <a:effectLst/>
            </a:endParaRPr>
          </a:p>
        </p:txBody>
      </p:sp>
      <p:sp>
        <p:nvSpPr>
          <p:cNvPr id="2" name="Title 1" hidden="1">
            <a:extLst>
              <a:ext uri="{FF2B5EF4-FFF2-40B4-BE49-F238E27FC236}">
                <a16:creationId xmlns:a16="http://schemas.microsoft.com/office/drawing/2014/main" id="{07D766AD-6280-4DF9-9836-ECA0355A697A}"/>
              </a:ext>
            </a:extLst>
          </p:cNvPr>
          <p:cNvSpPr>
            <a:spLocks noGrp="1"/>
          </p:cNvSpPr>
          <p:nvPr>
            <p:ph type="title" idx="4294967295"/>
          </p:nvPr>
        </p:nvSpPr>
        <p:spPr/>
        <p:txBody>
          <a:bodyPr/>
          <a:lstStyle/>
          <a:p>
            <a:r>
              <a:rPr lang="en-US" dirty="0"/>
              <a:t>Disclaimer</a:t>
            </a:r>
            <a:r>
              <a:rPr lang="en-US" baseline="0" dirty="0"/>
              <a:t> (2)</a:t>
            </a:r>
            <a:endParaRPr lang="en-US" dirty="0"/>
          </a:p>
        </p:txBody>
      </p:sp>
      <p:sp>
        <p:nvSpPr>
          <p:cNvPr id="9" name="Footer Placeholder 5">
            <a:extLst>
              <a:ext uri="{FF2B5EF4-FFF2-40B4-BE49-F238E27FC236}">
                <a16:creationId xmlns:a16="http://schemas.microsoft.com/office/drawing/2014/main" id="{A327349C-2917-D94D-8C5A-C6594928D62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13906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4163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Screening Action Steps</a:t>
            </a:r>
          </a:p>
        </p:txBody>
      </p:sp>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8299920B-CFFF-3C41-902A-377DE6C63EE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graphicFrame>
        <p:nvGraphicFramePr>
          <p:cNvPr id="8" name="Diagram 7">
            <a:extLst>
              <a:ext uri="{FF2B5EF4-FFF2-40B4-BE49-F238E27FC236}">
                <a16:creationId xmlns:a16="http://schemas.microsoft.com/office/drawing/2014/main" id="{B11C9AEC-69E0-9D6F-0D51-2A23BA0495BF}"/>
              </a:ext>
            </a:extLst>
          </p:cNvPr>
          <p:cNvGraphicFramePr/>
          <p:nvPr>
            <p:extLst>
              <p:ext uri="{D42A27DB-BD31-4B8C-83A1-F6EECF244321}">
                <p14:modId xmlns:p14="http://schemas.microsoft.com/office/powerpoint/2010/main" val="3346245077"/>
              </p:ext>
            </p:extLst>
          </p:nvPr>
        </p:nvGraphicFramePr>
        <p:xfrm>
          <a:off x="2032000" y="12198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hidden="1">
            <a:extLst>
              <a:ext uri="{FF2B5EF4-FFF2-40B4-BE49-F238E27FC236}">
                <a16:creationId xmlns:a16="http://schemas.microsoft.com/office/drawing/2014/main" id="{E83B3C55-018F-4027-9C9C-321756C01283}"/>
              </a:ext>
            </a:extLst>
          </p:cNvPr>
          <p:cNvSpPr>
            <a:spLocks noGrp="1"/>
          </p:cNvSpPr>
          <p:nvPr>
            <p:ph type="title" idx="4294967295"/>
          </p:nvPr>
        </p:nvSpPr>
        <p:spPr/>
        <p:txBody>
          <a:bodyPr/>
          <a:lstStyle/>
          <a:p>
            <a:r>
              <a:rPr lang="en-US" dirty="0"/>
              <a:t>Screening Action Steps</a:t>
            </a:r>
          </a:p>
        </p:txBody>
      </p:sp>
      <p:sp>
        <p:nvSpPr>
          <p:cNvPr id="10" name="Oval 9">
            <a:extLst>
              <a:ext uri="{FF2B5EF4-FFF2-40B4-BE49-F238E27FC236}">
                <a16:creationId xmlns:a16="http://schemas.microsoft.com/office/drawing/2014/main" id="{26D2266E-AC9E-AC59-B2B9-F8FBEF107432}"/>
              </a:ext>
            </a:extLst>
          </p:cNvPr>
          <p:cNvSpPr/>
          <p:nvPr/>
        </p:nvSpPr>
        <p:spPr>
          <a:xfrm>
            <a:off x="1380753" y="3060568"/>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6B0239B-EECF-1ED2-88E0-8200F6C9470A}"/>
              </a:ext>
            </a:extLst>
          </p:cNvPr>
          <p:cNvSpPr/>
          <p:nvPr/>
        </p:nvSpPr>
        <p:spPr>
          <a:xfrm>
            <a:off x="7310508" y="4731762"/>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C451341-794E-29D0-389B-7FB7D3E086D7}"/>
              </a:ext>
            </a:extLst>
          </p:cNvPr>
          <p:cNvSpPr/>
          <p:nvPr/>
        </p:nvSpPr>
        <p:spPr>
          <a:xfrm>
            <a:off x="4351605" y="4727938"/>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94807E7-3DF9-3FB9-AD8E-5FAD034A482D}"/>
              </a:ext>
            </a:extLst>
          </p:cNvPr>
          <p:cNvSpPr/>
          <p:nvPr/>
        </p:nvSpPr>
        <p:spPr>
          <a:xfrm>
            <a:off x="1380753" y="4731762"/>
            <a:ext cx="3488789" cy="1737182"/>
          </a:xfrm>
          <a:prstGeom prst="ellipse">
            <a:avLst/>
          </a:prstGeom>
          <a:noFill/>
          <a:ln w="28575">
            <a:solidFill>
              <a:srgbClr val="66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309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6728" y="3760939"/>
            <a:ext cx="8137003" cy="2939266"/>
          </a:xfrm>
          <a:prstGeom prst="rect">
            <a:avLst/>
          </a:prstGeom>
          <a:noFill/>
        </p:spPr>
        <p:txBody>
          <a:bodyPr wrap="square" rtlCol="0">
            <a:spAutoFit/>
          </a:bodyPr>
          <a:lstStyle/>
          <a:p>
            <a:pPr lvl="0">
              <a:spcBef>
                <a:spcPts val="600"/>
              </a:spcBef>
            </a:pPr>
            <a:r>
              <a:rPr lang="en-US" sz="2000" b="1" dirty="0"/>
              <a:t>Online administration</a:t>
            </a:r>
          </a:p>
          <a:p>
            <a:pPr lvl="0">
              <a:spcBef>
                <a:spcPct val="0"/>
              </a:spcBef>
              <a:buFont typeface="Wingdings" pitchFamily="2" charset="2"/>
              <a:buChar char="ü"/>
            </a:pPr>
            <a:r>
              <a:rPr lang="en-US" sz="2000" dirty="0"/>
              <a:t>Efficient data collection and management</a:t>
            </a:r>
          </a:p>
          <a:p>
            <a:pPr lvl="0">
              <a:spcBef>
                <a:spcPct val="0"/>
              </a:spcBef>
              <a:buFont typeface="Wingdings" pitchFamily="2" charset="2"/>
              <a:buChar char="ü"/>
            </a:pPr>
            <a:r>
              <a:rPr lang="en-US" sz="2000" dirty="0"/>
              <a:t>Easier to switch between languages to answer items</a:t>
            </a:r>
          </a:p>
          <a:p>
            <a:pPr lvl="0">
              <a:spcBef>
                <a:spcPct val="0"/>
              </a:spcBef>
              <a:buFont typeface="Wingdings" pitchFamily="2" charset="2"/>
              <a:buChar char="ü"/>
            </a:pPr>
            <a:r>
              <a:rPr lang="en-US" sz="2000" dirty="0"/>
              <a:t>Must confirm screening tools can be converted to online format</a:t>
            </a:r>
          </a:p>
          <a:p>
            <a:pPr lvl="0">
              <a:spcBef>
                <a:spcPts val="600"/>
              </a:spcBef>
            </a:pPr>
            <a:r>
              <a:rPr lang="en-US" sz="2000" b="1" dirty="0"/>
              <a:t>Paper and pencil</a:t>
            </a:r>
          </a:p>
          <a:p>
            <a:pPr lvl="0">
              <a:spcBef>
                <a:spcPct val="0"/>
              </a:spcBef>
              <a:buFont typeface="Wingdings" pitchFamily="2" charset="2"/>
              <a:buChar char="ü"/>
            </a:pPr>
            <a:r>
              <a:rPr lang="en-US" sz="2000" dirty="0"/>
              <a:t>No technology required</a:t>
            </a:r>
          </a:p>
          <a:p>
            <a:pPr lvl="0">
              <a:spcBef>
                <a:spcPct val="0"/>
              </a:spcBef>
              <a:buFont typeface="Wingdings" pitchFamily="2" charset="2"/>
              <a:buChar char="ü"/>
            </a:pPr>
            <a:r>
              <a:rPr lang="en-US" sz="2000" dirty="0"/>
              <a:t>May be time-consuming</a:t>
            </a:r>
          </a:p>
          <a:p>
            <a:pPr lvl="0">
              <a:spcBef>
                <a:spcPct val="0"/>
              </a:spcBef>
              <a:buFont typeface="Wingdings" pitchFamily="2" charset="2"/>
              <a:buChar char="ü"/>
            </a:pPr>
            <a:r>
              <a:rPr lang="en-US" sz="2000" dirty="0"/>
              <a:t>Increased likelihood of errors in scoring and data entry</a:t>
            </a:r>
          </a:p>
          <a:p>
            <a:endParaRPr lang="en-US" sz="2000" dirty="0"/>
          </a:p>
        </p:txBody>
      </p:sp>
      <p:sp>
        <p:nvSpPr>
          <p:cNvPr id="2" name="Title 1"/>
          <p:cNvSpPr>
            <a:spLocks noGrp="1"/>
          </p:cNvSpPr>
          <p:nvPr>
            <p:ph type="title"/>
          </p:nvPr>
        </p:nvSpPr>
        <p:spPr>
          <a:xfrm>
            <a:off x="515155" y="365127"/>
            <a:ext cx="11140225" cy="1325563"/>
          </a:xfrm>
        </p:spPr>
        <p:txBody>
          <a:bodyPr/>
          <a:lstStyle/>
          <a:p>
            <a:r>
              <a:rPr lang="en-US" b="1" dirty="0">
                <a:solidFill>
                  <a:srgbClr val="6A4A62"/>
                </a:solidFill>
                <a:latin typeface="+mn-lt"/>
              </a:rPr>
              <a:t>Develop Data Collection Processes</a:t>
            </a:r>
          </a:p>
        </p:txBody>
      </p:sp>
      <p:sp>
        <p:nvSpPr>
          <p:cNvPr id="3" name="Rectangle 2">
            <a:extLst>
              <a:ext uri="{FF2B5EF4-FFF2-40B4-BE49-F238E27FC236}">
                <a16:creationId xmlns:a16="http://schemas.microsoft.com/office/drawing/2014/main" id="{357CA839-E334-7E46-964C-6686EECCD515}"/>
              </a:ext>
            </a:extLst>
          </p:cNvPr>
          <p:cNvSpPr/>
          <p:nvPr/>
        </p:nvSpPr>
        <p:spPr>
          <a:xfrm>
            <a:off x="515155" y="1616588"/>
            <a:ext cx="6146283" cy="584775"/>
          </a:xfrm>
          <a:prstGeom prst="rect">
            <a:avLst/>
          </a:prstGeom>
        </p:spPr>
        <p:txBody>
          <a:bodyPr wrap="square">
            <a:spAutoFit/>
          </a:bodyPr>
          <a:lstStyle/>
          <a:p>
            <a:pPr lvl="0"/>
            <a:r>
              <a:rPr lang="en-US" sz="3200" b="1" dirty="0">
                <a:solidFill>
                  <a:srgbClr val="6A4A62"/>
                </a:solidFill>
              </a:rPr>
              <a:t>Data Management and Privacy</a:t>
            </a:r>
          </a:p>
        </p:txBody>
      </p:sp>
      <p:cxnSp>
        <p:nvCxnSpPr>
          <p:cNvPr id="6" name="Straight Connector 5">
            <a:extLst>
              <a:ext uri="{C183D7F6-B498-43B3-948B-1728B52AA6E4}">
                <adec:decorative xmlns:adec="http://schemas.microsoft.com/office/drawing/2017/decorative" val="1"/>
              </a:ext>
            </a:extLst>
          </p:cNvPr>
          <p:cNvCxnSpPr/>
          <p:nvPr/>
        </p:nvCxnSpPr>
        <p:spPr>
          <a:xfrm>
            <a:off x="676728" y="1404636"/>
            <a:ext cx="9305472" cy="506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0" name="Rounded Rectangle 9">
            <a:extLst>
              <a:ext uri="{C183D7F6-B498-43B3-948B-1728B52AA6E4}">
                <adec:decorative xmlns:adec="http://schemas.microsoft.com/office/drawing/2017/decorative" val="1"/>
              </a:ext>
            </a:extLst>
          </p:cNvPr>
          <p:cNvSpPr/>
          <p:nvPr/>
        </p:nvSpPr>
        <p:spPr>
          <a:xfrm>
            <a:off x="676728" y="3020114"/>
            <a:ext cx="6187059" cy="657907"/>
          </a:xfrm>
          <a:prstGeom prst="roundRect">
            <a:avLst/>
          </a:prstGeom>
          <a:solidFill>
            <a:srgbClr val="835B79"/>
          </a:solidFill>
          <a:ln>
            <a:noFill/>
          </a:ln>
        </p:spPr>
        <p:style>
          <a:lnRef idx="3">
            <a:scrgbClr r="0" g="0" b="0"/>
          </a:lnRef>
          <a:fillRef idx="1">
            <a:scrgbClr r="0" g="0" b="0"/>
          </a:fillRef>
          <a:effectRef idx="1">
            <a:schemeClr val="accent6">
              <a:hueOff val="0"/>
              <a:satOff val="0"/>
              <a:lumOff val="0"/>
              <a:alphaOff val="0"/>
            </a:schemeClr>
          </a:effectRef>
          <a:fontRef idx="minor">
            <a:schemeClr val="lt1"/>
          </a:fontRef>
        </p:style>
        <p:txBody>
          <a:bodyPr/>
          <a:lstStyle/>
          <a:p>
            <a:endParaRPr lang="en-US"/>
          </a:p>
        </p:txBody>
      </p:sp>
      <p:sp>
        <p:nvSpPr>
          <p:cNvPr id="12" name="Rounded Rectangle 4"/>
          <p:cNvSpPr txBox="1"/>
          <p:nvPr/>
        </p:nvSpPr>
        <p:spPr>
          <a:xfrm>
            <a:off x="699780" y="3052229"/>
            <a:ext cx="6140954" cy="593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Online versus Paper and Pencil</a:t>
            </a:r>
            <a:endParaRPr lang="en-US" sz="2800" kern="1200"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2378" t="16202"/>
          <a:stretch/>
        </p:blipFill>
        <p:spPr>
          <a:xfrm>
            <a:off x="7662441" y="1713715"/>
            <a:ext cx="3992939" cy="2766692"/>
          </a:xfrm>
          <a:prstGeom prst="rect">
            <a:avLst/>
          </a:prstGeom>
        </p:spPr>
      </p:pic>
      <p:sp>
        <p:nvSpPr>
          <p:cNvPr id="11" name="Footer Placeholder 5">
            <a:extLst>
              <a:ext uri="{FF2B5EF4-FFF2-40B4-BE49-F238E27FC236}">
                <a16:creationId xmlns:a16="http://schemas.microsoft.com/office/drawing/2014/main" id="{1A82DDCD-8231-9A4D-B679-001D002310D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
        <p:nvSpPr>
          <p:cNvPr id="7" name="TextBox 6">
            <a:extLst>
              <a:ext uri="{FF2B5EF4-FFF2-40B4-BE49-F238E27FC236}">
                <a16:creationId xmlns:a16="http://schemas.microsoft.com/office/drawing/2014/main" id="{2A3C1140-8C9E-62C9-4A90-B39C114F377F}"/>
              </a:ext>
            </a:extLst>
          </p:cNvPr>
          <p:cNvSpPr txBox="1"/>
          <p:nvPr/>
        </p:nvSpPr>
        <p:spPr>
          <a:xfrm>
            <a:off x="536620" y="2144881"/>
            <a:ext cx="7125821" cy="1015663"/>
          </a:xfrm>
          <a:prstGeom prst="rect">
            <a:avLst/>
          </a:prstGeom>
          <a:noFill/>
        </p:spPr>
        <p:txBody>
          <a:bodyPr wrap="square" rtlCol="0">
            <a:spAutoFit/>
          </a:bodyPr>
          <a:lstStyle/>
          <a:p>
            <a:pPr lvl="0">
              <a:spcBef>
                <a:spcPts val="600"/>
              </a:spcBef>
            </a:pPr>
            <a:r>
              <a:rPr lang="en-US" sz="2000" b="1" dirty="0"/>
              <a:t>Consider data management and privacy as it relates to FERPA and HIPAA</a:t>
            </a:r>
          </a:p>
          <a:p>
            <a:endParaRPr lang="en-US" sz="2000" dirty="0"/>
          </a:p>
        </p:txBody>
      </p:sp>
    </p:spTree>
    <p:custDataLst>
      <p:tags r:id="rId1"/>
    </p:custDataLst>
    <p:extLst>
      <p:ext uri="{BB962C8B-B14F-4D97-AF65-F5344CB8AC3E}">
        <p14:creationId xmlns:p14="http://schemas.microsoft.com/office/powerpoint/2010/main" val="139981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9" y="314327"/>
            <a:ext cx="11016343" cy="981073"/>
          </a:xfrm>
        </p:spPr>
        <p:txBody>
          <a:bodyPr/>
          <a:lstStyle/>
          <a:p>
            <a:r>
              <a:rPr lang="en-US" b="1" dirty="0">
                <a:solidFill>
                  <a:srgbClr val="6A4A62"/>
                </a:solidFill>
                <a:latin typeface="+mn-lt"/>
              </a:rPr>
              <a:t>Develop Administration Processes</a:t>
            </a:r>
          </a:p>
        </p:txBody>
      </p:sp>
      <p:sp>
        <p:nvSpPr>
          <p:cNvPr id="9" name="Content Placeholder 2">
            <a:extLst>
              <a:ext uri="{FF2B5EF4-FFF2-40B4-BE49-F238E27FC236}">
                <a16:creationId xmlns:a16="http://schemas.microsoft.com/office/drawing/2014/main" id="{F6EB9B00-86E4-4772-9844-08110900178B}"/>
              </a:ext>
            </a:extLst>
          </p:cNvPr>
          <p:cNvSpPr>
            <a:spLocks noGrp="1"/>
          </p:cNvSpPr>
          <p:nvPr>
            <p:ph sz="quarter" idx="1"/>
          </p:nvPr>
        </p:nvSpPr>
        <p:spPr>
          <a:xfrm>
            <a:off x="511628" y="1679942"/>
            <a:ext cx="10515600" cy="4428757"/>
          </a:xfrm>
        </p:spPr>
        <p:txBody>
          <a:bodyPr>
            <a:noAutofit/>
          </a:bodyPr>
          <a:lstStyle/>
          <a:p>
            <a:pPr>
              <a:buClr>
                <a:srgbClr val="6A4A62"/>
              </a:buClr>
            </a:pPr>
            <a:r>
              <a:rPr lang="en-US" sz="2400" dirty="0"/>
              <a:t>Who to screen</a:t>
            </a:r>
          </a:p>
          <a:p>
            <a:pPr lvl="1">
              <a:buClr>
                <a:srgbClr val="6A4A62"/>
              </a:buClr>
            </a:pPr>
            <a:r>
              <a:rPr lang="en-US" dirty="0"/>
              <a:t>Pilot with a small group of students</a:t>
            </a:r>
          </a:p>
          <a:p>
            <a:pPr lvl="1">
              <a:spcAft>
                <a:spcPts val="600"/>
              </a:spcAft>
              <a:buClr>
                <a:srgbClr val="6A4A62"/>
              </a:buClr>
            </a:pPr>
            <a:r>
              <a:rPr lang="en-US" dirty="0"/>
              <a:t>Collect feedback from students, families and staff to inform modifications</a:t>
            </a:r>
          </a:p>
          <a:p>
            <a:pPr>
              <a:buClr>
                <a:srgbClr val="6A4A62"/>
              </a:buClr>
            </a:pPr>
            <a:r>
              <a:rPr lang="en-US" sz="2400" dirty="0"/>
              <a:t>When to screen</a:t>
            </a:r>
          </a:p>
          <a:p>
            <a:pPr lvl="1">
              <a:spcAft>
                <a:spcPts val="600"/>
              </a:spcAft>
              <a:buClr>
                <a:srgbClr val="6A4A62"/>
              </a:buClr>
            </a:pPr>
            <a:r>
              <a:rPr lang="en-US" dirty="0"/>
              <a:t>Consider advisory or home room time</a:t>
            </a:r>
          </a:p>
          <a:p>
            <a:pPr>
              <a:buClr>
                <a:srgbClr val="6A4A62"/>
              </a:buClr>
            </a:pPr>
            <a:r>
              <a:rPr lang="en-US" sz="2400" dirty="0"/>
              <a:t>Staff to support screening</a:t>
            </a:r>
          </a:p>
          <a:p>
            <a:pPr lvl="1">
              <a:buClr>
                <a:srgbClr val="6A4A62"/>
              </a:buClr>
            </a:pPr>
            <a:r>
              <a:rPr lang="en-US" dirty="0"/>
              <a:t>Who will administer the screening</a:t>
            </a:r>
          </a:p>
          <a:p>
            <a:pPr lvl="1">
              <a:buClr>
                <a:srgbClr val="6A4A62"/>
              </a:buClr>
            </a:pPr>
            <a:r>
              <a:rPr lang="en-US" dirty="0"/>
              <a:t>Provide information scripts for staff to read including potential trouble-shooting tips</a:t>
            </a:r>
          </a:p>
        </p:txBody>
      </p:sp>
      <p:cxnSp>
        <p:nvCxnSpPr>
          <p:cNvPr id="5" name="Straight Connector 4">
            <a:extLst>
              <a:ext uri="{C183D7F6-B498-43B3-948B-1728B52AA6E4}">
                <adec:decorative xmlns:adec="http://schemas.microsoft.com/office/drawing/2017/decorative" val="1"/>
              </a:ext>
            </a:extLst>
          </p:cNvPr>
          <p:cNvCxnSpPr/>
          <p:nvPr/>
        </p:nvCxnSpPr>
        <p:spPr>
          <a:xfrm>
            <a:off x="511628" y="1295400"/>
            <a:ext cx="9102272"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1B0709A-4588-7D44-872F-9D574F1059A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26485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68BF030-B212-0B04-26D0-EA679079932B}"/>
              </a:ext>
            </a:extLst>
          </p:cNvPr>
          <p:cNvSpPr txBox="1">
            <a:spLocks/>
          </p:cNvSpPr>
          <p:nvPr/>
        </p:nvSpPr>
        <p:spPr>
          <a:xfrm>
            <a:off x="511414" y="1441608"/>
            <a:ext cx="5973815" cy="505126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700" b="1" dirty="0">
                <a:latin typeface="Arial" panose="020B0604020202020204" pitchFamily="34" charset="0"/>
                <a:cs typeface="Arial" panose="020B0604020202020204" pitchFamily="34" charset="0"/>
              </a:rPr>
              <a:t>Tiered approach to follow up</a:t>
            </a:r>
          </a:p>
          <a:p>
            <a:pPr lvl="1"/>
            <a:r>
              <a:rPr lang="en-US" sz="4000" dirty="0">
                <a:latin typeface="Arial" panose="020B0604020202020204" pitchFamily="34" charset="0"/>
                <a:cs typeface="Arial" panose="020B0604020202020204" pitchFamily="34" charset="0"/>
              </a:rPr>
              <a:t>Resource map of school and community supports and services</a:t>
            </a:r>
          </a:p>
          <a:p>
            <a:pPr lvl="1">
              <a:spcAft>
                <a:spcPts val="1200"/>
              </a:spcAft>
            </a:pPr>
            <a:r>
              <a:rPr lang="en-US" sz="4000" dirty="0">
                <a:latin typeface="Arial" panose="020B0604020202020204" pitchFamily="34" charset="0"/>
                <a:cs typeface="Arial" panose="020B0604020202020204" pitchFamily="34" charset="0"/>
              </a:rPr>
              <a:t>Determine interventions that will be implemented for students at different levels of risk</a:t>
            </a:r>
          </a:p>
          <a:p>
            <a:r>
              <a:rPr lang="en-US" sz="4700" b="1" dirty="0">
                <a:latin typeface="Arial" panose="020B0604020202020204" pitchFamily="34" charset="0"/>
                <a:cs typeface="Arial" panose="020B0604020202020204" pitchFamily="34" charset="0"/>
              </a:rPr>
              <a:t>Follow-up schedule</a:t>
            </a:r>
          </a:p>
          <a:p>
            <a:pPr lvl="1"/>
            <a:r>
              <a:rPr lang="en-US" sz="4000" dirty="0">
                <a:latin typeface="Arial" panose="020B0604020202020204" pitchFamily="34" charset="0"/>
                <a:cs typeface="Arial" panose="020B0604020202020204" pitchFamily="34" charset="0"/>
              </a:rPr>
              <a:t>High risk – same day</a:t>
            </a:r>
          </a:p>
          <a:p>
            <a:pPr lvl="1"/>
            <a:r>
              <a:rPr lang="en-US" sz="4000" dirty="0">
                <a:latin typeface="Arial" panose="020B0604020202020204" pitchFamily="34" charset="0"/>
                <a:cs typeface="Arial" panose="020B0604020202020204" pitchFamily="34" charset="0"/>
              </a:rPr>
              <a:t>Moderate risk – within a week</a:t>
            </a:r>
          </a:p>
          <a:p>
            <a:pPr lvl="1"/>
            <a:r>
              <a:rPr lang="en-US" sz="4000" dirty="0">
                <a:latin typeface="Arial" panose="020B0604020202020204" pitchFamily="34" charset="0"/>
                <a:cs typeface="Arial" panose="020B0604020202020204" pitchFamily="34" charset="0"/>
              </a:rPr>
              <a:t>Low risk – communicate findings to staff, students, and parents within a reasonable timeframe (e.g., one month).</a:t>
            </a:r>
          </a:p>
          <a:p>
            <a:pPr lvl="1">
              <a:spcAft>
                <a:spcPts val="1200"/>
              </a:spcAft>
            </a:pPr>
            <a:r>
              <a:rPr lang="en-US" sz="4000" dirty="0">
                <a:latin typeface="Arial" panose="020B0604020202020204" pitchFamily="34" charset="0"/>
                <a:cs typeface="Arial" panose="020B0604020202020204" pitchFamily="34" charset="0"/>
              </a:rPr>
              <a:t>Processes to follow up with caregivers and school staff</a:t>
            </a:r>
          </a:p>
          <a:p>
            <a:pPr>
              <a:spcBef>
                <a:spcPts val="0"/>
              </a:spcBef>
            </a:pPr>
            <a:r>
              <a:rPr lang="en-US" sz="4000" dirty="0">
                <a:latin typeface="Arial" panose="020B0604020202020204" pitchFamily="34" charset="0"/>
                <a:cs typeface="Arial" panose="020B0604020202020204" pitchFamily="34" charset="0"/>
              </a:rPr>
              <a:t>Alert crisis teams and local community mental health providers to be on call in advance of screenings</a:t>
            </a:r>
            <a:endParaRPr lang="en-US" sz="4000" dirty="0">
              <a:solidFill>
                <a:srgbClr val="FF0000"/>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A0842592-30A0-071D-DBFB-53B7663FE107}"/>
              </a:ext>
            </a:extLst>
          </p:cNvPr>
          <p:cNvSpPr txBox="1">
            <a:spLocks/>
          </p:cNvSpPr>
          <p:nvPr/>
        </p:nvSpPr>
        <p:spPr>
          <a:xfrm>
            <a:off x="592429" y="173038"/>
            <a:ext cx="11088710" cy="963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A4A62"/>
                </a:solidFill>
                <a:latin typeface="Arial" panose="020B0604020202020204" pitchFamily="34" charset="0"/>
                <a:cs typeface="Arial" panose="020B0604020202020204" pitchFamily="34" charset="0"/>
              </a:rPr>
              <a:t>Develop Follow-Up Processes</a:t>
            </a:r>
            <a:endParaRPr lang="en-US" b="1" dirty="0">
              <a:solidFill>
                <a:srgbClr val="6A4A6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E32EE41C-7F3D-CF25-9C04-A129CF153683}"/>
              </a:ext>
              <a:ext uri="{C183D7F6-B498-43B3-948B-1728B52AA6E4}">
                <adec:decorative xmlns:adec="http://schemas.microsoft.com/office/drawing/2017/decorative" val="1"/>
              </a:ext>
            </a:extLst>
          </p:cNvPr>
          <p:cNvCxnSpPr/>
          <p:nvPr/>
        </p:nvCxnSpPr>
        <p:spPr>
          <a:xfrm>
            <a:off x="727528" y="1136807"/>
            <a:ext cx="7870372"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id="{978DA0AF-5031-C6DF-882A-1A6736641CA1}"/>
              </a:ext>
            </a:extLst>
          </p:cNvPr>
          <p:cNvGraphicFramePr/>
          <p:nvPr>
            <p:extLst>
              <p:ext uri="{D42A27DB-BD31-4B8C-83A1-F6EECF244321}">
                <p14:modId xmlns:p14="http://schemas.microsoft.com/office/powerpoint/2010/main" val="2074053583"/>
              </p:ext>
            </p:extLst>
          </p:nvPr>
        </p:nvGraphicFramePr>
        <p:xfrm>
          <a:off x="6014986" y="1854110"/>
          <a:ext cx="5973815" cy="3098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ontent Placeholder 2">
            <a:extLst>
              <a:ext uri="{FF2B5EF4-FFF2-40B4-BE49-F238E27FC236}">
                <a16:creationId xmlns:a16="http://schemas.microsoft.com/office/drawing/2014/main" id="{AACDE32E-FD54-0C19-8E3C-4EEAF031C5E4}"/>
              </a:ext>
            </a:extLst>
          </p:cNvPr>
          <p:cNvSpPr txBox="1">
            <a:spLocks/>
          </p:cNvSpPr>
          <p:nvPr/>
        </p:nvSpPr>
        <p:spPr>
          <a:xfrm>
            <a:off x="6485229" y="1441607"/>
            <a:ext cx="4826000" cy="65896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Arial" panose="020B0604020202020204" pitchFamily="34" charset="0"/>
                <a:cs typeface="Arial" panose="020B0604020202020204" pitchFamily="34" charset="0"/>
              </a:rPr>
              <a:t>Trauma-informed and culturally responsive follow-up</a:t>
            </a:r>
          </a:p>
        </p:txBody>
      </p:sp>
      <p:sp>
        <p:nvSpPr>
          <p:cNvPr id="11" name="Footer Placeholder 5">
            <a:extLst>
              <a:ext uri="{FF2B5EF4-FFF2-40B4-BE49-F238E27FC236}">
                <a16:creationId xmlns:a16="http://schemas.microsoft.com/office/drawing/2014/main" id="{67684523-5D68-ED87-DFDC-78CF4660168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962499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E250E60A-A54F-43CB-847B-DA69E6691182}"/>
              </a:ext>
            </a:extLst>
          </p:cNvPr>
          <p:cNvSpPr txBox="1">
            <a:spLocks/>
          </p:cNvSpPr>
          <p:nvPr/>
        </p:nvSpPr>
        <p:spPr>
          <a:xfrm>
            <a:off x="628524" y="197101"/>
            <a:ext cx="11088710" cy="963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Addressing Barriers</a:t>
            </a:r>
          </a:p>
        </p:txBody>
      </p:sp>
      <p:cxnSp>
        <p:nvCxnSpPr>
          <p:cNvPr id="7" name="Straight Connector 6">
            <a:extLst>
              <a:ext uri="{C183D7F6-B498-43B3-948B-1728B52AA6E4}">
                <adec:decorative xmlns:adec="http://schemas.microsoft.com/office/drawing/2017/decorative" val="1"/>
              </a:ext>
            </a:extLst>
          </p:cNvPr>
          <p:cNvCxnSpPr>
            <a:endCxn id="2" idx="2"/>
          </p:cNvCxnSpPr>
          <p:nvPr/>
        </p:nvCxnSpPr>
        <p:spPr>
          <a:xfrm>
            <a:off x="785395" y="1155147"/>
            <a:ext cx="5387484" cy="572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4B17439-17A1-4F51-80D7-8EB16933494A}"/>
              </a:ext>
            </a:extLst>
          </p:cNvPr>
          <p:cNvGraphicFramePr>
            <a:graphicFrameLocks noGrp="1"/>
          </p:cNvGraphicFramePr>
          <p:nvPr>
            <p:extLst>
              <p:ext uri="{D42A27DB-BD31-4B8C-83A1-F6EECF244321}">
                <p14:modId xmlns:p14="http://schemas.microsoft.com/office/powerpoint/2010/main" val="1578750233"/>
              </p:ext>
            </p:extLst>
          </p:nvPr>
        </p:nvGraphicFramePr>
        <p:xfrm>
          <a:off x="628524" y="1394576"/>
          <a:ext cx="11366960" cy="4873875"/>
        </p:xfrm>
        <a:graphic>
          <a:graphicData uri="http://schemas.openxmlformats.org/drawingml/2006/table">
            <a:tbl>
              <a:tblPr firstRow="1">
                <a:tableStyleId>{5C22544A-7EE6-4342-B048-85BDC9FD1C3A}</a:tableStyleId>
              </a:tblPr>
              <a:tblGrid>
                <a:gridCol w="2841740">
                  <a:extLst>
                    <a:ext uri="{9D8B030D-6E8A-4147-A177-3AD203B41FA5}">
                      <a16:colId xmlns:a16="http://schemas.microsoft.com/office/drawing/2014/main" val="3314127290"/>
                    </a:ext>
                  </a:extLst>
                </a:gridCol>
                <a:gridCol w="2841740">
                  <a:extLst>
                    <a:ext uri="{9D8B030D-6E8A-4147-A177-3AD203B41FA5}">
                      <a16:colId xmlns:a16="http://schemas.microsoft.com/office/drawing/2014/main" val="1901192449"/>
                    </a:ext>
                  </a:extLst>
                </a:gridCol>
                <a:gridCol w="2841740">
                  <a:extLst>
                    <a:ext uri="{9D8B030D-6E8A-4147-A177-3AD203B41FA5}">
                      <a16:colId xmlns:a16="http://schemas.microsoft.com/office/drawing/2014/main" val="758005976"/>
                    </a:ext>
                  </a:extLst>
                </a:gridCol>
                <a:gridCol w="2841740">
                  <a:extLst>
                    <a:ext uri="{9D8B030D-6E8A-4147-A177-3AD203B41FA5}">
                      <a16:colId xmlns:a16="http://schemas.microsoft.com/office/drawing/2014/main" val="1493017841"/>
                    </a:ext>
                  </a:extLst>
                </a:gridCol>
              </a:tblGrid>
              <a:tr h="1107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The i</a:t>
                      </a:r>
                      <a:r>
                        <a:rPr lang="en-US" sz="1800" kern="1200" dirty="0">
                          <a:solidFill>
                            <a:schemeClr val="bg1"/>
                          </a:solidFill>
                        </a:rPr>
                        <a:t>dentified need will exceed our capacity.</a:t>
                      </a:r>
                    </a:p>
                  </a:txBody>
                  <a:tcPr anchor="ctr">
                    <a:solidFill>
                      <a:srgbClr val="6A4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rPr>
                        <a:t>Our community doesn’t like the idea.</a:t>
                      </a:r>
                    </a:p>
                  </a:txBody>
                  <a:tcPr anchor="ctr">
                    <a:solidFill>
                      <a:srgbClr val="6A4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rPr>
                        <a:t>Obtaining consent from parents will exceed our capacity.</a:t>
                      </a:r>
                    </a:p>
                  </a:txBody>
                  <a:tcPr anchor="ctr">
                    <a:solidFill>
                      <a:srgbClr val="6A4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rPr>
                        <a:t>What will we screen for? </a:t>
                      </a:r>
                    </a:p>
                  </a:txBody>
                  <a:tcPr anchor="ctr">
                    <a:solidFill>
                      <a:srgbClr val="6A4A62"/>
                    </a:solidFill>
                  </a:tcPr>
                </a:tc>
                <a:extLst>
                  <a:ext uri="{0D108BD9-81ED-4DB2-BD59-A6C34878D82A}">
                    <a16:rowId xmlns:a16="http://schemas.microsoft.com/office/drawing/2014/main" val="4149204122"/>
                  </a:ext>
                </a:extLst>
              </a:tr>
              <a:tr h="7753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Set triaging data rules in advance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Involve multiple stakeholders in planning</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Use passive consent and opt-out procedures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Obtain input on key focus areas to start with </a:t>
                      </a:r>
                    </a:p>
                  </a:txBody>
                  <a:tcPr anchor="ctr">
                    <a:solidFill>
                      <a:schemeClr val="bg1">
                        <a:lumMod val="95000"/>
                      </a:schemeClr>
                    </a:solidFill>
                  </a:tcPr>
                </a:tc>
                <a:extLst>
                  <a:ext uri="{0D108BD9-81ED-4DB2-BD59-A6C34878D82A}">
                    <a16:rowId xmlns:a16="http://schemas.microsoft.com/office/drawing/2014/main" val="222947065"/>
                  </a:ext>
                </a:extLst>
              </a:tr>
              <a:tr h="1107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Review existing resources/capacity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Use existing community and parent forums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Share a consistent message in multiple formats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Consider different measures by grade levels, schools, </a:t>
                      </a:r>
                      <a:r>
                        <a:rPr lang="en-US" sz="1800" kern="1200" baseline="0" dirty="0" err="1">
                          <a:solidFill>
                            <a:schemeClr val="tx1"/>
                          </a:solidFill>
                        </a:rPr>
                        <a:t>etc</a:t>
                      </a:r>
                      <a:endParaRPr lang="en-US" sz="1800" kern="1200" baseline="0" dirty="0">
                        <a:solidFill>
                          <a:schemeClr val="tx1"/>
                        </a:solidFill>
                      </a:endParaRPr>
                    </a:p>
                  </a:txBody>
                  <a:tcPr anchor="ctr">
                    <a:solidFill>
                      <a:schemeClr val="bg1">
                        <a:lumMod val="95000"/>
                      </a:schemeClr>
                    </a:solidFill>
                  </a:tcPr>
                </a:tc>
                <a:extLst>
                  <a:ext uri="{0D108BD9-81ED-4DB2-BD59-A6C34878D82A}">
                    <a16:rowId xmlns:a16="http://schemas.microsoft.com/office/drawing/2014/main" val="3263884912"/>
                  </a:ext>
                </a:extLst>
              </a:tr>
              <a:tr h="1107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Review surveillance data</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Start by screening for resilience and strengths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Engage parents in developing your message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Use the SHAPE Screening and Assessment Library</a:t>
                      </a:r>
                    </a:p>
                  </a:txBody>
                  <a:tcPr anchor="ctr">
                    <a:solidFill>
                      <a:schemeClr val="bg1">
                        <a:lumMod val="95000"/>
                      </a:schemeClr>
                    </a:solidFill>
                  </a:tcPr>
                </a:tc>
                <a:extLst>
                  <a:ext uri="{0D108BD9-81ED-4DB2-BD59-A6C34878D82A}">
                    <a16:rowId xmlns:a16="http://schemas.microsoft.com/office/drawing/2014/main" val="1176967757"/>
                  </a:ext>
                </a:extLst>
              </a:tr>
              <a:tr h="7753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Start small then adapt and scale up</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Start small then adapt and scale up</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Start small then adapt and scale up</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Start small then adapt and scale up</a:t>
                      </a:r>
                    </a:p>
                  </a:txBody>
                  <a:tcPr anchor="ctr">
                    <a:solidFill>
                      <a:schemeClr val="bg1">
                        <a:lumMod val="95000"/>
                      </a:schemeClr>
                    </a:solidFill>
                  </a:tcPr>
                </a:tc>
                <a:extLst>
                  <a:ext uri="{0D108BD9-81ED-4DB2-BD59-A6C34878D82A}">
                    <a16:rowId xmlns:a16="http://schemas.microsoft.com/office/drawing/2014/main" val="1823133102"/>
                  </a:ext>
                </a:extLst>
              </a:tr>
            </a:tbl>
          </a:graphicData>
        </a:graphic>
      </p:graphicFrame>
    </p:spTree>
    <p:extLst>
      <p:ext uri="{BB962C8B-B14F-4D97-AF65-F5344CB8AC3E}">
        <p14:creationId xmlns:p14="http://schemas.microsoft.com/office/powerpoint/2010/main" val="3283578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a child looking at each other&#10;&#10;Description automatically generated">
            <a:extLst>
              <a:ext uri="{FF2B5EF4-FFF2-40B4-BE49-F238E27FC236}">
                <a16:creationId xmlns:a16="http://schemas.microsoft.com/office/drawing/2014/main" id="{D460F5D5-C573-3CDA-7A01-5607DED69F09}"/>
              </a:ext>
            </a:extLst>
          </p:cNvPr>
          <p:cNvPicPr>
            <a:picLocks noChangeAspect="1"/>
          </p:cNvPicPr>
          <p:nvPr/>
        </p:nvPicPr>
        <p:blipFill>
          <a:blip r:embed="rId2"/>
          <a:stretch>
            <a:fillRect/>
          </a:stretch>
        </p:blipFill>
        <p:spPr>
          <a:xfrm>
            <a:off x="7839702" y="1798253"/>
            <a:ext cx="2910553" cy="3766597"/>
          </a:xfrm>
          <a:prstGeom prst="rect">
            <a:avLst/>
          </a:prstGeom>
        </p:spPr>
      </p:pic>
      <p:sp>
        <p:nvSpPr>
          <p:cNvPr id="3" name="Content Placeholder 3">
            <a:extLst>
              <a:ext uri="{FF2B5EF4-FFF2-40B4-BE49-F238E27FC236}">
                <a16:creationId xmlns:a16="http://schemas.microsoft.com/office/drawing/2014/main" id="{9C404183-9F6E-EDBE-BC65-000E7C8D893C}"/>
              </a:ext>
            </a:extLst>
          </p:cNvPr>
          <p:cNvSpPr txBox="1">
            <a:spLocks/>
          </p:cNvSpPr>
          <p:nvPr/>
        </p:nvSpPr>
        <p:spPr>
          <a:xfrm>
            <a:off x="593767" y="1769643"/>
            <a:ext cx="5706672" cy="194510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Provides guidance to advance school mental health quality and sustainability</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Includes: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Background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Best practices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Action steps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Examples from the field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Resources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2">
            <a:extLst>
              <a:ext uri="{FF2B5EF4-FFF2-40B4-BE49-F238E27FC236}">
                <a16:creationId xmlns:a16="http://schemas.microsoft.com/office/drawing/2014/main" id="{DC05EB33-DA33-31F0-0FB9-364BF4C675D6}"/>
              </a:ext>
            </a:extLst>
          </p:cNvPr>
          <p:cNvSpPr txBox="1">
            <a:spLocks/>
          </p:cNvSpPr>
          <p:nvPr/>
        </p:nvSpPr>
        <p:spPr>
          <a:xfrm>
            <a:off x="272925" y="468233"/>
            <a:ext cx="10841732" cy="888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pitchFamily="34" charset="0"/>
                <a:ea typeface="+mn-ea"/>
                <a:cs typeface="Arial" panose="020B0604020202020204" pitchFamily="34" charset="0"/>
              </a:rPr>
              <a:t>School Mental Health Quality Guide:                      Screening</a:t>
            </a:r>
          </a:p>
        </p:txBody>
      </p:sp>
      <p:cxnSp>
        <p:nvCxnSpPr>
          <p:cNvPr id="5" name="Straight Connector 4">
            <a:extLst>
              <a:ext uri="{FF2B5EF4-FFF2-40B4-BE49-F238E27FC236}">
                <a16:creationId xmlns:a16="http://schemas.microsoft.com/office/drawing/2014/main" id="{ED7F80F5-E17C-B98A-F36C-D5AD17B7DC8A}"/>
              </a:ext>
              <a:ext uri="{C183D7F6-B498-43B3-948B-1728B52AA6E4}">
                <adec:decorative xmlns:adec="http://schemas.microsoft.com/office/drawing/2017/decorative" val="1"/>
              </a:ext>
            </a:extLst>
          </p:cNvPr>
          <p:cNvCxnSpPr/>
          <p:nvPr/>
        </p:nvCxnSpPr>
        <p:spPr>
          <a:xfrm flipH="1">
            <a:off x="6300439" y="176964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6" name="Group 5" descr="Resources Heading ">
            <a:extLst>
              <a:ext uri="{FF2B5EF4-FFF2-40B4-BE49-F238E27FC236}">
                <a16:creationId xmlns:a16="http://schemas.microsoft.com/office/drawing/2014/main" id="{2D81762D-7FDF-B665-07B7-9BA9233D076A}"/>
              </a:ext>
            </a:extLst>
          </p:cNvPr>
          <p:cNvGrpSpPr/>
          <p:nvPr/>
        </p:nvGrpSpPr>
        <p:grpSpPr>
          <a:xfrm>
            <a:off x="9116703" y="0"/>
            <a:ext cx="3075297" cy="968992"/>
            <a:chOff x="6874681" y="0"/>
            <a:chExt cx="2269319" cy="682388"/>
          </a:xfrm>
          <a:solidFill>
            <a:srgbClr val="6A4A62"/>
          </a:solidFill>
        </p:grpSpPr>
        <p:sp>
          <p:nvSpPr>
            <p:cNvPr id="7" name="Rectangle 8">
              <a:extLst>
                <a:ext uri="{FF2B5EF4-FFF2-40B4-BE49-F238E27FC236}">
                  <a16:creationId xmlns:a16="http://schemas.microsoft.com/office/drawing/2014/main" id="{BEDD8BF6-0CAA-36BF-A99A-6B568ACB589F}"/>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66DEC79-CB6F-D6D3-B81D-149904611215}"/>
                </a:ext>
              </a:extLst>
            </p:cNvPr>
            <p:cNvSpPr txBox="1"/>
            <p:nvPr/>
          </p:nvSpPr>
          <p:spPr>
            <a:xfrm>
              <a:off x="7485287" y="147832"/>
              <a:ext cx="1457316" cy="346790"/>
            </a:xfrm>
            <a:prstGeom prst="rect">
              <a:avLst/>
            </a:prstGeom>
            <a:grp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Resources</a:t>
              </a:r>
            </a:p>
          </p:txBody>
        </p:sp>
      </p:grpSp>
      <p:pic>
        <p:nvPicPr>
          <p:cNvPr id="9" name="Picture 8" descr="MHTTC stacked color bars" title="MHTTC stacked color bars">
            <a:extLst>
              <a:ext uri="{FF2B5EF4-FFF2-40B4-BE49-F238E27FC236}">
                <a16:creationId xmlns:a16="http://schemas.microsoft.com/office/drawing/2014/main" id="{F7B0DFBC-B2EA-194A-7B0A-ACDD84023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093" y="5177961"/>
            <a:ext cx="3236975" cy="2157984"/>
          </a:xfrm>
          <a:prstGeom prst="rect">
            <a:avLst/>
          </a:prstGeom>
        </p:spPr>
      </p:pic>
      <p:sp>
        <p:nvSpPr>
          <p:cNvPr id="10" name="Rectangle 9">
            <a:extLst>
              <a:ext uri="{FF2B5EF4-FFF2-40B4-BE49-F238E27FC236}">
                <a16:creationId xmlns:a16="http://schemas.microsoft.com/office/drawing/2014/main" id="{9EB83E0C-F109-272E-B124-338484EFBF91}"/>
              </a:ext>
            </a:extLst>
          </p:cNvPr>
          <p:cNvSpPr/>
          <p:nvPr/>
        </p:nvSpPr>
        <p:spPr>
          <a:xfrm>
            <a:off x="10754238" y="5279599"/>
            <a:ext cx="143776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NCSMH, 2023</a:t>
            </a:r>
          </a:p>
        </p:txBody>
      </p:sp>
      <p:sp>
        <p:nvSpPr>
          <p:cNvPr id="11" name="Footer Placeholder 5">
            <a:extLst>
              <a:ext uri="{FF2B5EF4-FFF2-40B4-BE49-F238E27FC236}">
                <a16:creationId xmlns:a16="http://schemas.microsoft.com/office/drawing/2014/main" id="{B9C4FD58-B744-8EE8-AD73-661B158D3348}"/>
              </a:ext>
              <a:ext uri="{C183D7F6-B498-43B3-948B-1728B52AA6E4}">
                <adec:decorative xmlns:adec="http://schemas.microsoft.com/office/drawing/2017/decorative" val="1"/>
              </a:ext>
            </a:extLst>
          </p:cNvPr>
          <p:cNvSpPr txBox="1">
            <a:spLocks/>
          </p:cNvSpPr>
          <p:nvPr/>
        </p:nvSpPr>
        <p:spPr>
          <a:xfrm>
            <a:off x="19067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532564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2200" y="2058307"/>
            <a:ext cx="4000500" cy="2308324"/>
          </a:xfrm>
          <a:prstGeom prst="rect">
            <a:avLst/>
          </a:prstGeom>
        </p:spPr>
        <p:txBody>
          <a:bodyPr wrap="square">
            <a:spAutoFit/>
          </a:bodyPr>
          <a:lstStyle/>
          <a:p>
            <a:r>
              <a:rPr lang="en-US" sz="3400" b="1" dirty="0">
                <a:solidFill>
                  <a:srgbClr val="6A4A62"/>
                </a:solidFill>
              </a:rPr>
              <a:t>Reflection: </a:t>
            </a:r>
          </a:p>
          <a:p>
            <a:r>
              <a:rPr lang="en-US" sz="2200" dirty="0">
                <a:solidFill>
                  <a:srgbClr val="6A4A62"/>
                </a:solidFill>
              </a:rPr>
              <a:t>What concerns do you anticipate when implementing school mental health screening and how might you address them?</a:t>
            </a:r>
          </a:p>
        </p:txBody>
      </p:sp>
      <p:sp>
        <p:nvSpPr>
          <p:cNvPr id="2" name="Title 1"/>
          <p:cNvSpPr>
            <a:spLocks noGrp="1"/>
          </p:cNvSpPr>
          <p:nvPr>
            <p:ph type="title"/>
          </p:nvPr>
        </p:nvSpPr>
        <p:spPr>
          <a:xfrm>
            <a:off x="6524175" y="1536758"/>
            <a:ext cx="5532927" cy="635001"/>
          </a:xfrm>
        </p:spPr>
        <p:txBody>
          <a:bodyPr vert="horz" lIns="91440" tIns="45720" rIns="91440" bIns="45720" rtlCol="0" anchor="ctr">
            <a:noAutofit/>
          </a:bodyPr>
          <a:lstStyle/>
          <a:p>
            <a:pPr lvl="1"/>
            <a:r>
              <a:rPr lang="en-US" sz="3000" b="1" dirty="0">
                <a:solidFill>
                  <a:srgbClr val="6A4A62"/>
                </a:solidFill>
                <a:latin typeface="+mn-lt"/>
              </a:rPr>
              <a:t>Considerations</a:t>
            </a:r>
            <a:br>
              <a:rPr lang="en-US" sz="2800" b="1" dirty="0">
                <a:solidFill>
                  <a:srgbClr val="000000"/>
                </a:solidFill>
                <a:latin typeface="+mn-lt"/>
              </a:rPr>
            </a:br>
            <a:br>
              <a:rPr lang="en-US" sz="2800" b="1" dirty="0">
                <a:solidFill>
                  <a:srgbClr val="000000"/>
                </a:solidFill>
                <a:latin typeface="+mn-lt"/>
              </a:rPr>
            </a:br>
            <a:endParaRPr lang="en-US" sz="2800" b="1" dirty="0">
              <a:solidFill>
                <a:srgbClr val="000000"/>
              </a:solidFill>
              <a:latin typeface="+mn-lt"/>
            </a:endParaRPr>
          </a:p>
        </p:txBody>
      </p:sp>
      <p:sp>
        <p:nvSpPr>
          <p:cNvPr id="4" name="Rounded Rectangular Callout 3">
            <a:extLst>
              <a:ext uri="{C183D7F6-B498-43B3-948B-1728B52AA6E4}">
                <adec:decorative xmlns:adec="http://schemas.microsoft.com/office/drawing/2017/decorative" val="1"/>
              </a:ext>
            </a:extLst>
          </p:cNvPr>
          <p:cNvSpPr/>
          <p:nvPr/>
        </p:nvSpPr>
        <p:spPr>
          <a:xfrm>
            <a:off x="851426" y="1485929"/>
            <a:ext cx="4241274" cy="3391526"/>
          </a:xfrm>
          <a:prstGeom prst="wedgeRoundRectCallout">
            <a:avLst>
              <a:gd name="adj1" fmla="val -25696"/>
              <a:gd name="adj2" fmla="val 79220"/>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5808437" y="1285532"/>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6524174" y="2366082"/>
            <a:ext cx="4575623" cy="1692771"/>
          </a:xfrm>
          <a:prstGeom prst="rect">
            <a:avLst/>
          </a:prstGeom>
          <a:noFill/>
        </p:spPr>
        <p:txBody>
          <a:bodyPr wrap="square" rtlCol="0">
            <a:spAutoFit/>
          </a:bodyPr>
          <a:lstStyle/>
          <a:p>
            <a:pPr marL="285750" indent="-285750">
              <a:buClr>
                <a:srgbClr val="6A4A62"/>
              </a:buClr>
              <a:buFont typeface="Arial" panose="020B0604020202020204" pitchFamily="34" charset="0"/>
              <a:buChar char="•"/>
            </a:pPr>
            <a:r>
              <a:rPr lang="en-US" sz="2600" dirty="0">
                <a:solidFill>
                  <a:srgbClr val="000000"/>
                </a:solidFill>
              </a:rPr>
              <a:t>Capacity</a:t>
            </a:r>
          </a:p>
          <a:p>
            <a:pPr marL="285750" indent="-285750">
              <a:buClr>
                <a:srgbClr val="6A4A62"/>
              </a:buClr>
              <a:buFont typeface="Arial" panose="020B0604020202020204" pitchFamily="34" charset="0"/>
              <a:buChar char="•"/>
            </a:pPr>
            <a:r>
              <a:rPr lang="en-US" sz="2600" dirty="0">
                <a:solidFill>
                  <a:srgbClr val="000000"/>
                </a:solidFill>
              </a:rPr>
              <a:t>Community engagement</a:t>
            </a:r>
          </a:p>
          <a:p>
            <a:pPr marL="285750" indent="-285750">
              <a:buClr>
                <a:srgbClr val="6A4A62"/>
              </a:buClr>
              <a:buFont typeface="Arial" panose="020B0604020202020204" pitchFamily="34" charset="0"/>
              <a:buChar char="•"/>
            </a:pPr>
            <a:r>
              <a:rPr lang="en-US" sz="2600" dirty="0">
                <a:solidFill>
                  <a:srgbClr val="000000"/>
                </a:solidFill>
              </a:rPr>
              <a:t>Parent consent</a:t>
            </a:r>
          </a:p>
          <a:p>
            <a:pPr marL="285750" indent="-285750">
              <a:buClr>
                <a:srgbClr val="6A4A62"/>
              </a:buClr>
              <a:buFont typeface="Arial" panose="020B0604020202020204" pitchFamily="34" charset="0"/>
              <a:buChar char="•"/>
            </a:pPr>
            <a:r>
              <a:rPr lang="en-US" sz="2600" dirty="0">
                <a:solidFill>
                  <a:srgbClr val="000000"/>
                </a:solidFill>
              </a:rPr>
              <a:t>Screening purpose</a:t>
            </a:r>
            <a:endParaRPr lang="en-US" sz="2600" dirty="0"/>
          </a:p>
        </p:txBody>
      </p:sp>
      <p:sp>
        <p:nvSpPr>
          <p:cNvPr id="8" name="Footer Placeholder 5">
            <a:extLst>
              <a:ext uri="{FF2B5EF4-FFF2-40B4-BE49-F238E27FC236}">
                <a16:creationId xmlns:a16="http://schemas.microsoft.com/office/drawing/2014/main" id="{34F7DEEA-7405-FF4E-97B8-CA51723E9E9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945285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E78B6DD-FA26-465C-95C0-68B408308B77}"/>
              </a:ext>
            </a:extLst>
          </p:cNvPr>
          <p:cNvSpPr txBox="1">
            <a:spLocks/>
          </p:cNvSpPr>
          <p:nvPr/>
        </p:nvSpPr>
        <p:spPr>
          <a:xfrm>
            <a:off x="4356101" y="401818"/>
            <a:ext cx="6586491" cy="7901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District Example</a:t>
            </a:r>
          </a:p>
        </p:txBody>
      </p:sp>
      <p:cxnSp>
        <p:nvCxnSpPr>
          <p:cNvPr id="3" name="Straight Connector 2">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4051088" y="1760309"/>
            <a:ext cx="424" cy="3926356"/>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6" name="Content Placeholder 4">
            <a:extLst>
              <a:ext uri="{FF2B5EF4-FFF2-40B4-BE49-F238E27FC236}">
                <a16:creationId xmlns:a16="http://schemas.microsoft.com/office/drawing/2014/main" id="{16BFC7E2-E00C-471B-B7D6-694139B57F52}"/>
              </a:ext>
            </a:extLst>
          </p:cNvPr>
          <p:cNvSpPr txBox="1">
            <a:spLocks/>
          </p:cNvSpPr>
          <p:nvPr/>
        </p:nvSpPr>
        <p:spPr>
          <a:xfrm>
            <a:off x="4356101" y="1288506"/>
            <a:ext cx="7465876" cy="42050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sz="1900" dirty="0">
                <a:latin typeface="Arial" panose="020B0604020202020204" pitchFamily="34" charset="0"/>
                <a:cs typeface="Arial" panose="020B0604020202020204" pitchFamily="34" charset="0"/>
              </a:rPr>
              <a:t>As part of the NCSMH National Quality Initiative learning community, a suburban school district north of Boston, Massachusetts, used quality improvement processes to incrementally build universal mental health screening in the district. Initial steps included identifying who to screen, choosing screeners who matched population needs, figuring out how to obtain consent, and working with a handful of students to inform and refine the screening process. Within one school year, the district moved toward full implementation of two large-scale online screenings at the high school level that integrated a consent and opt-out process, and have since expanded to elementary and middle schools. Follow-up data analysis revealed that 100% of students who required follow-up received it within 7 days of the screening, with urgent concerns being addressed immediately upon identification.  </a:t>
            </a:r>
          </a:p>
          <a:p>
            <a:pPr marL="0" indent="0">
              <a:lnSpc>
                <a:spcPct val="120000"/>
              </a:lnSpc>
              <a:buFont typeface="Arial" panose="020B0604020202020204" pitchFamily="34" charset="0"/>
              <a:buNone/>
            </a:pPr>
            <a:endParaRPr lang="en-US" sz="1900" dirty="0">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59" y="1568921"/>
            <a:ext cx="3118991" cy="4309132"/>
          </a:xfrm>
          <a:prstGeom prst="rect">
            <a:avLst/>
          </a:prstGeom>
        </p:spPr>
      </p:pic>
      <p:sp>
        <p:nvSpPr>
          <p:cNvPr id="2" name="Title 1" hidden="1">
            <a:extLst>
              <a:ext uri="{FF2B5EF4-FFF2-40B4-BE49-F238E27FC236}">
                <a16:creationId xmlns:a16="http://schemas.microsoft.com/office/drawing/2014/main" id="{5ED258A2-CA76-4955-92C3-CD640ADE1C57}"/>
              </a:ext>
            </a:extLst>
          </p:cNvPr>
          <p:cNvSpPr>
            <a:spLocks noGrp="1"/>
          </p:cNvSpPr>
          <p:nvPr>
            <p:ph type="title" idx="4294967295"/>
          </p:nvPr>
        </p:nvSpPr>
        <p:spPr/>
        <p:txBody>
          <a:bodyPr/>
          <a:lstStyle/>
          <a:p>
            <a:r>
              <a:rPr lang="en-US" dirty="0"/>
              <a:t>District Example</a:t>
            </a:r>
          </a:p>
        </p:txBody>
      </p:sp>
      <p:sp>
        <p:nvSpPr>
          <p:cNvPr id="8" name="Footer Placeholder 5">
            <a:extLst>
              <a:ext uri="{FF2B5EF4-FFF2-40B4-BE49-F238E27FC236}">
                <a16:creationId xmlns:a16="http://schemas.microsoft.com/office/drawing/2014/main" id="{7E0DF633-CF73-9347-B43A-79FE3B74A42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46565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04" y="4003427"/>
            <a:ext cx="5510463" cy="1446550"/>
          </a:xfrm>
          <a:prstGeom prst="rect">
            <a:avLst/>
          </a:prstGeom>
        </p:spPr>
        <p:txBody>
          <a:bodyPr wrap="square">
            <a:spAutoFit/>
          </a:bodyPr>
          <a:lstStyle/>
          <a:p>
            <a:pPr algn="ctr"/>
            <a:r>
              <a:rPr lang="en-US" sz="2800" b="1" dirty="0">
                <a:solidFill>
                  <a:srgbClr val="6A4A62"/>
                </a:solidFill>
              </a:rPr>
              <a:t>Discussion</a:t>
            </a:r>
          </a:p>
          <a:p>
            <a:pPr algn="just"/>
            <a:r>
              <a:rPr lang="en-US" sz="2000" dirty="0"/>
              <a:t>How does this content fit with your district understanding of school mental health screening?</a:t>
            </a:r>
          </a:p>
        </p:txBody>
      </p:sp>
      <p:sp>
        <p:nvSpPr>
          <p:cNvPr id="5" name="Title 3">
            <a:extLst>
              <a:ext uri="{FF2B5EF4-FFF2-40B4-BE49-F238E27FC236}">
                <a16:creationId xmlns:a16="http://schemas.microsoft.com/office/drawing/2014/main" id="{734E2AFF-3529-48E3-80D6-185F6D46AFF0}"/>
              </a:ext>
            </a:extLst>
          </p:cNvPr>
          <p:cNvSpPr txBox="1">
            <a:spLocks/>
          </p:cNvSpPr>
          <p:nvPr/>
        </p:nvSpPr>
        <p:spPr>
          <a:xfrm>
            <a:off x="6769317" y="1465996"/>
            <a:ext cx="4022468" cy="80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A4A62"/>
                </a:solidFill>
                <a:latin typeface="+mn-lt"/>
              </a:rPr>
              <a:t>Strategic Planning</a:t>
            </a:r>
          </a:p>
        </p:txBody>
      </p:sp>
      <p:sp>
        <p:nvSpPr>
          <p:cNvPr id="6" name="Content Placeholder 2"/>
          <p:cNvSpPr txBox="1">
            <a:spLocks/>
          </p:cNvSpPr>
          <p:nvPr/>
        </p:nvSpPr>
        <p:spPr>
          <a:xfrm>
            <a:off x="6769317" y="1870266"/>
            <a:ext cx="4784468" cy="30175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rgbClr val="6A4A62"/>
              </a:buClr>
            </a:pPr>
            <a:r>
              <a:rPr lang="en-US" sz="2400" dirty="0"/>
              <a:t>State a specific goal for your district within this domain. </a:t>
            </a:r>
          </a:p>
          <a:p>
            <a:pPr>
              <a:lnSpc>
                <a:spcPct val="120000"/>
              </a:lnSpc>
              <a:spcBef>
                <a:spcPts val="0"/>
              </a:spcBef>
              <a:buClr>
                <a:srgbClr val="6A4A62"/>
              </a:buClr>
            </a:pPr>
            <a:r>
              <a:rPr lang="en-US" sz="2400" dirty="0"/>
              <a:t>List 3 potential action steps to move this goal forward.</a:t>
            </a:r>
          </a:p>
          <a:p>
            <a:pPr marL="0" indent="0">
              <a:buFont typeface="Arial" panose="020B0604020202020204" pitchFamily="34" charset="0"/>
              <a:buNone/>
            </a:pPr>
            <a:endParaRPr lang="en-US" sz="2400"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383" y="1278859"/>
            <a:ext cx="4229906" cy="2504103"/>
          </a:xfrm>
          <a:prstGeom prst="rect">
            <a:avLst/>
          </a:prstGeom>
        </p:spPr>
      </p:pic>
      <p:cxnSp>
        <p:nvCxnSpPr>
          <p:cNvPr id="4" name="Straight Connector 3">
            <a:extLst>
              <a:ext uri="{C183D7F6-B498-43B3-948B-1728B52AA6E4}">
                <adec:decorative xmlns:adec="http://schemas.microsoft.com/office/drawing/2017/decorative" val="1"/>
              </a:ext>
            </a:extLst>
          </p:cNvPr>
          <p:cNvCxnSpPr/>
          <p:nvPr/>
        </p:nvCxnSpPr>
        <p:spPr>
          <a:xfrm flipH="1">
            <a:off x="6343618" y="167486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9" name="Title 8" hidden="1">
            <a:extLst>
              <a:ext uri="{FF2B5EF4-FFF2-40B4-BE49-F238E27FC236}">
                <a16:creationId xmlns:a16="http://schemas.microsoft.com/office/drawing/2014/main" id="{3011088C-502F-4744-9EEC-21CC0F1D57B1}"/>
              </a:ext>
            </a:extLst>
          </p:cNvPr>
          <p:cNvSpPr>
            <a:spLocks noGrp="1"/>
          </p:cNvSpPr>
          <p:nvPr>
            <p:ph type="title" idx="4294967295"/>
          </p:nvPr>
        </p:nvSpPr>
        <p:spPr/>
        <p:txBody>
          <a:bodyPr/>
          <a:lstStyle/>
          <a:p>
            <a:r>
              <a:rPr lang="en-US" dirty="0"/>
              <a:t>Strategic Planning</a:t>
            </a:r>
          </a:p>
        </p:txBody>
      </p:sp>
      <p:sp>
        <p:nvSpPr>
          <p:cNvPr id="10" name="Footer Placeholder 5">
            <a:extLst>
              <a:ext uri="{FF2B5EF4-FFF2-40B4-BE49-F238E27FC236}">
                <a16:creationId xmlns:a16="http://schemas.microsoft.com/office/drawing/2014/main" id="{68989E68-B086-0F44-ADB0-E2F81088799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4359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F70CEC-69DD-4306-9E7D-3618DD234A58}"/>
              </a:ext>
            </a:extLst>
          </p:cNvPr>
          <p:cNvSpPr txBox="1">
            <a:spLocks/>
          </p:cNvSpPr>
          <p:nvPr/>
        </p:nvSpPr>
        <p:spPr>
          <a:xfrm>
            <a:off x="470983" y="338921"/>
            <a:ext cx="10515600" cy="1006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Resources</a:t>
            </a:r>
          </a:p>
        </p:txBody>
      </p:sp>
      <p:sp>
        <p:nvSpPr>
          <p:cNvPr id="3" name="Content Placeholder 2">
            <a:extLst>
              <a:ext uri="{FF2B5EF4-FFF2-40B4-BE49-F238E27FC236}">
                <a16:creationId xmlns:a16="http://schemas.microsoft.com/office/drawing/2014/main" id="{9AC2E6D1-1E78-4124-AB20-F92AA41AF6B9}"/>
              </a:ext>
            </a:extLst>
          </p:cNvPr>
          <p:cNvSpPr txBox="1">
            <a:spLocks/>
          </p:cNvSpPr>
          <p:nvPr/>
        </p:nvSpPr>
        <p:spPr>
          <a:xfrm>
            <a:off x="470983" y="1171776"/>
            <a:ext cx="1125003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Center for Disease Control and Prevention. (n.d.). </a:t>
            </a:r>
            <a:r>
              <a:rPr lang="en-US" sz="1800" i="1" dirty="0"/>
              <a:t>Youth risk behavior surveillance system. </a:t>
            </a:r>
            <a:r>
              <a:rPr lang="en-US" sz="1800" dirty="0">
                <a:hlinkClick r:id="rId3"/>
              </a:rPr>
              <a:t>https://www.cdc.gov/healthyyouth/data/yrbs/index.htm</a:t>
            </a:r>
            <a:r>
              <a:rPr lang="en-US" sz="1800" dirty="0"/>
              <a:t> </a:t>
            </a:r>
          </a:p>
          <a:p>
            <a:pPr marL="0" indent="0">
              <a:lnSpc>
                <a:spcPct val="120000"/>
              </a:lnSpc>
              <a:spcBef>
                <a:spcPts val="0"/>
              </a:spcBef>
              <a:buNone/>
            </a:pPr>
            <a:endParaRPr lang="en-US" sz="1800" dirty="0"/>
          </a:p>
          <a:p>
            <a:pPr marL="0" indent="0">
              <a:lnSpc>
                <a:spcPct val="100000"/>
              </a:lnSpc>
              <a:spcBef>
                <a:spcPts val="0"/>
              </a:spcBef>
              <a:buNone/>
            </a:pPr>
            <a:r>
              <a:rPr lang="en-US" sz="1800" dirty="0"/>
              <a:t>Hanover Research. (2016). </a:t>
            </a:r>
            <a:r>
              <a:rPr lang="en-US" sz="1800" i="1" dirty="0"/>
              <a:t>Best practices in engaging diverse families</a:t>
            </a:r>
            <a:r>
              <a:rPr lang="en-US" sz="1800" dirty="0"/>
              <a:t>. </a:t>
            </a:r>
            <a:r>
              <a:rPr lang="en-US" sz="1800" dirty="0">
                <a:hlinkClick r:id="rId4"/>
              </a:rPr>
              <a:t>https://ectacenter.org/%7Epdfs/topics/familyeng/best-practices-in-engaging-diverse-families.pdf</a:t>
            </a:r>
            <a:r>
              <a:rPr lang="en-US" sz="1800" dirty="0"/>
              <a:t> </a:t>
            </a:r>
          </a:p>
          <a:p>
            <a:pPr marL="0" indent="0">
              <a:lnSpc>
                <a:spcPct val="100000"/>
              </a:lnSpc>
              <a:spcBef>
                <a:spcPts val="0"/>
              </a:spcBef>
              <a:buNone/>
            </a:pPr>
            <a:endParaRPr lang="en-US" sz="1800" dirty="0"/>
          </a:p>
          <a:p>
            <a:pPr marL="0" indent="0">
              <a:lnSpc>
                <a:spcPct val="100000"/>
              </a:lnSpc>
              <a:spcBef>
                <a:spcPts val="0"/>
              </a:spcBef>
              <a:buNone/>
            </a:pPr>
            <a:r>
              <a:rPr lang="en-US" sz="1800" dirty="0"/>
              <a:t>National Center for School Mental Health. (n.d.). </a:t>
            </a:r>
            <a:r>
              <a:rPr lang="en-US" sz="1800" i="1" dirty="0"/>
              <a:t>Multi-disciplinary school mental health team roles and functions</a:t>
            </a:r>
            <a:r>
              <a:rPr lang="en-US" sz="1800" dirty="0"/>
              <a:t>. </a:t>
            </a:r>
            <a:r>
              <a:rPr lang="en-US" sz="1800" dirty="0">
                <a:hlinkClick r:id="rId5"/>
              </a:rPr>
              <a:t>https://dm0gz550769cd.cloudfront.net/shape/bb/bb5f91aef680ffb49dcee03f76bcdad0.pdf</a:t>
            </a:r>
            <a:r>
              <a:rPr lang="en-US" sz="1800" dirty="0"/>
              <a:t> </a:t>
            </a:r>
          </a:p>
          <a:p>
            <a:pPr marL="0" indent="0">
              <a:lnSpc>
                <a:spcPct val="100000"/>
              </a:lnSpc>
              <a:spcBef>
                <a:spcPts val="0"/>
              </a:spcBef>
              <a:buNone/>
            </a:pPr>
            <a:endParaRPr lang="en-US" sz="1800" dirty="0"/>
          </a:p>
          <a:p>
            <a:pPr marL="0" indent="0">
              <a:lnSpc>
                <a:spcPct val="100000"/>
              </a:lnSpc>
              <a:spcBef>
                <a:spcPts val="0"/>
              </a:spcBef>
              <a:buNone/>
            </a:pPr>
            <a:r>
              <a:rPr lang="en-US" sz="1800" dirty="0"/>
              <a:t>National Center for School Mental Health. (n.d.). </a:t>
            </a:r>
            <a:r>
              <a:rPr lang="en-US" sz="1800" i="1" dirty="0"/>
              <a:t>The SHAPE system screening and assessment library. </a:t>
            </a:r>
            <a:r>
              <a:rPr lang="en-US" sz="1800" dirty="0">
                <a:hlinkClick r:id="rId6"/>
              </a:rPr>
              <a:t>https://theshapesystem.com/</a:t>
            </a:r>
            <a:r>
              <a:rPr lang="en-US" sz="1800" dirty="0"/>
              <a:t> </a:t>
            </a:r>
          </a:p>
          <a:p>
            <a:pPr marL="0" indent="0">
              <a:lnSpc>
                <a:spcPct val="100000"/>
              </a:lnSpc>
              <a:spcBef>
                <a:spcPts val="0"/>
              </a:spcBef>
              <a:buNone/>
            </a:pPr>
            <a:endParaRPr lang="en-US" sz="1800" dirty="0"/>
          </a:p>
          <a:p>
            <a:pPr marL="0" indent="0">
              <a:lnSpc>
                <a:spcPct val="100000"/>
              </a:lnSpc>
              <a:spcBef>
                <a:spcPts val="0"/>
              </a:spcBef>
              <a:buNone/>
            </a:pPr>
            <a:r>
              <a:rPr lang="en-US" sz="1800" dirty="0"/>
              <a:t>National Center for School Mental Health. (2019). </a:t>
            </a:r>
            <a:r>
              <a:rPr lang="en-US" sz="1800" i="1" dirty="0"/>
              <a:t>Student Information Systems issue brief</a:t>
            </a:r>
            <a:r>
              <a:rPr lang="en-US" sz="1800" dirty="0"/>
              <a:t>. </a:t>
            </a:r>
            <a:r>
              <a:rPr lang="en-US" sz="1800" dirty="0">
                <a:hlinkClick r:id="rId7"/>
              </a:rPr>
              <a:t>https://dm0gz550769cd.cloudfront.net/shape/97/9715bd99a6c54cfcbaaba66f78cc8eea.pdf</a:t>
            </a:r>
            <a:r>
              <a:rPr lang="en-US" sz="1800" dirty="0"/>
              <a:t> </a:t>
            </a:r>
          </a:p>
          <a:p>
            <a:pPr marL="0" indent="0">
              <a:lnSpc>
                <a:spcPct val="100000"/>
              </a:lnSpc>
              <a:spcBef>
                <a:spcPts val="0"/>
              </a:spcBef>
              <a:buNone/>
            </a:pPr>
            <a:endParaRPr lang="en-US" sz="1800" dirty="0"/>
          </a:p>
          <a:p>
            <a:pPr marL="0" indent="0">
              <a:lnSpc>
                <a:spcPct val="120000"/>
              </a:lnSpc>
              <a:spcBef>
                <a:spcPts val="0"/>
              </a:spcBef>
              <a:buNone/>
            </a:pPr>
            <a:endParaRPr lang="en-US" sz="16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a:off x="585113" y="1080419"/>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3AE85C33-1C61-4500-A519-5F74FD43A761}"/>
              </a:ext>
            </a:extLst>
          </p:cNvPr>
          <p:cNvSpPr>
            <a:spLocks noGrp="1"/>
          </p:cNvSpPr>
          <p:nvPr>
            <p:ph type="title" idx="4294967295"/>
          </p:nvPr>
        </p:nvSpPr>
        <p:spPr/>
        <p:txBody>
          <a:bodyPr/>
          <a:lstStyle/>
          <a:p>
            <a:r>
              <a:rPr lang="en-US" dirty="0"/>
              <a:t>Resources</a:t>
            </a:r>
          </a:p>
        </p:txBody>
      </p:sp>
      <p:sp>
        <p:nvSpPr>
          <p:cNvPr id="7" name="Footer Placeholder 5">
            <a:extLst>
              <a:ext uri="{FF2B5EF4-FFF2-40B4-BE49-F238E27FC236}">
                <a16:creationId xmlns:a16="http://schemas.microsoft.com/office/drawing/2014/main" id="{578BA63C-B0DF-164B-828C-B9FD702F02E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14994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D4D2BC-4E76-4704-9113-4DD58418283C}"/>
              </a:ext>
            </a:extLst>
          </p:cNvPr>
          <p:cNvSpPr txBox="1">
            <a:spLocks/>
          </p:cNvSpPr>
          <p:nvPr/>
        </p:nvSpPr>
        <p:spPr>
          <a:xfrm>
            <a:off x="5800741" y="709069"/>
            <a:ext cx="4978400" cy="1296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Agenda</a:t>
            </a:r>
          </a:p>
        </p:txBody>
      </p:sp>
      <p:sp>
        <p:nvSpPr>
          <p:cNvPr id="11" name="Content Placeholder 2">
            <a:extLst>
              <a:ext uri="{FF2B5EF4-FFF2-40B4-BE49-F238E27FC236}">
                <a16:creationId xmlns:a16="http://schemas.microsoft.com/office/drawing/2014/main" id="{3118F02A-25C2-4DC1-9B5D-7BAD417C7A1F}"/>
              </a:ext>
            </a:extLst>
          </p:cNvPr>
          <p:cNvSpPr txBox="1">
            <a:spLocks/>
          </p:cNvSpPr>
          <p:nvPr/>
        </p:nvSpPr>
        <p:spPr>
          <a:xfrm>
            <a:off x="5800741" y="1732356"/>
            <a:ext cx="5506939" cy="3640138"/>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A4A62"/>
              </a:buClr>
            </a:pPr>
            <a:r>
              <a:rPr lang="en-US" sz="2600" dirty="0">
                <a:latin typeface="Arial" panose="020B0604020202020204" pitchFamily="34" charset="0"/>
                <a:cs typeface="Arial" panose="020B0604020202020204" pitchFamily="34" charset="0"/>
              </a:rPr>
              <a:t>Definition</a:t>
            </a:r>
          </a:p>
          <a:p>
            <a:pPr>
              <a:buClr>
                <a:srgbClr val="6A4A62"/>
              </a:buClr>
            </a:pPr>
            <a:r>
              <a:rPr lang="en-US" sz="2600" dirty="0">
                <a:latin typeface="Arial" panose="020B0604020202020204" pitchFamily="34" charset="0"/>
                <a:cs typeface="Arial" panose="020B0604020202020204" pitchFamily="34" charset="0"/>
              </a:rPr>
              <a:t>Purpose and Importance of Screening</a:t>
            </a:r>
          </a:p>
          <a:p>
            <a:pPr lvl="0">
              <a:buClr>
                <a:srgbClr val="6A4A62"/>
              </a:buClr>
            </a:pPr>
            <a:r>
              <a:rPr lang="en-US" sz="2600" dirty="0">
                <a:latin typeface="Arial" panose="020B0604020202020204" pitchFamily="34" charset="0"/>
                <a:cs typeface="Arial" panose="020B0604020202020204" pitchFamily="34" charset="0"/>
              </a:rPr>
              <a:t>Screening Action Steps</a:t>
            </a:r>
          </a:p>
          <a:p>
            <a:pPr>
              <a:buClr>
                <a:srgbClr val="6A4A62"/>
              </a:buClr>
            </a:pPr>
            <a:r>
              <a:rPr lang="en-US" sz="2600" dirty="0">
                <a:latin typeface="Arial" panose="020B0604020202020204" pitchFamily="34" charset="0"/>
                <a:cs typeface="Arial" panose="020B0604020202020204" pitchFamily="34" charset="0"/>
              </a:rPr>
              <a:t>Common Barriers and Strategies </a:t>
            </a:r>
          </a:p>
          <a:p>
            <a:pPr>
              <a:buClr>
                <a:srgbClr val="6A4A62"/>
              </a:buClr>
            </a:pPr>
            <a:r>
              <a:rPr lang="en-US" sz="2600" dirty="0">
                <a:latin typeface="Arial" panose="020B0604020202020204" pitchFamily="34" charset="0"/>
                <a:cs typeface="Arial" panose="020B0604020202020204" pitchFamily="34" charset="0"/>
              </a:rPr>
              <a:t>Surveillance Screening as an Option</a:t>
            </a:r>
          </a:p>
          <a:p>
            <a:pPr>
              <a:buClr>
                <a:srgbClr val="6A4A62"/>
              </a:buClr>
            </a:pPr>
            <a:r>
              <a:rPr lang="en-US" sz="2600" dirty="0">
                <a:latin typeface="Arial" panose="020B0604020202020204" pitchFamily="34" charset="0"/>
                <a:cs typeface="Arial" panose="020B0604020202020204" pitchFamily="34" charset="0"/>
              </a:rPr>
              <a:t>District Example</a:t>
            </a:r>
          </a:p>
          <a:p>
            <a:pPr>
              <a:buClr>
                <a:srgbClr val="6A4A62"/>
              </a:buClr>
            </a:pPr>
            <a:r>
              <a:rPr lang="en-US" sz="2600" dirty="0">
                <a:latin typeface="Arial" panose="020B0604020202020204" pitchFamily="34" charset="0"/>
                <a:cs typeface="Arial" panose="020B0604020202020204" pitchFamily="34" charset="0"/>
              </a:rPr>
              <a:t>Strategic Planning</a:t>
            </a:r>
          </a:p>
        </p:txBody>
      </p:sp>
      <p:pic>
        <p:nvPicPr>
          <p:cNvPr id="7" name="Graphic 8" descr="Checklist">
            <a:extLst>
              <a:ext uri="{FF2B5EF4-FFF2-40B4-BE49-F238E27FC236}">
                <a16:creationId xmlns:a16="http://schemas.microsoft.com/office/drawing/2014/main" id="{AD24D019-AF3D-4154-8A64-0ED9FD739524}"/>
              </a:ext>
            </a:extLst>
          </p:cNvPr>
          <p:cNvPicPr>
            <a:picLocks noChangeAspect="1"/>
          </p:cNvPicPr>
          <p:nvPr/>
        </p:nvPicPr>
        <p:blipFill>
          <a:blip r:embed="rId3" cstate="print">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colorTemperature colorTemp="6212"/>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0980" y="1601170"/>
            <a:ext cx="3907919" cy="3670689"/>
          </a:xfrm>
          <a:prstGeom prst="rect">
            <a:avLst/>
          </a:prstGeom>
          <a:noFill/>
        </p:spPr>
      </p:pic>
      <p:cxnSp>
        <p:nvCxnSpPr>
          <p:cNvPr id="9" name="Straight Connector 8">
            <a:extLst>
              <a:ext uri="{C183D7F6-B498-43B3-948B-1728B52AA6E4}">
                <adec:decorative xmlns:adec="http://schemas.microsoft.com/office/drawing/2017/decorative" val="1"/>
              </a:ext>
            </a:extLst>
          </p:cNvPr>
          <p:cNvCxnSpPr/>
          <p:nvPr/>
        </p:nvCxnSpPr>
        <p:spPr>
          <a:xfrm flipH="1">
            <a:off x="5232996" y="173235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66C16CCE-EAA2-4694-92A4-B0B2D856EC8C}"/>
              </a:ext>
            </a:extLst>
          </p:cNvPr>
          <p:cNvSpPr>
            <a:spLocks noGrp="1"/>
          </p:cNvSpPr>
          <p:nvPr>
            <p:ph type="ctrTitle"/>
          </p:nvPr>
        </p:nvSpPr>
        <p:spPr/>
        <p:txBody>
          <a:bodyPr/>
          <a:lstStyle/>
          <a:p>
            <a:r>
              <a:rPr lang="en-US" dirty="0"/>
              <a:t>Agenda</a:t>
            </a:r>
          </a:p>
        </p:txBody>
      </p:sp>
      <p:sp>
        <p:nvSpPr>
          <p:cNvPr id="12" name="Footer Placeholder 5">
            <a:extLst>
              <a:ext uri="{FF2B5EF4-FFF2-40B4-BE49-F238E27FC236}">
                <a16:creationId xmlns:a16="http://schemas.microsoft.com/office/drawing/2014/main" id="{5FEE8807-A314-CF44-9EC8-B65035A888A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08697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F70CEC-69DD-4306-9E7D-3618DD234A58}"/>
              </a:ext>
            </a:extLst>
          </p:cNvPr>
          <p:cNvSpPr txBox="1">
            <a:spLocks/>
          </p:cNvSpPr>
          <p:nvPr/>
        </p:nvSpPr>
        <p:spPr>
          <a:xfrm>
            <a:off x="470983" y="338921"/>
            <a:ext cx="10515600" cy="1006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Resources</a:t>
            </a:r>
          </a:p>
        </p:txBody>
      </p:sp>
      <p:sp>
        <p:nvSpPr>
          <p:cNvPr id="3" name="Content Placeholder 2">
            <a:extLst>
              <a:ext uri="{FF2B5EF4-FFF2-40B4-BE49-F238E27FC236}">
                <a16:creationId xmlns:a16="http://schemas.microsoft.com/office/drawing/2014/main" id="{9AC2E6D1-1E78-4124-AB20-F92AA41AF6B9}"/>
              </a:ext>
            </a:extLst>
          </p:cNvPr>
          <p:cNvSpPr txBox="1">
            <a:spLocks/>
          </p:cNvSpPr>
          <p:nvPr/>
        </p:nvSpPr>
        <p:spPr>
          <a:xfrm>
            <a:off x="470983" y="1171776"/>
            <a:ext cx="1125003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National Center for School Mental Health. </a:t>
            </a:r>
            <a:r>
              <a:rPr lang="en-US" sz="1800"/>
              <a:t>(2023). </a:t>
            </a:r>
            <a:r>
              <a:rPr lang="en-US" sz="1800" i="1" dirty="0"/>
              <a:t>School Mental Health Quality Guide: Screening</a:t>
            </a:r>
            <a:r>
              <a:rPr lang="en-US" sz="1800" dirty="0"/>
              <a:t>. </a:t>
            </a:r>
            <a:r>
              <a:rPr lang="en-US" sz="1800" dirty="0">
                <a:hlinkClick r:id="rId3"/>
              </a:rPr>
              <a:t>https://www.schoolmentalhealth.org/media/som/microsites/ncsmh/documents/quality-guides/Screening.pdf</a:t>
            </a:r>
            <a:endParaRPr lang="en-US" sz="1800" dirty="0"/>
          </a:p>
          <a:p>
            <a:pPr marL="0" indent="0">
              <a:lnSpc>
                <a:spcPct val="120000"/>
              </a:lnSpc>
              <a:spcBef>
                <a:spcPts val="0"/>
              </a:spcBef>
              <a:buNone/>
            </a:pPr>
            <a:endParaRPr lang="en-US" sz="1800" dirty="0"/>
          </a:p>
          <a:p>
            <a:pPr marL="0" indent="0">
              <a:lnSpc>
                <a:spcPct val="100000"/>
              </a:lnSpc>
              <a:spcBef>
                <a:spcPts val="0"/>
              </a:spcBef>
              <a:buNone/>
            </a:pPr>
            <a:r>
              <a:rPr lang="en-US" sz="1800" dirty="0"/>
              <a:t>National Center on Safe Supportive Learning Environments. (2021). Mental health screening tools for grades K-12. </a:t>
            </a:r>
            <a:r>
              <a:rPr lang="en-US" sz="1800" dirty="0">
                <a:hlinkClick r:id="rId4"/>
              </a:rPr>
              <a:t>https://safesupportivelearning.ed.gov/sites/default/files/10-MntlHlthScrnTlsGrK-12-508.pdf</a:t>
            </a:r>
            <a:r>
              <a:rPr lang="en-US" sz="1800" dirty="0"/>
              <a:t> </a:t>
            </a:r>
          </a:p>
          <a:p>
            <a:pPr marL="0" indent="0">
              <a:lnSpc>
                <a:spcPct val="100000"/>
              </a:lnSpc>
              <a:spcBef>
                <a:spcPts val="0"/>
              </a:spcBef>
              <a:buNone/>
            </a:pPr>
            <a:endParaRPr lang="en-US" sz="1800" dirty="0"/>
          </a:p>
          <a:p>
            <a:pPr marL="0" indent="0">
              <a:lnSpc>
                <a:spcPct val="100000"/>
              </a:lnSpc>
              <a:spcBef>
                <a:spcPts val="0"/>
              </a:spcBef>
              <a:buNone/>
            </a:pPr>
            <a:r>
              <a:rPr lang="en-US" sz="1800" dirty="0"/>
              <a:t>Roche, M. K., &amp; </a:t>
            </a:r>
            <a:r>
              <a:rPr lang="en-US" sz="1800" dirty="0" err="1"/>
              <a:t>Strobach</a:t>
            </a:r>
            <a:r>
              <a:rPr lang="en-US" sz="1800" dirty="0"/>
              <a:t>, K. V. (2019). Nine elements of effective school community partnerships to address student mental health, physical health, and overall wellness. </a:t>
            </a:r>
            <a:r>
              <a:rPr lang="en-US" sz="1800" dirty="0">
                <a:hlinkClick r:id="rId5"/>
              </a:rPr>
              <a:t>https://files.eric.ed.gov/fulltext/ED593295.pdf</a:t>
            </a:r>
            <a:r>
              <a:rPr lang="en-US" sz="1800" dirty="0"/>
              <a:t> </a:t>
            </a:r>
          </a:p>
          <a:p>
            <a:pPr marL="0" indent="0">
              <a:lnSpc>
                <a:spcPct val="100000"/>
              </a:lnSpc>
              <a:spcBef>
                <a:spcPts val="0"/>
              </a:spcBef>
              <a:buNone/>
            </a:pPr>
            <a:endParaRPr lang="en-US" sz="1800" dirty="0"/>
          </a:p>
          <a:p>
            <a:pPr marL="0" indent="0">
              <a:lnSpc>
                <a:spcPct val="100000"/>
              </a:lnSpc>
              <a:spcBef>
                <a:spcPts val="0"/>
              </a:spcBef>
              <a:buNone/>
            </a:pPr>
            <a:r>
              <a:rPr lang="en-US" sz="1800" dirty="0"/>
              <a:t>School-Based Health Alliance. (n.d.). </a:t>
            </a:r>
            <a:r>
              <a:rPr lang="en-US" sz="1800" i="1" dirty="0"/>
              <a:t>The children’s health and education mapping tool. </a:t>
            </a:r>
            <a:r>
              <a:rPr lang="en-US" sz="1800" dirty="0">
                <a:hlinkClick r:id="rId6"/>
              </a:rPr>
              <a:t>https://www.sbh4all.org/resources/mapping-tool/</a:t>
            </a:r>
            <a:r>
              <a:rPr lang="en-US" sz="1800" dirty="0"/>
              <a:t> </a:t>
            </a:r>
          </a:p>
          <a:p>
            <a:pPr marL="0" indent="0">
              <a:lnSpc>
                <a:spcPct val="100000"/>
              </a:lnSpc>
              <a:spcBef>
                <a:spcPts val="0"/>
              </a:spcBef>
              <a:buNone/>
            </a:pPr>
            <a:endParaRPr lang="en-US" sz="1800" dirty="0"/>
          </a:p>
          <a:p>
            <a:pPr marL="0" indent="0">
              <a:lnSpc>
                <a:spcPct val="100000"/>
              </a:lnSpc>
              <a:spcBef>
                <a:spcPts val="0"/>
              </a:spcBef>
              <a:buNone/>
            </a:pPr>
            <a:r>
              <a:rPr lang="en-US" sz="1800" dirty="0"/>
              <a:t>Substance Abuse and Mental Health Services Administration. (2019). </a:t>
            </a:r>
            <a:r>
              <a:rPr lang="en-US" sz="1800" i="1" dirty="0"/>
              <a:t>Ready, set, go, review: Screening for behavioral health risk in schools</a:t>
            </a:r>
            <a:r>
              <a:rPr lang="en-US" sz="1800" dirty="0"/>
              <a:t>. </a:t>
            </a:r>
            <a:r>
              <a:rPr lang="en-US" sz="1800" dirty="0">
                <a:hlinkClick r:id="rId7"/>
              </a:rPr>
              <a:t>https://www.samhsa.gov/sites/default/files/ready-set-go-review-mh-screening-schools.pdf</a:t>
            </a:r>
            <a:r>
              <a:rPr lang="en-US" sz="1800" dirty="0"/>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a:off x="585113" y="1080419"/>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3AE85C33-1C61-4500-A519-5F74FD43A761}"/>
              </a:ext>
            </a:extLst>
          </p:cNvPr>
          <p:cNvSpPr>
            <a:spLocks noGrp="1"/>
          </p:cNvSpPr>
          <p:nvPr>
            <p:ph type="title" idx="4294967295"/>
          </p:nvPr>
        </p:nvSpPr>
        <p:spPr/>
        <p:txBody>
          <a:bodyPr/>
          <a:lstStyle/>
          <a:p>
            <a:r>
              <a:rPr lang="en-US" dirty="0"/>
              <a:t>Resources</a:t>
            </a:r>
          </a:p>
        </p:txBody>
      </p:sp>
      <p:sp>
        <p:nvSpPr>
          <p:cNvPr id="7" name="Footer Placeholder 5">
            <a:extLst>
              <a:ext uri="{FF2B5EF4-FFF2-40B4-BE49-F238E27FC236}">
                <a16:creationId xmlns:a16="http://schemas.microsoft.com/office/drawing/2014/main" id="{578BA63C-B0DF-164B-828C-B9FD702F02E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049486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F70CEC-69DD-4306-9E7D-3618DD234A58}"/>
              </a:ext>
            </a:extLst>
          </p:cNvPr>
          <p:cNvSpPr txBox="1">
            <a:spLocks/>
          </p:cNvSpPr>
          <p:nvPr/>
        </p:nvSpPr>
        <p:spPr>
          <a:xfrm>
            <a:off x="470983" y="338921"/>
            <a:ext cx="10515600" cy="1006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Resources</a:t>
            </a:r>
          </a:p>
        </p:txBody>
      </p:sp>
      <p:sp>
        <p:nvSpPr>
          <p:cNvPr id="3" name="Content Placeholder 2">
            <a:extLst>
              <a:ext uri="{FF2B5EF4-FFF2-40B4-BE49-F238E27FC236}">
                <a16:creationId xmlns:a16="http://schemas.microsoft.com/office/drawing/2014/main" id="{9AC2E6D1-1E78-4124-AB20-F92AA41AF6B9}"/>
              </a:ext>
            </a:extLst>
          </p:cNvPr>
          <p:cNvSpPr txBox="1">
            <a:spLocks/>
          </p:cNvSpPr>
          <p:nvPr/>
        </p:nvSpPr>
        <p:spPr>
          <a:xfrm>
            <a:off x="470983" y="1171776"/>
            <a:ext cx="1125003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Trauma </a:t>
            </a:r>
            <a:r>
              <a:rPr lang="en-US" sz="1800" dirty="0" err="1"/>
              <a:t>ScreenTIME</a:t>
            </a:r>
            <a:r>
              <a:rPr lang="en-US" sz="1800" dirty="0"/>
              <a:t>. (n.d.). </a:t>
            </a:r>
            <a:r>
              <a:rPr lang="en-US" sz="1800" i="1" dirty="0"/>
              <a:t>Home page</a:t>
            </a:r>
            <a:r>
              <a:rPr lang="en-US" sz="1800" dirty="0"/>
              <a:t>. </a:t>
            </a:r>
            <a:r>
              <a:rPr lang="en-US" sz="1800" dirty="0">
                <a:hlinkClick r:id="rId3"/>
              </a:rPr>
              <a:t>https://www.traumascreentime.org/</a:t>
            </a:r>
            <a:r>
              <a:rPr lang="en-US" sz="1800" dirty="0"/>
              <a:t> </a:t>
            </a:r>
          </a:p>
          <a:p>
            <a:pPr marL="0" indent="0">
              <a:lnSpc>
                <a:spcPct val="100000"/>
              </a:lnSpc>
              <a:spcBef>
                <a:spcPts val="0"/>
              </a:spcBef>
              <a:buNone/>
            </a:pPr>
            <a:endParaRPr lang="en-US" sz="1800" dirty="0"/>
          </a:p>
          <a:p>
            <a:pPr marL="0" indent="0">
              <a:lnSpc>
                <a:spcPct val="100000"/>
              </a:lnSpc>
              <a:spcBef>
                <a:spcPts val="0"/>
              </a:spcBef>
              <a:buNone/>
            </a:pPr>
            <a:r>
              <a:rPr lang="en-US" sz="1800" dirty="0"/>
              <a:t>Trauma </a:t>
            </a:r>
            <a:r>
              <a:rPr lang="en-US" sz="1800" dirty="0" err="1"/>
              <a:t>ScreenTIME</a:t>
            </a:r>
            <a:r>
              <a:rPr lang="en-US" sz="1800" dirty="0"/>
              <a:t>. (n.d.). </a:t>
            </a:r>
            <a:r>
              <a:rPr lang="en-US" sz="1800" i="1" dirty="0"/>
              <a:t>Schools course</a:t>
            </a:r>
            <a:r>
              <a:rPr lang="en-US" sz="1800" dirty="0"/>
              <a:t>. </a:t>
            </a:r>
            <a:r>
              <a:rPr lang="en-US" sz="1800" dirty="0">
                <a:hlinkClick r:id="rId4"/>
              </a:rPr>
              <a:t>https://app.traumascreentime.org/training</a:t>
            </a:r>
            <a:r>
              <a:rPr lang="en-US" sz="1800" dirty="0"/>
              <a:t> </a:t>
            </a:r>
          </a:p>
          <a:p>
            <a:pPr marL="0" indent="0">
              <a:lnSpc>
                <a:spcPct val="120000"/>
              </a:lnSpc>
              <a:spcBef>
                <a:spcPts val="0"/>
              </a:spcBef>
              <a:buNone/>
            </a:pPr>
            <a:endParaRPr lang="en-US" sz="16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a:off x="585113" y="1080419"/>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3AE85C33-1C61-4500-A519-5F74FD43A761}"/>
              </a:ext>
            </a:extLst>
          </p:cNvPr>
          <p:cNvSpPr>
            <a:spLocks noGrp="1"/>
          </p:cNvSpPr>
          <p:nvPr>
            <p:ph type="title" idx="4294967295"/>
          </p:nvPr>
        </p:nvSpPr>
        <p:spPr/>
        <p:txBody>
          <a:bodyPr/>
          <a:lstStyle/>
          <a:p>
            <a:r>
              <a:rPr lang="en-US" dirty="0"/>
              <a:t>Resources</a:t>
            </a:r>
          </a:p>
        </p:txBody>
      </p:sp>
      <p:sp>
        <p:nvSpPr>
          <p:cNvPr id="7" name="Footer Placeholder 5">
            <a:extLst>
              <a:ext uri="{FF2B5EF4-FFF2-40B4-BE49-F238E27FC236}">
                <a16:creationId xmlns:a16="http://schemas.microsoft.com/office/drawing/2014/main" id="{578BA63C-B0DF-164B-828C-B9FD702F02E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111982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F70CEC-69DD-4306-9E7D-3618DD234A58}"/>
              </a:ext>
            </a:extLst>
          </p:cNvPr>
          <p:cNvSpPr txBox="1">
            <a:spLocks/>
          </p:cNvSpPr>
          <p:nvPr/>
        </p:nvSpPr>
        <p:spPr>
          <a:xfrm>
            <a:off x="470983" y="269473"/>
            <a:ext cx="10515600" cy="1006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References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a:off x="573538" y="1025278"/>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FD8C6C8-C029-DE4F-9DB5-27530ABFEE03}"/>
              </a:ext>
              <a:ext uri="{C183D7F6-B498-43B3-948B-1728B52AA6E4}">
                <adec:decorative xmlns:adec="http://schemas.microsoft.com/office/drawing/2017/decorative" val="0"/>
              </a:ext>
            </a:extLst>
          </p:cNvPr>
          <p:cNvSpPr txBox="1">
            <a:spLocks/>
          </p:cNvSpPr>
          <p:nvPr/>
        </p:nvSpPr>
        <p:spPr>
          <a:xfrm>
            <a:off x="314866" y="1148627"/>
            <a:ext cx="11250034" cy="43513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800" dirty="0"/>
              <a:t>Bertone, A., Moffa, K., Wagle, R., Fleury, I., &amp; Dowdy, E. (2019). Considerations for mental health screening	with </a:t>
            </a:r>
            <a:r>
              <a:rPr lang="en-US" sz="1800" dirty="0" err="1"/>
              <a:t>Latinx</a:t>
            </a:r>
            <a:r>
              <a:rPr lang="en-US" sz="1800" dirty="0"/>
              <a:t> dual language learners. </a:t>
            </a:r>
            <a:r>
              <a:rPr lang="en-US" sz="1800" i="1" dirty="0"/>
              <a:t>Contemporary School Psychology</a:t>
            </a:r>
            <a:r>
              <a:rPr lang="en-US" sz="1800" dirty="0"/>
              <a:t>, </a:t>
            </a:r>
            <a:r>
              <a:rPr lang="en-US" sz="1800" i="1" dirty="0"/>
              <a:t>23</a:t>
            </a:r>
            <a:r>
              <a:rPr lang="en-US" sz="1800" dirty="0"/>
              <a:t>(1), 20–30.</a:t>
            </a:r>
          </a:p>
          <a:p>
            <a:pPr marL="0" indent="0">
              <a:lnSpc>
                <a:spcPct val="120000"/>
              </a:lnSpc>
              <a:spcBef>
                <a:spcPts val="0"/>
              </a:spcBef>
              <a:buNone/>
            </a:pPr>
            <a:endParaRPr lang="en-US" sz="1800" dirty="0"/>
          </a:p>
          <a:p>
            <a:pPr marL="0" indent="0">
              <a:lnSpc>
                <a:spcPct val="120000"/>
              </a:lnSpc>
              <a:spcBef>
                <a:spcPts val="0"/>
              </a:spcBef>
              <a:buNone/>
            </a:pPr>
            <a:r>
              <a:rPr lang="en-US" sz="1800" dirty="0"/>
              <a:t>Crocker, J. &amp; Bozek, G. (2017). District-wide mental health screening: Using data to promote early	identification and quality services. Retrieved from </a:t>
            </a:r>
            <a:r>
              <a:rPr lang="en-US" sz="1800" dirty="0">
                <a:hlinkClick r:id="rId4"/>
              </a:rPr>
              <a:t>http://bit.ly/dwmhscreening</a:t>
            </a:r>
            <a:r>
              <a:rPr lang="en-US" sz="1800" dirty="0"/>
              <a:t>  </a:t>
            </a:r>
            <a:endParaRPr lang="en-US" sz="1800" dirty="0">
              <a:cs typeface="Arial"/>
            </a:endParaRPr>
          </a:p>
          <a:p>
            <a:pPr marL="0" indent="0">
              <a:lnSpc>
                <a:spcPct val="120000"/>
              </a:lnSpc>
              <a:spcBef>
                <a:spcPts val="0"/>
              </a:spcBef>
              <a:buNone/>
            </a:pPr>
            <a:endParaRPr lang="en-US" sz="2400" dirty="0">
              <a:solidFill>
                <a:srgbClr val="0070C0"/>
              </a:solidFill>
              <a:cs typeface="Arial"/>
            </a:endParaRPr>
          </a:p>
          <a:p>
            <a:pPr marL="0" indent="0">
              <a:lnSpc>
                <a:spcPct val="120000"/>
              </a:lnSpc>
              <a:spcBef>
                <a:spcPts val="0"/>
              </a:spcBef>
              <a:buNone/>
            </a:pPr>
            <a:endParaRPr lang="en-US" dirty="0"/>
          </a:p>
          <a:p>
            <a:pPr marL="0" indent="0">
              <a:lnSpc>
                <a:spcPct val="120000"/>
              </a:lnSpc>
              <a:spcBef>
                <a:spcPts val="0"/>
              </a:spcBef>
              <a:buNone/>
            </a:pPr>
            <a:endParaRPr lang="en-US" sz="1600" dirty="0"/>
          </a:p>
        </p:txBody>
      </p:sp>
      <p:sp>
        <p:nvSpPr>
          <p:cNvPr id="7" name="Title 6" hidden="1">
            <a:extLst>
              <a:ext uri="{FF2B5EF4-FFF2-40B4-BE49-F238E27FC236}">
                <a16:creationId xmlns:a16="http://schemas.microsoft.com/office/drawing/2014/main" id="{396C9701-195F-480C-B4DF-14D733704C11}"/>
              </a:ext>
            </a:extLst>
          </p:cNvPr>
          <p:cNvSpPr>
            <a:spLocks noGrp="1"/>
          </p:cNvSpPr>
          <p:nvPr>
            <p:ph type="title" idx="4294967295"/>
          </p:nvPr>
        </p:nvSpPr>
        <p:spPr/>
        <p:txBody>
          <a:bodyPr/>
          <a:lstStyle/>
          <a:p>
            <a:r>
              <a:rPr lang="en-US" dirty="0"/>
              <a:t>References </a:t>
            </a:r>
          </a:p>
        </p:txBody>
      </p:sp>
      <p:sp>
        <p:nvSpPr>
          <p:cNvPr id="8" name="Footer Placeholder 5">
            <a:extLst>
              <a:ext uri="{FF2B5EF4-FFF2-40B4-BE49-F238E27FC236}">
                <a16:creationId xmlns:a16="http://schemas.microsoft.com/office/drawing/2014/main" id="{70B38B17-278B-044C-9BA8-45C9E2B1830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38823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CD2D63-5D7A-41F6-9630-687AEA57BE77}"/>
              </a:ext>
            </a:extLst>
          </p:cNvPr>
          <p:cNvSpPr/>
          <p:nvPr/>
        </p:nvSpPr>
        <p:spPr>
          <a:xfrm>
            <a:off x="492147" y="1933950"/>
            <a:ext cx="5076967" cy="707886"/>
          </a:xfrm>
          <a:prstGeom prst="rect">
            <a:avLst/>
          </a:prstGeom>
        </p:spPr>
        <p:txBody>
          <a:bodyPr wrap="square">
            <a:spAutoFit/>
          </a:bodyPr>
          <a:lstStyle/>
          <a:p>
            <a:pPr algn="ctr" defTabSz="457200"/>
            <a:r>
              <a:rPr lang="en-US" sz="4000" b="1" dirty="0">
                <a:solidFill>
                  <a:srgbClr val="6A4A62"/>
                </a:solidFill>
                <a:latin typeface="Arial" panose="020B0604020202020204"/>
              </a:rPr>
              <a:t>Acknowledgments</a:t>
            </a:r>
          </a:p>
        </p:txBody>
      </p:sp>
      <p:sp>
        <p:nvSpPr>
          <p:cNvPr id="16" name="Title 4">
            <a:extLst>
              <a:ext uri="{FF2B5EF4-FFF2-40B4-BE49-F238E27FC236}">
                <a16:creationId xmlns:a16="http://schemas.microsoft.com/office/drawing/2014/main" id="{86E98CBF-BE93-4E45-888D-8BFCF61A4531}"/>
              </a:ext>
            </a:extLst>
          </p:cNvPr>
          <p:cNvSpPr>
            <a:spLocks noGrp="1"/>
          </p:cNvSpPr>
          <p:nvPr>
            <p:ph type="ctrTitle"/>
          </p:nvPr>
        </p:nvSpPr>
        <p:spPr>
          <a:xfrm>
            <a:off x="492147" y="2696422"/>
            <a:ext cx="11040211" cy="1911631"/>
          </a:xfrm>
        </p:spPr>
        <p:txBody>
          <a:bodyPr>
            <a:noAutofit/>
          </a:bodyPr>
          <a:lstStyle/>
          <a:p>
            <a:pPr algn="l"/>
            <a:r>
              <a:rPr lang="en-US" sz="2400" dirty="0">
                <a:latin typeface="+mn-lt"/>
              </a:rPr>
              <a:t>This work is supported by grant SM081726 from the Department of Health and Human Services, Substance Abuse and Mental Health Services Administration. </a:t>
            </a:r>
            <a:br>
              <a:rPr lang="en-US" sz="2400" dirty="0">
                <a:latin typeface="+mn-lt"/>
              </a:rPr>
            </a:br>
            <a:br>
              <a:rPr lang="en-US" sz="2400" dirty="0">
                <a:latin typeface="+mn-lt"/>
              </a:rPr>
            </a:br>
            <a:r>
              <a:rPr lang="en-US" sz="2400" dirty="0">
                <a:latin typeface="+mn-lt"/>
              </a:rPr>
              <a:t>Module content was developed by the National Center for School Mental Health in partnership with the MHTTC Network Coordinating Office. </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9" name="Picture 8">
            <a:extLst>
              <a:ext uri="{FF2B5EF4-FFF2-40B4-BE49-F238E27FC236}">
                <a16:creationId xmlns:a16="http://schemas.microsoft.com/office/drawing/2014/main" id="{1C9B832F-AF1E-4514-A364-23EA7916B59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869" y="126039"/>
            <a:ext cx="2120537" cy="1336099"/>
          </a:xfrm>
          <a:prstGeom prst="rect">
            <a:avLst/>
          </a:prstGeom>
        </p:spPr>
      </p:pic>
      <p:pic>
        <p:nvPicPr>
          <p:cNvPr id="12" name="Picture 2">
            <a:extLst>
              <a:ext uri="{FF2B5EF4-FFF2-40B4-BE49-F238E27FC236}">
                <a16:creationId xmlns:a16="http://schemas.microsoft.com/office/drawing/2014/main" id="{64E953A8-AAD2-4F64-8B3E-AC12C065DF8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11"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18" name="Footer Placeholder 5">
            <a:extLst>
              <a:ext uri="{FF2B5EF4-FFF2-40B4-BE49-F238E27FC236}">
                <a16:creationId xmlns:a16="http://schemas.microsoft.com/office/drawing/2014/main" id="{DA4ED1F9-2DC8-5A4C-8D42-F744D98648C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94885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7754" y="1186252"/>
            <a:ext cx="3784855" cy="4485496"/>
          </a:xfrm>
        </p:spPr>
        <p:txBody>
          <a:bodyPr vert="horz" lIns="91440" tIns="45720" rIns="91440" bIns="45720" rtlCol="0" anchor="ctr">
            <a:normAutofit/>
          </a:bodyPr>
          <a:lstStyle/>
          <a:p>
            <a:pPr algn="r"/>
            <a:r>
              <a:rPr lang="en-US" sz="4000" b="1" kern="1200" dirty="0">
                <a:solidFill>
                  <a:srgbClr val="6A4A62"/>
                </a:solidFill>
                <a:latin typeface="Arial" panose="020B0604020202020204" pitchFamily="34" charset="0"/>
                <a:cs typeface="Arial" panose="020B0604020202020204" pitchFamily="34" charset="0"/>
              </a:rPr>
              <a:t>What Is </a:t>
            </a:r>
            <a:br>
              <a:rPr lang="en-US" sz="4000" b="1" kern="1200" dirty="0">
                <a:solidFill>
                  <a:srgbClr val="6A4A62"/>
                </a:solidFill>
                <a:latin typeface="Arial" panose="020B0604020202020204" pitchFamily="34" charset="0"/>
                <a:cs typeface="Arial" panose="020B0604020202020204" pitchFamily="34" charset="0"/>
              </a:rPr>
            </a:br>
            <a:r>
              <a:rPr lang="en-US" sz="4000" b="1" kern="1200" dirty="0">
                <a:solidFill>
                  <a:srgbClr val="6A4A62"/>
                </a:solidFill>
                <a:latin typeface="Arial" panose="020B0604020202020204" pitchFamily="34" charset="0"/>
                <a:cs typeface="Arial" panose="020B0604020202020204" pitchFamily="34" charset="0"/>
              </a:rPr>
              <a:t>School Mental Health Screening? </a:t>
            </a:r>
          </a:p>
        </p:txBody>
      </p:sp>
      <p:sp>
        <p:nvSpPr>
          <p:cNvPr id="3" name="Content Placeholder 2"/>
          <p:cNvSpPr>
            <a:spLocks noGrp="1"/>
          </p:cNvSpPr>
          <p:nvPr>
            <p:ph sz="half" idx="1"/>
          </p:nvPr>
        </p:nvSpPr>
        <p:spPr>
          <a:xfrm>
            <a:off x="5126477" y="1573906"/>
            <a:ext cx="6377769" cy="4348229"/>
          </a:xfrm>
        </p:spPr>
        <p:txBody>
          <a:bodyPr vert="horz" lIns="91440" tIns="45720" rIns="91440" bIns="45720" rtlCol="0" anchor="ctr">
            <a:normAutofit/>
          </a:bodyPr>
          <a:lstStyle/>
          <a:p>
            <a:pPr marL="0" indent="0">
              <a:buNone/>
            </a:pPr>
            <a:r>
              <a:rPr lang="en-US" sz="3000" dirty="0">
                <a:latin typeface="Arial" panose="020B0604020202020204" pitchFamily="34" charset="0"/>
                <a:cs typeface="Arial" panose="020B0604020202020204" pitchFamily="34" charset="0"/>
              </a:rPr>
              <a:t>Using a tool or process employed with an entire population, such as a school’s student body, </a:t>
            </a:r>
            <a:r>
              <a:rPr lang="en-US" sz="3000" b="1" dirty="0">
                <a:latin typeface="Arial" panose="020B0604020202020204" pitchFamily="34" charset="0"/>
                <a:cs typeface="Arial" panose="020B0604020202020204" pitchFamily="34" charset="0"/>
              </a:rPr>
              <a:t>to identify student strengths and needs. </a:t>
            </a:r>
            <a:r>
              <a:rPr lang="en-US" sz="3000" dirty="0">
                <a:latin typeface="Arial" panose="020B0604020202020204" pitchFamily="34" charset="0"/>
                <a:cs typeface="Arial" panose="020B0604020202020204" pitchFamily="34" charset="0"/>
              </a:rPr>
              <a:t>Screening is often used to identify students</a:t>
            </a:r>
            <a:r>
              <a:rPr lang="en-US" sz="3000" b="1" dirty="0">
                <a:latin typeface="Arial" panose="020B0604020202020204" pitchFamily="34" charset="0"/>
                <a:cs typeface="Arial" panose="020B0604020202020204" pitchFamily="34" charset="0"/>
              </a:rPr>
              <a:t> at risk for a mental health or substance use concern. </a:t>
            </a:r>
          </a:p>
          <a:p>
            <a:pPr marL="0" indent="0">
              <a:buNone/>
            </a:pPr>
            <a:endParaRPr lang="en-US" sz="36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8E0E9846-CC4F-4AC7-A71D-EF746C5BE5A7}"/>
              </a:ext>
              <a:ext uri="{C183D7F6-B498-43B3-948B-1728B52AA6E4}">
                <adec:decorative xmlns:adec="http://schemas.microsoft.com/office/drawing/2017/decorative" val="1"/>
              </a:ext>
            </a:extLst>
          </p:cNvPr>
          <p:cNvCxnSpPr>
            <a:cxnSpLocks/>
          </p:cNvCxnSpPr>
          <p:nvPr/>
        </p:nvCxnSpPr>
        <p:spPr>
          <a:xfrm>
            <a:off x="4640663" y="1421506"/>
            <a:ext cx="0" cy="3781559"/>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7" name="Footer Placeholder 5">
            <a:extLst>
              <a:ext uri="{FF2B5EF4-FFF2-40B4-BE49-F238E27FC236}">
                <a16:creationId xmlns:a16="http://schemas.microsoft.com/office/drawing/2014/main" id="{FC7576EA-89CF-3048-AEE5-BF884B87450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94121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91243" y="563190"/>
            <a:ext cx="10515600" cy="785665"/>
          </a:xfrm>
        </p:spPr>
        <p:txBody>
          <a:bodyPr/>
          <a:lstStyle/>
          <a:p>
            <a:r>
              <a:rPr lang="en-US" b="1" dirty="0">
                <a:solidFill>
                  <a:srgbClr val="6A4A62"/>
                </a:solidFill>
                <a:latin typeface="Arial" panose="020B0604020202020204" pitchFamily="34" charset="0"/>
                <a:cs typeface="Arial" panose="020B0604020202020204" pitchFamily="34" charset="0"/>
              </a:rPr>
              <a:t>Why Screen?</a:t>
            </a:r>
          </a:p>
        </p:txBody>
      </p:sp>
      <p:sp>
        <p:nvSpPr>
          <p:cNvPr id="10" name="Content Placeholder 3">
            <a:extLst>
              <a:ext uri="{FF2B5EF4-FFF2-40B4-BE49-F238E27FC236}">
                <a16:creationId xmlns:a16="http://schemas.microsoft.com/office/drawing/2014/main" id="{7B71D448-9EAC-4224-9F23-B7B3AEEF8362}"/>
              </a:ext>
            </a:extLst>
          </p:cNvPr>
          <p:cNvSpPr txBox="1">
            <a:spLocks noGrp="1"/>
          </p:cNvSpPr>
          <p:nvPr>
            <p:ph sz="half" idx="1"/>
          </p:nvPr>
        </p:nvSpPr>
        <p:spPr>
          <a:xfrm>
            <a:off x="691243" y="1723800"/>
            <a:ext cx="80564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A4A62"/>
              </a:buClr>
            </a:pPr>
            <a:r>
              <a:rPr lang="en-US" sz="2400" dirty="0">
                <a:latin typeface="Arial" panose="020B0604020202020204" pitchFamily="34" charset="0"/>
                <a:cs typeface="Arial" panose="020B0604020202020204" pitchFamily="34" charset="0"/>
              </a:rPr>
              <a:t>Support a multi-tiered system of supports (MTSS).</a:t>
            </a:r>
          </a:p>
          <a:p>
            <a:pPr>
              <a:buClr>
                <a:srgbClr val="6A4A62"/>
              </a:buClr>
            </a:pPr>
            <a:r>
              <a:rPr lang="en-US" sz="2400" dirty="0">
                <a:latin typeface="Arial" panose="020B0604020202020204" pitchFamily="34" charset="0"/>
                <a:cs typeface="Arial" panose="020B0604020202020204" pitchFamily="34" charset="0"/>
              </a:rPr>
              <a:t>Identify students with high need.</a:t>
            </a:r>
          </a:p>
          <a:p>
            <a:pPr>
              <a:buClr>
                <a:srgbClr val="6A4A62"/>
              </a:buClr>
            </a:pPr>
            <a:r>
              <a:rPr lang="en-US" sz="2400" dirty="0">
                <a:latin typeface="Arial" panose="020B0604020202020204" pitchFamily="34" charset="0"/>
                <a:cs typeface="Arial" panose="020B0604020202020204" pitchFamily="34" charset="0"/>
              </a:rPr>
              <a:t>Identify concerns specific to certain grades or classrooms.</a:t>
            </a:r>
          </a:p>
          <a:p>
            <a:pPr>
              <a:buClr>
                <a:srgbClr val="6A4A62"/>
              </a:buClr>
            </a:pPr>
            <a:r>
              <a:rPr lang="en-US" sz="2400" dirty="0">
                <a:latin typeface="Arial" panose="020B0604020202020204" pitchFamily="34" charset="0"/>
                <a:cs typeface="Arial" panose="020B0604020202020204" pitchFamily="34" charset="0"/>
              </a:rPr>
              <a:t>Inform promotion and prevention strategies.</a:t>
            </a:r>
          </a:p>
          <a:p>
            <a:pPr>
              <a:buClr>
                <a:srgbClr val="6A4A62"/>
              </a:buClr>
            </a:pPr>
            <a:r>
              <a:rPr lang="en-US" sz="2400" dirty="0">
                <a:latin typeface="Arial" panose="020B0604020202020204" pitchFamily="34" charset="0"/>
                <a:cs typeface="Arial" panose="020B0604020202020204" pitchFamily="34" charset="0"/>
              </a:rPr>
              <a:t>Assess indicators of positive well-being.</a:t>
            </a:r>
          </a:p>
          <a:p>
            <a:pPr>
              <a:buClr>
                <a:srgbClr val="6A4A62"/>
              </a:buClr>
            </a:pPr>
            <a:r>
              <a:rPr lang="en-US" sz="2400" dirty="0">
                <a:latin typeface="Arial" panose="020B0604020202020204" pitchFamily="34" charset="0"/>
                <a:cs typeface="Arial" panose="020B0604020202020204" pitchFamily="34" charset="0"/>
              </a:rPr>
              <a:t>Improve access to mental health supports.</a:t>
            </a:r>
          </a:p>
          <a:p>
            <a:pPr>
              <a:buClr>
                <a:srgbClr val="6A4A62"/>
              </a:buClr>
            </a:pPr>
            <a:r>
              <a:rPr lang="en-US" sz="2400" dirty="0">
                <a:latin typeface="Arial" panose="020B0604020202020204" pitchFamily="34" charset="0"/>
                <a:cs typeface="Arial" panose="020B0604020202020204" pitchFamily="34" charset="0"/>
              </a:rPr>
              <a:t>Support economically sound outcomes.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flipV="1">
            <a:off x="833845" y="1391646"/>
            <a:ext cx="4085396"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2" name="Picture 1" descr="Student rests her chin in her hand and stares into space at her desk"/>
          <p:cNvPicPr>
            <a:picLocks noChangeAspect="1"/>
          </p:cNvPicPr>
          <p:nvPr/>
        </p:nvPicPr>
        <p:blipFill rotWithShape="1">
          <a:blip r:embed="rId3">
            <a:extLst>
              <a:ext uri="{28A0092B-C50C-407E-A947-70E740481C1C}">
                <a14:useLocalDpi xmlns:a14="http://schemas.microsoft.com/office/drawing/2010/main" val="0"/>
              </a:ext>
            </a:extLst>
          </a:blip>
          <a:srcRect l="18378"/>
          <a:stretch/>
        </p:blipFill>
        <p:spPr>
          <a:xfrm>
            <a:off x="8391646" y="914399"/>
            <a:ext cx="3280873" cy="2679743"/>
          </a:xfrm>
          <a:prstGeom prst="rect">
            <a:avLst/>
          </a:prstGeom>
        </p:spPr>
      </p:pic>
      <p:sp>
        <p:nvSpPr>
          <p:cNvPr id="7" name="Footer Placeholder 5">
            <a:extLst>
              <a:ext uri="{FF2B5EF4-FFF2-40B4-BE49-F238E27FC236}">
                <a16:creationId xmlns:a16="http://schemas.microsoft.com/office/drawing/2014/main" id="{CEDA27B4-5628-9C4A-B643-0256D471B9D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487952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0020" y="2128521"/>
            <a:ext cx="3390900" cy="2123658"/>
          </a:xfrm>
          <a:prstGeom prst="rect">
            <a:avLst/>
          </a:prstGeom>
        </p:spPr>
        <p:txBody>
          <a:bodyPr wrap="square">
            <a:spAutoFit/>
          </a:bodyPr>
          <a:lstStyle/>
          <a:p>
            <a:r>
              <a:rPr lang="en-US" sz="3600" b="1" dirty="0">
                <a:solidFill>
                  <a:srgbClr val="6A4A62"/>
                </a:solidFill>
              </a:rPr>
              <a:t>Reflection: </a:t>
            </a:r>
          </a:p>
          <a:p>
            <a:r>
              <a:rPr lang="en-US" sz="2400" dirty="0">
                <a:solidFill>
                  <a:srgbClr val="6A4A62"/>
                </a:solidFill>
              </a:rPr>
              <a:t>What mental health screening efforts have been implemented in your district?</a:t>
            </a:r>
          </a:p>
        </p:txBody>
      </p:sp>
      <p:sp>
        <p:nvSpPr>
          <p:cNvPr id="3" name="Content Placeholder 2"/>
          <p:cNvSpPr>
            <a:spLocks noGrp="1"/>
          </p:cNvSpPr>
          <p:nvPr>
            <p:ph sz="half" idx="1"/>
          </p:nvPr>
        </p:nvSpPr>
        <p:spPr>
          <a:xfrm>
            <a:off x="5839599" y="2244340"/>
            <a:ext cx="5831114" cy="1536420"/>
          </a:xfrm>
        </p:spPr>
        <p:txBody>
          <a:bodyPr vert="horz" lIns="91440" tIns="45720" rIns="91440" bIns="45720" rtlCol="0" anchor="ctr">
            <a:normAutofit/>
          </a:bodyPr>
          <a:lstStyle/>
          <a:p>
            <a:pPr marL="0" lvl="1" indent="0">
              <a:buNone/>
            </a:pPr>
            <a:r>
              <a:rPr lang="en-US" sz="2800" dirty="0">
                <a:solidFill>
                  <a:srgbClr val="000000"/>
                </a:solidFill>
              </a:rPr>
              <a:t>If your district has not implemented mental health screening, why not?</a:t>
            </a:r>
          </a:p>
        </p:txBody>
      </p:sp>
      <p:sp>
        <p:nvSpPr>
          <p:cNvPr id="5" name="Rounded Rectangular Callout 4">
            <a:extLst>
              <a:ext uri="{C183D7F6-B498-43B3-948B-1728B52AA6E4}">
                <adec:decorative xmlns:adec="http://schemas.microsoft.com/office/drawing/2017/decorative" val="1"/>
              </a:ext>
            </a:extLst>
          </p:cNvPr>
          <p:cNvSpPr/>
          <p:nvPr/>
        </p:nvSpPr>
        <p:spPr>
          <a:xfrm>
            <a:off x="851426" y="1503247"/>
            <a:ext cx="3778326" cy="3374208"/>
          </a:xfrm>
          <a:prstGeom prst="wedgeRoundRectCallout">
            <a:avLst>
              <a:gd name="adj1" fmla="val -25696"/>
              <a:gd name="adj2" fmla="val 79220"/>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5399775" y="1263413"/>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2" name="Title 1" hidden="1">
            <a:extLst>
              <a:ext uri="{FF2B5EF4-FFF2-40B4-BE49-F238E27FC236}">
                <a16:creationId xmlns:a16="http://schemas.microsoft.com/office/drawing/2014/main" id="{77A0D843-AD95-4DAA-B194-A3F2FA06EDEC}"/>
              </a:ext>
            </a:extLst>
          </p:cNvPr>
          <p:cNvSpPr>
            <a:spLocks noGrp="1"/>
          </p:cNvSpPr>
          <p:nvPr>
            <p:ph type="title"/>
          </p:nvPr>
        </p:nvSpPr>
        <p:spPr/>
        <p:txBody>
          <a:bodyPr/>
          <a:lstStyle/>
          <a:p>
            <a:r>
              <a:rPr lang="en-US" dirty="0"/>
              <a:t>Reflection</a:t>
            </a:r>
          </a:p>
        </p:txBody>
      </p:sp>
      <p:sp>
        <p:nvSpPr>
          <p:cNvPr id="8" name="Footer Placeholder 5">
            <a:extLst>
              <a:ext uri="{FF2B5EF4-FFF2-40B4-BE49-F238E27FC236}">
                <a16:creationId xmlns:a16="http://schemas.microsoft.com/office/drawing/2014/main" id="{D6EC9C67-CB75-5F45-AA30-32142C4EB9A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07555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Quality Indicators header "/>
          <p:cNvGrpSpPr/>
          <p:nvPr/>
        </p:nvGrpSpPr>
        <p:grpSpPr>
          <a:xfrm>
            <a:off x="0" y="0"/>
            <a:ext cx="4125433" cy="959880"/>
            <a:chOff x="0" y="0"/>
            <a:chExt cx="4125433" cy="959880"/>
          </a:xfrm>
        </p:grpSpPr>
        <p:sp>
          <p:nvSpPr>
            <p:cNvPr id="12"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4701275" y="1784113"/>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7" name="Title 1">
            <a:extLst>
              <a:ext uri="{FF2B5EF4-FFF2-40B4-BE49-F238E27FC236}">
                <a16:creationId xmlns:a16="http://schemas.microsoft.com/office/drawing/2014/main" id="{33E60747-C83B-433C-9CEB-17BD16FBFE99}"/>
              </a:ext>
            </a:extLst>
          </p:cNvPr>
          <p:cNvSpPr>
            <a:spLocks noGrp="1"/>
          </p:cNvSpPr>
          <p:nvPr>
            <p:ph type="title"/>
          </p:nvPr>
        </p:nvSpPr>
        <p:spPr>
          <a:xfrm>
            <a:off x="279401" y="1129942"/>
            <a:ext cx="4180162" cy="4930246"/>
          </a:xfrm>
        </p:spPr>
        <p:txBody>
          <a:bodyPr vert="horz" lIns="91440" tIns="45720" rIns="91440" bIns="45720" rtlCol="0" anchor="ctr">
            <a:normAutofit/>
          </a:bodyPr>
          <a:lstStyle/>
          <a:p>
            <a:pPr algn="r"/>
            <a:r>
              <a:rPr lang="en-US" sz="3000" kern="1200" dirty="0">
                <a:solidFill>
                  <a:srgbClr val="6A4A62"/>
                </a:solidFill>
                <a:latin typeface="+mn-lt"/>
                <a:ea typeface="+mj-ea"/>
                <a:cs typeface="+mj-cs"/>
              </a:rPr>
              <a:t>To what extent did your district/school use best practices for </a:t>
            </a:r>
            <a:r>
              <a:rPr lang="en-US" sz="3000" b="1" kern="1200" dirty="0">
                <a:solidFill>
                  <a:srgbClr val="6A4A62"/>
                </a:solidFill>
                <a:latin typeface="+mn-lt"/>
                <a:ea typeface="+mj-ea"/>
                <a:cs typeface="+mj-cs"/>
              </a:rPr>
              <a:t>mental health screening, planning, and implementation</a:t>
            </a:r>
            <a:r>
              <a:rPr lang="en-US" sz="3000" kern="1200" dirty="0">
                <a:solidFill>
                  <a:srgbClr val="6A4A62"/>
                </a:solidFill>
                <a:latin typeface="+mn-lt"/>
                <a:ea typeface="+mj-ea"/>
                <a:cs typeface="+mj-cs"/>
              </a:rPr>
              <a:t>?</a:t>
            </a:r>
          </a:p>
        </p:txBody>
      </p:sp>
      <p:sp>
        <p:nvSpPr>
          <p:cNvPr id="10" name="Content Placeholder 2">
            <a:extLst>
              <a:ext uri="{FF2B5EF4-FFF2-40B4-BE49-F238E27FC236}">
                <a16:creationId xmlns:a16="http://schemas.microsoft.com/office/drawing/2014/main" id="{2E5F7A1C-1E58-4010-A898-E4B72CA2B176}"/>
              </a:ext>
            </a:extLst>
          </p:cNvPr>
          <p:cNvSpPr>
            <a:spLocks noGrp="1"/>
          </p:cNvSpPr>
          <p:nvPr>
            <p:ph sz="half" idx="1"/>
          </p:nvPr>
        </p:nvSpPr>
        <p:spPr>
          <a:xfrm>
            <a:off x="4942988" y="1283308"/>
            <a:ext cx="7216137" cy="4623515"/>
          </a:xfrm>
        </p:spPr>
        <p:txBody>
          <a:bodyPr vert="horz" lIns="91440" tIns="45720" rIns="91440" bIns="45720" rtlCol="0" anchor="ctr">
            <a:normAutofit/>
          </a:bodyPr>
          <a:lstStyle/>
          <a:p>
            <a:pPr marL="66675" indent="0">
              <a:buNone/>
            </a:pPr>
            <a:r>
              <a:rPr lang="en-US" sz="4000" b="1" dirty="0">
                <a:solidFill>
                  <a:srgbClr val="6A4A62"/>
                </a:solidFill>
              </a:rPr>
              <a:t>Best Practices:</a:t>
            </a:r>
          </a:p>
          <a:p>
            <a:pPr lvl="0">
              <a:lnSpc>
                <a:spcPct val="100000"/>
              </a:lnSpc>
              <a:buClr>
                <a:srgbClr val="6A4A62"/>
              </a:buClr>
            </a:pPr>
            <a:r>
              <a:rPr lang="en-US" sz="2000" dirty="0"/>
              <a:t>Include students and families in the screening process.</a:t>
            </a:r>
            <a:endParaRPr lang="en-US" sz="2000" b="1" dirty="0"/>
          </a:p>
          <a:p>
            <a:pPr lvl="0">
              <a:lnSpc>
                <a:spcPct val="100000"/>
              </a:lnSpc>
              <a:buClr>
                <a:srgbClr val="6A4A62"/>
              </a:buClr>
            </a:pPr>
            <a:r>
              <a:rPr lang="en-US" sz="2000" dirty="0"/>
              <a:t>Use a selection process for a screening tool that considers reliability, feasibility, cost, and fit with the goals for screening.</a:t>
            </a:r>
          </a:p>
          <a:p>
            <a:pPr lvl="0">
              <a:lnSpc>
                <a:spcPct val="100000"/>
              </a:lnSpc>
              <a:buClr>
                <a:srgbClr val="6A4A62"/>
              </a:buClr>
            </a:pPr>
            <a:r>
              <a:rPr lang="en-US" sz="2000" dirty="0"/>
              <a:t>Share information about screening in multiple formats. </a:t>
            </a:r>
            <a:endParaRPr lang="en-US" sz="2000" b="1" dirty="0"/>
          </a:p>
          <a:p>
            <a:pPr lvl="0">
              <a:lnSpc>
                <a:spcPct val="100000"/>
              </a:lnSpc>
              <a:buClr>
                <a:srgbClr val="6A4A62"/>
              </a:buClr>
            </a:pPr>
            <a:r>
              <a:rPr lang="en-US" sz="2000" dirty="0"/>
              <a:t>Inform students and families about screening procedures. </a:t>
            </a:r>
          </a:p>
          <a:p>
            <a:pPr lvl="0">
              <a:lnSpc>
                <a:spcPct val="100000"/>
              </a:lnSpc>
              <a:buClr>
                <a:srgbClr val="6A4A62"/>
              </a:buClr>
            </a:pPr>
            <a:r>
              <a:rPr lang="en-US" sz="2000" dirty="0"/>
              <a:t>Support families’ understanding and decision making about screening procedures. </a:t>
            </a:r>
          </a:p>
          <a:p>
            <a:pPr lvl="0">
              <a:lnSpc>
                <a:spcPct val="100000"/>
              </a:lnSpc>
              <a:buClr>
                <a:srgbClr val="6A4A62"/>
              </a:buClr>
            </a:pPr>
            <a:r>
              <a:rPr lang="en-US" sz="2000" dirty="0"/>
              <a:t>Ensure there is an updated list of internal and external mental health resources to support students and families.</a:t>
            </a:r>
          </a:p>
        </p:txBody>
      </p:sp>
      <p:sp>
        <p:nvSpPr>
          <p:cNvPr id="14" name="Footer Placeholder 5">
            <a:extLst>
              <a:ext uri="{FF2B5EF4-FFF2-40B4-BE49-F238E27FC236}">
                <a16:creationId xmlns:a16="http://schemas.microsoft.com/office/drawing/2014/main" id="{B8E09E4C-2ECA-AE4C-91F0-01445371EBE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2207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ality Indicators header ">
            <a:extLst>
              <a:ext uri="{FF2B5EF4-FFF2-40B4-BE49-F238E27FC236}">
                <a16:creationId xmlns:a16="http://schemas.microsoft.com/office/drawing/2014/main" id="{A97D5C7D-76DF-4099-BA39-85B49E510CBD}"/>
              </a:ext>
            </a:extLst>
          </p:cNvPr>
          <p:cNvSpPr/>
          <p:nvPr/>
        </p:nvSpPr>
        <p:spPr>
          <a:xfrm>
            <a:off x="0" y="0"/>
            <a:ext cx="3482187" cy="86839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Quality Indicators</a:t>
            </a:r>
          </a:p>
        </p:txBody>
      </p:sp>
      <p:sp>
        <p:nvSpPr>
          <p:cNvPr id="17" name="Content Placeholder 3"/>
          <p:cNvSpPr txBox="1">
            <a:spLocks/>
          </p:cNvSpPr>
          <p:nvPr/>
        </p:nvSpPr>
        <p:spPr>
          <a:xfrm>
            <a:off x="1292021" y="2114847"/>
            <a:ext cx="3152573" cy="1857368"/>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pitchFamily="34" charset="0"/>
                <a:ea typeface="+mn-ea"/>
                <a:cs typeface="Arial" panose="020B0604020202020204" pitchFamily="34" charset="0"/>
              </a:rPr>
              <a:t>Mental Health Screening Quality Indicators</a:t>
            </a:r>
          </a:p>
        </p:txBody>
      </p:sp>
      <p:sp>
        <p:nvSpPr>
          <p:cNvPr id="23" name="TextBox 22"/>
          <p:cNvSpPr txBox="1"/>
          <p:nvPr/>
        </p:nvSpPr>
        <p:spPr>
          <a:xfrm>
            <a:off x="5296384" y="207888"/>
            <a:ext cx="6011718" cy="6311471"/>
          </a:xfrm>
          <a:prstGeom prst="rect">
            <a:avLst/>
          </a:prstGeom>
          <a:noFill/>
        </p:spPr>
        <p:txBody>
          <a:bodyPr wrap="square" lIns="91440" tIns="45720" rIns="91440" bIns="45720" rtlCol="0" anchor="t">
            <a:spAutoFit/>
          </a:bodyPr>
          <a:lstStyle/>
          <a:p>
            <a:pPr lvl="0" defTabSz="457200">
              <a:lnSpc>
                <a:spcPct val="90000"/>
              </a:lnSpc>
              <a:spcBef>
                <a:spcPts val="1000"/>
              </a:spcBef>
              <a:buClr>
                <a:srgbClr val="6A4A62"/>
              </a:buClr>
              <a:defRPr/>
            </a:pPr>
            <a:r>
              <a:rPr lang="en-US" sz="2200" b="1" dirty="0">
                <a:latin typeface="Arial"/>
                <a:cs typeface="Arial"/>
              </a:rPr>
              <a:t>Use best practices for mental health screening planning and implementation.</a:t>
            </a:r>
          </a:p>
          <a:p>
            <a:pPr lvl="0" defTabSz="457200">
              <a:lnSpc>
                <a:spcPct val="90000"/>
              </a:lnSpc>
              <a:spcBef>
                <a:spcPts val="1000"/>
              </a:spcBef>
              <a:buClr>
                <a:srgbClr val="6A4A62"/>
              </a:buClr>
              <a:defRPr/>
            </a:pPr>
            <a:r>
              <a:rPr lang="en-US" sz="2200" b="1" dirty="0">
                <a:latin typeface="Arial" panose="020B0604020202020204" pitchFamily="34" charset="0"/>
                <a:cs typeface="Arial" panose="020B0604020202020204" pitchFamily="34" charset="0"/>
              </a:rPr>
              <a:t>Indicate the number of students:</a:t>
            </a:r>
          </a:p>
          <a:p>
            <a:pPr marL="285750" lvl="0" indent="-285750" defTabSz="457200">
              <a:lnSpc>
                <a:spcPct val="90000"/>
              </a:lnSpc>
              <a:spcBef>
                <a:spcPts val="1000"/>
              </a:spcBef>
              <a:buClr>
                <a:srgbClr val="6A4A62"/>
              </a:buClr>
              <a:buFont typeface="Arial" panose="020B0604020202020204" pitchFamily="34" charset="0"/>
              <a:buChar char="•"/>
              <a:defRPr/>
            </a:pPr>
            <a:r>
              <a:rPr kumimoji="0" lang="en-US" i="0" u="none" strike="noStrike" kern="1200" cap="none" spc="0" normalizeH="0" baseline="0" noProof="0" dirty="0">
                <a:ln>
                  <a:noFill/>
                </a:ln>
                <a:effectLst/>
                <a:uLnTx/>
                <a:uFillTx/>
                <a:latin typeface="Arial"/>
                <a:cs typeface="Arial"/>
              </a:rPr>
              <a:t>Enrolled in school</a:t>
            </a:r>
            <a:endParaRPr lang="en-US" i="0" u="none" strike="noStrike" kern="1200" cap="none" spc="0" normalizeH="0" baseline="0" noProof="0" dirty="0">
              <a:ln>
                <a:noFill/>
              </a:ln>
              <a:effectLst/>
              <a:uLnTx/>
              <a:uFillTx/>
              <a:latin typeface="Arial"/>
              <a:cs typeface="Arial"/>
            </a:endParaRPr>
          </a:p>
          <a:p>
            <a:pPr marL="285750" lvl="0" indent="-285750" defTabSz="457200">
              <a:lnSpc>
                <a:spcPct val="90000"/>
              </a:lnSpc>
              <a:spcBef>
                <a:spcPts val="1000"/>
              </a:spcBef>
              <a:buClr>
                <a:srgbClr val="6A4A62"/>
              </a:buClr>
              <a:buFont typeface="Arial" panose="020B0604020202020204" pitchFamily="34" charset="0"/>
              <a:buChar char="•"/>
              <a:defRPr/>
            </a:pPr>
            <a:r>
              <a:rPr lang="en-US" dirty="0">
                <a:latin typeface="Arial"/>
                <a:cs typeface="Arial"/>
              </a:rPr>
              <a:t>Formally screened in the absence of known risk factors</a:t>
            </a:r>
          </a:p>
          <a:p>
            <a:pPr marL="285750" lvl="0" indent="-285750" defTabSz="457200">
              <a:lnSpc>
                <a:spcPct val="90000"/>
              </a:lnSpc>
              <a:spcBef>
                <a:spcPts val="1000"/>
              </a:spcBef>
              <a:buClr>
                <a:srgbClr val="6A4A62"/>
              </a:buClr>
              <a:buFont typeface="Arial" panose="020B0604020202020204" pitchFamily="34" charset="0"/>
              <a:buChar char="•"/>
              <a:defRPr/>
            </a:pPr>
            <a:r>
              <a:rPr kumimoji="0" lang="en-US" i="0" u="none" strike="noStrike" kern="1200" cap="none" spc="0" normalizeH="0" baseline="0" noProof="0" dirty="0">
                <a:ln>
                  <a:noFill/>
                </a:ln>
                <a:effectLst/>
                <a:uLnTx/>
                <a:uFillTx/>
                <a:latin typeface="Arial"/>
                <a:cs typeface="Arial"/>
              </a:rPr>
              <a:t>Identified as being at-risk or already experiencing a mental health problem</a:t>
            </a:r>
            <a:endParaRPr lang="en-US" i="0" u="none" strike="noStrike" kern="1200" cap="none" spc="0" normalizeH="0" baseline="0" noProof="0" dirty="0">
              <a:ln>
                <a:noFill/>
              </a:ln>
              <a:effectLst/>
              <a:uLnTx/>
              <a:uFillTx/>
              <a:latin typeface="Arial"/>
              <a:cs typeface="Arial"/>
            </a:endParaRPr>
          </a:p>
          <a:p>
            <a:pPr marL="285750" indent="-285750" defTabSz="457200">
              <a:lnSpc>
                <a:spcPct val="90000"/>
              </a:lnSpc>
              <a:spcBef>
                <a:spcPts val="1000"/>
              </a:spcBef>
              <a:buClr>
                <a:srgbClr val="6A4A62"/>
              </a:buClr>
              <a:buFont typeface="Arial" panose="020B0604020202020204" pitchFamily="34" charset="0"/>
              <a:buChar char="•"/>
              <a:defRPr/>
            </a:pPr>
            <a:r>
              <a:rPr kumimoji="0" lang="en-US" i="0" u="none" strike="noStrike" kern="1200" cap="none" spc="0" normalizeH="0" baseline="0" noProof="0" dirty="0">
                <a:ln>
                  <a:noFill/>
                </a:ln>
                <a:effectLst/>
                <a:uLnTx/>
                <a:uFillTx/>
                <a:latin typeface="Arial"/>
                <a:cs typeface="Arial"/>
              </a:rPr>
              <a:t>Referred to a mental health service following </a:t>
            </a:r>
            <a:r>
              <a:rPr lang="en-US" dirty="0">
                <a:latin typeface="Arial"/>
                <a:cs typeface="Arial"/>
              </a:rPr>
              <a:t>identification</a:t>
            </a:r>
            <a:endParaRPr lang="en-US">
              <a:latin typeface="Calibri"/>
              <a:cs typeface="Calibri"/>
            </a:endParaRPr>
          </a:p>
          <a:p>
            <a:pPr marL="285750" lvl="0" indent="-285750" defTabSz="457200">
              <a:lnSpc>
                <a:spcPct val="90000"/>
              </a:lnSpc>
              <a:spcBef>
                <a:spcPts val="1000"/>
              </a:spcBef>
              <a:buClr>
                <a:srgbClr val="6A4A62"/>
              </a:buClr>
              <a:buFont typeface="Arial" panose="020B0604020202020204" pitchFamily="34" charset="0"/>
              <a:buChar char="•"/>
              <a:defRPr/>
            </a:pPr>
            <a:r>
              <a:rPr lang="en-US" dirty="0">
                <a:latin typeface="Arial"/>
                <a:cs typeface="Calibri"/>
              </a:rPr>
              <a:t>Received</a:t>
            </a:r>
            <a:r>
              <a:rPr lang="en-US" dirty="0">
                <a:latin typeface="Arial"/>
                <a:ea typeface="+mn-lt"/>
                <a:cs typeface="+mn-lt"/>
              </a:rPr>
              <a:t> a mental health service following identification of being at-risk for or having a mental health problem</a:t>
            </a:r>
            <a:endParaRPr lang="en-US" dirty="0">
              <a:latin typeface="Arial"/>
              <a:cs typeface="Calibri"/>
            </a:endParaRPr>
          </a:p>
          <a:p>
            <a:pPr lvl="0" defTabSz="457200">
              <a:lnSpc>
                <a:spcPct val="90000"/>
              </a:lnSpc>
              <a:spcBef>
                <a:spcPts val="1000"/>
              </a:spcBef>
              <a:buClr>
                <a:srgbClr val="6A4A62"/>
              </a:buClr>
              <a:defRPr/>
            </a:pPr>
            <a:r>
              <a:rPr lang="en-US" b="1" dirty="0">
                <a:latin typeface="Arial"/>
                <a:cs typeface="Arial"/>
              </a:rPr>
              <a:t>Of students screened, how many screened for [specific mental health areas]</a:t>
            </a:r>
            <a:endParaRPr lang="en-US" b="1" i="0" u="none" strike="noStrike" kern="1200" cap="none" spc="0" normalizeH="0" baseline="0" noProof="0" dirty="0">
              <a:ln>
                <a:noFill/>
              </a:ln>
              <a:effectLst/>
              <a:uLnTx/>
              <a:uFillTx/>
              <a:latin typeface="Arial"/>
              <a:cs typeface="Arial"/>
            </a:endParaRPr>
          </a:p>
          <a:p>
            <a:pPr defTabSz="457200">
              <a:defRPr/>
            </a:pPr>
            <a:endParaRPr lang="en-US" sz="2000" dirty="0">
              <a:ea typeface="+mn-lt"/>
              <a:cs typeface="+mn-lt"/>
            </a:endParaRPr>
          </a:p>
          <a:p>
            <a:pPr defTabSz="457200">
              <a:defRPr/>
            </a:pPr>
            <a:r>
              <a:rPr lang="en-US" b="1" dirty="0">
                <a:latin typeface="Arial"/>
                <a:ea typeface="+mn-lt"/>
                <a:cs typeface="+mn-lt"/>
              </a:rPr>
              <a:t>Based on screening, how many</a:t>
            </a:r>
            <a:endParaRPr lang="en-US" b="1">
              <a:latin typeface="Arial"/>
              <a:ea typeface="+mn-lt"/>
              <a:cs typeface="+mn-lt"/>
            </a:endParaRPr>
          </a:p>
          <a:p>
            <a:pPr defTabSz="457200">
              <a:defRPr/>
            </a:pPr>
            <a:r>
              <a:rPr lang="en-US" b="1" dirty="0">
                <a:latin typeface="Arial"/>
                <a:ea typeface="+mn-lt"/>
                <a:cs typeface="+mn-lt"/>
              </a:rPr>
              <a:t>system-level changes were</a:t>
            </a:r>
            <a:endParaRPr lang="en-US" b="1">
              <a:latin typeface="Arial"/>
              <a:ea typeface="+mn-lt"/>
              <a:cs typeface="+mn-lt"/>
            </a:endParaRPr>
          </a:p>
          <a:p>
            <a:pPr defTabSz="457200">
              <a:defRPr/>
            </a:pPr>
            <a:r>
              <a:rPr lang="en-US" b="1" dirty="0">
                <a:latin typeface="Arial"/>
                <a:ea typeface="+mn-lt"/>
                <a:cs typeface="+mn-lt"/>
              </a:rPr>
              <a:t>implemented? Describe these</a:t>
            </a:r>
            <a:endParaRPr lang="en-US" b="1">
              <a:latin typeface="Arial"/>
              <a:ea typeface="+mn-lt"/>
              <a:cs typeface="+mn-lt"/>
            </a:endParaRPr>
          </a:p>
          <a:p>
            <a:pPr defTabSz="457200">
              <a:defRPr/>
            </a:pPr>
            <a:r>
              <a:rPr lang="en-US" b="1" dirty="0">
                <a:latin typeface="Arial"/>
                <a:ea typeface="+mn-lt"/>
                <a:cs typeface="+mn-lt"/>
              </a:rPr>
              <a:t>changes.</a:t>
            </a:r>
          </a:p>
        </p:txBody>
      </p:sp>
      <p:cxnSp>
        <p:nvCxnSpPr>
          <p:cNvPr id="8" name="Straight Connector 7">
            <a:extLst>
              <a:ext uri="{C183D7F6-B498-43B3-948B-1728B52AA6E4}">
                <adec:decorative xmlns:adec="http://schemas.microsoft.com/office/drawing/2017/decorative" val="1"/>
              </a:ext>
            </a:extLst>
          </p:cNvPr>
          <p:cNvCxnSpPr/>
          <p:nvPr/>
        </p:nvCxnSpPr>
        <p:spPr>
          <a:xfrm flipH="1">
            <a:off x="4963056" y="162930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CF8A9213-9626-4E53-8EDF-765C72A375FD}"/>
              </a:ext>
            </a:extLst>
          </p:cNvPr>
          <p:cNvSpPr>
            <a:spLocks noGrp="1"/>
          </p:cNvSpPr>
          <p:nvPr>
            <p:ph type="title"/>
          </p:nvPr>
        </p:nvSpPr>
        <p:spPr/>
        <p:txBody>
          <a:bodyPr/>
          <a:lstStyle/>
          <a:p>
            <a:r>
              <a:rPr lang="en-US" dirty="0"/>
              <a:t>Mental Health Screening Quality Indicators</a:t>
            </a:r>
          </a:p>
        </p:txBody>
      </p:sp>
      <p:sp>
        <p:nvSpPr>
          <p:cNvPr id="10" name="Footer Placeholder 5">
            <a:extLst>
              <a:ext uri="{FF2B5EF4-FFF2-40B4-BE49-F238E27FC236}">
                <a16:creationId xmlns:a16="http://schemas.microsoft.com/office/drawing/2014/main" id="{1C6D1084-8B7C-A84F-B0EB-763DD7E7ECE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98164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12336</TotalTime>
  <Words>8700</Words>
  <Application>Microsoft Macintosh PowerPoint</Application>
  <PresentationFormat>Widescreen</PresentationFormat>
  <Paragraphs>717</Paragraphs>
  <Slides>43</Slides>
  <Notes>41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43</vt:i4>
      </vt:variant>
    </vt:vector>
  </HeadingPairs>
  <TitlesOfParts>
    <vt:vector size="57" baseType="lpstr">
      <vt:lpstr>Arial</vt:lpstr>
      <vt:lpstr>Arial Black</vt:lpstr>
      <vt:lpstr>Calibri</vt:lpstr>
      <vt:lpstr>Calibri Light</vt:lpstr>
      <vt:lpstr>Helvetica</vt:lpstr>
      <vt:lpstr>Lato</vt:lpstr>
      <vt:lpstr>Symbol</vt:lpstr>
      <vt:lpstr>Wingdings</vt:lpstr>
      <vt:lpstr>Office Theme</vt:lpstr>
      <vt:lpstr>Custom Design</vt:lpstr>
      <vt:lpstr>1_Office Theme</vt:lpstr>
      <vt:lpstr>2_Office Theme</vt:lpstr>
      <vt:lpstr>4_Office Theme</vt:lpstr>
      <vt:lpstr>3_Office Theme</vt:lpstr>
      <vt:lpstr>Module 4: Screening</vt:lpstr>
      <vt:lpstr>Disclaimer</vt:lpstr>
      <vt:lpstr>Disclaimer (2)</vt:lpstr>
      <vt:lpstr>Agenda</vt:lpstr>
      <vt:lpstr>What Is  School Mental Health Screening? </vt:lpstr>
      <vt:lpstr>Why Screen?</vt:lpstr>
      <vt:lpstr>Reflection</vt:lpstr>
      <vt:lpstr>To what extent did your district/school use best practices for mental health screening, planning, and implementation?</vt:lpstr>
      <vt:lpstr>Mental Health Screening Quality Indicators</vt:lpstr>
      <vt:lpstr>Of students screened, how many were screened for:</vt:lpstr>
      <vt:lpstr>Start Small</vt:lpstr>
      <vt:lpstr>Screening Action Steps</vt:lpstr>
      <vt:lpstr>Build a Foundation</vt:lpstr>
      <vt:lpstr>Build a Foundation</vt:lpstr>
      <vt:lpstr>Build a Foundation </vt:lpstr>
      <vt:lpstr>Build a Foundation</vt:lpstr>
      <vt:lpstr>Build a Foundation </vt:lpstr>
      <vt:lpstr>Screening Action Steps</vt:lpstr>
      <vt:lpstr>Clarify Goals</vt:lpstr>
      <vt:lpstr>Screening Action Steps</vt:lpstr>
      <vt:lpstr>Identify Resources and Logistics</vt:lpstr>
      <vt:lpstr>Identify Resources and Logistics</vt:lpstr>
      <vt:lpstr>Screening Action Steps</vt:lpstr>
      <vt:lpstr>Select an Appropriate Screening Tool</vt:lpstr>
      <vt:lpstr>Select and Appropriate Screening  Tool</vt:lpstr>
      <vt:lpstr>Screening Action Steps</vt:lpstr>
      <vt:lpstr>Determine Consent and Assent Procedures</vt:lpstr>
      <vt:lpstr>Determine Consent and Assent Procedures</vt:lpstr>
      <vt:lpstr>Determine Consent and Assent Procedures</vt:lpstr>
      <vt:lpstr>Screening Action Steps</vt:lpstr>
      <vt:lpstr>Develop Data Collection Processes</vt:lpstr>
      <vt:lpstr>Develop Administration Processes</vt:lpstr>
      <vt:lpstr>PowerPoint Presentation</vt:lpstr>
      <vt:lpstr>PowerPoint Presentation</vt:lpstr>
      <vt:lpstr>PowerPoint Presentation</vt:lpstr>
      <vt:lpstr>Considerations  </vt:lpstr>
      <vt:lpstr>District Example</vt:lpstr>
      <vt:lpstr>Strategic Planning</vt:lpstr>
      <vt:lpstr>Resources</vt:lpstr>
      <vt:lpstr>Resources</vt:lpstr>
      <vt:lpstr>Resources</vt:lpstr>
      <vt:lpstr>References </vt:lpstr>
      <vt:lpstr>This work is supported by grant SM081726 from the Department of Health and Human Services, Substance Abuse and Mental Health Services Administration.   Module content was developed by the National Center for School Mental Health in partnership with the MHTTC Network Coordinating Office. </vt:lpstr>
    </vt:vector>
  </TitlesOfParts>
  <Company>National Center for School Mental Health in partnership with the Mental Health Technology Transfer Center (MHTTC)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of the National School Mental Health Curriculum: Screening</dc:title>
  <dc:subject>Mental Health</dc:subject>
  <dc:creator>National Center for School Mental Health in partnership with the Mental Health Technology Transfer Center (MHTTC) Network</dc:creator>
  <cp:lastModifiedBy>Ricardo Canelo</cp:lastModifiedBy>
  <cp:revision>391</cp:revision>
  <cp:lastPrinted>2019-03-06T19:14:20Z</cp:lastPrinted>
  <dcterms:created xsi:type="dcterms:W3CDTF">2018-08-28T05:08:18Z</dcterms:created>
  <dcterms:modified xsi:type="dcterms:W3CDTF">2024-04-07T03:22:00Z</dcterms:modified>
</cp:coreProperties>
</file>