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1.xml" ContentType="application/vnd.openxmlformats-officedocument.presentationml.tags+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69"/>
  </p:notesMasterIdLst>
  <p:sldIdLst>
    <p:sldId id="260" r:id="rId3"/>
    <p:sldId id="1754" r:id="rId4"/>
    <p:sldId id="1770" r:id="rId5"/>
    <p:sldId id="263" r:id="rId6"/>
    <p:sldId id="265" r:id="rId7"/>
    <p:sldId id="1727" r:id="rId8"/>
    <p:sldId id="1730" r:id="rId9"/>
    <p:sldId id="1731" r:id="rId10"/>
    <p:sldId id="276" r:id="rId11"/>
    <p:sldId id="1733" r:id="rId12"/>
    <p:sldId id="285" r:id="rId13"/>
    <p:sldId id="1678" r:id="rId14"/>
    <p:sldId id="1679" r:id="rId15"/>
    <p:sldId id="4334" r:id="rId16"/>
    <p:sldId id="1757" r:id="rId17"/>
    <p:sldId id="1735" r:id="rId18"/>
    <p:sldId id="1690" r:id="rId19"/>
    <p:sldId id="1691" r:id="rId20"/>
    <p:sldId id="297" r:id="rId21"/>
    <p:sldId id="1692" r:id="rId22"/>
    <p:sldId id="1693" r:id="rId23"/>
    <p:sldId id="1694" r:id="rId24"/>
    <p:sldId id="1758" r:id="rId25"/>
    <p:sldId id="1696" r:id="rId26"/>
    <p:sldId id="1737" r:id="rId27"/>
    <p:sldId id="477" r:id="rId28"/>
    <p:sldId id="1752" r:id="rId29"/>
    <p:sldId id="1701" r:id="rId30"/>
    <p:sldId id="1756" r:id="rId31"/>
    <p:sldId id="1697" r:id="rId32"/>
    <p:sldId id="1751" r:id="rId33"/>
    <p:sldId id="1680" r:id="rId34"/>
    <p:sldId id="1681" r:id="rId35"/>
    <p:sldId id="1682" r:id="rId36"/>
    <p:sldId id="1759" r:id="rId37"/>
    <p:sldId id="1683" r:id="rId38"/>
    <p:sldId id="1685" r:id="rId39"/>
    <p:sldId id="1744" r:id="rId40"/>
    <p:sldId id="1689" r:id="rId41"/>
    <p:sldId id="1743" r:id="rId42"/>
    <p:sldId id="1750" r:id="rId43"/>
    <p:sldId id="1725" r:id="rId44"/>
    <p:sldId id="1760" r:id="rId45"/>
    <p:sldId id="1714" r:id="rId46"/>
    <p:sldId id="1761" r:id="rId47"/>
    <p:sldId id="1753" r:id="rId48"/>
    <p:sldId id="1722" r:id="rId49"/>
    <p:sldId id="1711" r:id="rId50"/>
    <p:sldId id="1720" r:id="rId51"/>
    <p:sldId id="1721" r:id="rId52"/>
    <p:sldId id="288" r:id="rId53"/>
    <p:sldId id="1723" r:id="rId54"/>
    <p:sldId id="1747" r:id="rId55"/>
    <p:sldId id="1762" r:id="rId56"/>
    <p:sldId id="1728" r:id="rId57"/>
    <p:sldId id="1748" r:id="rId58"/>
    <p:sldId id="1749" r:id="rId59"/>
    <p:sldId id="307" r:id="rId60"/>
    <p:sldId id="306" r:id="rId61"/>
    <p:sldId id="1767" r:id="rId62"/>
    <p:sldId id="1766" r:id="rId63"/>
    <p:sldId id="1768" r:id="rId64"/>
    <p:sldId id="1764" r:id="rId65"/>
    <p:sldId id="1769" r:id="rId66"/>
    <p:sldId id="1763" r:id="rId67"/>
    <p:sldId id="1755" r:id="rId6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6FA98-0800-450D-AAF6-A477D5461756}" v="1552" dt="2019-08-13T21:26:37.158"/>
    <p1510:client id="{7A626F6F-8D77-4B53-8114-F2595F3EC1B0}" v="32" dt="2021-10-26T23:32:24.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1" autoAdjust="0"/>
    <p:restoredTop sz="86491" autoAdjust="0"/>
  </p:normalViewPr>
  <p:slideViewPr>
    <p:cSldViewPr snapToGrid="0">
      <p:cViewPr varScale="1">
        <p:scale>
          <a:sx n="91" d="100"/>
          <a:sy n="91" d="100"/>
        </p:scale>
        <p:origin x="1560" y="176"/>
      </p:cViewPr>
      <p:guideLst/>
    </p:cSldViewPr>
  </p:slideViewPr>
  <p:outlineViewPr>
    <p:cViewPr>
      <p:scale>
        <a:sx n="33" d="100"/>
        <a:sy n="33" d="100"/>
      </p:scale>
      <p:origin x="0" y="-82239"/>
    </p:cViewPr>
  </p:outlineViewPr>
  <p:notesTextViewPr>
    <p:cViewPr>
      <p:scale>
        <a:sx n="1" d="1"/>
        <a:sy n="1" d="1"/>
      </p:scale>
      <p:origin x="0" y="0"/>
    </p:cViewPr>
  </p:notesTextViewPr>
  <p:notesViewPr>
    <p:cSldViewPr snapToGrid="0">
      <p:cViewPr varScale="1">
        <p:scale>
          <a:sx n="80" d="100"/>
          <a:sy n="80" d="100"/>
        </p:scale>
        <p:origin x="29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AF5F8-5B16-443E-AAD1-FD585B6AD3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39B16B9-14FB-4187-96FC-CAFE53A68572}">
      <dgm:prSet phldrT="[Text]"/>
      <dgm:spPr>
        <a:solidFill>
          <a:srgbClr val="6A4A62"/>
        </a:solidFill>
      </dgm:spPr>
      <dgm:t>
        <a:bodyPr/>
        <a:lstStyle/>
        <a:p>
          <a:r>
            <a:rPr lang="en-US" dirty="0"/>
            <a:t>School Climate</a:t>
          </a:r>
        </a:p>
      </dgm:t>
    </dgm:pt>
    <dgm:pt modelId="{E12345F4-C65B-4F77-AAE9-C502C708E76A}" type="parTrans" cxnId="{8AC5B864-2BCC-426B-ADAB-396A08346756}">
      <dgm:prSet/>
      <dgm:spPr/>
      <dgm:t>
        <a:bodyPr/>
        <a:lstStyle/>
        <a:p>
          <a:endParaRPr lang="en-US"/>
        </a:p>
      </dgm:t>
    </dgm:pt>
    <dgm:pt modelId="{68AC10C1-2CD8-4B31-B7D8-B2388A0D0731}" type="sibTrans" cxnId="{8AC5B864-2BCC-426B-ADAB-396A08346756}">
      <dgm:prSet/>
      <dgm:spPr/>
      <dgm:t>
        <a:bodyPr/>
        <a:lstStyle/>
        <a:p>
          <a:endParaRPr lang="en-US"/>
        </a:p>
      </dgm:t>
    </dgm:pt>
    <dgm:pt modelId="{76C318E6-4A0A-4631-A2E4-821C92E93CBF}">
      <dgm:prSet phldrT="[Text]"/>
      <dgm:spPr>
        <a:solidFill>
          <a:srgbClr val="6A4A62"/>
        </a:solidFill>
      </dgm:spPr>
      <dgm:t>
        <a:bodyPr/>
        <a:lstStyle/>
        <a:p>
          <a:r>
            <a:rPr lang="en-US" dirty="0"/>
            <a:t>Safety</a:t>
          </a:r>
        </a:p>
      </dgm:t>
    </dgm:pt>
    <dgm:pt modelId="{054FC6F0-EEEC-4E0E-9FF6-C61AE504B80A}" type="parTrans" cxnId="{1079AC84-5613-409B-9013-40C3640E44F6}">
      <dgm:prSet/>
      <dgm:spPr/>
      <dgm:t>
        <a:bodyPr/>
        <a:lstStyle/>
        <a:p>
          <a:endParaRPr lang="en-US"/>
        </a:p>
      </dgm:t>
    </dgm:pt>
    <dgm:pt modelId="{D0C184C3-F576-4F0A-A839-A4468B7A0B9E}" type="sibTrans" cxnId="{1079AC84-5613-409B-9013-40C3640E44F6}">
      <dgm:prSet/>
      <dgm:spPr/>
      <dgm:t>
        <a:bodyPr/>
        <a:lstStyle/>
        <a:p>
          <a:endParaRPr lang="en-US"/>
        </a:p>
      </dgm:t>
    </dgm:pt>
    <dgm:pt modelId="{12C0218E-7552-4F99-A856-F68E1CEF1BAE}">
      <dgm:prSet phldrT="[Text]"/>
      <dgm:spPr>
        <a:solidFill>
          <a:srgbClr val="6A4A62"/>
        </a:solidFill>
      </dgm:spPr>
      <dgm:t>
        <a:bodyPr/>
        <a:lstStyle/>
        <a:p>
          <a:r>
            <a:rPr lang="en-US" dirty="0"/>
            <a:t>Environment</a:t>
          </a:r>
        </a:p>
      </dgm:t>
    </dgm:pt>
    <dgm:pt modelId="{57254521-F1D3-4E07-B7AA-AD1902DAF094}" type="parTrans" cxnId="{05909E8C-A2F4-46EA-A071-C00828AEE54B}">
      <dgm:prSet/>
      <dgm:spPr>
        <a:ln>
          <a:solidFill>
            <a:schemeClr val="bg2">
              <a:lumMod val="50000"/>
            </a:schemeClr>
          </a:solidFill>
        </a:ln>
      </dgm:spPr>
      <dgm:t>
        <a:bodyPr/>
        <a:lstStyle/>
        <a:p>
          <a:endParaRPr lang="en-US"/>
        </a:p>
      </dgm:t>
    </dgm:pt>
    <dgm:pt modelId="{16987B55-1F28-4B50-A01A-E3096DDB3282}" type="sibTrans" cxnId="{05909E8C-A2F4-46EA-A071-C00828AEE54B}">
      <dgm:prSet/>
      <dgm:spPr/>
      <dgm:t>
        <a:bodyPr/>
        <a:lstStyle/>
        <a:p>
          <a:endParaRPr lang="en-US"/>
        </a:p>
      </dgm:t>
    </dgm:pt>
    <dgm:pt modelId="{649FCC13-F74A-46A7-9877-696682548403}">
      <dgm:prSet phldrT="[Text]"/>
      <dgm:spPr>
        <a:solidFill>
          <a:srgbClr val="6A4A62"/>
        </a:solidFill>
      </dgm:spPr>
      <dgm:t>
        <a:bodyPr/>
        <a:lstStyle/>
        <a:p>
          <a:r>
            <a:rPr lang="en-US" dirty="0"/>
            <a:t>Engagement</a:t>
          </a:r>
        </a:p>
      </dgm:t>
    </dgm:pt>
    <dgm:pt modelId="{1FE9FB4E-4BDD-4C60-950C-4AA06B01C078}" type="parTrans" cxnId="{9107FCCA-D4F3-4D6B-9AAE-A5CC29669102}">
      <dgm:prSet/>
      <dgm:spPr>
        <a:ln>
          <a:solidFill>
            <a:schemeClr val="bg2">
              <a:lumMod val="50000"/>
            </a:schemeClr>
          </a:solidFill>
        </a:ln>
      </dgm:spPr>
      <dgm:t>
        <a:bodyPr/>
        <a:lstStyle/>
        <a:p>
          <a:endParaRPr lang="en-US"/>
        </a:p>
      </dgm:t>
    </dgm:pt>
    <dgm:pt modelId="{158C0FFD-DE7C-4376-BE3E-01BDB118DF03}" type="sibTrans" cxnId="{9107FCCA-D4F3-4D6B-9AAE-A5CC29669102}">
      <dgm:prSet/>
      <dgm:spPr/>
      <dgm:t>
        <a:bodyPr/>
        <a:lstStyle/>
        <a:p>
          <a:endParaRPr lang="en-US"/>
        </a:p>
      </dgm:t>
    </dgm:pt>
    <dgm:pt modelId="{9D9F1A70-5842-4FB6-B954-2BD82D4DA723}">
      <dgm:prSet phldrT="[Text]"/>
      <dgm:spPr>
        <a:solidFill>
          <a:srgbClr val="6A4A62"/>
        </a:solidFill>
      </dgm:spPr>
      <dgm:t>
        <a:bodyPr/>
        <a:lstStyle/>
        <a:p>
          <a:r>
            <a:rPr lang="en-US" dirty="0"/>
            <a:t>Relationships</a:t>
          </a:r>
        </a:p>
      </dgm:t>
    </dgm:pt>
    <dgm:pt modelId="{9C1F75F4-E0AB-40C9-A473-AA270BEE443F}" type="parTrans" cxnId="{1330F4DE-D69C-44B1-848C-573B97077872}">
      <dgm:prSet/>
      <dgm:spPr>
        <a:ln>
          <a:solidFill>
            <a:schemeClr val="bg2">
              <a:lumMod val="50000"/>
            </a:schemeClr>
          </a:solidFill>
        </a:ln>
      </dgm:spPr>
      <dgm:t>
        <a:bodyPr/>
        <a:lstStyle/>
        <a:p>
          <a:endParaRPr lang="en-US"/>
        </a:p>
      </dgm:t>
    </dgm:pt>
    <dgm:pt modelId="{39F549B8-0CCD-43C4-8157-6560827A1E68}" type="sibTrans" cxnId="{1330F4DE-D69C-44B1-848C-573B97077872}">
      <dgm:prSet/>
      <dgm:spPr/>
      <dgm:t>
        <a:bodyPr/>
        <a:lstStyle/>
        <a:p>
          <a:endParaRPr lang="en-US"/>
        </a:p>
      </dgm:t>
    </dgm:pt>
    <dgm:pt modelId="{3FC1ED93-2621-40AF-82D8-23A8EA796819}">
      <dgm:prSet phldrT="[Text]"/>
      <dgm:spPr>
        <a:solidFill>
          <a:srgbClr val="6A4A62"/>
        </a:solidFill>
      </dgm:spPr>
      <dgm:t>
        <a:bodyPr/>
        <a:lstStyle/>
        <a:p>
          <a:r>
            <a:rPr lang="en-US" dirty="0"/>
            <a:t>Respect for Diversity</a:t>
          </a:r>
        </a:p>
      </dgm:t>
    </dgm:pt>
    <dgm:pt modelId="{52949A93-6DE8-46A5-942F-791735694289}" type="parTrans" cxnId="{20435D14-076A-4227-8742-ACB26BC71936}">
      <dgm:prSet/>
      <dgm:spPr>
        <a:ln>
          <a:solidFill>
            <a:schemeClr val="bg2">
              <a:lumMod val="50000"/>
            </a:schemeClr>
          </a:solidFill>
        </a:ln>
      </dgm:spPr>
      <dgm:t>
        <a:bodyPr/>
        <a:lstStyle/>
        <a:p>
          <a:endParaRPr lang="en-US"/>
        </a:p>
      </dgm:t>
    </dgm:pt>
    <dgm:pt modelId="{38BDB366-500A-4E58-8481-7926F8F049E9}" type="sibTrans" cxnId="{20435D14-076A-4227-8742-ACB26BC71936}">
      <dgm:prSet/>
      <dgm:spPr/>
      <dgm:t>
        <a:bodyPr/>
        <a:lstStyle/>
        <a:p>
          <a:endParaRPr lang="en-US"/>
        </a:p>
      </dgm:t>
    </dgm:pt>
    <dgm:pt modelId="{831F3AAD-CF04-458C-A8E3-4C6E7A2ED4CB}">
      <dgm:prSet phldrT="[Text]"/>
      <dgm:spPr>
        <a:solidFill>
          <a:srgbClr val="6A4A62"/>
        </a:solidFill>
      </dgm:spPr>
      <dgm:t>
        <a:bodyPr/>
        <a:lstStyle/>
        <a:p>
          <a:r>
            <a:rPr lang="en-US" dirty="0"/>
            <a:t>School Participation</a:t>
          </a:r>
        </a:p>
      </dgm:t>
    </dgm:pt>
    <dgm:pt modelId="{149F06F1-A0D6-4197-BCED-B9091A8BAC81}" type="parTrans" cxnId="{3CCB7F8D-EF5B-471E-8EBF-D4817B43DBEA}">
      <dgm:prSet/>
      <dgm:spPr>
        <a:ln>
          <a:solidFill>
            <a:schemeClr val="bg2">
              <a:lumMod val="50000"/>
            </a:schemeClr>
          </a:solidFill>
        </a:ln>
      </dgm:spPr>
      <dgm:t>
        <a:bodyPr/>
        <a:lstStyle/>
        <a:p>
          <a:endParaRPr lang="en-US"/>
        </a:p>
      </dgm:t>
    </dgm:pt>
    <dgm:pt modelId="{E31BF262-9489-4625-B4BE-2E86DD69C575}" type="sibTrans" cxnId="{3CCB7F8D-EF5B-471E-8EBF-D4817B43DBEA}">
      <dgm:prSet/>
      <dgm:spPr/>
      <dgm:t>
        <a:bodyPr/>
        <a:lstStyle/>
        <a:p>
          <a:endParaRPr lang="en-US"/>
        </a:p>
      </dgm:t>
    </dgm:pt>
    <dgm:pt modelId="{B30A649D-3B2C-4367-948D-A691CD7AFBD9}">
      <dgm:prSet phldrT="[Text]"/>
      <dgm:spPr>
        <a:solidFill>
          <a:srgbClr val="6A4A62"/>
        </a:solidFill>
      </dgm:spPr>
      <dgm:t>
        <a:bodyPr/>
        <a:lstStyle/>
        <a:p>
          <a:r>
            <a:rPr lang="en-US" dirty="0"/>
            <a:t>Environmental Safety</a:t>
          </a:r>
        </a:p>
      </dgm:t>
    </dgm:pt>
    <dgm:pt modelId="{3B537681-1759-4187-83B5-25611EA13585}" type="parTrans" cxnId="{3BBEF09F-D8A0-4666-88BA-D94250924185}">
      <dgm:prSet/>
      <dgm:spPr>
        <a:ln>
          <a:solidFill>
            <a:schemeClr val="bg2">
              <a:lumMod val="50000"/>
            </a:schemeClr>
          </a:solidFill>
        </a:ln>
      </dgm:spPr>
      <dgm:t>
        <a:bodyPr/>
        <a:lstStyle/>
        <a:p>
          <a:endParaRPr lang="en-US"/>
        </a:p>
      </dgm:t>
    </dgm:pt>
    <dgm:pt modelId="{7EA8292E-9522-44B4-91E8-E9924E8E1127}" type="sibTrans" cxnId="{3BBEF09F-D8A0-4666-88BA-D94250924185}">
      <dgm:prSet/>
      <dgm:spPr/>
      <dgm:t>
        <a:bodyPr/>
        <a:lstStyle/>
        <a:p>
          <a:endParaRPr lang="en-US"/>
        </a:p>
      </dgm:t>
    </dgm:pt>
    <dgm:pt modelId="{B140AAB6-257B-4E8B-8480-35F1F8C02F2C}">
      <dgm:prSet phldrT="[Text]"/>
      <dgm:spPr>
        <a:solidFill>
          <a:srgbClr val="6A4A62"/>
        </a:solidFill>
      </dgm:spPr>
      <dgm:t>
        <a:bodyPr/>
        <a:lstStyle/>
        <a:p>
          <a:r>
            <a:rPr lang="en-US" dirty="0"/>
            <a:t>Physical Safety</a:t>
          </a:r>
        </a:p>
      </dgm:t>
    </dgm:pt>
    <dgm:pt modelId="{FDF8A678-5F3A-4829-BEE9-EDB66DA3CCF8}" type="parTrans" cxnId="{2F778D93-BA26-4872-985F-8D67E281AC3B}">
      <dgm:prSet/>
      <dgm:spPr>
        <a:ln>
          <a:solidFill>
            <a:schemeClr val="bg2">
              <a:lumMod val="50000"/>
            </a:schemeClr>
          </a:solidFill>
        </a:ln>
      </dgm:spPr>
      <dgm:t>
        <a:bodyPr/>
        <a:lstStyle/>
        <a:p>
          <a:endParaRPr lang="en-US"/>
        </a:p>
      </dgm:t>
    </dgm:pt>
    <dgm:pt modelId="{9DA6B7AA-B4F9-47A7-A038-F63811AD92C8}" type="sibTrans" cxnId="{2F778D93-BA26-4872-985F-8D67E281AC3B}">
      <dgm:prSet/>
      <dgm:spPr/>
      <dgm:t>
        <a:bodyPr/>
        <a:lstStyle/>
        <a:p>
          <a:endParaRPr lang="en-US"/>
        </a:p>
      </dgm:t>
    </dgm:pt>
    <dgm:pt modelId="{72413769-B616-489E-93C9-462EA997AC25}">
      <dgm:prSet phldrT="[Text]"/>
      <dgm:spPr>
        <a:solidFill>
          <a:srgbClr val="6A4A62"/>
        </a:solidFill>
      </dgm:spPr>
      <dgm:t>
        <a:bodyPr/>
        <a:lstStyle/>
        <a:p>
          <a:r>
            <a:rPr lang="en-US" dirty="0"/>
            <a:t>Substance Use</a:t>
          </a:r>
        </a:p>
      </dgm:t>
    </dgm:pt>
    <dgm:pt modelId="{CD366E7C-6333-409C-BCBC-88101D055944}" type="parTrans" cxnId="{2AC8A0E6-3196-443D-ACB0-C5CCF51F9410}">
      <dgm:prSet/>
      <dgm:spPr>
        <a:ln>
          <a:solidFill>
            <a:schemeClr val="bg2">
              <a:lumMod val="50000"/>
            </a:schemeClr>
          </a:solidFill>
        </a:ln>
      </dgm:spPr>
      <dgm:t>
        <a:bodyPr/>
        <a:lstStyle/>
        <a:p>
          <a:endParaRPr lang="en-US"/>
        </a:p>
      </dgm:t>
    </dgm:pt>
    <dgm:pt modelId="{F825D0EA-8111-4135-93F9-539D51396D59}" type="sibTrans" cxnId="{2AC8A0E6-3196-443D-ACB0-C5CCF51F9410}">
      <dgm:prSet/>
      <dgm:spPr/>
      <dgm:t>
        <a:bodyPr/>
        <a:lstStyle/>
        <a:p>
          <a:endParaRPr lang="en-US"/>
        </a:p>
      </dgm:t>
    </dgm:pt>
    <dgm:pt modelId="{11AC845B-E93C-4A9F-A304-D35AF7777621}">
      <dgm:prSet phldrT="[Text]"/>
      <dgm:spPr>
        <a:solidFill>
          <a:srgbClr val="6A4A62"/>
        </a:solidFill>
      </dgm:spPr>
      <dgm:t>
        <a:bodyPr/>
        <a:lstStyle/>
        <a:p>
          <a:r>
            <a:rPr lang="en-US" dirty="0"/>
            <a:t>Physical Environment</a:t>
          </a:r>
        </a:p>
      </dgm:t>
    </dgm:pt>
    <dgm:pt modelId="{51C582AF-1278-4100-820C-7FEB6742CAEA}" type="parTrans" cxnId="{FD420C3A-971B-4190-B4AF-18DDF38A74D9}">
      <dgm:prSet/>
      <dgm:spPr>
        <a:ln>
          <a:solidFill>
            <a:schemeClr val="bg2">
              <a:lumMod val="50000"/>
            </a:schemeClr>
          </a:solidFill>
        </a:ln>
      </dgm:spPr>
      <dgm:t>
        <a:bodyPr/>
        <a:lstStyle/>
        <a:p>
          <a:endParaRPr lang="en-US"/>
        </a:p>
      </dgm:t>
    </dgm:pt>
    <dgm:pt modelId="{62EB9252-1EE3-43ED-8B38-5F71BD08C7D5}" type="sibTrans" cxnId="{FD420C3A-971B-4190-B4AF-18DDF38A74D9}">
      <dgm:prSet/>
      <dgm:spPr/>
      <dgm:t>
        <a:bodyPr/>
        <a:lstStyle/>
        <a:p>
          <a:endParaRPr lang="en-US"/>
        </a:p>
      </dgm:t>
    </dgm:pt>
    <dgm:pt modelId="{E5EAAEEC-1BF9-4482-A98D-7FA54CCBD63A}">
      <dgm:prSet phldrT="[Text]"/>
      <dgm:spPr>
        <a:solidFill>
          <a:srgbClr val="6A4A62"/>
        </a:solidFill>
      </dgm:spPr>
      <dgm:t>
        <a:bodyPr/>
        <a:lstStyle/>
        <a:p>
          <a:r>
            <a:rPr lang="en-US" dirty="0"/>
            <a:t>Academic Environment</a:t>
          </a:r>
        </a:p>
      </dgm:t>
    </dgm:pt>
    <dgm:pt modelId="{F05A4BC3-0ECA-468A-93F7-2029265F512C}" type="parTrans" cxnId="{3260D682-8EDC-4C9B-B0DD-E79DC03C65E1}">
      <dgm:prSet/>
      <dgm:spPr>
        <a:ln>
          <a:solidFill>
            <a:schemeClr val="bg2">
              <a:lumMod val="50000"/>
            </a:schemeClr>
          </a:solidFill>
        </a:ln>
      </dgm:spPr>
      <dgm:t>
        <a:bodyPr/>
        <a:lstStyle/>
        <a:p>
          <a:endParaRPr lang="en-US"/>
        </a:p>
      </dgm:t>
    </dgm:pt>
    <dgm:pt modelId="{69B54FEB-D973-424F-9C5B-722E3DA10CAD}" type="sibTrans" cxnId="{3260D682-8EDC-4C9B-B0DD-E79DC03C65E1}">
      <dgm:prSet/>
      <dgm:spPr/>
      <dgm:t>
        <a:bodyPr/>
        <a:lstStyle/>
        <a:p>
          <a:endParaRPr lang="en-US"/>
        </a:p>
      </dgm:t>
    </dgm:pt>
    <dgm:pt modelId="{4FD510F6-79A8-4A19-8599-6AFE456495A1}">
      <dgm:prSet phldrT="[Text]"/>
      <dgm:spPr>
        <a:solidFill>
          <a:srgbClr val="6A4A62"/>
        </a:solidFill>
      </dgm:spPr>
      <dgm:t>
        <a:bodyPr/>
        <a:lstStyle/>
        <a:p>
          <a:r>
            <a:rPr lang="en-US" dirty="0"/>
            <a:t>Wellness</a:t>
          </a:r>
        </a:p>
      </dgm:t>
      <dgm:extLst>
        <a:ext uri="{E40237B7-FDA0-4F09-8148-C483321AD2D9}">
          <dgm14:cNvPr xmlns:dgm14="http://schemas.microsoft.com/office/drawing/2010/diagram" id="0" name="" descr="The Safe and Supportive Schools Model shows that engagement, safety, and environment all contribute to school climate. "/>
        </a:ext>
      </dgm:extLst>
    </dgm:pt>
    <dgm:pt modelId="{32345952-1F7B-4BF2-ACF7-B16AE785EA3C}" type="parTrans" cxnId="{4DC50924-9920-4B7C-B760-D3775912007D}">
      <dgm:prSet/>
      <dgm:spPr>
        <a:ln>
          <a:solidFill>
            <a:schemeClr val="bg2">
              <a:lumMod val="50000"/>
            </a:schemeClr>
          </a:solidFill>
        </a:ln>
      </dgm:spPr>
      <dgm:t>
        <a:bodyPr/>
        <a:lstStyle/>
        <a:p>
          <a:endParaRPr lang="en-US"/>
        </a:p>
      </dgm:t>
    </dgm:pt>
    <dgm:pt modelId="{FC3308AA-D73F-498C-9FFF-5989D20FCD87}" type="sibTrans" cxnId="{4DC50924-9920-4B7C-B760-D3775912007D}">
      <dgm:prSet/>
      <dgm:spPr/>
      <dgm:t>
        <a:bodyPr/>
        <a:lstStyle/>
        <a:p>
          <a:endParaRPr lang="en-US"/>
        </a:p>
      </dgm:t>
    </dgm:pt>
    <dgm:pt modelId="{0AE2D144-BA03-405A-A3EA-36F7C983F6BC}">
      <dgm:prSet phldrT="[Text]"/>
      <dgm:spPr>
        <a:solidFill>
          <a:srgbClr val="6A4A62"/>
        </a:solidFill>
      </dgm:spPr>
      <dgm:t>
        <a:bodyPr/>
        <a:lstStyle/>
        <a:p>
          <a:r>
            <a:rPr lang="en-US" dirty="0"/>
            <a:t>Disciplinary Environment</a:t>
          </a:r>
        </a:p>
      </dgm:t>
    </dgm:pt>
    <dgm:pt modelId="{DCE9E513-C8FE-4F79-B510-F0CA221C2652}" type="parTrans" cxnId="{3A0A2456-0C0D-4D5A-8F33-BBCFDC8A0EAF}">
      <dgm:prSet/>
      <dgm:spPr>
        <a:ln>
          <a:solidFill>
            <a:schemeClr val="bg2">
              <a:lumMod val="50000"/>
            </a:schemeClr>
          </a:solidFill>
        </a:ln>
      </dgm:spPr>
      <dgm:t>
        <a:bodyPr/>
        <a:lstStyle/>
        <a:p>
          <a:endParaRPr lang="en-US"/>
        </a:p>
      </dgm:t>
    </dgm:pt>
    <dgm:pt modelId="{45946561-1493-4080-B8FD-D3750DB87E48}" type="sibTrans" cxnId="{3A0A2456-0C0D-4D5A-8F33-BBCFDC8A0EAF}">
      <dgm:prSet/>
      <dgm:spPr/>
      <dgm:t>
        <a:bodyPr/>
        <a:lstStyle/>
        <a:p>
          <a:endParaRPr lang="en-US"/>
        </a:p>
      </dgm:t>
    </dgm:pt>
    <dgm:pt modelId="{E241FE7A-280E-4E8D-AFFB-893946E96D9D}" type="pres">
      <dgm:prSet presAssocID="{DE9AF5F8-5B16-443E-AAD1-FD585B6AD345}" presName="hierChild1" presStyleCnt="0">
        <dgm:presLayoutVars>
          <dgm:orgChart val="1"/>
          <dgm:chPref val="1"/>
          <dgm:dir/>
          <dgm:animOne val="branch"/>
          <dgm:animLvl val="lvl"/>
          <dgm:resizeHandles/>
        </dgm:presLayoutVars>
      </dgm:prSet>
      <dgm:spPr/>
    </dgm:pt>
    <dgm:pt modelId="{BBDE4B1B-485A-4E13-B9D3-EC6CEE35DC15}" type="pres">
      <dgm:prSet presAssocID="{539B16B9-14FB-4187-96FC-CAFE53A68572}" presName="hierRoot1" presStyleCnt="0">
        <dgm:presLayoutVars>
          <dgm:hierBranch val="init"/>
        </dgm:presLayoutVars>
      </dgm:prSet>
      <dgm:spPr/>
    </dgm:pt>
    <dgm:pt modelId="{C52354B7-EE61-4A9B-9D4A-4A2C51190F52}" type="pres">
      <dgm:prSet presAssocID="{539B16B9-14FB-4187-96FC-CAFE53A68572}" presName="rootComposite1" presStyleCnt="0"/>
      <dgm:spPr/>
    </dgm:pt>
    <dgm:pt modelId="{8F19AD9F-548E-4B8B-9425-BB138CD0C7A6}" type="pres">
      <dgm:prSet presAssocID="{539B16B9-14FB-4187-96FC-CAFE53A68572}" presName="rootText1" presStyleLbl="node0" presStyleIdx="0" presStyleCnt="1">
        <dgm:presLayoutVars>
          <dgm:chPref val="3"/>
        </dgm:presLayoutVars>
      </dgm:prSet>
      <dgm:spPr/>
    </dgm:pt>
    <dgm:pt modelId="{FD9EA4B9-CEB3-44E7-A574-E9DDF82578A0}" type="pres">
      <dgm:prSet presAssocID="{539B16B9-14FB-4187-96FC-CAFE53A68572}" presName="rootConnector1" presStyleLbl="node1" presStyleIdx="0" presStyleCnt="0"/>
      <dgm:spPr/>
    </dgm:pt>
    <dgm:pt modelId="{6A327E1C-49E6-4BF6-8346-867DFDE629D3}" type="pres">
      <dgm:prSet presAssocID="{539B16B9-14FB-4187-96FC-CAFE53A68572}" presName="hierChild2" presStyleCnt="0"/>
      <dgm:spPr/>
    </dgm:pt>
    <dgm:pt modelId="{F21BC12C-8D96-44ED-B988-864557A64739}" type="pres">
      <dgm:prSet presAssocID="{1FE9FB4E-4BDD-4C60-950C-4AA06B01C078}" presName="Name37" presStyleLbl="parChTrans1D2" presStyleIdx="0" presStyleCnt="3"/>
      <dgm:spPr/>
    </dgm:pt>
    <dgm:pt modelId="{D913E44E-7889-49FA-827B-6876D9DC2BDD}" type="pres">
      <dgm:prSet presAssocID="{649FCC13-F74A-46A7-9877-696682548403}" presName="hierRoot2" presStyleCnt="0">
        <dgm:presLayoutVars>
          <dgm:hierBranch val="init"/>
        </dgm:presLayoutVars>
      </dgm:prSet>
      <dgm:spPr/>
    </dgm:pt>
    <dgm:pt modelId="{B11F8B24-669D-400A-9EA5-3F87B4192181}" type="pres">
      <dgm:prSet presAssocID="{649FCC13-F74A-46A7-9877-696682548403}" presName="rootComposite" presStyleCnt="0"/>
      <dgm:spPr/>
    </dgm:pt>
    <dgm:pt modelId="{69F5F5EC-858A-4267-AD6D-FC61522DE621}" type="pres">
      <dgm:prSet presAssocID="{649FCC13-F74A-46A7-9877-696682548403}" presName="rootText" presStyleLbl="node2" presStyleIdx="0" presStyleCnt="3">
        <dgm:presLayoutVars>
          <dgm:chPref val="3"/>
        </dgm:presLayoutVars>
      </dgm:prSet>
      <dgm:spPr/>
    </dgm:pt>
    <dgm:pt modelId="{8C33D26D-F6BF-4870-B9A4-834EC1BAB222}" type="pres">
      <dgm:prSet presAssocID="{649FCC13-F74A-46A7-9877-696682548403}" presName="rootConnector" presStyleLbl="node2" presStyleIdx="0" presStyleCnt="3"/>
      <dgm:spPr/>
    </dgm:pt>
    <dgm:pt modelId="{410ADA99-8DC2-4A92-9EB7-C16E7CE58448}" type="pres">
      <dgm:prSet presAssocID="{649FCC13-F74A-46A7-9877-696682548403}" presName="hierChild4" presStyleCnt="0"/>
      <dgm:spPr/>
    </dgm:pt>
    <dgm:pt modelId="{3C001D48-0D98-4A8B-B5C2-1FF741128E76}" type="pres">
      <dgm:prSet presAssocID="{9C1F75F4-E0AB-40C9-A473-AA270BEE443F}" presName="Name37" presStyleLbl="parChTrans1D3" presStyleIdx="0" presStyleCnt="10"/>
      <dgm:spPr/>
    </dgm:pt>
    <dgm:pt modelId="{56E7689D-D226-40A1-9CB6-4991F7D57A0F}" type="pres">
      <dgm:prSet presAssocID="{9D9F1A70-5842-4FB6-B954-2BD82D4DA723}" presName="hierRoot2" presStyleCnt="0">
        <dgm:presLayoutVars>
          <dgm:hierBranch val="init"/>
        </dgm:presLayoutVars>
      </dgm:prSet>
      <dgm:spPr/>
    </dgm:pt>
    <dgm:pt modelId="{36708AEA-CA3A-4C8D-B655-A1C3AAE6AF74}" type="pres">
      <dgm:prSet presAssocID="{9D9F1A70-5842-4FB6-B954-2BD82D4DA723}" presName="rootComposite" presStyleCnt="0"/>
      <dgm:spPr/>
    </dgm:pt>
    <dgm:pt modelId="{D4EDE7CB-10A3-4840-95CB-679FBC946555}" type="pres">
      <dgm:prSet presAssocID="{9D9F1A70-5842-4FB6-B954-2BD82D4DA723}" presName="rootText" presStyleLbl="node3" presStyleIdx="0" presStyleCnt="10">
        <dgm:presLayoutVars>
          <dgm:chPref val="3"/>
        </dgm:presLayoutVars>
      </dgm:prSet>
      <dgm:spPr/>
    </dgm:pt>
    <dgm:pt modelId="{F51D9C5B-85C9-44F9-A372-94E1B0F3EE94}" type="pres">
      <dgm:prSet presAssocID="{9D9F1A70-5842-4FB6-B954-2BD82D4DA723}" presName="rootConnector" presStyleLbl="node3" presStyleIdx="0" presStyleCnt="10"/>
      <dgm:spPr/>
    </dgm:pt>
    <dgm:pt modelId="{05A9937C-DFC0-4190-B93B-648DF9FD56CF}" type="pres">
      <dgm:prSet presAssocID="{9D9F1A70-5842-4FB6-B954-2BD82D4DA723}" presName="hierChild4" presStyleCnt="0"/>
      <dgm:spPr/>
    </dgm:pt>
    <dgm:pt modelId="{01F94B54-F8E2-4C48-BB2D-BED059CCCF98}" type="pres">
      <dgm:prSet presAssocID="{9D9F1A70-5842-4FB6-B954-2BD82D4DA723}" presName="hierChild5" presStyleCnt="0"/>
      <dgm:spPr/>
    </dgm:pt>
    <dgm:pt modelId="{550ECE49-D4C2-4841-8416-D3DB8D907A13}" type="pres">
      <dgm:prSet presAssocID="{52949A93-6DE8-46A5-942F-791735694289}" presName="Name37" presStyleLbl="parChTrans1D3" presStyleIdx="1" presStyleCnt="10"/>
      <dgm:spPr/>
    </dgm:pt>
    <dgm:pt modelId="{89A2F5B7-94F4-47B5-ABD5-B6F726159E3A}" type="pres">
      <dgm:prSet presAssocID="{3FC1ED93-2621-40AF-82D8-23A8EA796819}" presName="hierRoot2" presStyleCnt="0">
        <dgm:presLayoutVars>
          <dgm:hierBranch val="init"/>
        </dgm:presLayoutVars>
      </dgm:prSet>
      <dgm:spPr/>
    </dgm:pt>
    <dgm:pt modelId="{B3311848-7056-4F3C-B017-4461CAABBEDF}" type="pres">
      <dgm:prSet presAssocID="{3FC1ED93-2621-40AF-82D8-23A8EA796819}" presName="rootComposite" presStyleCnt="0"/>
      <dgm:spPr/>
    </dgm:pt>
    <dgm:pt modelId="{558931B3-A172-4006-9960-C5565C7A7A22}" type="pres">
      <dgm:prSet presAssocID="{3FC1ED93-2621-40AF-82D8-23A8EA796819}" presName="rootText" presStyleLbl="node3" presStyleIdx="1" presStyleCnt="10">
        <dgm:presLayoutVars>
          <dgm:chPref val="3"/>
        </dgm:presLayoutVars>
      </dgm:prSet>
      <dgm:spPr/>
    </dgm:pt>
    <dgm:pt modelId="{2C73301D-6393-4473-91AA-2B65942BFC92}" type="pres">
      <dgm:prSet presAssocID="{3FC1ED93-2621-40AF-82D8-23A8EA796819}" presName="rootConnector" presStyleLbl="node3" presStyleIdx="1" presStyleCnt="10"/>
      <dgm:spPr/>
    </dgm:pt>
    <dgm:pt modelId="{5A15A6FC-BD95-4FE3-B52F-CA77D4E8EAA9}" type="pres">
      <dgm:prSet presAssocID="{3FC1ED93-2621-40AF-82D8-23A8EA796819}" presName="hierChild4" presStyleCnt="0"/>
      <dgm:spPr/>
    </dgm:pt>
    <dgm:pt modelId="{AE1EE63F-88AB-4A62-87D6-390438BC0989}" type="pres">
      <dgm:prSet presAssocID="{3FC1ED93-2621-40AF-82D8-23A8EA796819}" presName="hierChild5" presStyleCnt="0"/>
      <dgm:spPr/>
    </dgm:pt>
    <dgm:pt modelId="{30513B36-9843-4213-B2E1-465AB6F6E955}" type="pres">
      <dgm:prSet presAssocID="{149F06F1-A0D6-4197-BCED-B9091A8BAC81}" presName="Name37" presStyleLbl="parChTrans1D3" presStyleIdx="2" presStyleCnt="10"/>
      <dgm:spPr/>
    </dgm:pt>
    <dgm:pt modelId="{3302C457-6FE5-49C3-BBA8-76F35ED7C637}" type="pres">
      <dgm:prSet presAssocID="{831F3AAD-CF04-458C-A8E3-4C6E7A2ED4CB}" presName="hierRoot2" presStyleCnt="0">
        <dgm:presLayoutVars>
          <dgm:hierBranch val="init"/>
        </dgm:presLayoutVars>
      </dgm:prSet>
      <dgm:spPr/>
    </dgm:pt>
    <dgm:pt modelId="{D7F68D0E-FEC0-4FBE-87DC-32C73C3B0797}" type="pres">
      <dgm:prSet presAssocID="{831F3AAD-CF04-458C-A8E3-4C6E7A2ED4CB}" presName="rootComposite" presStyleCnt="0"/>
      <dgm:spPr/>
    </dgm:pt>
    <dgm:pt modelId="{2BD53E99-EA02-4E29-B1BA-A1B09454602B}" type="pres">
      <dgm:prSet presAssocID="{831F3AAD-CF04-458C-A8E3-4C6E7A2ED4CB}" presName="rootText" presStyleLbl="node3" presStyleIdx="2" presStyleCnt="10">
        <dgm:presLayoutVars>
          <dgm:chPref val="3"/>
        </dgm:presLayoutVars>
      </dgm:prSet>
      <dgm:spPr/>
    </dgm:pt>
    <dgm:pt modelId="{83F2661F-5636-46BC-A10E-781635D554E6}" type="pres">
      <dgm:prSet presAssocID="{831F3AAD-CF04-458C-A8E3-4C6E7A2ED4CB}" presName="rootConnector" presStyleLbl="node3" presStyleIdx="2" presStyleCnt="10"/>
      <dgm:spPr/>
    </dgm:pt>
    <dgm:pt modelId="{D463C368-A050-409B-951F-4147D7A03803}" type="pres">
      <dgm:prSet presAssocID="{831F3AAD-CF04-458C-A8E3-4C6E7A2ED4CB}" presName="hierChild4" presStyleCnt="0"/>
      <dgm:spPr/>
    </dgm:pt>
    <dgm:pt modelId="{AB7A03B7-7770-4B8E-8555-BF29A58690BD}" type="pres">
      <dgm:prSet presAssocID="{831F3AAD-CF04-458C-A8E3-4C6E7A2ED4CB}" presName="hierChild5" presStyleCnt="0"/>
      <dgm:spPr/>
    </dgm:pt>
    <dgm:pt modelId="{268B6B0C-D04E-4CA2-A77F-83288550D23E}" type="pres">
      <dgm:prSet presAssocID="{649FCC13-F74A-46A7-9877-696682548403}" presName="hierChild5" presStyleCnt="0"/>
      <dgm:spPr/>
    </dgm:pt>
    <dgm:pt modelId="{1A47CB28-5CF7-4185-8485-F046F29A8851}" type="pres">
      <dgm:prSet presAssocID="{054FC6F0-EEEC-4E0E-9FF6-C61AE504B80A}" presName="Name37" presStyleLbl="parChTrans1D2" presStyleIdx="1" presStyleCnt="3"/>
      <dgm:spPr/>
    </dgm:pt>
    <dgm:pt modelId="{633B7F57-191A-42CE-AC85-6343FD9813C1}" type="pres">
      <dgm:prSet presAssocID="{76C318E6-4A0A-4631-A2E4-821C92E93CBF}" presName="hierRoot2" presStyleCnt="0">
        <dgm:presLayoutVars>
          <dgm:hierBranch val="init"/>
        </dgm:presLayoutVars>
      </dgm:prSet>
      <dgm:spPr/>
    </dgm:pt>
    <dgm:pt modelId="{68070A84-80A4-4B2E-BA50-D3038203DF12}" type="pres">
      <dgm:prSet presAssocID="{76C318E6-4A0A-4631-A2E4-821C92E93CBF}" presName="rootComposite" presStyleCnt="0"/>
      <dgm:spPr/>
    </dgm:pt>
    <dgm:pt modelId="{F418F283-F656-4CC1-8F95-75BE06F2D9C2}" type="pres">
      <dgm:prSet presAssocID="{76C318E6-4A0A-4631-A2E4-821C92E93CBF}" presName="rootText" presStyleLbl="node2" presStyleIdx="1" presStyleCnt="3">
        <dgm:presLayoutVars>
          <dgm:chPref val="3"/>
        </dgm:presLayoutVars>
      </dgm:prSet>
      <dgm:spPr/>
    </dgm:pt>
    <dgm:pt modelId="{31964308-C3D5-4C8D-9FF8-AC305F27A534}" type="pres">
      <dgm:prSet presAssocID="{76C318E6-4A0A-4631-A2E4-821C92E93CBF}" presName="rootConnector" presStyleLbl="node2" presStyleIdx="1" presStyleCnt="3"/>
      <dgm:spPr/>
    </dgm:pt>
    <dgm:pt modelId="{B4F073F9-4956-4D3D-AC78-A953CDF5A6CE}" type="pres">
      <dgm:prSet presAssocID="{76C318E6-4A0A-4631-A2E4-821C92E93CBF}" presName="hierChild4" presStyleCnt="0"/>
      <dgm:spPr/>
    </dgm:pt>
    <dgm:pt modelId="{F6C75A31-06D0-453F-8FEE-F61698858344}" type="pres">
      <dgm:prSet presAssocID="{3B537681-1759-4187-83B5-25611EA13585}" presName="Name37" presStyleLbl="parChTrans1D3" presStyleIdx="3" presStyleCnt="10"/>
      <dgm:spPr/>
    </dgm:pt>
    <dgm:pt modelId="{321F3B70-5457-4839-8CA1-3A4DE7FA7D94}" type="pres">
      <dgm:prSet presAssocID="{B30A649D-3B2C-4367-948D-A691CD7AFBD9}" presName="hierRoot2" presStyleCnt="0">
        <dgm:presLayoutVars>
          <dgm:hierBranch val="init"/>
        </dgm:presLayoutVars>
      </dgm:prSet>
      <dgm:spPr/>
    </dgm:pt>
    <dgm:pt modelId="{731DD57A-32BB-4B37-8B38-67C53D9D9BBD}" type="pres">
      <dgm:prSet presAssocID="{B30A649D-3B2C-4367-948D-A691CD7AFBD9}" presName="rootComposite" presStyleCnt="0"/>
      <dgm:spPr/>
    </dgm:pt>
    <dgm:pt modelId="{ABDA9C2C-95CB-4AC6-9E49-AB2E3AEE0933}" type="pres">
      <dgm:prSet presAssocID="{B30A649D-3B2C-4367-948D-A691CD7AFBD9}" presName="rootText" presStyleLbl="node3" presStyleIdx="3" presStyleCnt="10">
        <dgm:presLayoutVars>
          <dgm:chPref val="3"/>
        </dgm:presLayoutVars>
      </dgm:prSet>
      <dgm:spPr/>
    </dgm:pt>
    <dgm:pt modelId="{B7D07FC7-D553-4776-B99C-1141A6C58139}" type="pres">
      <dgm:prSet presAssocID="{B30A649D-3B2C-4367-948D-A691CD7AFBD9}" presName="rootConnector" presStyleLbl="node3" presStyleIdx="3" presStyleCnt="10"/>
      <dgm:spPr/>
    </dgm:pt>
    <dgm:pt modelId="{199B5D43-A80D-41AC-BDE5-C510E25E1FD9}" type="pres">
      <dgm:prSet presAssocID="{B30A649D-3B2C-4367-948D-A691CD7AFBD9}" presName="hierChild4" presStyleCnt="0"/>
      <dgm:spPr/>
    </dgm:pt>
    <dgm:pt modelId="{E73C2892-611E-4CBD-A9EF-94097E24A7C8}" type="pres">
      <dgm:prSet presAssocID="{B30A649D-3B2C-4367-948D-A691CD7AFBD9}" presName="hierChild5" presStyleCnt="0"/>
      <dgm:spPr/>
    </dgm:pt>
    <dgm:pt modelId="{1FFAB05F-EBD4-459D-811B-9B9622A984C9}" type="pres">
      <dgm:prSet presAssocID="{FDF8A678-5F3A-4829-BEE9-EDB66DA3CCF8}" presName="Name37" presStyleLbl="parChTrans1D3" presStyleIdx="4" presStyleCnt="10"/>
      <dgm:spPr/>
    </dgm:pt>
    <dgm:pt modelId="{AC492D91-DF55-4EBA-955F-E82D26F45F2E}" type="pres">
      <dgm:prSet presAssocID="{B140AAB6-257B-4E8B-8480-35F1F8C02F2C}" presName="hierRoot2" presStyleCnt="0">
        <dgm:presLayoutVars>
          <dgm:hierBranch val="init"/>
        </dgm:presLayoutVars>
      </dgm:prSet>
      <dgm:spPr/>
    </dgm:pt>
    <dgm:pt modelId="{88439370-03E7-4F89-BE64-570213264C2C}" type="pres">
      <dgm:prSet presAssocID="{B140AAB6-257B-4E8B-8480-35F1F8C02F2C}" presName="rootComposite" presStyleCnt="0"/>
      <dgm:spPr/>
    </dgm:pt>
    <dgm:pt modelId="{2627BD66-D2E0-4867-86B3-76B1D0070648}" type="pres">
      <dgm:prSet presAssocID="{B140AAB6-257B-4E8B-8480-35F1F8C02F2C}" presName="rootText" presStyleLbl="node3" presStyleIdx="4" presStyleCnt="10">
        <dgm:presLayoutVars>
          <dgm:chPref val="3"/>
        </dgm:presLayoutVars>
      </dgm:prSet>
      <dgm:spPr/>
    </dgm:pt>
    <dgm:pt modelId="{89639A53-13F9-44CC-B724-10CB9CB59718}" type="pres">
      <dgm:prSet presAssocID="{B140AAB6-257B-4E8B-8480-35F1F8C02F2C}" presName="rootConnector" presStyleLbl="node3" presStyleIdx="4" presStyleCnt="10"/>
      <dgm:spPr/>
    </dgm:pt>
    <dgm:pt modelId="{20302EF2-AB43-4D41-87C8-A859EF2E64B0}" type="pres">
      <dgm:prSet presAssocID="{B140AAB6-257B-4E8B-8480-35F1F8C02F2C}" presName="hierChild4" presStyleCnt="0"/>
      <dgm:spPr/>
    </dgm:pt>
    <dgm:pt modelId="{E642D4FC-0F28-44F6-8FF0-70EA53244F3F}" type="pres">
      <dgm:prSet presAssocID="{B140AAB6-257B-4E8B-8480-35F1F8C02F2C}" presName="hierChild5" presStyleCnt="0"/>
      <dgm:spPr/>
    </dgm:pt>
    <dgm:pt modelId="{4375CED2-FD83-4163-BCCD-BC294E0187CF}" type="pres">
      <dgm:prSet presAssocID="{CD366E7C-6333-409C-BCBC-88101D055944}" presName="Name37" presStyleLbl="parChTrans1D3" presStyleIdx="5" presStyleCnt="10"/>
      <dgm:spPr/>
    </dgm:pt>
    <dgm:pt modelId="{8FFC2B01-3FB6-4CA5-B318-6837376D56EF}" type="pres">
      <dgm:prSet presAssocID="{72413769-B616-489E-93C9-462EA997AC25}" presName="hierRoot2" presStyleCnt="0">
        <dgm:presLayoutVars>
          <dgm:hierBranch val="init"/>
        </dgm:presLayoutVars>
      </dgm:prSet>
      <dgm:spPr/>
    </dgm:pt>
    <dgm:pt modelId="{6FD88D0C-14F8-4C90-98EF-C18BD8FA76E2}" type="pres">
      <dgm:prSet presAssocID="{72413769-B616-489E-93C9-462EA997AC25}" presName="rootComposite" presStyleCnt="0"/>
      <dgm:spPr/>
    </dgm:pt>
    <dgm:pt modelId="{89A9A7C5-34DC-4B2C-9F08-6E02708CB696}" type="pres">
      <dgm:prSet presAssocID="{72413769-B616-489E-93C9-462EA997AC25}" presName="rootText" presStyleLbl="node3" presStyleIdx="5" presStyleCnt="10">
        <dgm:presLayoutVars>
          <dgm:chPref val="3"/>
        </dgm:presLayoutVars>
      </dgm:prSet>
      <dgm:spPr/>
    </dgm:pt>
    <dgm:pt modelId="{7089E1FD-005C-4D04-88E3-90C28F23D13F}" type="pres">
      <dgm:prSet presAssocID="{72413769-B616-489E-93C9-462EA997AC25}" presName="rootConnector" presStyleLbl="node3" presStyleIdx="5" presStyleCnt="10"/>
      <dgm:spPr/>
    </dgm:pt>
    <dgm:pt modelId="{B16E8923-C029-45F6-B967-E2459BF99C98}" type="pres">
      <dgm:prSet presAssocID="{72413769-B616-489E-93C9-462EA997AC25}" presName="hierChild4" presStyleCnt="0"/>
      <dgm:spPr/>
    </dgm:pt>
    <dgm:pt modelId="{2A53A841-C0E7-4013-B9FF-566BFC557093}" type="pres">
      <dgm:prSet presAssocID="{72413769-B616-489E-93C9-462EA997AC25}" presName="hierChild5" presStyleCnt="0"/>
      <dgm:spPr/>
    </dgm:pt>
    <dgm:pt modelId="{59A6B44D-1319-4057-B4F6-C611475634FB}" type="pres">
      <dgm:prSet presAssocID="{76C318E6-4A0A-4631-A2E4-821C92E93CBF}" presName="hierChild5" presStyleCnt="0"/>
      <dgm:spPr/>
    </dgm:pt>
    <dgm:pt modelId="{A3F306F2-044A-4B16-A2B0-DF5B52A3C80B}" type="pres">
      <dgm:prSet presAssocID="{57254521-F1D3-4E07-B7AA-AD1902DAF094}" presName="Name37" presStyleLbl="parChTrans1D2" presStyleIdx="2" presStyleCnt="3"/>
      <dgm:spPr/>
    </dgm:pt>
    <dgm:pt modelId="{EEA63BEC-6CD9-41E5-8839-A93539F18861}" type="pres">
      <dgm:prSet presAssocID="{12C0218E-7552-4F99-A856-F68E1CEF1BAE}" presName="hierRoot2" presStyleCnt="0">
        <dgm:presLayoutVars>
          <dgm:hierBranch val="init"/>
        </dgm:presLayoutVars>
      </dgm:prSet>
      <dgm:spPr/>
    </dgm:pt>
    <dgm:pt modelId="{A57A0BCF-72B4-43E9-88D0-4BEE610E4502}" type="pres">
      <dgm:prSet presAssocID="{12C0218E-7552-4F99-A856-F68E1CEF1BAE}" presName="rootComposite" presStyleCnt="0"/>
      <dgm:spPr/>
    </dgm:pt>
    <dgm:pt modelId="{42622A88-78EB-44EB-802E-B8A97B10C6B9}" type="pres">
      <dgm:prSet presAssocID="{12C0218E-7552-4F99-A856-F68E1CEF1BAE}" presName="rootText" presStyleLbl="node2" presStyleIdx="2" presStyleCnt="3">
        <dgm:presLayoutVars>
          <dgm:chPref val="3"/>
        </dgm:presLayoutVars>
      </dgm:prSet>
      <dgm:spPr/>
    </dgm:pt>
    <dgm:pt modelId="{4535BD30-7BEA-4D2D-96E0-035EB3FCA493}" type="pres">
      <dgm:prSet presAssocID="{12C0218E-7552-4F99-A856-F68E1CEF1BAE}" presName="rootConnector" presStyleLbl="node2" presStyleIdx="2" presStyleCnt="3"/>
      <dgm:spPr/>
    </dgm:pt>
    <dgm:pt modelId="{D3881421-FCE1-4BD5-8AFF-2142433809CB}" type="pres">
      <dgm:prSet presAssocID="{12C0218E-7552-4F99-A856-F68E1CEF1BAE}" presName="hierChild4" presStyleCnt="0"/>
      <dgm:spPr/>
    </dgm:pt>
    <dgm:pt modelId="{C3BC2131-6579-442D-AAB2-E1FE8168DF2A}" type="pres">
      <dgm:prSet presAssocID="{51C582AF-1278-4100-820C-7FEB6742CAEA}" presName="Name37" presStyleLbl="parChTrans1D3" presStyleIdx="6" presStyleCnt="10"/>
      <dgm:spPr/>
    </dgm:pt>
    <dgm:pt modelId="{91EE7A14-995B-40CD-8A32-D6EB9D493966}" type="pres">
      <dgm:prSet presAssocID="{11AC845B-E93C-4A9F-A304-D35AF7777621}" presName="hierRoot2" presStyleCnt="0">
        <dgm:presLayoutVars>
          <dgm:hierBranch val="init"/>
        </dgm:presLayoutVars>
      </dgm:prSet>
      <dgm:spPr/>
    </dgm:pt>
    <dgm:pt modelId="{F1D0E602-1E0F-49BC-9A5B-C76427E89EEE}" type="pres">
      <dgm:prSet presAssocID="{11AC845B-E93C-4A9F-A304-D35AF7777621}" presName="rootComposite" presStyleCnt="0"/>
      <dgm:spPr/>
    </dgm:pt>
    <dgm:pt modelId="{FDFE58F7-0FF2-442E-B640-D489723DB607}" type="pres">
      <dgm:prSet presAssocID="{11AC845B-E93C-4A9F-A304-D35AF7777621}" presName="rootText" presStyleLbl="node3" presStyleIdx="6" presStyleCnt="10">
        <dgm:presLayoutVars>
          <dgm:chPref val="3"/>
        </dgm:presLayoutVars>
      </dgm:prSet>
      <dgm:spPr/>
    </dgm:pt>
    <dgm:pt modelId="{0BF52829-F009-4E6E-9EF0-3BE66C8FDD39}" type="pres">
      <dgm:prSet presAssocID="{11AC845B-E93C-4A9F-A304-D35AF7777621}" presName="rootConnector" presStyleLbl="node3" presStyleIdx="6" presStyleCnt="10"/>
      <dgm:spPr/>
    </dgm:pt>
    <dgm:pt modelId="{BF7F3C57-BCD9-44BA-8EB6-5C7DFB8F26F3}" type="pres">
      <dgm:prSet presAssocID="{11AC845B-E93C-4A9F-A304-D35AF7777621}" presName="hierChild4" presStyleCnt="0"/>
      <dgm:spPr/>
    </dgm:pt>
    <dgm:pt modelId="{A95F22AD-F1F6-43E4-9A04-7B9020D8667B}" type="pres">
      <dgm:prSet presAssocID="{11AC845B-E93C-4A9F-A304-D35AF7777621}" presName="hierChild5" presStyleCnt="0"/>
      <dgm:spPr/>
    </dgm:pt>
    <dgm:pt modelId="{95B005CC-9317-431B-BBFF-DD5EC36089D6}" type="pres">
      <dgm:prSet presAssocID="{F05A4BC3-0ECA-468A-93F7-2029265F512C}" presName="Name37" presStyleLbl="parChTrans1D3" presStyleIdx="7" presStyleCnt="10"/>
      <dgm:spPr/>
    </dgm:pt>
    <dgm:pt modelId="{EDF0EFC9-A249-4A5E-8337-F51BCE48E164}" type="pres">
      <dgm:prSet presAssocID="{E5EAAEEC-1BF9-4482-A98D-7FA54CCBD63A}" presName="hierRoot2" presStyleCnt="0">
        <dgm:presLayoutVars>
          <dgm:hierBranch val="init"/>
        </dgm:presLayoutVars>
      </dgm:prSet>
      <dgm:spPr/>
    </dgm:pt>
    <dgm:pt modelId="{197DDD23-475A-483C-BE06-8F0145179FEF}" type="pres">
      <dgm:prSet presAssocID="{E5EAAEEC-1BF9-4482-A98D-7FA54CCBD63A}" presName="rootComposite" presStyleCnt="0"/>
      <dgm:spPr/>
    </dgm:pt>
    <dgm:pt modelId="{62F6F36A-CEA1-48AA-BC62-BB25776B0782}" type="pres">
      <dgm:prSet presAssocID="{E5EAAEEC-1BF9-4482-A98D-7FA54CCBD63A}" presName="rootText" presStyleLbl="node3" presStyleIdx="7" presStyleCnt="10">
        <dgm:presLayoutVars>
          <dgm:chPref val="3"/>
        </dgm:presLayoutVars>
      </dgm:prSet>
      <dgm:spPr/>
    </dgm:pt>
    <dgm:pt modelId="{C018CE6E-BF97-4561-8F21-DEFB2F214EDF}" type="pres">
      <dgm:prSet presAssocID="{E5EAAEEC-1BF9-4482-A98D-7FA54CCBD63A}" presName="rootConnector" presStyleLbl="node3" presStyleIdx="7" presStyleCnt="10"/>
      <dgm:spPr/>
    </dgm:pt>
    <dgm:pt modelId="{5D53210A-9F59-41A7-A7C7-4B556723D656}" type="pres">
      <dgm:prSet presAssocID="{E5EAAEEC-1BF9-4482-A98D-7FA54CCBD63A}" presName="hierChild4" presStyleCnt="0"/>
      <dgm:spPr/>
    </dgm:pt>
    <dgm:pt modelId="{0D1D7056-A47E-42A5-86B6-0F36C38EB8DA}" type="pres">
      <dgm:prSet presAssocID="{E5EAAEEC-1BF9-4482-A98D-7FA54CCBD63A}" presName="hierChild5" presStyleCnt="0"/>
      <dgm:spPr/>
    </dgm:pt>
    <dgm:pt modelId="{57191B60-67D4-43D8-B2DE-5BA86BFB103A}" type="pres">
      <dgm:prSet presAssocID="{32345952-1F7B-4BF2-ACF7-B16AE785EA3C}" presName="Name37" presStyleLbl="parChTrans1D3" presStyleIdx="8" presStyleCnt="10"/>
      <dgm:spPr/>
    </dgm:pt>
    <dgm:pt modelId="{843194E0-2D85-471E-B6E8-9D247C6D7AF2}" type="pres">
      <dgm:prSet presAssocID="{4FD510F6-79A8-4A19-8599-6AFE456495A1}" presName="hierRoot2" presStyleCnt="0">
        <dgm:presLayoutVars>
          <dgm:hierBranch val="init"/>
        </dgm:presLayoutVars>
      </dgm:prSet>
      <dgm:spPr/>
    </dgm:pt>
    <dgm:pt modelId="{73FD4AB6-DEDD-4692-BB93-A1A951EE8243}" type="pres">
      <dgm:prSet presAssocID="{4FD510F6-79A8-4A19-8599-6AFE456495A1}" presName="rootComposite" presStyleCnt="0"/>
      <dgm:spPr/>
    </dgm:pt>
    <dgm:pt modelId="{4F3CEAF6-04AB-4695-8981-1124E665E83B}" type="pres">
      <dgm:prSet presAssocID="{4FD510F6-79A8-4A19-8599-6AFE456495A1}" presName="rootText" presStyleLbl="node3" presStyleIdx="8" presStyleCnt="10">
        <dgm:presLayoutVars>
          <dgm:chPref val="3"/>
        </dgm:presLayoutVars>
      </dgm:prSet>
      <dgm:spPr/>
    </dgm:pt>
    <dgm:pt modelId="{523959AB-72E1-4C1A-8CE4-640FEF7418BB}" type="pres">
      <dgm:prSet presAssocID="{4FD510F6-79A8-4A19-8599-6AFE456495A1}" presName="rootConnector" presStyleLbl="node3" presStyleIdx="8" presStyleCnt="10"/>
      <dgm:spPr/>
    </dgm:pt>
    <dgm:pt modelId="{5C93B429-18C4-478F-8098-C9746A75E190}" type="pres">
      <dgm:prSet presAssocID="{4FD510F6-79A8-4A19-8599-6AFE456495A1}" presName="hierChild4" presStyleCnt="0"/>
      <dgm:spPr/>
    </dgm:pt>
    <dgm:pt modelId="{DF6C2EE4-C31B-4CAD-A3D9-C2482E1C706A}" type="pres">
      <dgm:prSet presAssocID="{4FD510F6-79A8-4A19-8599-6AFE456495A1}" presName="hierChild5" presStyleCnt="0"/>
      <dgm:spPr/>
    </dgm:pt>
    <dgm:pt modelId="{DB077DB1-CE0D-4809-B193-E5788F591F7B}" type="pres">
      <dgm:prSet presAssocID="{DCE9E513-C8FE-4F79-B510-F0CA221C2652}" presName="Name37" presStyleLbl="parChTrans1D3" presStyleIdx="9" presStyleCnt="10"/>
      <dgm:spPr/>
    </dgm:pt>
    <dgm:pt modelId="{FD0474D6-9F9C-499F-8755-E6C80BDA63A2}" type="pres">
      <dgm:prSet presAssocID="{0AE2D144-BA03-405A-A3EA-36F7C983F6BC}" presName="hierRoot2" presStyleCnt="0">
        <dgm:presLayoutVars>
          <dgm:hierBranch val="init"/>
        </dgm:presLayoutVars>
      </dgm:prSet>
      <dgm:spPr/>
    </dgm:pt>
    <dgm:pt modelId="{2CDB0A3E-8D44-4469-AC53-702DCB6FAF84}" type="pres">
      <dgm:prSet presAssocID="{0AE2D144-BA03-405A-A3EA-36F7C983F6BC}" presName="rootComposite" presStyleCnt="0"/>
      <dgm:spPr/>
    </dgm:pt>
    <dgm:pt modelId="{D727F3D9-966D-4579-A4F1-1C9E05A6B763}" type="pres">
      <dgm:prSet presAssocID="{0AE2D144-BA03-405A-A3EA-36F7C983F6BC}" presName="rootText" presStyleLbl="node3" presStyleIdx="9" presStyleCnt="10">
        <dgm:presLayoutVars>
          <dgm:chPref val="3"/>
        </dgm:presLayoutVars>
      </dgm:prSet>
      <dgm:spPr/>
    </dgm:pt>
    <dgm:pt modelId="{6D7F055F-777A-47CC-9D7F-B6D292678E0B}" type="pres">
      <dgm:prSet presAssocID="{0AE2D144-BA03-405A-A3EA-36F7C983F6BC}" presName="rootConnector" presStyleLbl="node3" presStyleIdx="9" presStyleCnt="10"/>
      <dgm:spPr/>
    </dgm:pt>
    <dgm:pt modelId="{D4AA5A69-4F2D-4B28-A074-A52824EBDC18}" type="pres">
      <dgm:prSet presAssocID="{0AE2D144-BA03-405A-A3EA-36F7C983F6BC}" presName="hierChild4" presStyleCnt="0"/>
      <dgm:spPr/>
    </dgm:pt>
    <dgm:pt modelId="{422CF6F5-3149-489F-B060-07D5B2E9240F}" type="pres">
      <dgm:prSet presAssocID="{0AE2D144-BA03-405A-A3EA-36F7C983F6BC}" presName="hierChild5" presStyleCnt="0"/>
      <dgm:spPr/>
    </dgm:pt>
    <dgm:pt modelId="{7F3C10CB-5396-437D-BB3E-1AECA20660FD}" type="pres">
      <dgm:prSet presAssocID="{12C0218E-7552-4F99-A856-F68E1CEF1BAE}" presName="hierChild5" presStyleCnt="0"/>
      <dgm:spPr/>
    </dgm:pt>
    <dgm:pt modelId="{C9A9347B-E9BA-438B-BB2C-29DB256E5808}" type="pres">
      <dgm:prSet presAssocID="{539B16B9-14FB-4187-96FC-CAFE53A68572}" presName="hierChild3" presStyleCnt="0"/>
      <dgm:spPr/>
    </dgm:pt>
  </dgm:ptLst>
  <dgm:cxnLst>
    <dgm:cxn modelId="{A9DA0704-53BB-494F-89F5-A4D203976EA5}" type="presOf" srcId="{E5EAAEEC-1BF9-4482-A98D-7FA54CCBD63A}" destId="{C018CE6E-BF97-4561-8F21-DEFB2F214EDF}" srcOrd="1" destOrd="0" presId="urn:microsoft.com/office/officeart/2005/8/layout/orgChart1"/>
    <dgm:cxn modelId="{22961207-507C-4488-9021-6C3ABA696687}" type="presOf" srcId="{3B537681-1759-4187-83B5-25611EA13585}" destId="{F6C75A31-06D0-453F-8FEE-F61698858344}" srcOrd="0" destOrd="0" presId="urn:microsoft.com/office/officeart/2005/8/layout/orgChart1"/>
    <dgm:cxn modelId="{F16F340C-D90D-4246-8A16-9D5CA618B5D6}" type="presOf" srcId="{72413769-B616-489E-93C9-462EA997AC25}" destId="{7089E1FD-005C-4D04-88E3-90C28F23D13F}" srcOrd="1" destOrd="0" presId="urn:microsoft.com/office/officeart/2005/8/layout/orgChart1"/>
    <dgm:cxn modelId="{91CAFF0D-0B17-4D18-A2CF-609F87D09713}" type="presOf" srcId="{FDF8A678-5F3A-4829-BEE9-EDB66DA3CCF8}" destId="{1FFAB05F-EBD4-459D-811B-9B9622A984C9}" srcOrd="0" destOrd="0" presId="urn:microsoft.com/office/officeart/2005/8/layout/orgChart1"/>
    <dgm:cxn modelId="{CB8A6813-54C9-4113-BBC7-C9FC3D1F878E}" type="presOf" srcId="{649FCC13-F74A-46A7-9877-696682548403}" destId="{69F5F5EC-858A-4267-AD6D-FC61522DE621}" srcOrd="0" destOrd="0" presId="urn:microsoft.com/office/officeart/2005/8/layout/orgChart1"/>
    <dgm:cxn modelId="{20435D14-076A-4227-8742-ACB26BC71936}" srcId="{649FCC13-F74A-46A7-9877-696682548403}" destId="{3FC1ED93-2621-40AF-82D8-23A8EA796819}" srcOrd="1" destOrd="0" parTransId="{52949A93-6DE8-46A5-942F-791735694289}" sibTransId="{38BDB366-500A-4E58-8481-7926F8F049E9}"/>
    <dgm:cxn modelId="{01CF4015-2F1E-4532-B2F5-5ABC471E42FC}" type="presOf" srcId="{12C0218E-7552-4F99-A856-F68E1CEF1BAE}" destId="{42622A88-78EB-44EB-802E-B8A97B10C6B9}" srcOrd="0" destOrd="0" presId="urn:microsoft.com/office/officeart/2005/8/layout/orgChart1"/>
    <dgm:cxn modelId="{B2BBEB18-A710-454E-91FE-224189CFBEB4}" type="presOf" srcId="{831F3AAD-CF04-458C-A8E3-4C6E7A2ED4CB}" destId="{83F2661F-5636-46BC-A10E-781635D554E6}" srcOrd="1" destOrd="0" presId="urn:microsoft.com/office/officeart/2005/8/layout/orgChart1"/>
    <dgm:cxn modelId="{7400911D-E48B-44A5-B2D2-86F3C032BFB5}" type="presOf" srcId="{4FD510F6-79A8-4A19-8599-6AFE456495A1}" destId="{4F3CEAF6-04AB-4695-8981-1124E665E83B}" srcOrd="0" destOrd="0" presId="urn:microsoft.com/office/officeart/2005/8/layout/orgChart1"/>
    <dgm:cxn modelId="{4DC50924-9920-4B7C-B760-D3775912007D}" srcId="{12C0218E-7552-4F99-A856-F68E1CEF1BAE}" destId="{4FD510F6-79A8-4A19-8599-6AFE456495A1}" srcOrd="2" destOrd="0" parTransId="{32345952-1F7B-4BF2-ACF7-B16AE785EA3C}" sibTransId="{FC3308AA-D73F-498C-9FFF-5989D20FCD87}"/>
    <dgm:cxn modelId="{34EA5224-BB4C-4DE5-9B1C-2BFE1E852A24}" type="presOf" srcId="{11AC845B-E93C-4A9F-A304-D35AF7777621}" destId="{0BF52829-F009-4E6E-9EF0-3BE66C8FDD39}" srcOrd="1" destOrd="0" presId="urn:microsoft.com/office/officeart/2005/8/layout/orgChart1"/>
    <dgm:cxn modelId="{B65D792D-9FA0-4E3F-AE30-876F18476B5F}" type="presOf" srcId="{0AE2D144-BA03-405A-A3EA-36F7C983F6BC}" destId="{D727F3D9-966D-4579-A4F1-1C9E05A6B763}" srcOrd="0" destOrd="0" presId="urn:microsoft.com/office/officeart/2005/8/layout/orgChart1"/>
    <dgm:cxn modelId="{F7881136-0639-4BA5-B571-198CA017E16F}" type="presOf" srcId="{3FC1ED93-2621-40AF-82D8-23A8EA796819}" destId="{558931B3-A172-4006-9960-C5565C7A7A22}" srcOrd="0" destOrd="0" presId="urn:microsoft.com/office/officeart/2005/8/layout/orgChart1"/>
    <dgm:cxn modelId="{FD420C3A-971B-4190-B4AF-18DDF38A74D9}" srcId="{12C0218E-7552-4F99-A856-F68E1CEF1BAE}" destId="{11AC845B-E93C-4A9F-A304-D35AF7777621}" srcOrd="0" destOrd="0" parTransId="{51C582AF-1278-4100-820C-7FEB6742CAEA}" sibTransId="{62EB9252-1EE3-43ED-8B38-5F71BD08C7D5}"/>
    <dgm:cxn modelId="{E3BA083F-EE68-4981-9FD4-E025B9CFABB7}" type="presOf" srcId="{B30A649D-3B2C-4367-948D-A691CD7AFBD9}" destId="{B7D07FC7-D553-4776-B99C-1141A6C58139}" srcOrd="1" destOrd="0" presId="urn:microsoft.com/office/officeart/2005/8/layout/orgChart1"/>
    <dgm:cxn modelId="{14BD0841-5AD7-4A8B-A2DB-35FF35892E9A}" type="presOf" srcId="{B140AAB6-257B-4E8B-8480-35F1F8C02F2C}" destId="{89639A53-13F9-44CC-B724-10CB9CB59718}" srcOrd="1" destOrd="0" presId="urn:microsoft.com/office/officeart/2005/8/layout/orgChart1"/>
    <dgm:cxn modelId="{B1BD1E43-AFF9-4D4C-9EB1-0BA827D7FE07}" type="presOf" srcId="{51C582AF-1278-4100-820C-7FEB6742CAEA}" destId="{C3BC2131-6579-442D-AAB2-E1FE8168DF2A}" srcOrd="0" destOrd="0" presId="urn:microsoft.com/office/officeart/2005/8/layout/orgChart1"/>
    <dgm:cxn modelId="{10922646-379F-4AED-9093-49C5EB0BFB7D}" type="presOf" srcId="{57254521-F1D3-4E07-B7AA-AD1902DAF094}" destId="{A3F306F2-044A-4B16-A2B0-DF5B52A3C80B}" srcOrd="0" destOrd="0" presId="urn:microsoft.com/office/officeart/2005/8/layout/orgChart1"/>
    <dgm:cxn modelId="{4D7DE747-19F0-49B8-98A6-CC0D3A44A9D5}" type="presOf" srcId="{DCE9E513-C8FE-4F79-B510-F0CA221C2652}" destId="{DB077DB1-CE0D-4809-B193-E5788F591F7B}" srcOrd="0" destOrd="0" presId="urn:microsoft.com/office/officeart/2005/8/layout/orgChart1"/>
    <dgm:cxn modelId="{5304ED4C-C6A0-4531-9D58-3921E8CD830B}" type="presOf" srcId="{11AC845B-E93C-4A9F-A304-D35AF7777621}" destId="{FDFE58F7-0FF2-442E-B640-D489723DB607}" srcOrd="0" destOrd="0" presId="urn:microsoft.com/office/officeart/2005/8/layout/orgChart1"/>
    <dgm:cxn modelId="{10E01D53-BA2D-44BE-88CF-28293E3C48E4}" type="presOf" srcId="{B30A649D-3B2C-4367-948D-A691CD7AFBD9}" destId="{ABDA9C2C-95CB-4AC6-9E49-AB2E3AEE0933}" srcOrd="0" destOrd="0" presId="urn:microsoft.com/office/officeart/2005/8/layout/orgChart1"/>
    <dgm:cxn modelId="{3A0A2456-0C0D-4D5A-8F33-BBCFDC8A0EAF}" srcId="{12C0218E-7552-4F99-A856-F68E1CEF1BAE}" destId="{0AE2D144-BA03-405A-A3EA-36F7C983F6BC}" srcOrd="3" destOrd="0" parTransId="{DCE9E513-C8FE-4F79-B510-F0CA221C2652}" sibTransId="{45946561-1493-4080-B8FD-D3750DB87E48}"/>
    <dgm:cxn modelId="{8AC5B864-2BCC-426B-ADAB-396A08346756}" srcId="{DE9AF5F8-5B16-443E-AAD1-FD585B6AD345}" destId="{539B16B9-14FB-4187-96FC-CAFE53A68572}" srcOrd="0" destOrd="0" parTransId="{E12345F4-C65B-4F77-AAE9-C502C708E76A}" sibTransId="{68AC10C1-2CD8-4B31-B7D8-B2388A0D0731}"/>
    <dgm:cxn modelId="{28BD3A74-508E-433B-B6C7-9B38EAA11E82}" type="presOf" srcId="{054FC6F0-EEEC-4E0E-9FF6-C61AE504B80A}" destId="{1A47CB28-5CF7-4185-8485-F046F29A8851}" srcOrd="0" destOrd="0" presId="urn:microsoft.com/office/officeart/2005/8/layout/orgChart1"/>
    <dgm:cxn modelId="{423CDD76-DBD3-431F-BAF5-803526DC12E3}" type="presOf" srcId="{3FC1ED93-2621-40AF-82D8-23A8EA796819}" destId="{2C73301D-6393-4473-91AA-2B65942BFC92}" srcOrd="1" destOrd="0" presId="urn:microsoft.com/office/officeart/2005/8/layout/orgChart1"/>
    <dgm:cxn modelId="{3270D07B-87BF-4248-BBEF-40A926324F1E}" type="presOf" srcId="{12C0218E-7552-4F99-A856-F68E1CEF1BAE}" destId="{4535BD30-7BEA-4D2D-96E0-035EB3FCA493}" srcOrd="1" destOrd="0" presId="urn:microsoft.com/office/officeart/2005/8/layout/orgChart1"/>
    <dgm:cxn modelId="{E8E01680-3A7A-465F-959F-D0C392A94582}" type="presOf" srcId="{539B16B9-14FB-4187-96FC-CAFE53A68572}" destId="{8F19AD9F-548E-4B8B-9425-BB138CD0C7A6}" srcOrd="0" destOrd="0" presId="urn:microsoft.com/office/officeart/2005/8/layout/orgChart1"/>
    <dgm:cxn modelId="{3260D682-8EDC-4C9B-B0DD-E79DC03C65E1}" srcId="{12C0218E-7552-4F99-A856-F68E1CEF1BAE}" destId="{E5EAAEEC-1BF9-4482-A98D-7FA54CCBD63A}" srcOrd="1" destOrd="0" parTransId="{F05A4BC3-0ECA-468A-93F7-2029265F512C}" sibTransId="{69B54FEB-D973-424F-9C5B-722E3DA10CAD}"/>
    <dgm:cxn modelId="{E6947384-1007-4893-B00F-76BF8B742AB3}" type="presOf" srcId="{9D9F1A70-5842-4FB6-B954-2BD82D4DA723}" destId="{F51D9C5B-85C9-44F9-A372-94E1B0F3EE94}" srcOrd="1" destOrd="0" presId="urn:microsoft.com/office/officeart/2005/8/layout/orgChart1"/>
    <dgm:cxn modelId="{1079AC84-5613-409B-9013-40C3640E44F6}" srcId="{539B16B9-14FB-4187-96FC-CAFE53A68572}" destId="{76C318E6-4A0A-4631-A2E4-821C92E93CBF}" srcOrd="1" destOrd="0" parTransId="{054FC6F0-EEEC-4E0E-9FF6-C61AE504B80A}" sibTransId="{D0C184C3-F576-4F0A-A839-A4468B7A0B9E}"/>
    <dgm:cxn modelId="{FCF79386-82DF-4105-B85F-C6BCBAD505FE}" type="presOf" srcId="{DE9AF5F8-5B16-443E-AAD1-FD585B6AD345}" destId="{E241FE7A-280E-4E8D-AFFB-893946E96D9D}" srcOrd="0" destOrd="0" presId="urn:microsoft.com/office/officeart/2005/8/layout/orgChart1"/>
    <dgm:cxn modelId="{85D1C188-132E-428E-AA43-20C403723B02}" type="presOf" srcId="{9C1F75F4-E0AB-40C9-A473-AA270BEE443F}" destId="{3C001D48-0D98-4A8B-B5C2-1FF741128E76}" srcOrd="0" destOrd="0" presId="urn:microsoft.com/office/officeart/2005/8/layout/orgChart1"/>
    <dgm:cxn modelId="{0C08AD8A-4261-4E2A-A63F-D51294AE385F}" type="presOf" srcId="{0AE2D144-BA03-405A-A3EA-36F7C983F6BC}" destId="{6D7F055F-777A-47CC-9D7F-B6D292678E0B}" srcOrd="1" destOrd="0" presId="urn:microsoft.com/office/officeart/2005/8/layout/orgChart1"/>
    <dgm:cxn modelId="{05909E8C-A2F4-46EA-A071-C00828AEE54B}" srcId="{539B16B9-14FB-4187-96FC-CAFE53A68572}" destId="{12C0218E-7552-4F99-A856-F68E1CEF1BAE}" srcOrd="2" destOrd="0" parTransId="{57254521-F1D3-4E07-B7AA-AD1902DAF094}" sibTransId="{16987B55-1F28-4B50-A01A-E3096DDB3282}"/>
    <dgm:cxn modelId="{3CCB7F8D-EF5B-471E-8EBF-D4817B43DBEA}" srcId="{649FCC13-F74A-46A7-9877-696682548403}" destId="{831F3AAD-CF04-458C-A8E3-4C6E7A2ED4CB}" srcOrd="2" destOrd="0" parTransId="{149F06F1-A0D6-4197-BCED-B9091A8BAC81}" sibTransId="{E31BF262-9489-4625-B4BE-2E86DD69C575}"/>
    <dgm:cxn modelId="{E8FB0F8F-2220-4950-BFEE-82C8E7762ABF}" type="presOf" srcId="{32345952-1F7B-4BF2-ACF7-B16AE785EA3C}" destId="{57191B60-67D4-43D8-B2DE-5BA86BFB103A}" srcOrd="0" destOrd="0" presId="urn:microsoft.com/office/officeart/2005/8/layout/orgChart1"/>
    <dgm:cxn modelId="{2F778D93-BA26-4872-985F-8D67E281AC3B}" srcId="{76C318E6-4A0A-4631-A2E4-821C92E93CBF}" destId="{B140AAB6-257B-4E8B-8480-35F1F8C02F2C}" srcOrd="1" destOrd="0" parTransId="{FDF8A678-5F3A-4829-BEE9-EDB66DA3CCF8}" sibTransId="{9DA6B7AA-B4F9-47A7-A038-F63811AD92C8}"/>
    <dgm:cxn modelId="{81C81E9A-19FC-42DA-8104-CD795E7FCA06}" type="presOf" srcId="{1FE9FB4E-4BDD-4C60-950C-4AA06B01C078}" destId="{F21BC12C-8D96-44ED-B988-864557A64739}" srcOrd="0" destOrd="0" presId="urn:microsoft.com/office/officeart/2005/8/layout/orgChart1"/>
    <dgm:cxn modelId="{3BBEF09F-D8A0-4666-88BA-D94250924185}" srcId="{76C318E6-4A0A-4631-A2E4-821C92E93CBF}" destId="{B30A649D-3B2C-4367-948D-A691CD7AFBD9}" srcOrd="0" destOrd="0" parTransId="{3B537681-1759-4187-83B5-25611EA13585}" sibTransId="{7EA8292E-9522-44B4-91E8-E9924E8E1127}"/>
    <dgm:cxn modelId="{6FDC28A4-AD6C-45B7-812F-B5332E0CCD91}" type="presOf" srcId="{E5EAAEEC-1BF9-4482-A98D-7FA54CCBD63A}" destId="{62F6F36A-CEA1-48AA-BC62-BB25776B0782}" srcOrd="0" destOrd="0" presId="urn:microsoft.com/office/officeart/2005/8/layout/orgChart1"/>
    <dgm:cxn modelId="{9E8488B1-8869-409F-97D5-7BF343F58DA0}" type="presOf" srcId="{831F3AAD-CF04-458C-A8E3-4C6E7A2ED4CB}" destId="{2BD53E99-EA02-4E29-B1BA-A1B09454602B}" srcOrd="0" destOrd="0" presId="urn:microsoft.com/office/officeart/2005/8/layout/orgChart1"/>
    <dgm:cxn modelId="{4A0BB9B7-7869-4327-968C-C6D919FA0EE5}" type="presOf" srcId="{9D9F1A70-5842-4FB6-B954-2BD82D4DA723}" destId="{D4EDE7CB-10A3-4840-95CB-679FBC946555}" srcOrd="0" destOrd="0" presId="urn:microsoft.com/office/officeart/2005/8/layout/orgChart1"/>
    <dgm:cxn modelId="{BDB773C9-3D8B-4C74-A479-FDBEABF46838}" type="presOf" srcId="{539B16B9-14FB-4187-96FC-CAFE53A68572}" destId="{FD9EA4B9-CEB3-44E7-A574-E9DDF82578A0}" srcOrd="1" destOrd="0" presId="urn:microsoft.com/office/officeart/2005/8/layout/orgChart1"/>
    <dgm:cxn modelId="{9107FCCA-D4F3-4D6B-9AAE-A5CC29669102}" srcId="{539B16B9-14FB-4187-96FC-CAFE53A68572}" destId="{649FCC13-F74A-46A7-9877-696682548403}" srcOrd="0" destOrd="0" parTransId="{1FE9FB4E-4BDD-4C60-950C-4AA06B01C078}" sibTransId="{158C0FFD-DE7C-4376-BE3E-01BDB118DF03}"/>
    <dgm:cxn modelId="{3D83BCCE-F357-43AF-8A06-60BE3BD10065}" type="presOf" srcId="{52949A93-6DE8-46A5-942F-791735694289}" destId="{550ECE49-D4C2-4841-8416-D3DB8D907A13}" srcOrd="0" destOrd="0" presId="urn:microsoft.com/office/officeart/2005/8/layout/orgChart1"/>
    <dgm:cxn modelId="{1B1F2CD7-6AC2-4E3F-8FE6-58267BDCF220}" type="presOf" srcId="{149F06F1-A0D6-4197-BCED-B9091A8BAC81}" destId="{30513B36-9843-4213-B2E1-465AB6F6E955}" srcOrd="0" destOrd="0" presId="urn:microsoft.com/office/officeart/2005/8/layout/orgChart1"/>
    <dgm:cxn modelId="{1330F4DE-D69C-44B1-848C-573B97077872}" srcId="{649FCC13-F74A-46A7-9877-696682548403}" destId="{9D9F1A70-5842-4FB6-B954-2BD82D4DA723}" srcOrd="0" destOrd="0" parTransId="{9C1F75F4-E0AB-40C9-A473-AA270BEE443F}" sibTransId="{39F549B8-0CCD-43C4-8157-6560827A1E68}"/>
    <dgm:cxn modelId="{A88CEFDF-A1A1-4535-9395-FD1425637743}" type="presOf" srcId="{4FD510F6-79A8-4A19-8599-6AFE456495A1}" destId="{523959AB-72E1-4C1A-8CE4-640FEF7418BB}" srcOrd="1" destOrd="0" presId="urn:microsoft.com/office/officeart/2005/8/layout/orgChart1"/>
    <dgm:cxn modelId="{61A77DE0-0381-4238-AE84-AFACD6D9F504}" type="presOf" srcId="{76C318E6-4A0A-4631-A2E4-821C92E93CBF}" destId="{31964308-C3D5-4C8D-9FF8-AC305F27A534}" srcOrd="1" destOrd="0" presId="urn:microsoft.com/office/officeart/2005/8/layout/orgChart1"/>
    <dgm:cxn modelId="{2AC8A0E6-3196-443D-ACB0-C5CCF51F9410}" srcId="{76C318E6-4A0A-4631-A2E4-821C92E93CBF}" destId="{72413769-B616-489E-93C9-462EA997AC25}" srcOrd="2" destOrd="0" parTransId="{CD366E7C-6333-409C-BCBC-88101D055944}" sibTransId="{F825D0EA-8111-4135-93F9-539D51396D59}"/>
    <dgm:cxn modelId="{8F5C84E7-B806-4984-95F6-12412A4A3F41}" type="presOf" srcId="{76C318E6-4A0A-4631-A2E4-821C92E93CBF}" destId="{F418F283-F656-4CC1-8F95-75BE06F2D9C2}" srcOrd="0" destOrd="0" presId="urn:microsoft.com/office/officeart/2005/8/layout/orgChart1"/>
    <dgm:cxn modelId="{ABB8E5E9-E0E1-4B6A-BF25-FE2050B1BE36}" type="presOf" srcId="{649FCC13-F74A-46A7-9877-696682548403}" destId="{8C33D26D-F6BF-4870-B9A4-834EC1BAB222}" srcOrd="1" destOrd="0" presId="urn:microsoft.com/office/officeart/2005/8/layout/orgChart1"/>
    <dgm:cxn modelId="{2C91FFEA-6DE5-4082-AA56-CE5D6791984E}" type="presOf" srcId="{CD366E7C-6333-409C-BCBC-88101D055944}" destId="{4375CED2-FD83-4163-BCCD-BC294E0187CF}" srcOrd="0" destOrd="0" presId="urn:microsoft.com/office/officeart/2005/8/layout/orgChart1"/>
    <dgm:cxn modelId="{45080BF0-693C-41A1-B67B-B32A08DC2557}" type="presOf" srcId="{B140AAB6-257B-4E8B-8480-35F1F8C02F2C}" destId="{2627BD66-D2E0-4867-86B3-76B1D0070648}" srcOrd="0" destOrd="0" presId="urn:microsoft.com/office/officeart/2005/8/layout/orgChart1"/>
    <dgm:cxn modelId="{26A755F3-036C-42FD-B504-62F6BB8FC790}" type="presOf" srcId="{72413769-B616-489E-93C9-462EA997AC25}" destId="{89A9A7C5-34DC-4B2C-9F08-6E02708CB696}" srcOrd="0" destOrd="0" presId="urn:microsoft.com/office/officeart/2005/8/layout/orgChart1"/>
    <dgm:cxn modelId="{77DD9AFF-9FC5-4A99-802B-2ACCF99FBED9}" type="presOf" srcId="{F05A4BC3-0ECA-468A-93F7-2029265F512C}" destId="{95B005CC-9317-431B-BBFF-DD5EC36089D6}" srcOrd="0" destOrd="0" presId="urn:microsoft.com/office/officeart/2005/8/layout/orgChart1"/>
    <dgm:cxn modelId="{1373C018-BDF0-455E-B536-9C33B3C586F3}" type="presParOf" srcId="{E241FE7A-280E-4E8D-AFFB-893946E96D9D}" destId="{BBDE4B1B-485A-4E13-B9D3-EC6CEE35DC15}" srcOrd="0" destOrd="0" presId="urn:microsoft.com/office/officeart/2005/8/layout/orgChart1"/>
    <dgm:cxn modelId="{FC51BFE9-5744-429A-80FA-8963807E4417}" type="presParOf" srcId="{BBDE4B1B-485A-4E13-B9D3-EC6CEE35DC15}" destId="{C52354B7-EE61-4A9B-9D4A-4A2C51190F52}" srcOrd="0" destOrd="0" presId="urn:microsoft.com/office/officeart/2005/8/layout/orgChart1"/>
    <dgm:cxn modelId="{A92933AF-5CD9-4910-AF88-B2E60A57F35B}" type="presParOf" srcId="{C52354B7-EE61-4A9B-9D4A-4A2C51190F52}" destId="{8F19AD9F-548E-4B8B-9425-BB138CD0C7A6}" srcOrd="0" destOrd="0" presId="urn:microsoft.com/office/officeart/2005/8/layout/orgChart1"/>
    <dgm:cxn modelId="{EF995E3E-A5E6-4532-96A1-E8BB532DCB70}" type="presParOf" srcId="{C52354B7-EE61-4A9B-9D4A-4A2C51190F52}" destId="{FD9EA4B9-CEB3-44E7-A574-E9DDF82578A0}" srcOrd="1" destOrd="0" presId="urn:microsoft.com/office/officeart/2005/8/layout/orgChart1"/>
    <dgm:cxn modelId="{8BF4EA5F-3A40-46D2-8119-B43C930B4829}" type="presParOf" srcId="{BBDE4B1B-485A-4E13-B9D3-EC6CEE35DC15}" destId="{6A327E1C-49E6-4BF6-8346-867DFDE629D3}" srcOrd="1" destOrd="0" presId="urn:microsoft.com/office/officeart/2005/8/layout/orgChart1"/>
    <dgm:cxn modelId="{D6C33802-5D81-4F08-BAF6-9C6E52A51ED7}" type="presParOf" srcId="{6A327E1C-49E6-4BF6-8346-867DFDE629D3}" destId="{F21BC12C-8D96-44ED-B988-864557A64739}" srcOrd="0" destOrd="0" presId="urn:microsoft.com/office/officeart/2005/8/layout/orgChart1"/>
    <dgm:cxn modelId="{E17EC95F-0774-47A8-AC69-B96953391F51}" type="presParOf" srcId="{6A327E1C-49E6-4BF6-8346-867DFDE629D3}" destId="{D913E44E-7889-49FA-827B-6876D9DC2BDD}" srcOrd="1" destOrd="0" presId="urn:microsoft.com/office/officeart/2005/8/layout/orgChart1"/>
    <dgm:cxn modelId="{3752FCD9-F49C-49A5-98B7-0EE164969A55}" type="presParOf" srcId="{D913E44E-7889-49FA-827B-6876D9DC2BDD}" destId="{B11F8B24-669D-400A-9EA5-3F87B4192181}" srcOrd="0" destOrd="0" presId="urn:microsoft.com/office/officeart/2005/8/layout/orgChart1"/>
    <dgm:cxn modelId="{115C60C8-2FB6-417C-8E51-FCAF77F820B1}" type="presParOf" srcId="{B11F8B24-669D-400A-9EA5-3F87B4192181}" destId="{69F5F5EC-858A-4267-AD6D-FC61522DE621}" srcOrd="0" destOrd="0" presId="urn:microsoft.com/office/officeart/2005/8/layout/orgChart1"/>
    <dgm:cxn modelId="{0D2EE79F-5484-432E-A77E-C29D769020D2}" type="presParOf" srcId="{B11F8B24-669D-400A-9EA5-3F87B4192181}" destId="{8C33D26D-F6BF-4870-B9A4-834EC1BAB222}" srcOrd="1" destOrd="0" presId="urn:microsoft.com/office/officeart/2005/8/layout/orgChart1"/>
    <dgm:cxn modelId="{9FBD1648-0B82-4473-933B-7C674F63C438}" type="presParOf" srcId="{D913E44E-7889-49FA-827B-6876D9DC2BDD}" destId="{410ADA99-8DC2-4A92-9EB7-C16E7CE58448}" srcOrd="1" destOrd="0" presId="urn:microsoft.com/office/officeart/2005/8/layout/orgChart1"/>
    <dgm:cxn modelId="{80C7C0D9-71DE-41DF-865D-B7D50B3BC338}" type="presParOf" srcId="{410ADA99-8DC2-4A92-9EB7-C16E7CE58448}" destId="{3C001D48-0D98-4A8B-B5C2-1FF741128E76}" srcOrd="0" destOrd="0" presId="urn:microsoft.com/office/officeart/2005/8/layout/orgChart1"/>
    <dgm:cxn modelId="{A930FB43-E4A0-4835-BCA9-7F6D723D9233}" type="presParOf" srcId="{410ADA99-8DC2-4A92-9EB7-C16E7CE58448}" destId="{56E7689D-D226-40A1-9CB6-4991F7D57A0F}" srcOrd="1" destOrd="0" presId="urn:microsoft.com/office/officeart/2005/8/layout/orgChart1"/>
    <dgm:cxn modelId="{4AA32E2B-EB2C-46C8-B724-B9E73A336173}" type="presParOf" srcId="{56E7689D-D226-40A1-9CB6-4991F7D57A0F}" destId="{36708AEA-CA3A-4C8D-B655-A1C3AAE6AF74}" srcOrd="0" destOrd="0" presId="urn:microsoft.com/office/officeart/2005/8/layout/orgChart1"/>
    <dgm:cxn modelId="{0ED7BD90-588D-4268-BF7A-02A539A3673D}" type="presParOf" srcId="{36708AEA-CA3A-4C8D-B655-A1C3AAE6AF74}" destId="{D4EDE7CB-10A3-4840-95CB-679FBC946555}" srcOrd="0" destOrd="0" presId="urn:microsoft.com/office/officeart/2005/8/layout/orgChart1"/>
    <dgm:cxn modelId="{FA459BCD-B40B-4FD4-B1EB-D96517698D13}" type="presParOf" srcId="{36708AEA-CA3A-4C8D-B655-A1C3AAE6AF74}" destId="{F51D9C5B-85C9-44F9-A372-94E1B0F3EE94}" srcOrd="1" destOrd="0" presId="urn:microsoft.com/office/officeart/2005/8/layout/orgChart1"/>
    <dgm:cxn modelId="{233C0AD7-CFF1-4AD2-A2B1-5909F539199F}" type="presParOf" srcId="{56E7689D-D226-40A1-9CB6-4991F7D57A0F}" destId="{05A9937C-DFC0-4190-B93B-648DF9FD56CF}" srcOrd="1" destOrd="0" presId="urn:microsoft.com/office/officeart/2005/8/layout/orgChart1"/>
    <dgm:cxn modelId="{043146A8-EDF1-4785-8DDD-DC299837DF6A}" type="presParOf" srcId="{56E7689D-D226-40A1-9CB6-4991F7D57A0F}" destId="{01F94B54-F8E2-4C48-BB2D-BED059CCCF98}" srcOrd="2" destOrd="0" presId="urn:microsoft.com/office/officeart/2005/8/layout/orgChart1"/>
    <dgm:cxn modelId="{57E9B002-3488-4336-B702-CC2C4CA543AB}" type="presParOf" srcId="{410ADA99-8DC2-4A92-9EB7-C16E7CE58448}" destId="{550ECE49-D4C2-4841-8416-D3DB8D907A13}" srcOrd="2" destOrd="0" presId="urn:microsoft.com/office/officeart/2005/8/layout/orgChart1"/>
    <dgm:cxn modelId="{43035605-6C77-41E2-9BCB-AB86BBCEBCBD}" type="presParOf" srcId="{410ADA99-8DC2-4A92-9EB7-C16E7CE58448}" destId="{89A2F5B7-94F4-47B5-ABD5-B6F726159E3A}" srcOrd="3" destOrd="0" presId="urn:microsoft.com/office/officeart/2005/8/layout/orgChart1"/>
    <dgm:cxn modelId="{4F7D08C1-DB24-4983-AAAC-6BD786FD9263}" type="presParOf" srcId="{89A2F5B7-94F4-47B5-ABD5-B6F726159E3A}" destId="{B3311848-7056-4F3C-B017-4461CAABBEDF}" srcOrd="0" destOrd="0" presId="urn:microsoft.com/office/officeart/2005/8/layout/orgChart1"/>
    <dgm:cxn modelId="{A9B840B7-BC12-4773-BC53-5E14D4EABC30}" type="presParOf" srcId="{B3311848-7056-4F3C-B017-4461CAABBEDF}" destId="{558931B3-A172-4006-9960-C5565C7A7A22}" srcOrd="0" destOrd="0" presId="urn:microsoft.com/office/officeart/2005/8/layout/orgChart1"/>
    <dgm:cxn modelId="{AF748169-91A2-4837-B20D-29535E1E6913}" type="presParOf" srcId="{B3311848-7056-4F3C-B017-4461CAABBEDF}" destId="{2C73301D-6393-4473-91AA-2B65942BFC92}" srcOrd="1" destOrd="0" presId="urn:microsoft.com/office/officeart/2005/8/layout/orgChart1"/>
    <dgm:cxn modelId="{55EA30C8-FA5A-49EE-9AF4-18351C270A76}" type="presParOf" srcId="{89A2F5B7-94F4-47B5-ABD5-B6F726159E3A}" destId="{5A15A6FC-BD95-4FE3-B52F-CA77D4E8EAA9}" srcOrd="1" destOrd="0" presId="urn:microsoft.com/office/officeart/2005/8/layout/orgChart1"/>
    <dgm:cxn modelId="{E6536632-1579-4CD0-A982-717807592027}" type="presParOf" srcId="{89A2F5B7-94F4-47B5-ABD5-B6F726159E3A}" destId="{AE1EE63F-88AB-4A62-87D6-390438BC0989}" srcOrd="2" destOrd="0" presId="urn:microsoft.com/office/officeart/2005/8/layout/orgChart1"/>
    <dgm:cxn modelId="{3BBB8217-F72D-4DE8-85AD-DE2644C93328}" type="presParOf" srcId="{410ADA99-8DC2-4A92-9EB7-C16E7CE58448}" destId="{30513B36-9843-4213-B2E1-465AB6F6E955}" srcOrd="4" destOrd="0" presId="urn:microsoft.com/office/officeart/2005/8/layout/orgChart1"/>
    <dgm:cxn modelId="{95F9B09A-AEA0-4FA2-89CE-D1B2CC6DC53D}" type="presParOf" srcId="{410ADA99-8DC2-4A92-9EB7-C16E7CE58448}" destId="{3302C457-6FE5-49C3-BBA8-76F35ED7C637}" srcOrd="5" destOrd="0" presId="urn:microsoft.com/office/officeart/2005/8/layout/orgChart1"/>
    <dgm:cxn modelId="{E31EE745-179F-4C79-B7AC-02749C4E1107}" type="presParOf" srcId="{3302C457-6FE5-49C3-BBA8-76F35ED7C637}" destId="{D7F68D0E-FEC0-4FBE-87DC-32C73C3B0797}" srcOrd="0" destOrd="0" presId="urn:microsoft.com/office/officeart/2005/8/layout/orgChart1"/>
    <dgm:cxn modelId="{6FD923AF-42D4-421D-B4C1-CF1E12B1FAEF}" type="presParOf" srcId="{D7F68D0E-FEC0-4FBE-87DC-32C73C3B0797}" destId="{2BD53E99-EA02-4E29-B1BA-A1B09454602B}" srcOrd="0" destOrd="0" presId="urn:microsoft.com/office/officeart/2005/8/layout/orgChart1"/>
    <dgm:cxn modelId="{E17E10F5-DDCC-46D0-A4CA-7D590C6BBF9C}" type="presParOf" srcId="{D7F68D0E-FEC0-4FBE-87DC-32C73C3B0797}" destId="{83F2661F-5636-46BC-A10E-781635D554E6}" srcOrd="1" destOrd="0" presId="urn:microsoft.com/office/officeart/2005/8/layout/orgChart1"/>
    <dgm:cxn modelId="{8993AC17-84DB-4C9F-95D9-FF90152AA265}" type="presParOf" srcId="{3302C457-6FE5-49C3-BBA8-76F35ED7C637}" destId="{D463C368-A050-409B-951F-4147D7A03803}" srcOrd="1" destOrd="0" presId="urn:microsoft.com/office/officeart/2005/8/layout/orgChart1"/>
    <dgm:cxn modelId="{5464E6E8-05A4-4DC4-A50B-726E369853E9}" type="presParOf" srcId="{3302C457-6FE5-49C3-BBA8-76F35ED7C637}" destId="{AB7A03B7-7770-4B8E-8555-BF29A58690BD}" srcOrd="2" destOrd="0" presId="urn:microsoft.com/office/officeart/2005/8/layout/orgChart1"/>
    <dgm:cxn modelId="{E551BF3C-C585-4A96-A201-6DDB96D19DB8}" type="presParOf" srcId="{D913E44E-7889-49FA-827B-6876D9DC2BDD}" destId="{268B6B0C-D04E-4CA2-A77F-83288550D23E}" srcOrd="2" destOrd="0" presId="urn:microsoft.com/office/officeart/2005/8/layout/orgChart1"/>
    <dgm:cxn modelId="{B184971E-4ED6-4127-8495-050864111967}" type="presParOf" srcId="{6A327E1C-49E6-4BF6-8346-867DFDE629D3}" destId="{1A47CB28-5CF7-4185-8485-F046F29A8851}" srcOrd="2" destOrd="0" presId="urn:microsoft.com/office/officeart/2005/8/layout/orgChart1"/>
    <dgm:cxn modelId="{B01BD2F8-9ACF-450D-8B63-5FE96945706F}" type="presParOf" srcId="{6A327E1C-49E6-4BF6-8346-867DFDE629D3}" destId="{633B7F57-191A-42CE-AC85-6343FD9813C1}" srcOrd="3" destOrd="0" presId="urn:microsoft.com/office/officeart/2005/8/layout/orgChart1"/>
    <dgm:cxn modelId="{F3A8FD5A-A384-4FB5-BE32-977C319DC19D}" type="presParOf" srcId="{633B7F57-191A-42CE-AC85-6343FD9813C1}" destId="{68070A84-80A4-4B2E-BA50-D3038203DF12}" srcOrd="0" destOrd="0" presId="urn:microsoft.com/office/officeart/2005/8/layout/orgChart1"/>
    <dgm:cxn modelId="{F3F3F919-4B6D-4A54-9F6E-3C9AAA4E40B3}" type="presParOf" srcId="{68070A84-80A4-4B2E-BA50-D3038203DF12}" destId="{F418F283-F656-4CC1-8F95-75BE06F2D9C2}" srcOrd="0" destOrd="0" presId="urn:microsoft.com/office/officeart/2005/8/layout/orgChart1"/>
    <dgm:cxn modelId="{2636A47F-E38D-44EA-907A-6F85DBA27152}" type="presParOf" srcId="{68070A84-80A4-4B2E-BA50-D3038203DF12}" destId="{31964308-C3D5-4C8D-9FF8-AC305F27A534}" srcOrd="1" destOrd="0" presId="urn:microsoft.com/office/officeart/2005/8/layout/orgChart1"/>
    <dgm:cxn modelId="{FF668474-6EB5-4E2B-8FC6-844D57097359}" type="presParOf" srcId="{633B7F57-191A-42CE-AC85-6343FD9813C1}" destId="{B4F073F9-4956-4D3D-AC78-A953CDF5A6CE}" srcOrd="1" destOrd="0" presId="urn:microsoft.com/office/officeart/2005/8/layout/orgChart1"/>
    <dgm:cxn modelId="{F3B5DED1-AE60-4E54-B4F1-31C674BA1808}" type="presParOf" srcId="{B4F073F9-4956-4D3D-AC78-A953CDF5A6CE}" destId="{F6C75A31-06D0-453F-8FEE-F61698858344}" srcOrd="0" destOrd="0" presId="urn:microsoft.com/office/officeart/2005/8/layout/orgChart1"/>
    <dgm:cxn modelId="{C8DBF07C-F4F9-41D3-832E-808A89B49A9E}" type="presParOf" srcId="{B4F073F9-4956-4D3D-AC78-A953CDF5A6CE}" destId="{321F3B70-5457-4839-8CA1-3A4DE7FA7D94}" srcOrd="1" destOrd="0" presId="urn:microsoft.com/office/officeart/2005/8/layout/orgChart1"/>
    <dgm:cxn modelId="{B6DC0AD1-CDD4-4527-BAAC-E85FB77488E1}" type="presParOf" srcId="{321F3B70-5457-4839-8CA1-3A4DE7FA7D94}" destId="{731DD57A-32BB-4B37-8B38-67C53D9D9BBD}" srcOrd="0" destOrd="0" presId="urn:microsoft.com/office/officeart/2005/8/layout/orgChart1"/>
    <dgm:cxn modelId="{CCCF6D06-2053-4360-9A05-253ABDAA500F}" type="presParOf" srcId="{731DD57A-32BB-4B37-8B38-67C53D9D9BBD}" destId="{ABDA9C2C-95CB-4AC6-9E49-AB2E3AEE0933}" srcOrd="0" destOrd="0" presId="urn:microsoft.com/office/officeart/2005/8/layout/orgChart1"/>
    <dgm:cxn modelId="{21694B8A-E78B-4CBA-B07D-5B0A6F40F33B}" type="presParOf" srcId="{731DD57A-32BB-4B37-8B38-67C53D9D9BBD}" destId="{B7D07FC7-D553-4776-B99C-1141A6C58139}" srcOrd="1" destOrd="0" presId="urn:microsoft.com/office/officeart/2005/8/layout/orgChart1"/>
    <dgm:cxn modelId="{5BC15C18-15E4-46B3-89CF-C08E12304E92}" type="presParOf" srcId="{321F3B70-5457-4839-8CA1-3A4DE7FA7D94}" destId="{199B5D43-A80D-41AC-BDE5-C510E25E1FD9}" srcOrd="1" destOrd="0" presId="urn:microsoft.com/office/officeart/2005/8/layout/orgChart1"/>
    <dgm:cxn modelId="{A0E5FFDA-6197-491D-BE9C-CC6323BD9E49}" type="presParOf" srcId="{321F3B70-5457-4839-8CA1-3A4DE7FA7D94}" destId="{E73C2892-611E-4CBD-A9EF-94097E24A7C8}" srcOrd="2" destOrd="0" presId="urn:microsoft.com/office/officeart/2005/8/layout/orgChart1"/>
    <dgm:cxn modelId="{0428B64F-F6FB-487A-B7F8-63D197722F91}" type="presParOf" srcId="{B4F073F9-4956-4D3D-AC78-A953CDF5A6CE}" destId="{1FFAB05F-EBD4-459D-811B-9B9622A984C9}" srcOrd="2" destOrd="0" presId="urn:microsoft.com/office/officeart/2005/8/layout/orgChart1"/>
    <dgm:cxn modelId="{6624AD13-D6BF-4DE6-89FA-51BB34B2A819}" type="presParOf" srcId="{B4F073F9-4956-4D3D-AC78-A953CDF5A6CE}" destId="{AC492D91-DF55-4EBA-955F-E82D26F45F2E}" srcOrd="3" destOrd="0" presId="urn:microsoft.com/office/officeart/2005/8/layout/orgChart1"/>
    <dgm:cxn modelId="{A08E0C2C-44BF-4EEF-BCCC-11BF7EEE3F6E}" type="presParOf" srcId="{AC492D91-DF55-4EBA-955F-E82D26F45F2E}" destId="{88439370-03E7-4F89-BE64-570213264C2C}" srcOrd="0" destOrd="0" presId="urn:microsoft.com/office/officeart/2005/8/layout/orgChart1"/>
    <dgm:cxn modelId="{982CA8DA-D206-496E-BAF3-1B081F71FEBF}" type="presParOf" srcId="{88439370-03E7-4F89-BE64-570213264C2C}" destId="{2627BD66-D2E0-4867-86B3-76B1D0070648}" srcOrd="0" destOrd="0" presId="urn:microsoft.com/office/officeart/2005/8/layout/orgChart1"/>
    <dgm:cxn modelId="{9F304D03-53E5-48BF-8A82-DFA2EE3FF25F}" type="presParOf" srcId="{88439370-03E7-4F89-BE64-570213264C2C}" destId="{89639A53-13F9-44CC-B724-10CB9CB59718}" srcOrd="1" destOrd="0" presId="urn:microsoft.com/office/officeart/2005/8/layout/orgChart1"/>
    <dgm:cxn modelId="{3B773170-C62B-4FE2-B387-BDF72567D4F2}" type="presParOf" srcId="{AC492D91-DF55-4EBA-955F-E82D26F45F2E}" destId="{20302EF2-AB43-4D41-87C8-A859EF2E64B0}" srcOrd="1" destOrd="0" presId="urn:microsoft.com/office/officeart/2005/8/layout/orgChart1"/>
    <dgm:cxn modelId="{AFCCC141-421B-45BC-9297-95A5559302B1}" type="presParOf" srcId="{AC492D91-DF55-4EBA-955F-E82D26F45F2E}" destId="{E642D4FC-0F28-44F6-8FF0-70EA53244F3F}" srcOrd="2" destOrd="0" presId="urn:microsoft.com/office/officeart/2005/8/layout/orgChart1"/>
    <dgm:cxn modelId="{88507B91-1F9D-46A1-82EE-5CBD0514A896}" type="presParOf" srcId="{B4F073F9-4956-4D3D-AC78-A953CDF5A6CE}" destId="{4375CED2-FD83-4163-BCCD-BC294E0187CF}" srcOrd="4" destOrd="0" presId="urn:microsoft.com/office/officeart/2005/8/layout/orgChart1"/>
    <dgm:cxn modelId="{61CA95EE-8EE8-4348-B608-3723C37D2DA9}" type="presParOf" srcId="{B4F073F9-4956-4D3D-AC78-A953CDF5A6CE}" destId="{8FFC2B01-3FB6-4CA5-B318-6837376D56EF}" srcOrd="5" destOrd="0" presId="urn:microsoft.com/office/officeart/2005/8/layout/orgChart1"/>
    <dgm:cxn modelId="{7C807507-50CC-4CB7-8F00-2519FCFBE807}" type="presParOf" srcId="{8FFC2B01-3FB6-4CA5-B318-6837376D56EF}" destId="{6FD88D0C-14F8-4C90-98EF-C18BD8FA76E2}" srcOrd="0" destOrd="0" presId="urn:microsoft.com/office/officeart/2005/8/layout/orgChart1"/>
    <dgm:cxn modelId="{E64938E4-AE7F-45E9-9D5A-F410123DF9D3}" type="presParOf" srcId="{6FD88D0C-14F8-4C90-98EF-C18BD8FA76E2}" destId="{89A9A7C5-34DC-4B2C-9F08-6E02708CB696}" srcOrd="0" destOrd="0" presId="urn:microsoft.com/office/officeart/2005/8/layout/orgChart1"/>
    <dgm:cxn modelId="{DF28458E-6488-44B0-9561-EADC1D110C7A}" type="presParOf" srcId="{6FD88D0C-14F8-4C90-98EF-C18BD8FA76E2}" destId="{7089E1FD-005C-4D04-88E3-90C28F23D13F}" srcOrd="1" destOrd="0" presId="urn:microsoft.com/office/officeart/2005/8/layout/orgChart1"/>
    <dgm:cxn modelId="{9445493F-92FC-41AC-ACE9-C083F082F67E}" type="presParOf" srcId="{8FFC2B01-3FB6-4CA5-B318-6837376D56EF}" destId="{B16E8923-C029-45F6-B967-E2459BF99C98}" srcOrd="1" destOrd="0" presId="urn:microsoft.com/office/officeart/2005/8/layout/orgChart1"/>
    <dgm:cxn modelId="{D53F1B83-B3EF-4DB7-9A2B-1415468649E3}" type="presParOf" srcId="{8FFC2B01-3FB6-4CA5-B318-6837376D56EF}" destId="{2A53A841-C0E7-4013-B9FF-566BFC557093}" srcOrd="2" destOrd="0" presId="urn:microsoft.com/office/officeart/2005/8/layout/orgChart1"/>
    <dgm:cxn modelId="{9EBC34D7-6377-4F59-B507-3FBE3218F7CD}" type="presParOf" srcId="{633B7F57-191A-42CE-AC85-6343FD9813C1}" destId="{59A6B44D-1319-4057-B4F6-C611475634FB}" srcOrd="2" destOrd="0" presId="urn:microsoft.com/office/officeart/2005/8/layout/orgChart1"/>
    <dgm:cxn modelId="{6713AD21-443D-43D4-8CB1-81A12A4A4078}" type="presParOf" srcId="{6A327E1C-49E6-4BF6-8346-867DFDE629D3}" destId="{A3F306F2-044A-4B16-A2B0-DF5B52A3C80B}" srcOrd="4" destOrd="0" presId="urn:microsoft.com/office/officeart/2005/8/layout/orgChart1"/>
    <dgm:cxn modelId="{D11F6EE3-7546-4168-B399-8810E4C56018}" type="presParOf" srcId="{6A327E1C-49E6-4BF6-8346-867DFDE629D3}" destId="{EEA63BEC-6CD9-41E5-8839-A93539F18861}" srcOrd="5" destOrd="0" presId="urn:microsoft.com/office/officeart/2005/8/layout/orgChart1"/>
    <dgm:cxn modelId="{D408D69F-4895-417F-8356-3435117C56AD}" type="presParOf" srcId="{EEA63BEC-6CD9-41E5-8839-A93539F18861}" destId="{A57A0BCF-72B4-43E9-88D0-4BEE610E4502}" srcOrd="0" destOrd="0" presId="urn:microsoft.com/office/officeart/2005/8/layout/orgChart1"/>
    <dgm:cxn modelId="{3A08524E-09EB-404E-83DE-571C27A23345}" type="presParOf" srcId="{A57A0BCF-72B4-43E9-88D0-4BEE610E4502}" destId="{42622A88-78EB-44EB-802E-B8A97B10C6B9}" srcOrd="0" destOrd="0" presId="urn:microsoft.com/office/officeart/2005/8/layout/orgChart1"/>
    <dgm:cxn modelId="{38EE5863-6A0E-43D2-8716-8E3D31843D1A}" type="presParOf" srcId="{A57A0BCF-72B4-43E9-88D0-4BEE610E4502}" destId="{4535BD30-7BEA-4D2D-96E0-035EB3FCA493}" srcOrd="1" destOrd="0" presId="urn:microsoft.com/office/officeart/2005/8/layout/orgChart1"/>
    <dgm:cxn modelId="{EE77E695-5FB5-4C00-9537-E50C32B7851B}" type="presParOf" srcId="{EEA63BEC-6CD9-41E5-8839-A93539F18861}" destId="{D3881421-FCE1-4BD5-8AFF-2142433809CB}" srcOrd="1" destOrd="0" presId="urn:microsoft.com/office/officeart/2005/8/layout/orgChart1"/>
    <dgm:cxn modelId="{F66C98E1-F4FD-4D79-AB6F-2E50D5D0063C}" type="presParOf" srcId="{D3881421-FCE1-4BD5-8AFF-2142433809CB}" destId="{C3BC2131-6579-442D-AAB2-E1FE8168DF2A}" srcOrd="0" destOrd="0" presId="urn:microsoft.com/office/officeart/2005/8/layout/orgChart1"/>
    <dgm:cxn modelId="{2ACE08B0-79E6-4B19-8271-FF89AB41F0B1}" type="presParOf" srcId="{D3881421-FCE1-4BD5-8AFF-2142433809CB}" destId="{91EE7A14-995B-40CD-8A32-D6EB9D493966}" srcOrd="1" destOrd="0" presId="urn:microsoft.com/office/officeart/2005/8/layout/orgChart1"/>
    <dgm:cxn modelId="{04AF5957-08FB-4435-8A3B-6F41D4DBA5BF}" type="presParOf" srcId="{91EE7A14-995B-40CD-8A32-D6EB9D493966}" destId="{F1D0E602-1E0F-49BC-9A5B-C76427E89EEE}" srcOrd="0" destOrd="0" presId="urn:microsoft.com/office/officeart/2005/8/layout/orgChart1"/>
    <dgm:cxn modelId="{CF9EEF96-14B6-47EE-8FDC-662FA8350346}" type="presParOf" srcId="{F1D0E602-1E0F-49BC-9A5B-C76427E89EEE}" destId="{FDFE58F7-0FF2-442E-B640-D489723DB607}" srcOrd="0" destOrd="0" presId="urn:microsoft.com/office/officeart/2005/8/layout/orgChart1"/>
    <dgm:cxn modelId="{2A0AE5ED-03DD-449E-960E-9BC561202E51}" type="presParOf" srcId="{F1D0E602-1E0F-49BC-9A5B-C76427E89EEE}" destId="{0BF52829-F009-4E6E-9EF0-3BE66C8FDD39}" srcOrd="1" destOrd="0" presId="urn:microsoft.com/office/officeart/2005/8/layout/orgChart1"/>
    <dgm:cxn modelId="{11BD06C7-88DD-4CCF-AFF2-CA73618B133F}" type="presParOf" srcId="{91EE7A14-995B-40CD-8A32-D6EB9D493966}" destId="{BF7F3C57-BCD9-44BA-8EB6-5C7DFB8F26F3}" srcOrd="1" destOrd="0" presId="urn:microsoft.com/office/officeart/2005/8/layout/orgChart1"/>
    <dgm:cxn modelId="{389962F5-BD87-454F-AF69-D1770028F78B}" type="presParOf" srcId="{91EE7A14-995B-40CD-8A32-D6EB9D493966}" destId="{A95F22AD-F1F6-43E4-9A04-7B9020D8667B}" srcOrd="2" destOrd="0" presId="urn:microsoft.com/office/officeart/2005/8/layout/orgChart1"/>
    <dgm:cxn modelId="{F77C0D17-8A7B-4931-910C-8C85A552271E}" type="presParOf" srcId="{D3881421-FCE1-4BD5-8AFF-2142433809CB}" destId="{95B005CC-9317-431B-BBFF-DD5EC36089D6}" srcOrd="2" destOrd="0" presId="urn:microsoft.com/office/officeart/2005/8/layout/orgChart1"/>
    <dgm:cxn modelId="{7A772B52-389B-4C12-82A7-10ADAA94D63C}" type="presParOf" srcId="{D3881421-FCE1-4BD5-8AFF-2142433809CB}" destId="{EDF0EFC9-A249-4A5E-8337-F51BCE48E164}" srcOrd="3" destOrd="0" presId="urn:microsoft.com/office/officeart/2005/8/layout/orgChart1"/>
    <dgm:cxn modelId="{7FB89EFE-9C83-4649-A5C3-10457A3D83F6}" type="presParOf" srcId="{EDF0EFC9-A249-4A5E-8337-F51BCE48E164}" destId="{197DDD23-475A-483C-BE06-8F0145179FEF}" srcOrd="0" destOrd="0" presId="urn:microsoft.com/office/officeart/2005/8/layout/orgChart1"/>
    <dgm:cxn modelId="{DAD8C9D6-3D99-4F7A-A0A3-93394FD11EE0}" type="presParOf" srcId="{197DDD23-475A-483C-BE06-8F0145179FEF}" destId="{62F6F36A-CEA1-48AA-BC62-BB25776B0782}" srcOrd="0" destOrd="0" presId="urn:microsoft.com/office/officeart/2005/8/layout/orgChart1"/>
    <dgm:cxn modelId="{B958B456-EEE0-474C-8A07-86933C37E24C}" type="presParOf" srcId="{197DDD23-475A-483C-BE06-8F0145179FEF}" destId="{C018CE6E-BF97-4561-8F21-DEFB2F214EDF}" srcOrd="1" destOrd="0" presId="urn:microsoft.com/office/officeart/2005/8/layout/orgChart1"/>
    <dgm:cxn modelId="{11D0A027-294E-4798-B5ED-06E291914C9D}" type="presParOf" srcId="{EDF0EFC9-A249-4A5E-8337-F51BCE48E164}" destId="{5D53210A-9F59-41A7-A7C7-4B556723D656}" srcOrd="1" destOrd="0" presId="urn:microsoft.com/office/officeart/2005/8/layout/orgChart1"/>
    <dgm:cxn modelId="{0EAB9C7B-F359-4970-96B5-71462F0C0D68}" type="presParOf" srcId="{EDF0EFC9-A249-4A5E-8337-F51BCE48E164}" destId="{0D1D7056-A47E-42A5-86B6-0F36C38EB8DA}" srcOrd="2" destOrd="0" presId="urn:microsoft.com/office/officeart/2005/8/layout/orgChart1"/>
    <dgm:cxn modelId="{8FB21701-398E-4B2A-A02D-9602556F813D}" type="presParOf" srcId="{D3881421-FCE1-4BD5-8AFF-2142433809CB}" destId="{57191B60-67D4-43D8-B2DE-5BA86BFB103A}" srcOrd="4" destOrd="0" presId="urn:microsoft.com/office/officeart/2005/8/layout/orgChart1"/>
    <dgm:cxn modelId="{0BE69672-9799-40E7-A8D8-4860634D1C4F}" type="presParOf" srcId="{D3881421-FCE1-4BD5-8AFF-2142433809CB}" destId="{843194E0-2D85-471E-B6E8-9D247C6D7AF2}" srcOrd="5" destOrd="0" presId="urn:microsoft.com/office/officeart/2005/8/layout/orgChart1"/>
    <dgm:cxn modelId="{04C83474-A3FD-4D52-9CAD-FA803991CC25}" type="presParOf" srcId="{843194E0-2D85-471E-B6E8-9D247C6D7AF2}" destId="{73FD4AB6-DEDD-4692-BB93-A1A951EE8243}" srcOrd="0" destOrd="0" presId="urn:microsoft.com/office/officeart/2005/8/layout/orgChart1"/>
    <dgm:cxn modelId="{0EF9C9D4-E4FA-46BF-BA07-0041040B5032}" type="presParOf" srcId="{73FD4AB6-DEDD-4692-BB93-A1A951EE8243}" destId="{4F3CEAF6-04AB-4695-8981-1124E665E83B}" srcOrd="0" destOrd="0" presId="urn:microsoft.com/office/officeart/2005/8/layout/orgChart1"/>
    <dgm:cxn modelId="{864553D5-2B77-4ADB-A3C9-75546386DEA7}" type="presParOf" srcId="{73FD4AB6-DEDD-4692-BB93-A1A951EE8243}" destId="{523959AB-72E1-4C1A-8CE4-640FEF7418BB}" srcOrd="1" destOrd="0" presId="urn:microsoft.com/office/officeart/2005/8/layout/orgChart1"/>
    <dgm:cxn modelId="{4A99039F-91D0-43B5-9636-03E606F15C97}" type="presParOf" srcId="{843194E0-2D85-471E-B6E8-9D247C6D7AF2}" destId="{5C93B429-18C4-478F-8098-C9746A75E190}" srcOrd="1" destOrd="0" presId="urn:microsoft.com/office/officeart/2005/8/layout/orgChart1"/>
    <dgm:cxn modelId="{0F7292B0-6A62-4D37-94A6-6BCBB693D5B8}" type="presParOf" srcId="{843194E0-2D85-471E-B6E8-9D247C6D7AF2}" destId="{DF6C2EE4-C31B-4CAD-A3D9-C2482E1C706A}" srcOrd="2" destOrd="0" presId="urn:microsoft.com/office/officeart/2005/8/layout/orgChart1"/>
    <dgm:cxn modelId="{1E991ED6-E6E0-4F62-A7D7-49BFE3F7F135}" type="presParOf" srcId="{D3881421-FCE1-4BD5-8AFF-2142433809CB}" destId="{DB077DB1-CE0D-4809-B193-E5788F591F7B}" srcOrd="6" destOrd="0" presId="urn:microsoft.com/office/officeart/2005/8/layout/orgChart1"/>
    <dgm:cxn modelId="{00527F4F-808A-4E99-8D2E-213E85586FFA}" type="presParOf" srcId="{D3881421-FCE1-4BD5-8AFF-2142433809CB}" destId="{FD0474D6-9F9C-499F-8755-E6C80BDA63A2}" srcOrd="7" destOrd="0" presId="urn:microsoft.com/office/officeart/2005/8/layout/orgChart1"/>
    <dgm:cxn modelId="{AD7A96F7-5CBD-40D9-B82E-956960DA4366}" type="presParOf" srcId="{FD0474D6-9F9C-499F-8755-E6C80BDA63A2}" destId="{2CDB0A3E-8D44-4469-AC53-702DCB6FAF84}" srcOrd="0" destOrd="0" presId="urn:microsoft.com/office/officeart/2005/8/layout/orgChart1"/>
    <dgm:cxn modelId="{FF8F0972-A3D7-4335-B948-F08C306C5B50}" type="presParOf" srcId="{2CDB0A3E-8D44-4469-AC53-702DCB6FAF84}" destId="{D727F3D9-966D-4579-A4F1-1C9E05A6B763}" srcOrd="0" destOrd="0" presId="urn:microsoft.com/office/officeart/2005/8/layout/orgChart1"/>
    <dgm:cxn modelId="{E30A148D-345C-487D-8B5C-2DDBEC07FE47}" type="presParOf" srcId="{2CDB0A3E-8D44-4469-AC53-702DCB6FAF84}" destId="{6D7F055F-777A-47CC-9D7F-B6D292678E0B}" srcOrd="1" destOrd="0" presId="urn:microsoft.com/office/officeart/2005/8/layout/orgChart1"/>
    <dgm:cxn modelId="{00705C2C-FE65-44D0-9D49-3C1E910A38E6}" type="presParOf" srcId="{FD0474D6-9F9C-499F-8755-E6C80BDA63A2}" destId="{D4AA5A69-4F2D-4B28-A074-A52824EBDC18}" srcOrd="1" destOrd="0" presId="urn:microsoft.com/office/officeart/2005/8/layout/orgChart1"/>
    <dgm:cxn modelId="{0ACB6958-7358-4939-A7BD-0080972727D2}" type="presParOf" srcId="{FD0474D6-9F9C-499F-8755-E6C80BDA63A2}" destId="{422CF6F5-3149-489F-B060-07D5B2E9240F}" srcOrd="2" destOrd="0" presId="urn:microsoft.com/office/officeart/2005/8/layout/orgChart1"/>
    <dgm:cxn modelId="{B0B98189-85DD-4DE6-8344-A7667055759F}" type="presParOf" srcId="{EEA63BEC-6CD9-41E5-8839-A93539F18861}" destId="{7F3C10CB-5396-437D-BB3E-1AECA20660FD}" srcOrd="2" destOrd="0" presId="urn:microsoft.com/office/officeart/2005/8/layout/orgChart1"/>
    <dgm:cxn modelId="{C8275B92-8657-45BE-A2D6-2E35A8366473}" type="presParOf" srcId="{BBDE4B1B-485A-4E13-B9D3-EC6CEE35DC15}" destId="{C9A9347B-E9BA-438B-BB2C-29DB256E5808}"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77DB1-CE0D-4809-B193-E5788F591F7B}">
      <dsp:nvSpPr>
        <dsp:cNvPr id="0" name=""/>
        <dsp:cNvSpPr/>
      </dsp:nvSpPr>
      <dsp:spPr>
        <a:xfrm>
          <a:off x="5883235" y="1616773"/>
          <a:ext cx="200364" cy="3459619"/>
        </a:xfrm>
        <a:custGeom>
          <a:avLst/>
          <a:gdLst/>
          <a:ahLst/>
          <a:cxnLst/>
          <a:rect l="0" t="0" r="0" b="0"/>
          <a:pathLst>
            <a:path>
              <a:moveTo>
                <a:pt x="0" y="0"/>
              </a:moveTo>
              <a:lnTo>
                <a:pt x="0" y="3459619"/>
              </a:lnTo>
              <a:lnTo>
                <a:pt x="200364" y="345961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7191B60-67D4-43D8-B2DE-5BA86BFB103A}">
      <dsp:nvSpPr>
        <dsp:cNvPr id="0" name=""/>
        <dsp:cNvSpPr/>
      </dsp:nvSpPr>
      <dsp:spPr>
        <a:xfrm>
          <a:off x="588323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95B005CC-9317-431B-BBFF-DD5EC36089D6}">
      <dsp:nvSpPr>
        <dsp:cNvPr id="0" name=""/>
        <dsp:cNvSpPr/>
      </dsp:nvSpPr>
      <dsp:spPr>
        <a:xfrm>
          <a:off x="588323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BC2131-6579-442D-AAB2-E1FE8168DF2A}">
      <dsp:nvSpPr>
        <dsp:cNvPr id="0" name=""/>
        <dsp:cNvSpPr/>
      </dsp:nvSpPr>
      <dsp:spPr>
        <a:xfrm>
          <a:off x="588323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3F306F2-044A-4B16-A2B0-DF5B52A3C80B}">
      <dsp:nvSpPr>
        <dsp:cNvPr id="0" name=""/>
        <dsp:cNvSpPr/>
      </dsp:nvSpPr>
      <dsp:spPr>
        <a:xfrm>
          <a:off x="4801269" y="668383"/>
          <a:ext cx="1616269" cy="280509"/>
        </a:xfrm>
        <a:custGeom>
          <a:avLst/>
          <a:gdLst/>
          <a:ahLst/>
          <a:cxnLst/>
          <a:rect l="0" t="0" r="0" b="0"/>
          <a:pathLst>
            <a:path>
              <a:moveTo>
                <a:pt x="0" y="0"/>
              </a:moveTo>
              <a:lnTo>
                <a:pt x="0" y="140254"/>
              </a:lnTo>
              <a:lnTo>
                <a:pt x="1616269" y="140254"/>
              </a:lnTo>
              <a:lnTo>
                <a:pt x="1616269" y="28050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4375CED2-FD83-4163-BCCD-BC294E0187CF}">
      <dsp:nvSpPr>
        <dsp:cNvPr id="0" name=""/>
        <dsp:cNvSpPr/>
      </dsp:nvSpPr>
      <dsp:spPr>
        <a:xfrm>
          <a:off x="426696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FFAB05F-EBD4-459D-811B-9B9622A984C9}">
      <dsp:nvSpPr>
        <dsp:cNvPr id="0" name=""/>
        <dsp:cNvSpPr/>
      </dsp:nvSpPr>
      <dsp:spPr>
        <a:xfrm>
          <a:off x="426696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F6C75A31-06D0-453F-8FEE-F61698858344}">
      <dsp:nvSpPr>
        <dsp:cNvPr id="0" name=""/>
        <dsp:cNvSpPr/>
      </dsp:nvSpPr>
      <dsp:spPr>
        <a:xfrm>
          <a:off x="426696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A47CB28-5CF7-4185-8485-F046F29A8851}">
      <dsp:nvSpPr>
        <dsp:cNvPr id="0" name=""/>
        <dsp:cNvSpPr/>
      </dsp:nvSpPr>
      <dsp:spPr>
        <a:xfrm>
          <a:off x="4755549" y="668383"/>
          <a:ext cx="91440" cy="280509"/>
        </a:xfrm>
        <a:custGeom>
          <a:avLst/>
          <a:gdLst/>
          <a:ahLst/>
          <a:cxnLst/>
          <a:rect l="0" t="0" r="0" b="0"/>
          <a:pathLst>
            <a:path>
              <a:moveTo>
                <a:pt x="45720" y="0"/>
              </a:moveTo>
              <a:lnTo>
                <a:pt x="45720" y="2805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513B36-9843-4213-B2E1-465AB6F6E955}">
      <dsp:nvSpPr>
        <dsp:cNvPr id="0" name=""/>
        <dsp:cNvSpPr/>
      </dsp:nvSpPr>
      <dsp:spPr>
        <a:xfrm>
          <a:off x="2650695" y="1616773"/>
          <a:ext cx="200364" cy="2511229"/>
        </a:xfrm>
        <a:custGeom>
          <a:avLst/>
          <a:gdLst/>
          <a:ahLst/>
          <a:cxnLst/>
          <a:rect l="0" t="0" r="0" b="0"/>
          <a:pathLst>
            <a:path>
              <a:moveTo>
                <a:pt x="0" y="0"/>
              </a:moveTo>
              <a:lnTo>
                <a:pt x="0" y="2511229"/>
              </a:lnTo>
              <a:lnTo>
                <a:pt x="200364" y="251122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50ECE49-D4C2-4841-8416-D3DB8D907A13}">
      <dsp:nvSpPr>
        <dsp:cNvPr id="0" name=""/>
        <dsp:cNvSpPr/>
      </dsp:nvSpPr>
      <dsp:spPr>
        <a:xfrm>
          <a:off x="2650695" y="1616773"/>
          <a:ext cx="200364" cy="1562839"/>
        </a:xfrm>
        <a:custGeom>
          <a:avLst/>
          <a:gdLst/>
          <a:ahLst/>
          <a:cxnLst/>
          <a:rect l="0" t="0" r="0" b="0"/>
          <a:pathLst>
            <a:path>
              <a:moveTo>
                <a:pt x="0" y="0"/>
              </a:moveTo>
              <a:lnTo>
                <a:pt x="0" y="1562839"/>
              </a:lnTo>
              <a:lnTo>
                <a:pt x="200364" y="156283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C001D48-0D98-4A8B-B5C2-1FF741128E76}">
      <dsp:nvSpPr>
        <dsp:cNvPr id="0" name=""/>
        <dsp:cNvSpPr/>
      </dsp:nvSpPr>
      <dsp:spPr>
        <a:xfrm>
          <a:off x="2650695" y="1616773"/>
          <a:ext cx="200364" cy="614449"/>
        </a:xfrm>
        <a:custGeom>
          <a:avLst/>
          <a:gdLst/>
          <a:ahLst/>
          <a:cxnLst/>
          <a:rect l="0" t="0" r="0" b="0"/>
          <a:pathLst>
            <a:path>
              <a:moveTo>
                <a:pt x="0" y="0"/>
              </a:moveTo>
              <a:lnTo>
                <a:pt x="0" y="614449"/>
              </a:lnTo>
              <a:lnTo>
                <a:pt x="200364" y="6144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F21BC12C-8D96-44ED-B988-864557A64739}">
      <dsp:nvSpPr>
        <dsp:cNvPr id="0" name=""/>
        <dsp:cNvSpPr/>
      </dsp:nvSpPr>
      <dsp:spPr>
        <a:xfrm>
          <a:off x="3184999" y="668383"/>
          <a:ext cx="1616269" cy="280509"/>
        </a:xfrm>
        <a:custGeom>
          <a:avLst/>
          <a:gdLst/>
          <a:ahLst/>
          <a:cxnLst/>
          <a:rect l="0" t="0" r="0" b="0"/>
          <a:pathLst>
            <a:path>
              <a:moveTo>
                <a:pt x="1616269" y="0"/>
              </a:moveTo>
              <a:lnTo>
                <a:pt x="1616269" y="140254"/>
              </a:lnTo>
              <a:lnTo>
                <a:pt x="0" y="140254"/>
              </a:lnTo>
              <a:lnTo>
                <a:pt x="0" y="28050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F19AD9F-548E-4B8B-9425-BB138CD0C7A6}">
      <dsp:nvSpPr>
        <dsp:cNvPr id="0" name=""/>
        <dsp:cNvSpPr/>
      </dsp:nvSpPr>
      <dsp:spPr>
        <a:xfrm>
          <a:off x="4133389" y="50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School Climate</a:t>
          </a:r>
        </a:p>
      </dsp:txBody>
      <dsp:txXfrm>
        <a:off x="4133389" y="503"/>
        <a:ext cx="1335760" cy="667880"/>
      </dsp:txXfrm>
    </dsp:sp>
    <dsp:sp modelId="{69F5F5EC-858A-4267-AD6D-FC61522DE621}">
      <dsp:nvSpPr>
        <dsp:cNvPr id="0" name=""/>
        <dsp:cNvSpPr/>
      </dsp:nvSpPr>
      <dsp:spPr>
        <a:xfrm>
          <a:off x="251711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Engagement</a:t>
          </a:r>
        </a:p>
      </dsp:txBody>
      <dsp:txXfrm>
        <a:off x="2517119" y="948893"/>
        <a:ext cx="1335760" cy="667880"/>
      </dsp:txXfrm>
    </dsp:sp>
    <dsp:sp modelId="{D4EDE7CB-10A3-4840-95CB-679FBC946555}">
      <dsp:nvSpPr>
        <dsp:cNvPr id="0" name=""/>
        <dsp:cNvSpPr/>
      </dsp:nvSpPr>
      <dsp:spPr>
        <a:xfrm>
          <a:off x="285105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Relationships</a:t>
          </a:r>
        </a:p>
      </dsp:txBody>
      <dsp:txXfrm>
        <a:off x="2851059" y="1897283"/>
        <a:ext cx="1335760" cy="667880"/>
      </dsp:txXfrm>
    </dsp:sp>
    <dsp:sp modelId="{558931B3-A172-4006-9960-C5565C7A7A22}">
      <dsp:nvSpPr>
        <dsp:cNvPr id="0" name=""/>
        <dsp:cNvSpPr/>
      </dsp:nvSpPr>
      <dsp:spPr>
        <a:xfrm>
          <a:off x="285105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Respect for Diversity</a:t>
          </a:r>
        </a:p>
      </dsp:txBody>
      <dsp:txXfrm>
        <a:off x="2851059" y="2845672"/>
        <a:ext cx="1335760" cy="667880"/>
      </dsp:txXfrm>
    </dsp:sp>
    <dsp:sp modelId="{2BD53E99-EA02-4E29-B1BA-A1B09454602B}">
      <dsp:nvSpPr>
        <dsp:cNvPr id="0" name=""/>
        <dsp:cNvSpPr/>
      </dsp:nvSpPr>
      <dsp:spPr>
        <a:xfrm>
          <a:off x="285105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School Participation</a:t>
          </a:r>
        </a:p>
      </dsp:txBody>
      <dsp:txXfrm>
        <a:off x="2851059" y="3794062"/>
        <a:ext cx="1335760" cy="667880"/>
      </dsp:txXfrm>
    </dsp:sp>
    <dsp:sp modelId="{F418F283-F656-4CC1-8F95-75BE06F2D9C2}">
      <dsp:nvSpPr>
        <dsp:cNvPr id="0" name=""/>
        <dsp:cNvSpPr/>
      </dsp:nvSpPr>
      <dsp:spPr>
        <a:xfrm>
          <a:off x="413338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Safety</a:t>
          </a:r>
        </a:p>
      </dsp:txBody>
      <dsp:txXfrm>
        <a:off x="4133389" y="948893"/>
        <a:ext cx="1335760" cy="667880"/>
      </dsp:txXfrm>
    </dsp:sp>
    <dsp:sp modelId="{ABDA9C2C-95CB-4AC6-9E49-AB2E3AEE0933}">
      <dsp:nvSpPr>
        <dsp:cNvPr id="0" name=""/>
        <dsp:cNvSpPr/>
      </dsp:nvSpPr>
      <dsp:spPr>
        <a:xfrm>
          <a:off x="446732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Environmental Safety</a:t>
          </a:r>
        </a:p>
      </dsp:txBody>
      <dsp:txXfrm>
        <a:off x="4467329" y="1897283"/>
        <a:ext cx="1335760" cy="667880"/>
      </dsp:txXfrm>
    </dsp:sp>
    <dsp:sp modelId="{2627BD66-D2E0-4867-86B3-76B1D0070648}">
      <dsp:nvSpPr>
        <dsp:cNvPr id="0" name=""/>
        <dsp:cNvSpPr/>
      </dsp:nvSpPr>
      <dsp:spPr>
        <a:xfrm>
          <a:off x="446732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Physical Safety</a:t>
          </a:r>
        </a:p>
      </dsp:txBody>
      <dsp:txXfrm>
        <a:off x="4467329" y="2845672"/>
        <a:ext cx="1335760" cy="667880"/>
      </dsp:txXfrm>
    </dsp:sp>
    <dsp:sp modelId="{89A9A7C5-34DC-4B2C-9F08-6E02708CB696}">
      <dsp:nvSpPr>
        <dsp:cNvPr id="0" name=""/>
        <dsp:cNvSpPr/>
      </dsp:nvSpPr>
      <dsp:spPr>
        <a:xfrm>
          <a:off x="446732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Substance Use</a:t>
          </a:r>
        </a:p>
      </dsp:txBody>
      <dsp:txXfrm>
        <a:off x="4467329" y="3794062"/>
        <a:ext cx="1335760" cy="667880"/>
      </dsp:txXfrm>
    </dsp:sp>
    <dsp:sp modelId="{42622A88-78EB-44EB-802E-B8A97B10C6B9}">
      <dsp:nvSpPr>
        <dsp:cNvPr id="0" name=""/>
        <dsp:cNvSpPr/>
      </dsp:nvSpPr>
      <dsp:spPr>
        <a:xfrm>
          <a:off x="5749659" y="94889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t>
          </a:r>
        </a:p>
      </dsp:txBody>
      <dsp:txXfrm>
        <a:off x="5749659" y="948893"/>
        <a:ext cx="1335760" cy="667880"/>
      </dsp:txXfrm>
    </dsp:sp>
    <dsp:sp modelId="{FDFE58F7-0FF2-442E-B640-D489723DB607}">
      <dsp:nvSpPr>
        <dsp:cNvPr id="0" name=""/>
        <dsp:cNvSpPr/>
      </dsp:nvSpPr>
      <dsp:spPr>
        <a:xfrm>
          <a:off x="6083599" y="1897283"/>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Physical Environment</a:t>
          </a:r>
        </a:p>
      </dsp:txBody>
      <dsp:txXfrm>
        <a:off x="6083599" y="1897283"/>
        <a:ext cx="1335760" cy="667880"/>
      </dsp:txXfrm>
    </dsp:sp>
    <dsp:sp modelId="{62F6F36A-CEA1-48AA-BC62-BB25776B0782}">
      <dsp:nvSpPr>
        <dsp:cNvPr id="0" name=""/>
        <dsp:cNvSpPr/>
      </dsp:nvSpPr>
      <dsp:spPr>
        <a:xfrm>
          <a:off x="6083599" y="284567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Academic Environment</a:t>
          </a:r>
        </a:p>
      </dsp:txBody>
      <dsp:txXfrm>
        <a:off x="6083599" y="2845672"/>
        <a:ext cx="1335760" cy="667880"/>
      </dsp:txXfrm>
    </dsp:sp>
    <dsp:sp modelId="{4F3CEAF6-04AB-4695-8981-1124E665E83B}">
      <dsp:nvSpPr>
        <dsp:cNvPr id="0" name=""/>
        <dsp:cNvSpPr/>
      </dsp:nvSpPr>
      <dsp:spPr>
        <a:xfrm>
          <a:off x="6083599" y="379406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Wellness</a:t>
          </a:r>
        </a:p>
      </dsp:txBody>
      <dsp:txXfrm>
        <a:off x="6083599" y="3794062"/>
        <a:ext cx="1335760" cy="667880"/>
      </dsp:txXfrm>
    </dsp:sp>
    <dsp:sp modelId="{D727F3D9-966D-4579-A4F1-1C9E05A6B763}">
      <dsp:nvSpPr>
        <dsp:cNvPr id="0" name=""/>
        <dsp:cNvSpPr/>
      </dsp:nvSpPr>
      <dsp:spPr>
        <a:xfrm>
          <a:off x="6083599" y="4742452"/>
          <a:ext cx="1335760" cy="667880"/>
        </a:xfrm>
        <a:prstGeom prst="rect">
          <a:avLst/>
        </a:prstGeom>
        <a:solidFill>
          <a:srgbClr val="6A4A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Disciplinary Environment</a:t>
          </a:r>
        </a:p>
      </dsp:txBody>
      <dsp:txXfrm>
        <a:off x="6083599" y="4742452"/>
        <a:ext cx="1335760" cy="6678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EB3986C-778D-48C1-8D5A-15CB90144FD7}" type="datetimeFigureOut">
              <a:rPr lang="en-US" smtClean="0"/>
              <a:t>4/6/24</a:t>
            </a:fld>
            <a:endParaRPr lang="en-US"/>
          </a:p>
        </p:txBody>
      </p:sp>
      <p:sp>
        <p:nvSpPr>
          <p:cNvPr id="4" name="Slide Image Placeholder 3"/>
          <p:cNvSpPr>
            <a:spLocks noGrp="1" noRot="1" noChangeAspect="1"/>
          </p:cNvSpPr>
          <p:nvPr>
            <p:ph type="sldImg" idx="2"/>
          </p:nvPr>
        </p:nvSpPr>
        <p:spPr>
          <a:xfrm>
            <a:off x="777875" y="726571"/>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50047" y="4103218"/>
            <a:ext cx="5852160" cy="4523424"/>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6BD1431-E5C9-4469-9A4D-9286D6DFF881}" type="slidenum">
              <a:rPr lang="en-US" smtClean="0"/>
              <a:t>‹#›</a:t>
            </a:fld>
            <a:endParaRPr lang="en-US"/>
          </a:p>
        </p:txBody>
      </p:sp>
    </p:spTree>
    <p:extLst>
      <p:ext uri="{BB962C8B-B14F-4D97-AF65-F5344CB8AC3E}">
        <p14:creationId xmlns:p14="http://schemas.microsoft.com/office/powerpoint/2010/main" val="155400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afesupportivelearning.ed.gov/sites/default/files/NCSSLE_SCIRP_QuickGuide508_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roqol.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eenmentalhealth.org/schoolmhl/school-mental-health-literacy/mental-health-high-school-curriculum-guide/download-the-guid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ustinisd.org/se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ealthysafechildren.org/sites/default/files/EBP-ModulesChkltsMod-3-508.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nSpc>
                <a:spcPct val="110000"/>
              </a:lnSpc>
            </a:pPr>
            <a:r>
              <a:rPr lang="en-US" sz="1200" dirty="0">
                <a:cs typeface="Arial" panose="020B0604020202020204" pitchFamily="34" charset="0"/>
              </a:rPr>
              <a:t>Welcome to Module 5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sz="1200" dirty="0">
                <a:cs typeface="Arial" panose="020B0604020202020204" pitchFamily="34" charset="0"/>
              </a:rPr>
              <a:t>– Mental Health Promotion for All (Tier 1). Module content was developed by the National Center for School Mental Health in partnership with the Mental Health Technology Transfer Center (MHTTC) Network. </a:t>
            </a:r>
          </a:p>
        </p:txBody>
      </p:sp>
      <p:sp>
        <p:nvSpPr>
          <p:cNvPr id="4" name="Slide Number Placeholder 3"/>
          <p:cNvSpPr>
            <a:spLocks noGrp="1"/>
          </p:cNvSpPr>
          <p:nvPr>
            <p:ph type="sldNum" sz="quarter" idx="10"/>
          </p:nvPr>
        </p:nvSpPr>
        <p:spPr/>
        <p:txBody>
          <a:bodyPr/>
          <a:lstStyle/>
          <a:p>
            <a:pPr defTabSz="966612"/>
            <a:fld id="{75407F5E-1248-0D41-AA81-B50EA45314DF}" type="slidenum">
              <a:rPr lang="en-US">
                <a:solidFill>
                  <a:prstClr val="black"/>
                </a:solidFill>
                <a:latin typeface="Calibri"/>
              </a:rPr>
              <a:pPr defTabSz="966612"/>
              <a:t>1</a:t>
            </a:fld>
            <a:endParaRPr lang="en-US" dirty="0">
              <a:solidFill>
                <a:prstClr val="black"/>
              </a:solidFill>
              <a:latin typeface="Calibri"/>
            </a:endParaRPr>
          </a:p>
        </p:txBody>
      </p:sp>
    </p:spTree>
    <p:extLst>
      <p:ext uri="{BB962C8B-B14F-4D97-AF65-F5344CB8AC3E}">
        <p14:creationId xmlns:p14="http://schemas.microsoft.com/office/powerpoint/2010/main" val="213364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Several states have developed their own school climate assessments. </a:t>
            </a:r>
          </a:p>
          <a:p>
            <a:endParaRPr lang="en-US" sz="1200" dirty="0"/>
          </a:p>
          <a:p>
            <a:r>
              <a:rPr lang="en-US" sz="1200" dirty="0"/>
              <a:t>At the federal level, the ED School Climate Surveys (EDSCLS) was developed by the U.S. Department of Education (ED). It is free and includes a web-based administration platform with school climate surveys for middle and high school students, parents/guardians, and instructional and non-instructional staff. English and Spanish versions of the surveys are available for students and parents. </a:t>
            </a:r>
          </a:p>
          <a:p>
            <a:endParaRPr lang="en-US" sz="1200" dirty="0"/>
          </a:p>
          <a:p>
            <a:r>
              <a:rPr lang="en-US" sz="1200" dirty="0"/>
              <a:t>The platform processes school climate data and provides a report in real</a:t>
            </a:r>
            <a:r>
              <a:rPr lang="en-US" sz="1200" baseline="0" dirty="0"/>
              <a:t> </a:t>
            </a:r>
            <a:r>
              <a:rPr lang="en-US" sz="1200" dirty="0"/>
              <a:t>time. The data can be stored in a district’s own data system, and the Department of Education will not have access to the data. </a:t>
            </a:r>
            <a:endParaRPr lang="en-US" sz="1200" dirty="0">
              <a:solidFill>
                <a:srgbClr val="2B2D2F"/>
              </a:solidFill>
            </a:endParaRP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17596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is a district example of how to disseminate and use school climate data to plan improvements. </a:t>
            </a:r>
          </a:p>
          <a:p>
            <a:r>
              <a:rPr lang="en-US" sz="1200" dirty="0"/>
              <a:t>As part of dissemination, a report summary was developed and provided to principals; listening sessions were hosted for students, teachers, and parents; and informational flyers were posted in schools.  </a:t>
            </a:r>
          </a:p>
          <a:p>
            <a:endParaRPr lang="en-US" sz="1200" dirty="0"/>
          </a:p>
          <a:p>
            <a:r>
              <a:rPr lang="en-US" sz="1200" dirty="0"/>
              <a:t>It may be helpful to share school climate findings with the broad school community and to obtain input on how to integrate the findings into school climate improvement plans.   </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11</a:t>
            </a:fld>
            <a:endParaRPr lang="en-US" dirty="0">
              <a:solidFill>
                <a:prstClr val="black"/>
              </a:solidFill>
              <a:latin typeface="Calibri"/>
            </a:endParaRPr>
          </a:p>
        </p:txBody>
      </p:sp>
    </p:spTree>
    <p:extLst>
      <p:ext uri="{BB962C8B-B14F-4D97-AF65-F5344CB8AC3E}">
        <p14:creationId xmlns:p14="http://schemas.microsoft.com/office/powerpoint/2010/main" val="212258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b="1" dirty="0"/>
              <a:t>Reflection: </a:t>
            </a:r>
            <a:endParaRPr lang="en-US" sz="1200" dirty="0"/>
          </a:p>
          <a:p>
            <a:r>
              <a:rPr lang="en-US" sz="1200" dirty="0"/>
              <a:t>How is school climate going in your district? If you have engaged in school climate assessment, what is working well and are there areas for improvement? </a:t>
            </a:r>
          </a:p>
          <a:p>
            <a:endParaRPr lang="en-US" sz="1200" dirty="0"/>
          </a:p>
          <a:p>
            <a:r>
              <a:rPr lang="en-US" sz="1200" dirty="0"/>
              <a:t>If you haven’t engaged in school climate assessment yet, what ideas do you have to move school climate assessment forward? </a:t>
            </a:r>
          </a:p>
        </p:txBody>
      </p:sp>
      <p:sp>
        <p:nvSpPr>
          <p:cNvPr id="4" name="Slide Number Placeholder 3"/>
          <p:cNvSpPr>
            <a:spLocks noGrp="1"/>
          </p:cNvSpPr>
          <p:nvPr>
            <p:ph type="sldNum" sz="quarter" idx="10"/>
          </p:nvPr>
        </p:nvSpPr>
        <p:spPr/>
        <p:txBody>
          <a:bodyPr/>
          <a:lstStyle/>
          <a:p>
            <a:pPr defTabSz="483306">
              <a:defRPr/>
            </a:pPr>
            <a:fld id="{75407F5E-1248-0D41-AA81-B50EA45314DF}" type="slidenum">
              <a:rPr lang="en-US">
                <a:solidFill>
                  <a:prstClr val="black"/>
                </a:solidFill>
                <a:latin typeface="Calibri" panose="020F0502020204030204"/>
              </a:rPr>
              <a:pPr defTabSz="483306">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92140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a:t>
            </a:r>
            <a:r>
              <a:rPr lang="en-US" sz="1200" b="1" baseline="0" dirty="0"/>
              <a:t> </a:t>
            </a:r>
            <a:r>
              <a:rPr lang="en-US" sz="1200" dirty="0">
                <a:solidFill>
                  <a:srgbClr val="6A4A62"/>
                </a:solidFill>
              </a:rPr>
              <a:t>To what extent did your district/school use best practices to </a:t>
            </a:r>
            <a:r>
              <a:rPr lang="en-US" sz="1200" b="1" dirty="0">
                <a:solidFill>
                  <a:srgbClr val="6A4A62"/>
                </a:solidFill>
              </a:rPr>
              <a:t>improve school climate</a:t>
            </a:r>
            <a:r>
              <a:rPr lang="en-US" sz="1200" dirty="0">
                <a:solidFill>
                  <a:srgbClr val="6A4A62"/>
                </a:solidFill>
              </a:rPr>
              <a:t>?</a:t>
            </a:r>
          </a:p>
          <a:p>
            <a:endParaRPr lang="en-US" sz="1200" dirty="0"/>
          </a:p>
          <a:p>
            <a:r>
              <a:rPr lang="en-US" sz="1200" dirty="0"/>
              <a:t>One common pitfall of any data collection effort is not using the data to drive conversations and decisions about improvement.  As mentioned in the previous district example, creating feedback loops to those who contributed school climate data will help improve future response rates. However, it is also critical to engage students, parents, and staff in the design and implementation of school climate improvement efforts.</a:t>
            </a:r>
          </a:p>
          <a:p>
            <a:endParaRPr lang="en-US" sz="1200" dirty="0"/>
          </a:p>
          <a:p>
            <a:pPr defTabSz="966612">
              <a:defRPr/>
            </a:pPr>
            <a:r>
              <a:rPr lang="en-US" sz="1200" b="1" dirty="0"/>
              <a:t>Best practices for this indicator include: </a:t>
            </a:r>
            <a:endParaRPr lang="en-US" sz="1200" dirty="0"/>
          </a:p>
          <a:p>
            <a:pPr marL="180975" indent="-180975">
              <a:buFont typeface="Arial" panose="020B0604020202020204" pitchFamily="34" charset="0"/>
              <a:buChar char="•"/>
            </a:pPr>
            <a:r>
              <a:rPr lang="en-US" dirty="0"/>
              <a:t>Designate or form a core school climate planning team that includes broad representation of educators, administrators, mental health and health staff, youth, family members, community partners.</a:t>
            </a:r>
            <a:endParaRPr lang="en-US" dirty="0">
              <a:cs typeface="Calibri" panose="020F0502020204030204"/>
            </a:endParaRPr>
          </a:p>
          <a:p>
            <a:pPr marL="180975" indent="-180975">
              <a:buFont typeface="Arial" panose="020B0604020202020204" pitchFamily="34" charset="0"/>
              <a:buChar char="•"/>
            </a:pPr>
            <a:r>
              <a:rPr lang="en-US" dirty="0"/>
              <a:t>Align and integrate school climate efforts with other school improvement efforts, including academic improvement efforts.</a:t>
            </a:r>
            <a:endParaRPr lang="en-US" dirty="0">
              <a:cs typeface="Calibri" panose="020F0502020204030204"/>
            </a:endParaRPr>
          </a:p>
          <a:p>
            <a:pPr marL="180975" indent="-180975">
              <a:buFont typeface="Arial" panose="020B0604020202020204" pitchFamily="34" charset="0"/>
              <a:buChar char="•"/>
            </a:pPr>
            <a:r>
              <a:rPr lang="en-US" dirty="0"/>
              <a:t>Ensure that data from school climate measures are used to select priority areas of focus and activities to promote school climate improvement.</a:t>
            </a:r>
            <a:endParaRPr lang="en-US" dirty="0">
              <a:cs typeface="Calibri" panose="020F0502020204030204"/>
            </a:endParaRPr>
          </a:p>
          <a:p>
            <a:pPr marL="180975" indent="-180975">
              <a:buFont typeface="Arial" panose="020B0604020202020204" pitchFamily="34" charset="0"/>
              <a:buChar char="•"/>
            </a:pPr>
            <a:r>
              <a:rPr lang="en-US" dirty="0"/>
              <a:t>Share and discuss results from school climate assessment with diverse stakeholders (students, families, educators, community partners, administrators, mental health and health professionals) in a manner that is engaging, easy to understand, and invites feedback.</a:t>
            </a:r>
            <a:endParaRPr lang="en-US" dirty="0">
              <a:cs typeface="Calibri" panose="020F0502020204030204"/>
            </a:endParaRPr>
          </a:p>
          <a:p>
            <a:pPr marL="180975" indent="-180975">
              <a:buFont typeface="Arial" panose="020B0604020202020204" pitchFamily="34" charset="0"/>
              <a:buChar char="•"/>
            </a:pPr>
            <a:r>
              <a:rPr lang="en-US" dirty="0"/>
              <a:t>Embed school climate improvement into policies, practices, and systems in the school with transparency.</a:t>
            </a:r>
            <a:endParaRPr lang="en-US" dirty="0">
              <a:cs typeface="Calibri" panose="020F0502020204030204"/>
            </a:endParaRPr>
          </a:p>
          <a:p>
            <a:pPr marL="180975" indent="-180975">
              <a:buFont typeface="Arial" panose="020B0604020202020204" pitchFamily="34" charset="0"/>
              <a:buChar char="•"/>
            </a:pPr>
            <a:r>
              <a:rPr lang="en-US" dirty="0"/>
              <a:t>Use data to assess the impact of school climate improvement activities.</a:t>
            </a:r>
            <a:endParaRPr lang="en-US" dirty="0">
              <a:cs typeface="Calibri" panose="020F0502020204030204"/>
            </a:endParaRPr>
          </a:p>
          <a:p>
            <a:pPr marL="180975" indent="-180975">
              <a:buFont typeface="Arial" panose="020B0604020202020204" pitchFamily="34" charset="0"/>
              <a:buChar char="•"/>
            </a:pPr>
            <a:r>
              <a:rPr lang="en-US" dirty="0"/>
              <a:t>Use disaggregated data to identify and address inequities and disparities in school climate for student groups across relevant demographics (e.g., age, disability, ethnicity, gender identity and expression, language, national origin, race, religion, sexual orientation, sex, socioeconomic status).</a:t>
            </a:r>
            <a:endParaRPr lang="en-US" dirty="0">
              <a:cs typeface="Calibri" panose="020F0502020204030204"/>
            </a:endParaRPr>
          </a:p>
          <a:p>
            <a:pPr marL="180975" indent="-180975">
              <a:buFont typeface="Arial" panose="020B0604020202020204" pitchFamily="34" charset="0"/>
              <a:buChar char="•"/>
            </a:pPr>
            <a:r>
              <a:rPr lang="en-US" dirty="0"/>
              <a:t>Involve groups who reported worse school climate in school climate improvement planning and implementation.</a:t>
            </a:r>
            <a:endParaRPr lang="en-US" dirty="0">
              <a:cs typeface="Calibri" panose="020F0502020204030204"/>
            </a:endParaRPr>
          </a:p>
          <a:p>
            <a:pPr marL="180975" indent="-180975">
              <a:buFont typeface="Arial" panose="020B0604020202020204" pitchFamily="34" charset="0"/>
              <a:buChar char="•"/>
            </a:pPr>
            <a:r>
              <a:rPr lang="en-US" dirty="0"/>
              <a:t>Implement school climate initiatives with an explicit focus on equity and reducing disparities.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13</a:t>
            </a:fld>
            <a:endParaRPr lang="en-US" dirty="0">
              <a:solidFill>
                <a:prstClr val="black"/>
              </a:solidFill>
              <a:latin typeface="Calibri"/>
            </a:endParaRPr>
          </a:p>
        </p:txBody>
      </p:sp>
    </p:spTree>
    <p:extLst>
      <p:ext uri="{BB962C8B-B14F-4D97-AF65-F5344CB8AC3E}">
        <p14:creationId xmlns:p14="http://schemas.microsoft.com/office/powerpoint/2010/main" val="297475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resource, </a:t>
            </a:r>
            <a:r>
              <a:rPr lang="en-US" b="0" i="1" dirty="0"/>
              <a:t>School Mental Health Promotion Services and Supports (Tier 1) Quality Guide, </a:t>
            </a:r>
            <a:r>
              <a:rPr lang="en-US" b="0" i="0" dirty="0"/>
              <a:t>was developed by the National Center for School Mental Health and covers best practices and practical tips from the field in school mental health promotion services and supports. It also includes a number of customizable mental health promotion resources, some of which are also featured as resources through out this module and included in your participant guide.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8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To help schools and districts improve school climate, the National Center on Safe Supportive Learning Environments developed the School Climate Improvement Resource Package (SCIRP). </a:t>
            </a:r>
          </a:p>
          <a:p>
            <a:endParaRPr lang="en-US" sz="1200" dirty="0"/>
          </a:p>
          <a:p>
            <a:r>
              <a:rPr lang="en-US" sz="1200" dirty="0"/>
              <a:t>The SCIRP includes a variety of resources to support various groups in school climate improvement efforts. The resource package includes a quick guide, reference manual, action guides, data interpretation resources, online training modules, and self-assessments. </a:t>
            </a:r>
          </a:p>
        </p:txBody>
      </p:sp>
      <p:sp>
        <p:nvSpPr>
          <p:cNvPr id="4" name="Slide Number Placeholder 3"/>
          <p:cNvSpPr>
            <a:spLocks noGrp="1"/>
          </p:cNvSpPr>
          <p:nvPr>
            <p:ph type="sldNum" sz="quarter" idx="10"/>
          </p:nvPr>
        </p:nvSpPr>
        <p:spPr/>
        <p:txBody>
          <a:bodyPr/>
          <a:lstStyle/>
          <a:p>
            <a:fld id="{1008A72D-3A49-4FC1-ADCD-F4954970C19B}" type="slidenum">
              <a:rPr lang="en-US" smtClean="0"/>
              <a:t>15</a:t>
            </a:fld>
            <a:endParaRPr lang="en-US" dirty="0"/>
          </a:p>
        </p:txBody>
      </p:sp>
    </p:spTree>
    <p:extLst>
      <p:ext uri="{BB962C8B-B14F-4D97-AF65-F5344CB8AC3E}">
        <p14:creationId xmlns:p14="http://schemas.microsoft.com/office/powerpoint/2010/main" val="210813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Before implementing school climate interventions, districts and schools should determine what initiatives, programs, or interventions are most likely to improve the specific type of school climate needs identified through a school climate assessment. </a:t>
            </a:r>
          </a:p>
          <a:p>
            <a:endParaRPr lang="en-US" sz="1200" dirty="0"/>
          </a:p>
          <a:p>
            <a:r>
              <a:rPr lang="en-US" sz="1200" dirty="0"/>
              <a:t>This list includes some of the most frequently implemented interventions to support a positive school climate. </a:t>
            </a:r>
          </a:p>
          <a:p>
            <a:endParaRPr lang="en-US" sz="1200" dirty="0"/>
          </a:p>
          <a:p>
            <a:r>
              <a:rPr lang="en-US" sz="1200" b="1" dirty="0"/>
              <a:t>Trainer Note: </a:t>
            </a:r>
            <a:r>
              <a:rPr lang="en-US" sz="1200" u="sng" dirty="0"/>
              <a:t>Additional resources on this topic include:</a:t>
            </a:r>
          </a:p>
          <a:p>
            <a:pPr defTabSz="966612">
              <a:defRPr/>
            </a:pPr>
            <a:r>
              <a:rPr lang="en-US" sz="1200" dirty="0">
                <a:hlinkClick r:id="" action="ppaction://noaction"/>
              </a:rPr>
              <a:t>https://safesupportivelearning.ed.gov/scirp/data-interpretation-resources</a:t>
            </a:r>
          </a:p>
          <a:p>
            <a:r>
              <a:rPr lang="en-US" sz="1200" dirty="0">
                <a:hlinkClick r:id="" action="ppaction://noaction"/>
              </a:rPr>
              <a:t>https://inclusiveschools.org/ways-to-improve-school-climate</a:t>
            </a:r>
            <a:endParaRPr lang="en-US" sz="1200" dirty="0"/>
          </a:p>
          <a:p>
            <a:r>
              <a:rPr lang="en-US" sz="1200" u="sng" dirty="0">
                <a:solidFill>
                  <a:schemeClr val="accent1"/>
                </a:solidFill>
              </a:rPr>
              <a:t>https://www.schoolclimate.org/about/our-approach</a:t>
            </a:r>
          </a:p>
          <a:p>
            <a:pPr defTabSz="966612">
              <a:defRPr/>
            </a:pPr>
            <a:r>
              <a:rPr lang="en-US" sz="1200" dirty="0">
                <a:hlinkClick r:id="rId3"/>
              </a:rPr>
              <a:t>https://safesupportivelearning.ed.gov/sites/default/files/NCSSLE_SCIRP_QuickGuide508_0.pdf</a:t>
            </a:r>
            <a:r>
              <a:rPr lang="en-US" sz="1200" dirty="0"/>
              <a:t> </a:t>
            </a:r>
          </a:p>
          <a:p>
            <a:r>
              <a:rPr lang="en-US" sz="1200" u="sng" dirty="0">
                <a:solidFill>
                  <a:schemeClr val="accent1"/>
                </a:solidFill>
              </a:rPr>
              <a:t>https://www.wested.org/resources/school-climate-improvement-toolkit/</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16</a:t>
            </a:fld>
            <a:endParaRPr lang="en-US" dirty="0">
              <a:solidFill>
                <a:prstClr val="black"/>
              </a:solidFill>
              <a:latin typeface="Calibri"/>
            </a:endParaRPr>
          </a:p>
        </p:txBody>
      </p:sp>
    </p:spTree>
    <p:extLst>
      <p:ext uri="{BB962C8B-B14F-4D97-AF65-F5344CB8AC3E}">
        <p14:creationId xmlns:p14="http://schemas.microsoft.com/office/powerpoint/2010/main" val="423552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a:lnSpc>
                <a:spcPct val="100000"/>
              </a:lnSpc>
            </a:pPr>
            <a:r>
              <a:rPr lang="en-US" sz="1200" dirty="0"/>
              <a:t>Next, we’re going to discuss best practices and strategies to assess and promote teacher and staff well-being assessment. </a:t>
            </a:r>
          </a:p>
          <a:p>
            <a:pPr>
              <a:lnSpc>
                <a:spcPct val="100000"/>
              </a:lnSpc>
            </a:pPr>
            <a:endParaRPr lang="en-US" sz="1200" dirty="0"/>
          </a:p>
          <a:p>
            <a:pPr>
              <a:lnSpc>
                <a:spcPct val="100000"/>
              </a:lnSpc>
              <a:defRPr/>
            </a:pPr>
            <a:r>
              <a:rPr lang="en-US" sz="1200" dirty="0"/>
              <a:t>You might be wondering why it is important to focus on school staff well-being. </a:t>
            </a:r>
          </a:p>
          <a:p>
            <a:pPr>
              <a:lnSpc>
                <a:spcPct val="100000"/>
              </a:lnSpc>
              <a:defRPr/>
            </a:pPr>
            <a:endParaRPr lang="en-US" sz="1200" dirty="0"/>
          </a:p>
          <a:p>
            <a:pPr>
              <a:lnSpc>
                <a:spcPct val="100000"/>
              </a:lnSpc>
              <a:defRPr/>
            </a:pPr>
            <a:r>
              <a:rPr lang="en-US" sz="1200" dirty="0"/>
              <a:t>First of all, many teachers experience high levels of stress and burnout. </a:t>
            </a:r>
          </a:p>
          <a:p>
            <a:pPr>
              <a:lnSpc>
                <a:spcPct val="100000"/>
              </a:lnSpc>
              <a:defRPr/>
            </a:pPr>
            <a:endParaRPr lang="en-US" sz="1200" dirty="0"/>
          </a:p>
          <a:p>
            <a:pPr>
              <a:lnSpc>
                <a:spcPct val="100000"/>
              </a:lnSpc>
              <a:defRPr/>
            </a:pPr>
            <a:r>
              <a:rPr lang="en-US" sz="1200" dirty="0"/>
              <a:t>Large class size, often including many students with significant social, emotional, and behavioral needs, may contribute to this stress. In addition, many teachers report limited resources, poor physical space, high workload, low pay, mounting paperwork, and a high level of responsibility for student success</a:t>
            </a:r>
            <a:r>
              <a:rPr lang="en-US" altLang="en-US" sz="1200" dirty="0"/>
              <a:t>. </a:t>
            </a:r>
          </a:p>
          <a:p>
            <a:pPr>
              <a:lnSpc>
                <a:spcPct val="100000"/>
              </a:lnSpc>
              <a:defRPr/>
            </a:pPr>
            <a:endParaRPr lang="en-US" altLang="en-US" sz="1200" dirty="0"/>
          </a:p>
          <a:p>
            <a:pPr>
              <a:lnSpc>
                <a:spcPct val="100000"/>
              </a:lnSpc>
              <a:defRPr/>
            </a:pPr>
            <a:r>
              <a:rPr lang="en-US" altLang="en-US" sz="1200" dirty="0"/>
              <a:t>Unfortunately, stress and burnout is contributing to teachers leaving the profession in alarming numbers. About 10% leave after 1 year (70% leave after 1 year in urban districts) and 17% leave after 5 years.</a:t>
            </a:r>
          </a:p>
          <a:p>
            <a:pPr>
              <a:lnSpc>
                <a:spcPct val="100000"/>
              </a:lnSpc>
            </a:pPr>
            <a:endParaRPr lang="en-US" altLang="en-US" sz="1200" dirty="0"/>
          </a:p>
          <a:p>
            <a:pPr>
              <a:lnSpc>
                <a:spcPct val="100000"/>
              </a:lnSpc>
            </a:pPr>
            <a:r>
              <a:rPr lang="en-US" sz="1200" dirty="0"/>
              <a:t>Teacher stress directly impacts students. Teachers who are stressed demonstrate more</a:t>
            </a:r>
            <a:r>
              <a:rPr lang="en-US" altLang="en-US" sz="1200" dirty="0"/>
              <a:t> negative interactions with students, including greater sarcasm and aggression, and responding negatively to mistakes.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17</a:t>
            </a:fld>
            <a:endParaRPr lang="en-US" dirty="0">
              <a:solidFill>
                <a:prstClr val="black"/>
              </a:solidFill>
              <a:latin typeface="Calibri"/>
            </a:endParaRPr>
          </a:p>
        </p:txBody>
      </p:sp>
    </p:spTree>
    <p:extLst>
      <p:ext uri="{BB962C8B-B14F-4D97-AF65-F5344CB8AC3E}">
        <p14:creationId xmlns:p14="http://schemas.microsoft.com/office/powerpoint/2010/main" val="132552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assess teacher and staff well-being</a:t>
            </a:r>
            <a:r>
              <a:rPr lang="en-US" sz="1200" dirty="0">
                <a:solidFill>
                  <a:schemeClr val="tx1"/>
                </a:solidFill>
              </a:rPr>
              <a:t>?</a:t>
            </a:r>
          </a:p>
          <a:p>
            <a:endParaRPr lang="en-US" sz="1200" b="1" dirty="0"/>
          </a:p>
          <a:p>
            <a:pPr defTabSz="966612">
              <a:defRPr/>
            </a:pPr>
            <a:r>
              <a:rPr lang="en-US" sz="1200" b="1" dirty="0"/>
              <a:t>Best practices for this indicator include:</a:t>
            </a:r>
          </a:p>
          <a:p>
            <a:pPr marL="180975" indent="-180975">
              <a:buFont typeface="Arial" panose="020B0604020202020204" pitchFamily="34" charset="0"/>
              <a:buChar char="•"/>
            </a:pPr>
            <a:r>
              <a:rPr lang="en-US" dirty="0"/>
              <a:t>Select evidence-informed, culturally relevant assessment tools and processes.</a:t>
            </a:r>
            <a:endParaRPr lang="en-US" dirty="0">
              <a:cs typeface="Calibri"/>
            </a:endParaRPr>
          </a:p>
          <a:p>
            <a:pPr marL="180975" indent="-180975">
              <a:buFont typeface="Arial" panose="020B0604020202020204" pitchFamily="34" charset="0"/>
              <a:buChar char="•"/>
            </a:pPr>
            <a:r>
              <a:rPr lang="en-US" dirty="0"/>
              <a:t>Establish a clear process and system for collecting, analyzing, and storing data.</a:t>
            </a:r>
            <a:endParaRPr lang="en-US" dirty="0">
              <a:cs typeface="Calibri"/>
            </a:endParaRPr>
          </a:p>
          <a:p>
            <a:pPr marL="180975" indent="-180975">
              <a:buFont typeface="Arial" panose="020B0604020202020204" pitchFamily="34" charset="0"/>
              <a:buChar char="•"/>
            </a:pPr>
            <a:r>
              <a:rPr lang="en-US" dirty="0"/>
              <a:t>Facilitate well-being assessment with teachers and all school staff using multiple methods of data collection (i.e., paper/pencil and electronic assessments, affinity groups, focus groups).</a:t>
            </a:r>
            <a:endParaRPr lang="en-US" dirty="0">
              <a:cs typeface="Calibri"/>
            </a:endParaRPr>
          </a:p>
          <a:p>
            <a:pPr marL="180975" indent="-180975">
              <a:buFont typeface="Arial" panose="020B0604020202020204" pitchFamily="34" charset="0"/>
              <a:buChar char="•"/>
            </a:pPr>
            <a:r>
              <a:rPr lang="en-US" dirty="0"/>
              <a:t>Assess staff well-being regularly (at least annually).</a:t>
            </a:r>
            <a:endParaRPr lang="en-US" dirty="0">
              <a:cs typeface="Calibri"/>
            </a:endParaRPr>
          </a:p>
          <a:p>
            <a:pPr marL="180975" indent="-180975">
              <a:buFont typeface="Arial" panose="020B0604020202020204" pitchFamily="34" charset="0"/>
              <a:buChar char="•"/>
            </a:pPr>
            <a:r>
              <a:rPr lang="en-US" dirty="0"/>
              <a:t>Assess for strengths and needs for both individual and collective well-being.</a:t>
            </a:r>
            <a:endParaRPr lang="en-US" dirty="0">
              <a:cs typeface="Calibri"/>
            </a:endParaRPr>
          </a:p>
          <a:p>
            <a:pPr marL="180975" indent="-180975">
              <a:buFont typeface="Arial" panose="020B0604020202020204" pitchFamily="34" charset="0"/>
              <a:buChar char="•"/>
            </a:pPr>
            <a:r>
              <a:rPr lang="en-US" dirty="0"/>
              <a:t>Ensure privacy of information and anonymity when assessing staff well-being using surveys, interviews, focus groups, or other means.</a:t>
            </a:r>
            <a:endParaRPr lang="en-US" dirty="0">
              <a:cs typeface="Calibri"/>
            </a:endParaRPr>
          </a:p>
          <a:p>
            <a:pPr marL="180975" indent="-180975">
              <a:buFont typeface="Arial" panose="020B0604020202020204" pitchFamily="34" charset="0"/>
              <a:buChar char="•"/>
            </a:pPr>
            <a:r>
              <a:rPr lang="en-US" dirty="0"/>
              <a:t>Assess a range of well-being components (e.g., physical, occupational, emotional, racial, cultural, environmental, intellectual, social, mental, spiritual)</a:t>
            </a:r>
            <a:endParaRPr lang="en-US" dirty="0">
              <a:cs typeface="Calibri"/>
            </a:endParaRPr>
          </a:p>
          <a:p>
            <a:pPr marL="180975" indent="-180975">
              <a:buFont typeface="Arial" panose="020B0604020202020204" pitchFamily="34" charset="0"/>
              <a:buChar char="•"/>
            </a:pPr>
            <a:r>
              <a:rPr lang="en-US" dirty="0"/>
              <a:t>Assess for secondary traumatic stress, compassion fatigue, and burnout.</a:t>
            </a:r>
            <a:endParaRPr lang="en-US" dirty="0">
              <a:cs typeface="Calibri" panose="020F0502020204030204"/>
            </a:endParaRPr>
          </a:p>
          <a:p>
            <a:pPr marL="180975" indent="-180975">
              <a:buFont typeface="Arial" panose="020B0604020202020204" pitchFamily="34" charset="0"/>
              <a:buChar char="•"/>
            </a:pPr>
            <a:r>
              <a:rPr lang="en-US" dirty="0"/>
              <a:t>Check for any disparities in self-reported well-being among subgroups of educators (e.g., BIPOC teachers, special education teachers, first year teachers)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18</a:t>
            </a:fld>
            <a:endParaRPr lang="en-US" dirty="0">
              <a:solidFill>
                <a:prstClr val="black"/>
              </a:solidFill>
              <a:latin typeface="Calibri"/>
            </a:endParaRPr>
          </a:p>
        </p:txBody>
      </p:sp>
    </p:spTree>
    <p:extLst>
      <p:ext uri="{BB962C8B-B14F-4D97-AF65-F5344CB8AC3E}">
        <p14:creationId xmlns:p14="http://schemas.microsoft.com/office/powerpoint/2010/main" val="116718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There are several staff well-being assessment tools available, including:</a:t>
            </a:r>
          </a:p>
          <a:p>
            <a:endParaRPr lang="en-US" sz="1200" dirty="0"/>
          </a:p>
          <a:p>
            <a:r>
              <a:rPr lang="en-US" sz="1200" b="1" dirty="0"/>
              <a:t>Resilience at Work Scale – </a:t>
            </a:r>
            <a:r>
              <a:rPr lang="en-US" sz="1200" dirty="0"/>
              <a:t>Developed by </a:t>
            </a:r>
            <a:r>
              <a:rPr lang="en-US" sz="1200" dirty="0" err="1"/>
              <a:t>Winwood</a:t>
            </a:r>
            <a:r>
              <a:rPr lang="en-US" sz="1200" dirty="0"/>
              <a:t>, Colon, and McEwen (2013), this is a 20-item scale to capture “resilience promoting” behaviors at work.</a:t>
            </a:r>
            <a:endParaRPr lang="en-US" sz="1200" b="1" dirty="0"/>
          </a:p>
          <a:p>
            <a:pPr defTabSz="966612">
              <a:defRPr/>
            </a:pPr>
            <a:endParaRPr lang="en-US" sz="1200" b="1" dirty="0"/>
          </a:p>
          <a:p>
            <a:pPr defTabSz="966612">
              <a:defRPr/>
            </a:pPr>
            <a:r>
              <a:rPr lang="en-US" sz="1200" b="1" dirty="0"/>
              <a:t>Professional Quality of Life (PROQOL) </a:t>
            </a:r>
            <a:r>
              <a:rPr lang="en-US" sz="1200" u="none" dirty="0"/>
              <a:t>–</a:t>
            </a:r>
            <a:r>
              <a:rPr lang="en-US" sz="1200" dirty="0"/>
              <a:t> This free measure includes 30 items to assess compassion satisfaction and fatigue </a:t>
            </a:r>
            <a:r>
              <a:rPr lang="en-US" sz="1200" dirty="0">
                <a:hlinkClick r:id="rId3"/>
              </a:rPr>
              <a:t>https://proqol.org/</a:t>
            </a:r>
            <a:r>
              <a:rPr lang="en-US" sz="1200" dirty="0"/>
              <a:t>. </a:t>
            </a:r>
          </a:p>
          <a:p>
            <a:endParaRPr lang="en-US" sz="1200" b="1" dirty="0"/>
          </a:p>
          <a:p>
            <a:r>
              <a:rPr lang="en-US" sz="1200" b="1" dirty="0"/>
              <a:t>Health-Related Quality of Life </a:t>
            </a:r>
            <a:r>
              <a:rPr lang="en-US" sz="1200" dirty="0"/>
              <a:t>– Developed by the CDC, the HRQOL has 4 questions in the Healthy Days Core Module and 10 additional questions about activity limitations and healthy days symptoms: https://www.cdc.gov/hrqol/index.htm. </a:t>
            </a:r>
          </a:p>
          <a:p>
            <a:endParaRPr lang="en-US" sz="1200" b="1" dirty="0"/>
          </a:p>
          <a:p>
            <a:r>
              <a:rPr lang="en-US" sz="1200" b="1" dirty="0"/>
              <a:t>School Organizational Health Questionnaire </a:t>
            </a:r>
            <a:r>
              <a:rPr lang="en-US" sz="1200" b="0" dirty="0"/>
              <a:t>–</a:t>
            </a:r>
            <a:r>
              <a:rPr lang="en-US" sz="1200" b="0" baseline="0" dirty="0"/>
              <a:t> </a:t>
            </a:r>
            <a:r>
              <a:rPr lang="en-US" sz="1200" dirty="0"/>
              <a:t>54-item measure of teacher morale and 11 separate dimensions of school organizational climate.</a:t>
            </a:r>
          </a:p>
          <a:p>
            <a:endParaRPr lang="en-US" sz="1200" b="1" dirty="0"/>
          </a:p>
          <a:p>
            <a:r>
              <a:rPr lang="en-US" sz="1200" b="1" dirty="0"/>
              <a:t>Teacher Subjective Wellbeing Questionnaire </a:t>
            </a:r>
            <a:r>
              <a:rPr lang="en-US" sz="1200" dirty="0"/>
              <a:t>– Includes eight items and two subscales, (1) school connectedness, and (2) teaching efficacy. </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19</a:t>
            </a:fld>
            <a:endParaRPr lang="en-US">
              <a:solidFill>
                <a:prstClr val="black"/>
              </a:solidFill>
              <a:latin typeface="Calibri"/>
            </a:endParaRPr>
          </a:p>
        </p:txBody>
      </p:sp>
    </p:spTree>
    <p:extLst>
      <p:ext uri="{BB962C8B-B14F-4D97-AF65-F5344CB8AC3E}">
        <p14:creationId xmlns:p14="http://schemas.microsoft.com/office/powerpoint/2010/main" val="168941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dirty="0"/>
              <a:t>Disclaimer</a:t>
            </a:r>
          </a:p>
        </p:txBody>
      </p:sp>
      <p:sp>
        <p:nvSpPr>
          <p:cNvPr id="4" name="Slide Number Placeholder 3"/>
          <p:cNvSpPr>
            <a:spLocks noGrp="1"/>
          </p:cNvSpPr>
          <p:nvPr>
            <p:ph type="sldNum" sz="quarter" idx="10"/>
          </p:nvPr>
        </p:nvSpPr>
        <p:spPr/>
        <p:txBody>
          <a:bodyPr/>
          <a:lstStyle/>
          <a:p>
            <a:pPr defTabSz="966612"/>
            <a:fld id="{75407F5E-1248-0D41-AA81-B50EA45314DF}" type="slidenum">
              <a:rPr lang="en-US">
                <a:solidFill>
                  <a:prstClr val="black"/>
                </a:solidFill>
                <a:latin typeface="Calibri"/>
              </a:rPr>
              <a:pPr defTabSz="966612"/>
              <a:t>2</a:t>
            </a:fld>
            <a:endParaRPr lang="en-US" dirty="0">
              <a:solidFill>
                <a:prstClr val="black"/>
              </a:solidFill>
              <a:latin typeface="Calibri"/>
            </a:endParaRPr>
          </a:p>
        </p:txBody>
      </p:sp>
    </p:spTree>
    <p:extLst>
      <p:ext uri="{BB962C8B-B14F-4D97-AF65-F5344CB8AC3E}">
        <p14:creationId xmlns:p14="http://schemas.microsoft.com/office/powerpoint/2010/main" val="3790778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improve teacher and staff well-being</a:t>
            </a:r>
            <a:r>
              <a:rPr lang="en-US" sz="1200" dirty="0">
                <a:solidFill>
                  <a:schemeClr val="tx1"/>
                </a:solidFill>
              </a:rPr>
              <a:t>?</a:t>
            </a:r>
          </a:p>
          <a:p>
            <a:endParaRPr lang="en-US" sz="1200" dirty="0"/>
          </a:p>
          <a:p>
            <a:r>
              <a:rPr lang="en-US" sz="1200" dirty="0"/>
              <a:t>Ideally, following an assessment of teacher and staff well-being, improvement efforts will take place. </a:t>
            </a:r>
          </a:p>
          <a:p>
            <a:endParaRPr lang="en-US" sz="1200" dirty="0"/>
          </a:p>
          <a:p>
            <a:pPr defTabSz="966612">
              <a:defRPr/>
            </a:pPr>
            <a:r>
              <a:rPr lang="en-US" sz="1200" b="1" dirty="0"/>
              <a:t>Best practices for this indicator include:</a:t>
            </a:r>
          </a:p>
          <a:p>
            <a:pPr marL="180975" indent="-180975">
              <a:buFont typeface="Arial" panose="020B0604020202020204" pitchFamily="34" charset="0"/>
              <a:buChar char="•"/>
            </a:pPr>
            <a:r>
              <a:rPr lang="en-US" dirty="0"/>
              <a:t>Align staff well-being improvement efforts with needs identified by your staff well-being assessments.</a:t>
            </a:r>
            <a:endParaRPr lang="en-US" dirty="0">
              <a:cs typeface="Calibri"/>
            </a:endParaRPr>
          </a:p>
          <a:p>
            <a:pPr marL="180975" indent="-180975">
              <a:buFont typeface="Arial" panose="020B0604020202020204" pitchFamily="34" charset="0"/>
              <a:buChar char="•"/>
            </a:pPr>
            <a:r>
              <a:rPr lang="en-US" dirty="0"/>
              <a:t>Address both organizational and individual factors that contribute to stress and well-being (e.g., secondary traumatic stress, compassion fatigue, staff control and input, supervision and support, safe, supportive social and physical environment, racism and other marginalizing systems).</a:t>
            </a:r>
            <a:endParaRPr lang="en-US" dirty="0">
              <a:cs typeface="Calibri"/>
            </a:endParaRPr>
          </a:p>
          <a:p>
            <a:pPr marL="180975" indent="-180975">
              <a:buFont typeface="Arial" panose="020B0604020202020204" pitchFamily="34" charset="0"/>
              <a:buChar char="•"/>
            </a:pPr>
            <a:r>
              <a:rPr lang="en-US" dirty="0"/>
              <a:t>Offer an array of well-being education resources and activities related to:</a:t>
            </a:r>
            <a:endParaRPr lang="en-US" dirty="0">
              <a:cs typeface="Calibri"/>
            </a:endParaRPr>
          </a:p>
          <a:p>
            <a:pPr lvl="1" indent="-180975">
              <a:buFont typeface="Arial" panose="020B0604020202020204" pitchFamily="34" charset="0"/>
              <a:buChar char="•"/>
            </a:pPr>
            <a:r>
              <a:rPr lang="en-US" dirty="0"/>
              <a:t>Onsite mental health screening</a:t>
            </a:r>
            <a:endParaRPr lang="en-US" dirty="0">
              <a:cs typeface="Calibri"/>
            </a:endParaRPr>
          </a:p>
          <a:p>
            <a:pPr lvl="1" indent="-180975">
              <a:buFont typeface="Arial" panose="020B0604020202020204" pitchFamily="34" charset="0"/>
              <a:buChar char="•"/>
            </a:pPr>
            <a:r>
              <a:rPr lang="en-US" dirty="0"/>
              <a:t>Self-care, resilience</a:t>
            </a:r>
            <a:endParaRPr lang="en-US" dirty="0">
              <a:cs typeface="Calibri"/>
            </a:endParaRPr>
          </a:p>
          <a:p>
            <a:pPr lvl="1" indent="-180975">
              <a:buFont typeface="Arial" panose="020B0604020202020204" pitchFamily="34" charset="0"/>
              <a:buChar char="•"/>
            </a:pPr>
            <a:r>
              <a:rPr lang="en-US" dirty="0"/>
              <a:t>Health promotion (e.g., sleep hygiene, nutrition)</a:t>
            </a:r>
            <a:endParaRPr lang="en-US" dirty="0">
              <a:cs typeface="Calibri"/>
            </a:endParaRPr>
          </a:p>
          <a:p>
            <a:pPr lvl="1" indent="-180975">
              <a:buFont typeface="Arial" panose="020B0604020202020204" pitchFamily="34" charset="0"/>
              <a:buChar char="•"/>
            </a:pPr>
            <a:r>
              <a:rPr lang="en-US" dirty="0"/>
              <a:t>Staff burnout</a:t>
            </a:r>
            <a:endParaRPr lang="en-US" dirty="0">
              <a:cs typeface="Calibri"/>
            </a:endParaRPr>
          </a:p>
          <a:p>
            <a:pPr lvl="1" indent="-180975">
              <a:buFont typeface="Arial" panose="020B0604020202020204" pitchFamily="34" charset="0"/>
              <a:buChar char="•"/>
            </a:pPr>
            <a:r>
              <a:rPr lang="en-US" dirty="0"/>
              <a:t>Stress management and mindfulness</a:t>
            </a:r>
            <a:endParaRPr lang="en-US" dirty="0">
              <a:cs typeface="Calibri"/>
            </a:endParaRPr>
          </a:p>
          <a:p>
            <a:pPr lvl="1" indent="-180975">
              <a:buFont typeface="Arial" panose="020B0604020202020204" pitchFamily="34" charset="0"/>
              <a:buChar char="•"/>
            </a:pPr>
            <a:r>
              <a:rPr lang="en-US" dirty="0"/>
              <a:t>Trauma, including racial trauma</a:t>
            </a:r>
            <a:endParaRPr lang="en-US" dirty="0">
              <a:cs typeface="Calibri"/>
            </a:endParaRPr>
          </a:p>
          <a:p>
            <a:pPr lvl="1" indent="-180975">
              <a:buFont typeface="Arial" panose="020B0604020202020204" pitchFamily="34" charset="0"/>
              <a:buChar char="•"/>
            </a:pPr>
            <a:r>
              <a:rPr lang="en-US" dirty="0"/>
              <a:t>Secondary traumatic stress and compassion fatigue</a:t>
            </a:r>
            <a:endParaRPr lang="en-US" dirty="0">
              <a:cs typeface="Calibri"/>
            </a:endParaRPr>
          </a:p>
          <a:p>
            <a:pPr lvl="1" indent="-180975">
              <a:buFont typeface="Arial" panose="020B0604020202020204" pitchFamily="34" charset="0"/>
              <a:buChar char="•"/>
            </a:pPr>
            <a:r>
              <a:rPr lang="en-US" dirty="0"/>
              <a:t>Employee assistance programs/community mental health services</a:t>
            </a:r>
            <a:endParaRPr lang="en-US" dirty="0">
              <a:cs typeface="Calibri" panose="020F0502020204030204"/>
            </a:endParaRPr>
          </a:p>
          <a:p>
            <a:pPr marL="180975" indent="-180975">
              <a:buFont typeface="Arial" panose="020B0604020202020204" pitchFamily="34" charset="0"/>
              <a:buChar char="•"/>
            </a:pPr>
            <a:r>
              <a:rPr lang="en-US" dirty="0"/>
              <a:t>Make well-being resources and activities optional and readily available at no-cost and accessible both during and outside of school hours.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20</a:t>
            </a:fld>
            <a:endParaRPr lang="en-US">
              <a:solidFill>
                <a:prstClr val="black"/>
              </a:solidFill>
              <a:latin typeface="Calibri"/>
            </a:endParaRPr>
          </a:p>
        </p:txBody>
      </p:sp>
    </p:spTree>
    <p:extLst>
      <p:ext uri="{BB962C8B-B14F-4D97-AF65-F5344CB8AC3E}">
        <p14:creationId xmlns:p14="http://schemas.microsoft.com/office/powerpoint/2010/main" val="42745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There is not a robust research base on effective school staff well-being programs. However, there is a growing literature on this topic, with some promising programs on school staff wellness, including:</a:t>
            </a:r>
          </a:p>
          <a:p>
            <a:pPr defTabSz="966612">
              <a:defRPr/>
            </a:pPr>
            <a:endParaRPr lang="en-US" sz="1200" dirty="0"/>
          </a:p>
          <a:p>
            <a:pPr defTabSz="966612">
              <a:defRPr/>
            </a:pPr>
            <a:r>
              <a:rPr lang="en-US" sz="1200" dirty="0" err="1"/>
              <a:t>TeacherWISE</a:t>
            </a:r>
            <a:endParaRPr lang="en-US" sz="1200" dirty="0"/>
          </a:p>
          <a:p>
            <a:pPr defTabSz="966612">
              <a:defRPr/>
            </a:pPr>
            <a:r>
              <a:rPr lang="en-US" sz="1200" dirty="0"/>
              <a:t>A research-informed program that helps teachers and school staff manage five areas of their well-being: physical health, occupational health, intellectual health, social health, and emotional health.</a:t>
            </a:r>
          </a:p>
          <a:p>
            <a:pPr defTabSz="966612">
              <a:defRPr/>
            </a:pPr>
            <a:endParaRPr lang="en-US" sz="1200" dirty="0"/>
          </a:p>
          <a:p>
            <a:pPr lvl="0"/>
            <a:r>
              <a:rPr lang="en-US" altLang="en-US" sz="1200" dirty="0">
                <a:solidFill>
                  <a:prstClr val="black"/>
                </a:solidFill>
              </a:rPr>
              <a:t>Mindfulness-Based Stress Reduction (MBSR)</a:t>
            </a:r>
          </a:p>
          <a:p>
            <a:pPr marL="96661" lvl="2"/>
            <a:r>
              <a:rPr lang="en-US" altLang="en-US" sz="1200" dirty="0">
                <a:solidFill>
                  <a:prstClr val="black"/>
                </a:solidFill>
              </a:rPr>
              <a:t>Demonstrated reductions in psychological symptoms and burnout, improvements in classroom organization and increase in self-compassion, self-regulation, mindfulness, and sleep quality (</a:t>
            </a:r>
            <a:r>
              <a:rPr lang="en-US" altLang="en-US" sz="1200" dirty="0" err="1">
                <a:solidFill>
                  <a:prstClr val="black"/>
                </a:solidFill>
              </a:rPr>
              <a:t>Flook</a:t>
            </a:r>
            <a:r>
              <a:rPr lang="en-US" altLang="en-US" sz="1200" dirty="0">
                <a:solidFill>
                  <a:prstClr val="black"/>
                </a:solidFill>
              </a:rPr>
              <a:t> et al., 2013; Frank et al., 2015).</a:t>
            </a:r>
          </a:p>
          <a:p>
            <a:pPr lvl="0"/>
            <a:endParaRPr lang="en-US" altLang="en-US" sz="1200" dirty="0">
              <a:solidFill>
                <a:prstClr val="black"/>
              </a:solidFill>
            </a:endParaRPr>
          </a:p>
          <a:p>
            <a:pPr lvl="0"/>
            <a:r>
              <a:rPr lang="en-US" altLang="en-US" sz="1200" dirty="0">
                <a:solidFill>
                  <a:prstClr val="black"/>
                </a:solidFill>
              </a:rPr>
              <a:t>Community Approach to Learning Mindfully (CALM)</a:t>
            </a:r>
          </a:p>
          <a:p>
            <a:pPr marL="96661" lvl="1"/>
            <a:r>
              <a:rPr lang="en-US" altLang="en-US" sz="1200" dirty="0">
                <a:solidFill>
                  <a:prstClr val="black"/>
                </a:solidFill>
              </a:rPr>
              <a:t>Demonstrated improvements in mindfulness, emotional functioning, positive affect, distress tolerance, blood pressure, cortisol, efficacy in classroom management (Harris, et al., 2016).</a:t>
            </a:r>
          </a:p>
          <a:p>
            <a:pPr lvl="0"/>
            <a:endParaRPr lang="en-US" sz="1200" dirty="0">
              <a:solidFill>
                <a:prstClr val="black"/>
              </a:solidFill>
            </a:endParaRPr>
          </a:p>
          <a:p>
            <a:pPr lvl="0"/>
            <a:r>
              <a:rPr lang="en-US" sz="1200" dirty="0">
                <a:solidFill>
                  <a:prstClr val="black"/>
                </a:solidFill>
              </a:rPr>
              <a:t>Cultivating Awareness and Resilience in Education (CARE)</a:t>
            </a:r>
          </a:p>
          <a:p>
            <a:pPr marL="96661" lvl="2"/>
            <a:r>
              <a:rPr lang="en-US" sz="1200" dirty="0">
                <a:solidFill>
                  <a:prstClr val="black"/>
                </a:solidFill>
              </a:rPr>
              <a:t>Demonstrated improvements in well-being, efficacy, burnout, mindfulness (Jennings et al., 2013).</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21</a:t>
            </a:fld>
            <a:endParaRPr lang="en-US">
              <a:solidFill>
                <a:prstClr val="black"/>
              </a:solidFill>
              <a:latin typeface="Calibri"/>
            </a:endParaRPr>
          </a:p>
        </p:txBody>
      </p:sp>
    </p:spTree>
    <p:extLst>
      <p:ext uri="{BB962C8B-B14F-4D97-AF65-F5344CB8AC3E}">
        <p14:creationId xmlns:p14="http://schemas.microsoft.com/office/powerpoint/2010/main" val="403548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722313"/>
            <a:ext cx="5759450" cy="3240087"/>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set schoolwide expectations about positive behaviors</a:t>
            </a:r>
            <a:r>
              <a:rPr lang="en-US" sz="1200" dirty="0">
                <a:solidFill>
                  <a:schemeClr val="tx1"/>
                </a:solidFill>
              </a:rPr>
              <a:t>?</a:t>
            </a:r>
          </a:p>
          <a:p>
            <a:pPr marR="228228" defTabSz="966612">
              <a:tabLst>
                <a:tab pos="470552" algn="l"/>
                <a:tab pos="4893474" algn="l"/>
              </a:tabLst>
              <a:defRPr/>
            </a:pPr>
            <a:endParaRPr lang="en-US" sz="1200" i="1" kern="0" dirty="0">
              <a:ea typeface="Times New Roman" panose="02020603050405020304" pitchFamily="18" charset="0"/>
            </a:endParaRPr>
          </a:p>
          <a:p>
            <a:pPr marR="228228" defTabSz="966612">
              <a:tabLst>
                <a:tab pos="470552" algn="l"/>
                <a:tab pos="4893474" algn="l"/>
              </a:tabLst>
              <a:defRPr/>
            </a:pPr>
            <a:r>
              <a:rPr lang="en-US" sz="1200" kern="0" dirty="0">
                <a:ea typeface="Times New Roman" panose="02020603050405020304" pitchFamily="18" charset="0"/>
              </a:rPr>
              <a:t>A commonly implemented Tier 1 practice is setting schoolwide expectations about positive behaviors. When done well, this promotes a safe and supportive school environment where students, parents, and staff understand and demonstrate that mutual respect and positive behaviors are the expectation.</a:t>
            </a:r>
          </a:p>
          <a:p>
            <a:pPr marR="228228">
              <a:tabLst>
                <a:tab pos="470552" algn="l"/>
                <a:tab pos="4893474" algn="l"/>
              </a:tabLst>
            </a:pPr>
            <a:endParaRPr lang="en-US" sz="1200" i="1" kern="0" dirty="0">
              <a:ea typeface="Times New Roman" panose="02020603050405020304" pitchFamily="18" charset="0"/>
            </a:endParaRPr>
          </a:p>
          <a:p>
            <a:pPr defTabSz="966612">
              <a:defRPr/>
            </a:pPr>
            <a:r>
              <a:rPr lang="en-US" sz="1200" b="1" dirty="0"/>
              <a:t>Best practices for this indicator include:</a:t>
            </a:r>
            <a:endParaRPr lang="en-US" sz="1200" b="1" dirty="0">
              <a:cs typeface="Calibri"/>
            </a:endParaRPr>
          </a:p>
          <a:p>
            <a:pPr marL="285750" indent="-285750" defTabSz="966612">
              <a:buFont typeface="Arial"/>
              <a:buChar char="•"/>
              <a:defRPr/>
            </a:pPr>
            <a:r>
              <a:rPr lang="en-US" dirty="0"/>
              <a:t>Settings: The physical layout of the school is designed to support optimal functioning and safety of all staff and students based on needs and ability (including those with disabilities, emotional and behavioral health difficulties, learning disorders)</a:t>
            </a:r>
            <a:endParaRPr lang="en-US" dirty="0">
              <a:cs typeface="Calibri" panose="020F0502020204030204"/>
            </a:endParaRPr>
          </a:p>
          <a:p>
            <a:pPr marL="285750" indent="-285750" defTabSz="966612">
              <a:buFont typeface="Arial"/>
              <a:buChar char="•"/>
              <a:defRPr/>
            </a:pPr>
            <a:r>
              <a:rPr lang="en-US" dirty="0"/>
              <a:t>Routines: Predictable schoolwide routines are developed and taught</a:t>
            </a:r>
            <a:endParaRPr lang="en-US" dirty="0">
              <a:cs typeface="Calibri"/>
            </a:endParaRPr>
          </a:p>
          <a:p>
            <a:pPr lvl="2" indent="-285750" defTabSz="966612">
              <a:buFont typeface="Arial"/>
              <a:buChar char="•"/>
              <a:defRPr/>
            </a:pPr>
            <a:r>
              <a:rPr lang="en-US" dirty="0"/>
              <a:t>Collaborate with students and families representative of diverse cultural groups and identities to develop rules that are relevant and appropriate for diverse students and that do not inadvertently reinforce systems of oppression.</a:t>
            </a:r>
            <a:endParaRPr lang="en-US" dirty="0">
              <a:cs typeface="Calibri" panose="020F0502020204030204"/>
            </a:endParaRPr>
          </a:p>
          <a:p>
            <a:pPr lvl="0" indent="-285750" defTabSz="966612">
              <a:buFont typeface="Arial"/>
              <a:buChar char="•"/>
              <a:defRPr/>
            </a:pPr>
            <a:r>
              <a:rPr lang="en-US" dirty="0"/>
              <a:t>Expectations: 3-5 positively stated school-wide and clearly defined expectations are posted around school in the primary languages of students.</a:t>
            </a:r>
            <a:endParaRPr lang="en-US" dirty="0">
              <a:cs typeface="Calibri" panose="020F0502020204030204"/>
            </a:endParaRPr>
          </a:p>
          <a:p>
            <a:pPr lvl="2" indent="-285750" defTabSz="966612">
              <a:buFont typeface="Arial"/>
              <a:buChar char="•"/>
              <a:defRPr/>
            </a:pPr>
            <a:r>
              <a:rPr lang="en-US" dirty="0"/>
              <a:t>Expectations apply to both students and staff.</a:t>
            </a:r>
            <a:endParaRPr lang="en-US" dirty="0">
              <a:cs typeface="Calibri" panose="020F0502020204030204"/>
            </a:endParaRPr>
          </a:p>
          <a:p>
            <a:pPr lvl="2" indent="-285750" defTabSz="966612">
              <a:buFont typeface="Arial"/>
              <a:buChar char="•"/>
              <a:defRPr/>
            </a:pPr>
            <a:r>
              <a:rPr lang="en-US" dirty="0"/>
              <a:t>Rules are linked to expectations.</a:t>
            </a:r>
            <a:endParaRPr lang="en-US" dirty="0">
              <a:cs typeface="Calibri" panose="020F0502020204030204"/>
            </a:endParaRPr>
          </a:p>
          <a:p>
            <a:pPr lvl="2" indent="-285750" defTabSz="966612">
              <a:buFont typeface="Arial"/>
              <a:buChar char="•"/>
              <a:defRPr/>
            </a:pPr>
            <a:r>
              <a:rPr lang="en-US" dirty="0"/>
              <a:t>Rules are clearly posted, defined, and explicitly taught.</a:t>
            </a:r>
            <a:endParaRPr lang="en-US" dirty="0">
              <a:cs typeface="Calibri" panose="020F0502020204030204"/>
            </a:endParaRPr>
          </a:p>
          <a:p>
            <a:pPr lvl="2" indent="-285750" defTabSz="966612">
              <a:buFont typeface="Arial"/>
              <a:buChar char="•"/>
              <a:defRPr/>
            </a:pPr>
            <a:r>
              <a:rPr lang="en-US" dirty="0"/>
              <a:t>Rules are enforced consistently across staff and equitably toward students.</a:t>
            </a:r>
            <a:endParaRPr lang="en-US" dirty="0">
              <a:cs typeface="Calibri" panose="020F0502020204030204"/>
            </a:endParaRPr>
          </a:p>
          <a:p>
            <a:pPr marL="285750" indent="-285750" defTabSz="966612">
              <a:buFont typeface="Arial"/>
              <a:buChar char="•"/>
              <a:defRPr/>
            </a:pPr>
            <a:r>
              <a:rPr lang="en-US" dirty="0"/>
              <a:t>Train staff to teach students expectations/rules and how rewards are developed, scheduled, and delivered.</a:t>
            </a:r>
            <a:endParaRPr lang="en-US" dirty="0">
              <a:cs typeface="Calibri" panose="020F0502020204030204"/>
            </a:endParaRPr>
          </a:p>
          <a:p>
            <a:pPr marL="285750" indent="-285750" defTabSz="966612">
              <a:buFont typeface="Arial"/>
              <a:buChar char="•"/>
              <a:defRPr/>
            </a:pPr>
            <a:r>
              <a:rPr lang="en-US" dirty="0"/>
              <a:t>Teach students how expectations/rules/rewards are developed, scheduled, and delivered, using multiple modes of communication (e.g., visual aids and cues, written/verbal aides using clear and plain language and the primary languages of students in school community).</a:t>
            </a:r>
            <a:endParaRPr lang="en-US" dirty="0">
              <a:cs typeface="Calibri" panose="020F0502020204030204"/>
            </a:endParaRPr>
          </a:p>
          <a:p>
            <a:pPr marL="285750" indent="-285750" defTabSz="966612">
              <a:buFont typeface="Arial"/>
              <a:buChar char="•"/>
              <a:defRPr/>
            </a:pPr>
            <a:r>
              <a:rPr lang="en-US" dirty="0"/>
              <a:t>Involve families and community members to develop and implement expectations about positive behaviors.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22</a:t>
            </a:fld>
            <a:endParaRPr lang="en-US">
              <a:solidFill>
                <a:prstClr val="black"/>
              </a:solidFill>
              <a:latin typeface="Calibri"/>
            </a:endParaRPr>
          </a:p>
        </p:txBody>
      </p:sp>
    </p:spTree>
    <p:extLst>
      <p:ext uri="{BB962C8B-B14F-4D97-AF65-F5344CB8AC3E}">
        <p14:creationId xmlns:p14="http://schemas.microsoft.com/office/powerpoint/2010/main" val="1852164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National PBIS Center has several resources to help schools set school-wide expectations about positive behaviors. </a:t>
            </a:r>
          </a:p>
          <a:p>
            <a:endParaRPr lang="en-US" sz="1200" dirty="0"/>
          </a:p>
          <a:p>
            <a:r>
              <a:rPr lang="en-US" sz="1200" dirty="0">
                <a:solidFill>
                  <a:srgbClr val="543856"/>
                </a:solidFill>
                <a:cs typeface="Arial" panose="020B0604020202020204" pitchFamily="34" charset="0"/>
              </a:rPr>
              <a:t>https://www.pbis.org/</a:t>
            </a:r>
            <a:endParaRPr lang="en-US" sz="1200" dirty="0"/>
          </a:p>
          <a:p>
            <a:endParaRPr lang="en-US" sz="1200" dirty="0"/>
          </a:p>
          <a:p>
            <a:r>
              <a:rPr lang="en-US" sz="1200" dirty="0"/>
              <a:t>School-wide expectations are often reinforced with consistent visual reminders, such as posters or pledges.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23</a:t>
            </a:fld>
            <a:endParaRPr lang="en-US">
              <a:solidFill>
                <a:prstClr val="black"/>
              </a:solidFill>
              <a:latin typeface="Calibri"/>
            </a:endParaRPr>
          </a:p>
        </p:txBody>
      </p:sp>
    </p:spTree>
    <p:extLst>
      <p:ext uri="{BB962C8B-B14F-4D97-AF65-F5344CB8AC3E}">
        <p14:creationId xmlns:p14="http://schemas.microsoft.com/office/powerpoint/2010/main" val="2654015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solidFill>
                  <a:srgbClr val="6A4A62"/>
                </a:solidFill>
              </a:rPr>
              <a:t>To what extent did your district/school use best practices to </a:t>
            </a:r>
            <a:r>
              <a:rPr lang="en-US" sz="1200" b="1" dirty="0">
                <a:solidFill>
                  <a:srgbClr val="6A4A62"/>
                </a:solidFill>
              </a:rPr>
              <a:t>implement schoolwide positive reinforcement systems that promote positive behaviors</a:t>
            </a:r>
            <a:r>
              <a:rPr lang="en-US" sz="1200" dirty="0">
                <a:solidFill>
                  <a:srgbClr val="6A4A62"/>
                </a:solidFill>
              </a:rPr>
              <a:t>?</a:t>
            </a:r>
          </a:p>
          <a:p>
            <a:pPr marR="228228">
              <a:tabLst>
                <a:tab pos="470552" algn="l"/>
                <a:tab pos="4893474" algn="l"/>
              </a:tabLst>
            </a:pPr>
            <a:endParaRPr lang="en-US" sz="1200" b="1"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In addition to setting expectations for positive behaviors, many schools focus on implementing positive reinforcement systems that promote positive behaviors. </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Many of these practices may seem intuitive but ensuring they are consistently implemented across an entire school campus, especially for large schools, requires ongoing effort and communication.</a:t>
            </a:r>
          </a:p>
          <a:p>
            <a:pPr marR="228228">
              <a:tabLst>
                <a:tab pos="470552" algn="l"/>
                <a:tab pos="4893474" algn="l"/>
              </a:tabLst>
            </a:pPr>
            <a:endParaRPr lang="en-US" sz="1200" kern="0" dirty="0">
              <a:ea typeface="Times New Roman" panose="02020603050405020304" pitchFamily="18" charset="0"/>
            </a:endParaRPr>
          </a:p>
          <a:p>
            <a:pPr defTabSz="966612">
              <a:defRPr/>
            </a:pPr>
            <a:r>
              <a:rPr lang="en-US" sz="1200" b="1" dirty="0"/>
              <a:t>Best practices for this indicator include:</a:t>
            </a:r>
          </a:p>
          <a:p>
            <a:pPr marL="267970" marR="227965" indent="-171450">
              <a:buFont typeface="Arial" panose="05050102010706020507" pitchFamily="18" charset="2"/>
              <a:buChar char="•"/>
              <a:tabLst>
                <a:tab pos="470552" algn="l"/>
                <a:tab pos="4893474" algn="l"/>
              </a:tabLst>
            </a:pPr>
            <a:r>
              <a:rPr lang="en-US" sz="1200" kern="0" dirty="0">
                <a:ea typeface="Times New Roman" panose="02020603050405020304" pitchFamily="18" charset="0"/>
              </a:rPr>
              <a:t>Rewards:</a:t>
            </a:r>
            <a:r>
              <a:rPr lang="en-US" kern="0" dirty="0">
                <a:ea typeface="Times New Roman" panose="02020603050405020304" pitchFamily="18" charset="0"/>
              </a:rPr>
              <a:t> </a:t>
            </a:r>
            <a:endParaRPr lang="en-US" b="1" kern="0" dirty="0"/>
          </a:p>
          <a:p>
            <a:pPr marR="227965" lvl="1" indent="-171450">
              <a:buFont typeface="Arial" panose="05050102010706020507" pitchFamily="18" charset="2"/>
              <a:buChar char="•"/>
              <a:tabLst>
                <a:tab pos="470552" algn="l"/>
                <a:tab pos="4893474" algn="l"/>
              </a:tabLst>
            </a:pPr>
            <a:r>
              <a:rPr lang="en-US" kern="0" dirty="0"/>
              <a:t>A system of rewards is implemented consistently across campus.</a:t>
            </a:r>
            <a:endParaRPr lang="en-US" dirty="0"/>
          </a:p>
          <a:p>
            <a:pPr marR="227965" lvl="1" indent="-171450">
              <a:buFont typeface="Arial" panose="05050102010706020507" pitchFamily="18" charset="2"/>
              <a:buChar char="•"/>
              <a:tabLst>
                <a:tab pos="470552" algn="l"/>
                <a:tab pos="4893474" algn="l"/>
              </a:tabLst>
            </a:pPr>
            <a:r>
              <a:rPr lang="en-US" kern="0" dirty="0"/>
              <a:t>A variety of methods are used to reward students.</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Supervision: School staff provide reminders and actively scan, move, and interact with students.</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Opportunity: School staff provide high rates, varied and equitable opportunities for all students to respond.</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Acknowledgment: School staff use specific praise and other strategies to let students know when they meet expectations.</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Prompts and Pre-corrections: School staff provide consistent reminders that clearly describe the expectation.</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Error Corrections: School staff use brief, contingent, and specific statements when misbehavior occurs and consider voice tone, posture, and physical distance when responding, including students’ potential trauma triggers.</a:t>
            </a:r>
            <a:endParaRPr lang="en-US" b="1" kern="0"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Discipline</a:t>
            </a:r>
          </a:p>
          <a:p>
            <a:pPr marL="646430" marR="227965" lvl="2" indent="-171450">
              <a:buFont typeface="Arial" panose="02070309020205020404" pitchFamily="49" charset="0"/>
              <a:buChar char="•"/>
              <a:tabLst>
                <a:tab pos="470552" algn="l"/>
                <a:tab pos="4893474" algn="l"/>
              </a:tabLst>
            </a:pPr>
            <a:r>
              <a:rPr lang="en-US" kern="0" dirty="0"/>
              <a:t>Discipline process described in narrative format or depicted graphically.</a:t>
            </a:r>
          </a:p>
          <a:p>
            <a:pPr marL="646430" marR="227965" lvl="2" indent="-171450">
              <a:buFont typeface="Arial" panose="02070309020205020404" pitchFamily="49" charset="0"/>
              <a:buChar char="•"/>
              <a:tabLst>
                <a:tab pos="470552" algn="l"/>
                <a:tab pos="4893474" algn="l"/>
              </a:tabLst>
            </a:pPr>
            <a:r>
              <a:rPr lang="en-US" kern="0" dirty="0"/>
              <a:t>Discipline process includes documentation procedures</a:t>
            </a:r>
          </a:p>
          <a:p>
            <a:pPr marL="646430" marR="227965" lvl="2" indent="-171450">
              <a:buFont typeface="Arial" panose="02070309020205020404" pitchFamily="49" charset="0"/>
              <a:buChar char="•"/>
              <a:tabLst>
                <a:tab pos="470552" algn="l"/>
                <a:tab pos="4893474" algn="l"/>
              </a:tabLst>
            </a:pPr>
            <a:r>
              <a:rPr lang="en-US" kern="0" dirty="0"/>
              <a:t>Problem behaviors are clearly defined.</a:t>
            </a:r>
            <a:br>
              <a:rPr lang="en-US" kern="0" dirty="0"/>
            </a:br>
            <a:r>
              <a:rPr lang="en-US" kern="0" dirty="0"/>
              <a:t>Suggested, graduated array of appropriate responses to problem behaviors are clearly defined.</a:t>
            </a:r>
          </a:p>
          <a:p>
            <a:pPr marL="189230" marR="227965" lvl="1" indent="-171450">
              <a:buFont typeface="Arial" panose="02070309020205020404" pitchFamily="49" charset="0"/>
              <a:buChar char="•"/>
              <a:tabLst>
                <a:tab pos="470552" algn="l"/>
                <a:tab pos="4893474" algn="l"/>
              </a:tabLst>
            </a:pPr>
            <a:r>
              <a:rPr lang="en-US" kern="0" dirty="0"/>
              <a:t>Staff receive training and support to understand how individual and system biases impact how perceptions of and responses to student behaviors and how to counteract those biases.</a:t>
            </a:r>
            <a:endParaRPr lang="en-US" dirty="0">
              <a:cs typeface="Calibri" panose="020F0502020204030204"/>
            </a:endParaRPr>
          </a:p>
          <a:p>
            <a:pPr marL="189230" marR="227965" lvl="1" indent="-171450">
              <a:buFont typeface="Arial" panose="02070309020205020404" pitchFamily="49" charset="0"/>
              <a:buChar char="•"/>
              <a:tabLst>
                <a:tab pos="470552" algn="l"/>
                <a:tab pos="4893474" algn="l"/>
              </a:tabLst>
            </a:pPr>
            <a:r>
              <a:rPr lang="en-US" kern="0" dirty="0"/>
              <a:t>School staff use trauma-informed, culturally responsive strategies that:</a:t>
            </a:r>
          </a:p>
          <a:p>
            <a:pPr marL="646430" marR="227965" lvl="2" indent="-171450">
              <a:buFont typeface="Arial" panose="02070309020205020404" pitchFamily="49" charset="0"/>
              <a:buChar char="•"/>
              <a:tabLst>
                <a:tab pos="470552" algn="l"/>
                <a:tab pos="4893474" algn="l"/>
              </a:tabLst>
            </a:pPr>
            <a:r>
              <a:rPr lang="en-US" kern="0" dirty="0"/>
              <a:t>Preempt escalation.</a:t>
            </a:r>
          </a:p>
          <a:p>
            <a:pPr marL="646430" marR="227965" lvl="2" indent="-171450">
              <a:buFont typeface="Arial" panose="02070309020205020404" pitchFamily="49" charset="0"/>
              <a:buChar char="•"/>
              <a:tabLst>
                <a:tab pos="470552" algn="l"/>
                <a:tab pos="4893474" algn="l"/>
              </a:tabLst>
            </a:pPr>
            <a:r>
              <a:rPr lang="en-US" kern="0" dirty="0"/>
              <a:t>Minimize inadvertent reward of a problem behavior.</a:t>
            </a:r>
          </a:p>
          <a:p>
            <a:pPr marL="646430" marR="227965" lvl="2" indent="-171450">
              <a:buFont typeface="Arial" panose="02070309020205020404" pitchFamily="49" charset="0"/>
              <a:buChar char="•"/>
              <a:tabLst>
                <a:tab pos="470552" algn="l"/>
                <a:tab pos="4893474" algn="l"/>
              </a:tabLst>
            </a:pPr>
            <a:r>
              <a:rPr lang="en-US" kern="0" dirty="0"/>
              <a:t>Create a learning opportunity for emphasizing desired behavior.</a:t>
            </a:r>
          </a:p>
          <a:p>
            <a:pPr marL="646430" marR="227965" lvl="2" indent="-171450">
              <a:buFont typeface="Arial" panose="02070309020205020404" pitchFamily="49" charset="0"/>
              <a:buChar char="•"/>
              <a:tabLst>
                <a:tab pos="470552" algn="l"/>
                <a:tab pos="4893474" algn="l"/>
              </a:tabLst>
            </a:pPr>
            <a:r>
              <a:rPr lang="en-US" kern="0" dirty="0"/>
              <a:t>Support and strengthen relationships.</a:t>
            </a:r>
          </a:p>
          <a:p>
            <a:pPr marL="646430" marR="227965" lvl="2" indent="-171450">
              <a:buFont typeface="Arial" panose="02070309020205020404" pitchFamily="49" charset="0"/>
              <a:buChar char="•"/>
              <a:tabLst>
                <a:tab pos="470552" algn="l"/>
                <a:tab pos="4893474" algn="l"/>
              </a:tabLst>
            </a:pPr>
            <a:r>
              <a:rPr lang="en-US" kern="0" dirty="0"/>
              <a:t>Maintain optimal instructional time.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24</a:t>
            </a:fld>
            <a:endParaRPr lang="en-US">
              <a:solidFill>
                <a:prstClr val="black"/>
              </a:solidFill>
              <a:latin typeface="Calibri"/>
            </a:endParaRPr>
          </a:p>
        </p:txBody>
      </p:sp>
    </p:spTree>
    <p:extLst>
      <p:ext uri="{BB962C8B-B14F-4D97-AF65-F5344CB8AC3E}">
        <p14:creationId xmlns:p14="http://schemas.microsoft.com/office/powerpoint/2010/main" val="122355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National PBIS Center has a number of practical resources to help schools implement schoolwide positive reinforcement systems that promote positive behaviors. </a:t>
            </a:r>
          </a:p>
          <a:p>
            <a:endParaRPr lang="en-US" sz="1200" dirty="0"/>
          </a:p>
          <a:p>
            <a:r>
              <a:rPr lang="en-US" sz="1200" dirty="0">
                <a:solidFill>
                  <a:srgbClr val="543856"/>
                </a:solidFill>
                <a:cs typeface="Arial" panose="020B0604020202020204" pitchFamily="34" charset="0"/>
              </a:rPr>
              <a:t>https://www.pbis.org/</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25</a:t>
            </a:fld>
            <a:endParaRPr lang="en-US">
              <a:solidFill>
                <a:prstClr val="black"/>
              </a:solidFill>
              <a:latin typeface="Calibri"/>
            </a:endParaRPr>
          </a:p>
        </p:txBody>
      </p:sp>
    </p:spTree>
    <p:extLst>
      <p:ext uri="{BB962C8B-B14F-4D97-AF65-F5344CB8AC3E}">
        <p14:creationId xmlns:p14="http://schemas.microsoft.com/office/powerpoint/2010/main" val="260021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Interconnected Systems Framework (ISF) described in this monograph describes efforts to interconnect Positive Behavioral Interventions and Supports (PBIS) and School Mental Health (SMH) systems to improve educational outcomes for all children and youth, especially those with or at risk of developing mental health challenges. </a:t>
            </a:r>
          </a:p>
        </p:txBody>
      </p:sp>
      <p:sp>
        <p:nvSpPr>
          <p:cNvPr id="4" name="Slide Number Placeholder 3"/>
          <p:cNvSpPr>
            <a:spLocks noGrp="1"/>
          </p:cNvSpPr>
          <p:nvPr>
            <p:ph type="sldNum" sz="quarter" idx="5"/>
          </p:nvPr>
        </p:nvSpPr>
        <p:spPr/>
        <p:txBody>
          <a:bodyPr/>
          <a:lstStyle/>
          <a:p>
            <a:pPr defTabSz="966612">
              <a:defRPr/>
            </a:pPr>
            <a:fld id="{B77602DB-F4DE-8A43-B620-95838EF9E31C}"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008959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In response to federal grantee requests for more information on how to integrate school mental health and multi-tiered systems of supports (MTSS) including Positive Behavior Interventions and Supports, the Now is the Time Technical Assistance Center put together a 4-part webinar series on the Interconnected Systems Framework. </a:t>
            </a:r>
          </a:p>
          <a:p>
            <a:endParaRPr lang="en-US" sz="1200" dirty="0"/>
          </a:p>
          <a:p>
            <a:r>
              <a:rPr lang="en-US" sz="1200" dirty="0"/>
              <a:t>The webinar series is located on the Technical Assistance platform for the Center for Applied Research Solutions (CARS):</a:t>
            </a:r>
          </a:p>
          <a:p>
            <a:endParaRPr lang="en-US" sz="1200" dirty="0"/>
          </a:p>
          <a:p>
            <a:r>
              <a:rPr lang="en-US" sz="1200" dirty="0"/>
              <a:t>https://cars-ta.groupsite.com/page/project-aware </a:t>
            </a:r>
          </a:p>
          <a:p>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27</a:t>
            </a:fld>
            <a:endParaRPr lang="en-US">
              <a:solidFill>
                <a:prstClr val="black"/>
              </a:solidFill>
              <a:latin typeface="Calibri"/>
            </a:endParaRPr>
          </a:p>
        </p:txBody>
      </p:sp>
    </p:spTree>
    <p:extLst>
      <p:ext uri="{BB962C8B-B14F-4D97-AF65-F5344CB8AC3E}">
        <p14:creationId xmlns:p14="http://schemas.microsoft.com/office/powerpoint/2010/main" val="2693933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a:tabLst>
                <a:tab pos="470552" algn="l"/>
                <a:tab pos="4893474" algn="l"/>
              </a:tabLst>
            </a:pPr>
            <a:r>
              <a:rPr lang="en-US" sz="1200" kern="0" dirty="0">
                <a:ea typeface="Times New Roman" panose="02020603050405020304" pitchFamily="18" charset="0"/>
              </a:rPr>
              <a:t>A fourth area of mental health promotion that has received increased attention and evidence of effectiveness are strategies to proactively build healthy relationships and a sense of community to prevent conflict and address wrongdoing. Many schools and districts refer to this set of practices as </a:t>
            </a:r>
            <a:r>
              <a:rPr lang="en-US" sz="1200" b="1" kern="0" dirty="0">
                <a:ea typeface="Times New Roman" panose="02020603050405020304" pitchFamily="18" charset="0"/>
              </a:rPr>
              <a:t>restorative practices</a:t>
            </a:r>
            <a:r>
              <a:rPr lang="en-US" sz="1200" kern="0" dirty="0">
                <a:ea typeface="Times New Roman" panose="02020603050405020304" pitchFamily="18" charset="0"/>
              </a:rPr>
              <a:t>.</a:t>
            </a:r>
          </a:p>
          <a:p>
            <a:pPr marR="228228">
              <a:tabLst>
                <a:tab pos="470552" algn="l"/>
                <a:tab pos="4893474" algn="l"/>
              </a:tabLst>
            </a:pPr>
            <a:endParaRPr lang="en-US" sz="1200" kern="0" dirty="0">
              <a:ea typeface="Times New Roman" panose="02020603050405020304" pitchFamily="18" charset="0"/>
            </a:endParaRPr>
          </a:p>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solidFill>
                  <a:srgbClr val="6A4A62"/>
                </a:solidFill>
              </a:rPr>
              <a:t>To what extent did your district/school use best practices to promote or use classroom and school-based strategies to </a:t>
            </a:r>
            <a:r>
              <a:rPr lang="en-US" sz="1200" b="1" dirty="0">
                <a:solidFill>
                  <a:srgbClr val="6A4A62"/>
                </a:solidFill>
              </a:rPr>
              <a:t>proactively build healthy relationships and a sense of community to prevent and address conflict and wrongdoing</a:t>
            </a:r>
            <a:r>
              <a:rPr lang="en-US" sz="1200" dirty="0">
                <a:solidFill>
                  <a:srgbClr val="6A4A62"/>
                </a:solidFill>
              </a:rPr>
              <a:t>?</a:t>
            </a:r>
          </a:p>
          <a:p>
            <a:pPr marR="228228">
              <a:tabLst>
                <a:tab pos="470552" algn="l"/>
                <a:tab pos="4893474" algn="l"/>
              </a:tabLst>
            </a:pPr>
            <a:endParaRPr lang="en-US" sz="1200" b="1" kern="0" dirty="0">
              <a:ea typeface="Times New Roman" panose="02020603050405020304" pitchFamily="18" charset="0"/>
            </a:endParaRPr>
          </a:p>
          <a:p>
            <a:pPr defTabSz="966612">
              <a:defRPr/>
            </a:pPr>
            <a:r>
              <a:rPr lang="en-US" sz="1200" b="1" dirty="0"/>
              <a:t>Best practices for this indicator include:</a:t>
            </a:r>
            <a:endParaRPr lang="en-US" sz="1200" b="1" dirty="0">
              <a:cs typeface="Calibri"/>
            </a:endParaRPr>
          </a:p>
          <a:p>
            <a:pPr marL="285750" indent="-285750" defTabSz="966612">
              <a:buFont typeface="Arial"/>
              <a:buChar char="•"/>
              <a:defRPr/>
            </a:pPr>
            <a:r>
              <a:rPr lang="en-US" dirty="0"/>
              <a:t>Use informal and formal processes that are trauma-informed, healing-centered, culturally responsive, anti-racist and equitable, and that </a:t>
            </a:r>
            <a:r>
              <a:rPr lang="en-US" i="0" dirty="0"/>
              <a:t>precede</a:t>
            </a:r>
            <a:r>
              <a:rPr lang="en-US" dirty="0"/>
              <a:t> wrongdoing, to proactively build relationships and a sense of community to prevent conflict and wrongdoing.</a:t>
            </a:r>
            <a:endParaRPr lang="en-US" dirty="0">
              <a:cs typeface="Calibri"/>
            </a:endParaRPr>
          </a:p>
          <a:p>
            <a:pPr marL="285750" indent="-285750" defTabSz="966612">
              <a:buFont typeface="Arial"/>
              <a:buChar char="•"/>
              <a:defRPr/>
            </a:pPr>
            <a:r>
              <a:rPr lang="en-US" dirty="0"/>
              <a:t>Consider whether traumatic exposure plays a role in student behavior.</a:t>
            </a:r>
            <a:endParaRPr lang="en-US" dirty="0">
              <a:cs typeface="Calibri"/>
            </a:endParaRPr>
          </a:p>
          <a:p>
            <a:pPr marL="285750" indent="-285750" defTabSz="966612">
              <a:buFont typeface="Arial"/>
              <a:buChar char="•"/>
              <a:defRPr/>
            </a:pPr>
            <a:r>
              <a:rPr lang="en-US" dirty="0"/>
              <a:t>Use circles, groups and other trauma-informed, healing-centered, culturally responsive processes to provide opportunities for students to share their feelings, build relationships and solve problems, and when there is wrongdoing, to play an active role in addressing the wrong and making things right.</a:t>
            </a:r>
            <a:endParaRPr lang="en-US" dirty="0">
              <a:cs typeface="Calibri"/>
            </a:endParaRPr>
          </a:p>
          <a:p>
            <a:pPr marL="285750" indent="-285750" defTabSz="966612">
              <a:buFont typeface="Arial"/>
              <a:buChar char="•"/>
              <a:defRPr/>
            </a:pPr>
            <a:r>
              <a:rPr lang="en-US" dirty="0"/>
              <a:t>Teach and model healing and restorative problem solving and conflict resolution skills in the classroom.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28</a:t>
            </a:fld>
            <a:endParaRPr lang="en-US">
              <a:solidFill>
                <a:prstClr val="black"/>
              </a:solidFill>
              <a:latin typeface="Calibri"/>
            </a:endParaRPr>
          </a:p>
        </p:txBody>
      </p:sp>
    </p:spTree>
    <p:extLst>
      <p:ext uri="{BB962C8B-B14F-4D97-AF65-F5344CB8AC3E}">
        <p14:creationId xmlns:p14="http://schemas.microsoft.com/office/powerpoint/2010/main" val="1172032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Restorative practices prevent and address conflict and wrongdoing by proactively building healthy relationships and a sense of community. </a:t>
            </a:r>
          </a:p>
          <a:p>
            <a:endParaRPr lang="en-US" sz="1200" dirty="0"/>
          </a:p>
          <a:p>
            <a:pPr defTabSz="966612">
              <a:defRPr/>
            </a:pPr>
            <a:r>
              <a:rPr lang="en-US" sz="1200" dirty="0"/>
              <a:t>Restorative practices can improve relationships between students, students and educators, and even between educators, whose behavior often serves as a role model for students. These practices promote inclusiveness, relationship-building, and problem-solving. </a:t>
            </a:r>
          </a:p>
          <a:p>
            <a:pPr defTabSz="966612">
              <a:defRPr/>
            </a:pPr>
            <a:endParaRPr lang="en-US" sz="1200" dirty="0"/>
          </a:p>
          <a:p>
            <a:pPr defTabSz="966612">
              <a:defRPr/>
            </a:pPr>
            <a:r>
              <a:rPr lang="en-US" sz="1200" dirty="0"/>
              <a:t>Restorative practices not only reduce exclusionary discipline responses, but also promote a sense of safety and mutual respect on campuses by strengthening relationships, reducing bullying and violence, and repairing harm whenever possible. They also build social capital among school communities by engaging all students and school staff in the delivery and receipt of practices that facilitate shared decision making and communication.</a:t>
            </a:r>
          </a:p>
          <a:p>
            <a:endParaRPr lang="en-US" sz="1200" dirty="0"/>
          </a:p>
          <a:p>
            <a:r>
              <a:rPr lang="en-US" sz="1200" dirty="0"/>
              <a:t>Restorative practices include:</a:t>
            </a:r>
          </a:p>
          <a:p>
            <a:r>
              <a:rPr lang="en-US" sz="1200" b="1" dirty="0"/>
              <a:t>Community conferencing -</a:t>
            </a:r>
            <a:r>
              <a:rPr lang="en-US" sz="1200" dirty="0"/>
              <a:t> a practice that provides students and educators with effective ways to prevent and respond to school conflicts. Community conferencing involves the participation of all stakeholders affected by the behavior and allows everyone to contribute to the conflict resolution process.</a:t>
            </a:r>
          </a:p>
          <a:p>
            <a:r>
              <a:rPr lang="en-US" sz="1200" b="1" dirty="0"/>
              <a:t>Community service </a:t>
            </a:r>
            <a:r>
              <a:rPr lang="en-US" sz="1200" dirty="0"/>
              <a:t>allows individuals to restore a harm to the school community by providing a meaningful service that contributes to their individual improvement.</a:t>
            </a:r>
          </a:p>
          <a:p>
            <a:r>
              <a:rPr lang="en-US" sz="1200" b="1" dirty="0"/>
              <a:t>Peer juries </a:t>
            </a:r>
            <a:r>
              <a:rPr lang="en-US" sz="1200" dirty="0"/>
              <a:t>allow students who have broken a school rule and trained student jurors to collectively discuss why the rule was broken, who was affected, and how the referred student can repair the harm caused.</a:t>
            </a:r>
          </a:p>
          <a:p>
            <a:r>
              <a:rPr lang="en-US" sz="1200" dirty="0"/>
              <a:t>A </a:t>
            </a:r>
            <a:r>
              <a:rPr lang="en-US" sz="1200" b="1" dirty="0"/>
              <a:t>restorative circle</a:t>
            </a:r>
            <a:r>
              <a:rPr lang="en-US" sz="1200" dirty="0"/>
              <a:t> is a versatile restorative practice that can be used proactively to develop relationships and build community, or reactively to respond to a wrongdoing or conflict. Circles can be used to teach social skills such as listening, respect, and problem solving. Circles provide people an opportunity to speak and listen to one another in a safe atmosphere and allow educators and students to be heard and offer their own perspectives. Circles can be used to celebrate student accomplishments, begin and end the day, and discuss difficult issues. </a:t>
            </a:r>
          </a:p>
          <a:p>
            <a:r>
              <a:rPr lang="en-US" sz="1200" b="1" dirty="0"/>
              <a:t>Conflict resolution </a:t>
            </a:r>
            <a:r>
              <a:rPr lang="en-US" sz="1200" dirty="0"/>
              <a:t>programs provide students with instruction in problem-solving and self-control skills. These programs teach students how to manage potential conflict, defuse situations, assuage hurt feelings, and reduce any inclination to retaliate after a conflict. </a:t>
            </a:r>
          </a:p>
          <a:p>
            <a:r>
              <a:rPr lang="en-US" sz="1200" dirty="0"/>
              <a:t>One method of resolving conflict is through </a:t>
            </a:r>
            <a:r>
              <a:rPr lang="en-US" sz="1200" b="1" dirty="0"/>
              <a:t>peer mediation</a:t>
            </a:r>
            <a:r>
              <a:rPr lang="en-US" sz="1200" dirty="0"/>
              <a:t>. Peer mediation trains students to help other students resolve differences.</a:t>
            </a:r>
          </a:p>
          <a:p>
            <a:r>
              <a:rPr lang="en-US" sz="1200" b="1" dirty="0"/>
              <a:t>Informal practices </a:t>
            </a:r>
            <a:r>
              <a:rPr lang="en-US" sz="1200" dirty="0"/>
              <a:t>are small ways educators and other school personnel can influence a positive environment. These practices include using affective statements, which communicate people’s feelings (e.g., I feel happy when you complete your homework because it shows me how well you understand the topic), and affective questions, which cause people to reflect on how their behavior has affected others (e.g., what were you thinking of at the time?); other examples include proactive engagement with students and families, mentor relationships, community service, and lunch time table talks.</a:t>
            </a:r>
          </a:p>
          <a:p>
            <a:endParaRPr lang="en-US" sz="1200" dirty="0"/>
          </a:p>
          <a:p>
            <a:r>
              <a:rPr lang="en-US" sz="1200" dirty="0"/>
              <a:t>Restorative practices have demonstrated several positive outcomes including:</a:t>
            </a:r>
          </a:p>
          <a:p>
            <a:pPr marL="193322" indent="-181240">
              <a:buFont typeface="Arial" panose="020B0604020202020204" pitchFamily="34" charset="0"/>
              <a:buChar char="•"/>
            </a:pPr>
            <a:r>
              <a:rPr lang="en-US" sz="1200" dirty="0"/>
              <a:t>Improved school climate (</a:t>
            </a:r>
            <a:r>
              <a:rPr lang="en-US" sz="1200" dirty="0" err="1"/>
              <a:t>Mirsky</a:t>
            </a:r>
            <a:r>
              <a:rPr lang="en-US" sz="1200" dirty="0"/>
              <a:t>, 2007; </a:t>
            </a:r>
            <a:r>
              <a:rPr lang="en-US" sz="1200" dirty="0" err="1"/>
              <a:t>Mirsky</a:t>
            </a:r>
            <a:r>
              <a:rPr lang="en-US" sz="1200" dirty="0"/>
              <a:t> &amp; </a:t>
            </a:r>
            <a:r>
              <a:rPr lang="en-US" sz="1200" dirty="0" err="1"/>
              <a:t>Watchel</a:t>
            </a:r>
            <a:r>
              <a:rPr lang="en-US" sz="1200" dirty="0"/>
              <a:t>, 2007)</a:t>
            </a:r>
          </a:p>
          <a:p>
            <a:pPr marL="193322" indent="-181240">
              <a:buFont typeface="Arial" panose="020B0604020202020204" pitchFamily="34" charset="0"/>
              <a:buChar char="•"/>
            </a:pPr>
            <a:r>
              <a:rPr lang="en-US" sz="1200" dirty="0"/>
              <a:t>Increased student connectedness, greater parent and community engagement, improved academic achievement (Gonzalez, 2012)</a:t>
            </a:r>
          </a:p>
          <a:p>
            <a:pPr marL="193322" indent="-181240">
              <a:buFont typeface="Arial" panose="020B0604020202020204" pitchFamily="34" charset="0"/>
              <a:buChar char="•"/>
            </a:pPr>
            <a:r>
              <a:rPr lang="en-US" sz="1200" dirty="0"/>
              <a:t>Decreases in discipline disparities, fighting, bullying, and suspensions (</a:t>
            </a:r>
            <a:r>
              <a:rPr lang="en-US" sz="1200" dirty="0" err="1"/>
              <a:t>Armour</a:t>
            </a:r>
            <a:r>
              <a:rPr lang="en-US" sz="1200" dirty="0"/>
              <a:t>, 2013; Baker, 2009; Gonzalez, 2012; </a:t>
            </a:r>
            <a:r>
              <a:rPr lang="en-US" sz="1200" dirty="0" err="1"/>
              <a:t>Suvall</a:t>
            </a:r>
            <a:r>
              <a:rPr lang="en-US" sz="1200" dirty="0"/>
              <a:t>, 2009)</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29</a:t>
            </a:fld>
            <a:endParaRPr lang="en-US">
              <a:solidFill>
                <a:prstClr val="black"/>
              </a:solidFill>
              <a:latin typeface="Calibri"/>
            </a:endParaRPr>
          </a:p>
        </p:txBody>
      </p:sp>
    </p:spTree>
    <p:extLst>
      <p:ext uri="{BB962C8B-B14F-4D97-AF65-F5344CB8AC3E}">
        <p14:creationId xmlns:p14="http://schemas.microsoft.com/office/powerpoint/2010/main" val="260237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154512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793750"/>
            <a:ext cx="5759450" cy="3240088"/>
          </a:xfrm>
        </p:spPr>
      </p:sp>
      <p:sp>
        <p:nvSpPr>
          <p:cNvPr id="3" name="Notes Placeholder 2"/>
          <p:cNvSpPr>
            <a:spLocks noGrp="1"/>
          </p:cNvSpPr>
          <p:nvPr>
            <p:ph type="body" idx="1"/>
          </p:nvPr>
        </p:nvSpPr>
        <p:spPr>
          <a:xfrm>
            <a:off x="750047" y="4103218"/>
            <a:ext cx="5852160" cy="4703898"/>
          </a:xfrm>
        </p:spPr>
        <p:txBody>
          <a:bodyPr/>
          <a:lstStyle/>
          <a:p>
            <a:pPr marR="228228" defTabSz="966612">
              <a:tabLst>
                <a:tab pos="470552" algn="l"/>
                <a:tab pos="4893474" algn="l"/>
              </a:tabLst>
              <a:defRPr/>
            </a:pPr>
            <a:r>
              <a:rPr lang="en-US" sz="1200" b="1" kern="0" dirty="0">
                <a:solidFill>
                  <a:schemeClr val="tx1"/>
                </a:solidFill>
                <a:ea typeface="Times New Roman" panose="02020603050405020304" pitchFamily="18" charset="0"/>
              </a:rPr>
              <a:t>Consider - </a:t>
            </a:r>
            <a:r>
              <a:rPr lang="en-US" sz="1200" dirty="0">
                <a:solidFill>
                  <a:schemeClr val="tx1"/>
                </a:solidFill>
              </a:rPr>
              <a:t>To what extent did your district/school use best practices to </a:t>
            </a:r>
            <a:r>
              <a:rPr lang="en-US" sz="1200" b="1" dirty="0">
                <a:solidFill>
                  <a:schemeClr val="tx1"/>
                </a:solidFill>
              </a:rPr>
              <a:t>promote or use discipline policies and practices aimed at reducing exclusionary responses</a:t>
            </a:r>
            <a:r>
              <a:rPr lang="en-US" sz="1200" dirty="0">
                <a:solidFill>
                  <a:schemeClr val="tx1"/>
                </a:solidFill>
              </a:rPr>
              <a:t>?</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Although disciplinary infractions may suggest that Tier 2 or Tier 3 services are warranted, school or district policies to limit exclusionary discipline are implemented universally for all students. </a:t>
            </a:r>
          </a:p>
          <a:p>
            <a:pPr marR="228228">
              <a:tabLst>
                <a:tab pos="470552" algn="l"/>
                <a:tab pos="4893474" algn="l"/>
              </a:tabLst>
            </a:pPr>
            <a:endParaRPr lang="en-US" sz="1200" kern="0" dirty="0">
              <a:ea typeface="Times New Roman" panose="02020603050405020304" pitchFamily="18" charset="0"/>
            </a:endParaRPr>
          </a:p>
          <a:p>
            <a:pPr marR="228228">
              <a:tabLst>
                <a:tab pos="470552" algn="l"/>
                <a:tab pos="4893474" algn="l"/>
              </a:tabLst>
            </a:pPr>
            <a:r>
              <a:rPr lang="en-US" sz="1200" kern="0" dirty="0">
                <a:ea typeface="Times New Roman" panose="02020603050405020304" pitchFamily="18" charset="0"/>
              </a:rPr>
              <a:t>The objective here is to reduce exclusionary discipline practices such as out of school suspensions or expulsions unless absolutely necessary.</a:t>
            </a:r>
          </a:p>
          <a:p>
            <a:pPr marR="228228">
              <a:tabLst>
                <a:tab pos="470552" algn="l"/>
                <a:tab pos="4893474" algn="l"/>
              </a:tabLst>
            </a:pPr>
            <a:endParaRPr lang="en-US" sz="1200" kern="0" dirty="0">
              <a:ea typeface="Times New Roman" panose="02020603050405020304" pitchFamily="18" charset="0"/>
            </a:endParaRPr>
          </a:p>
          <a:p>
            <a:pPr defTabSz="966612">
              <a:defRPr/>
            </a:pPr>
            <a:r>
              <a:rPr lang="en-US" sz="1200" b="1" dirty="0"/>
              <a:t>Best practices for this indicator include:</a:t>
            </a:r>
          </a:p>
          <a:p>
            <a:pPr marL="180975" indent="-180975">
              <a:buFont typeface="Arial" panose="020B0604020202020204" pitchFamily="34" charset="0"/>
              <a:buChar char="•"/>
            </a:pPr>
            <a:r>
              <a:rPr lang="en-US" dirty="0"/>
              <a:t>Collaborate with students and families representative of diverse cultural groups and identities to define problem behaviors and appropriate strategies to address them.</a:t>
            </a:r>
            <a:endParaRPr lang="en-US" dirty="0">
              <a:cs typeface="Calibri"/>
            </a:endParaRPr>
          </a:p>
          <a:p>
            <a:pPr marL="180975" indent="-180975">
              <a:buFont typeface="Arial" panose="020B0604020202020204" pitchFamily="34" charset="0"/>
              <a:buChar char="•"/>
            </a:pPr>
            <a:r>
              <a:rPr lang="en-US" dirty="0"/>
              <a:t>Implement discipline policies and procedures that are trauma-informed and healing-centered.</a:t>
            </a:r>
            <a:endParaRPr lang="en-US" dirty="0">
              <a:cs typeface="Calibri"/>
            </a:endParaRPr>
          </a:p>
          <a:p>
            <a:pPr marL="180975" indent="-180975">
              <a:buFont typeface="Arial" panose="020B0604020202020204" pitchFamily="34" charset="0"/>
              <a:buChar char="•"/>
            </a:pPr>
            <a:r>
              <a:rPr lang="en-US" dirty="0"/>
              <a:t>Implement discipline policies and procedures that are culturally responsive, anti-racist, and promote equity.</a:t>
            </a:r>
            <a:endParaRPr lang="en-US" dirty="0">
              <a:cs typeface="Calibri"/>
            </a:endParaRPr>
          </a:p>
          <a:p>
            <a:pPr marL="180975" indent="-180975">
              <a:buFont typeface="Arial" panose="020B0604020202020204" pitchFamily="34" charset="0"/>
              <a:buChar char="•"/>
            </a:pPr>
            <a:r>
              <a:rPr lang="en-US" dirty="0"/>
              <a:t>Describe discipline process in narrative format or depict graphically.</a:t>
            </a:r>
            <a:endParaRPr lang="en-US" dirty="0">
              <a:cs typeface="Calibri"/>
            </a:endParaRPr>
          </a:p>
          <a:p>
            <a:pPr marL="180975" indent="-180975">
              <a:buFont typeface="Arial" panose="020B0604020202020204" pitchFamily="34" charset="0"/>
              <a:buChar char="•"/>
            </a:pPr>
            <a:r>
              <a:rPr lang="en-US" dirty="0"/>
              <a:t>Include documentation procedures in discipline protocol.</a:t>
            </a:r>
            <a:endParaRPr lang="en-US" dirty="0">
              <a:cs typeface="Calibri"/>
            </a:endParaRPr>
          </a:p>
          <a:p>
            <a:pPr marL="180975" indent="-180975">
              <a:buFont typeface="Arial" panose="020B0604020202020204" pitchFamily="34" charset="0"/>
              <a:buChar char="•"/>
            </a:pPr>
            <a:r>
              <a:rPr lang="en-US" dirty="0"/>
              <a:t>Train and support school staff in evidence-informed, culturally responsive crisis de-escalation strategies and techniques.</a:t>
            </a:r>
            <a:endParaRPr lang="en-US" dirty="0">
              <a:cs typeface="Calibri"/>
            </a:endParaRPr>
          </a:p>
          <a:p>
            <a:pPr marL="180975" indent="-180975">
              <a:buFont typeface="Arial" panose="020B0604020202020204" pitchFamily="34" charset="0"/>
              <a:buChar char="•"/>
            </a:pPr>
            <a:r>
              <a:rPr lang="en-US" dirty="0"/>
              <a:t>Train and support staff in equitable implementation of disciplinary practices in ways that reduce racial/ethnic disproportionality in discipline responses.</a:t>
            </a:r>
            <a:endParaRPr lang="en-US" dirty="0">
              <a:cs typeface="Calibri" panose="020F0502020204030204"/>
            </a:endParaRPr>
          </a:p>
          <a:p>
            <a:pPr marL="180975" indent="-180975">
              <a:buFont typeface="Arial" panose="020B0604020202020204" pitchFamily="34" charset="0"/>
              <a:buChar char="•"/>
            </a:pPr>
            <a:r>
              <a:rPr lang="en-US" dirty="0"/>
              <a:t>Develop a multi-tiered system of culturally responsive, anti-racist emotional and behavioral health services and supports for students at risk for disruptive behavior related to mental health concerns or trauma exposure.</a:t>
            </a:r>
          </a:p>
          <a:p>
            <a:pPr marL="180975" indent="-180975">
              <a:buFont typeface="Arial" panose="020B0604020202020204" pitchFamily="34" charset="0"/>
              <a:buChar char="•"/>
            </a:pPr>
            <a:r>
              <a:rPr lang="en-US" dirty="0"/>
              <a:t>Use restorative practices that encourage student disciplinary practices that focus on repairing the harm caused by an incident and allowing the people most affected by the incident to participate in its resolution.</a:t>
            </a:r>
            <a:endParaRPr lang="en-US" dirty="0">
              <a:cs typeface="Calibri"/>
            </a:endParaRPr>
          </a:p>
          <a:p>
            <a:pPr marL="180975" indent="-180975">
              <a:buFont typeface="Arial" panose="020B0604020202020204" pitchFamily="34" charset="0"/>
              <a:buChar char="•"/>
            </a:pPr>
            <a:r>
              <a:rPr lang="en-US" dirty="0"/>
              <a:t>Use a process of graduated responses that are clearly defined, do not re-traumatize youth, limit involvement of law enforcement (e.g., School Resource Officers, community police), and eliminate exclusionary disciplinary practices when possible.</a:t>
            </a:r>
            <a:endParaRPr lang="en-US" dirty="0">
              <a:cs typeface="Calibri"/>
            </a:endParaRPr>
          </a:p>
          <a:p>
            <a:pPr marL="180975" indent="-180975">
              <a:buFont typeface="Arial" panose="020B0604020202020204" pitchFamily="34" charset="0"/>
              <a:buChar char="•"/>
            </a:pPr>
            <a:r>
              <a:rPr lang="en-US" dirty="0"/>
              <a:t>Examine number of suspensions/expulsions by demographic group to better understand any differences in policies or practices contributing to disproportionality and disparity.</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30</a:t>
            </a:fld>
            <a:endParaRPr lang="en-US">
              <a:solidFill>
                <a:prstClr val="black"/>
              </a:solidFill>
              <a:latin typeface="Calibri"/>
            </a:endParaRPr>
          </a:p>
        </p:txBody>
      </p:sp>
    </p:spTree>
    <p:extLst>
      <p:ext uri="{BB962C8B-B14F-4D97-AF65-F5344CB8AC3E}">
        <p14:creationId xmlns:p14="http://schemas.microsoft.com/office/powerpoint/2010/main" val="3298598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Issue Brief, developed by the Now is the Time Technical Assistance Center, describes a rise in use of restorative practices in schools, introduces different types, and provides a universal start-up guide for implementation.</a:t>
            </a:r>
          </a:p>
          <a:p>
            <a:endParaRPr lang="en-US" sz="1200" dirty="0"/>
          </a:p>
          <a:p>
            <a:r>
              <a:rPr lang="en-US" sz="1200" dirty="0"/>
              <a:t>The brief can be located on the Technical Assistance platform for the Center for Applied Research Solutions (CARS):</a:t>
            </a:r>
          </a:p>
          <a:p>
            <a:endParaRPr lang="en-US" sz="1200" dirty="0"/>
          </a:p>
          <a:p>
            <a:r>
              <a:rPr lang="en-US" sz="1200" dirty="0"/>
              <a:t>https://cars-</a:t>
            </a:r>
            <a:r>
              <a:rPr lang="en-US" sz="1200" dirty="0" err="1"/>
              <a:t>ta.groupsite.com</a:t>
            </a:r>
            <a:r>
              <a:rPr lang="en-US" sz="1200" dirty="0"/>
              <a:t>/page/project-aware</a:t>
            </a:r>
          </a:p>
          <a:p>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31</a:t>
            </a:fld>
            <a:endParaRPr lang="en-US">
              <a:solidFill>
                <a:prstClr val="black"/>
              </a:solidFill>
              <a:latin typeface="Calibri"/>
            </a:endParaRPr>
          </a:p>
        </p:txBody>
      </p:sp>
    </p:spTree>
    <p:extLst>
      <p:ext uri="{BB962C8B-B14F-4D97-AF65-F5344CB8AC3E}">
        <p14:creationId xmlns:p14="http://schemas.microsoft.com/office/powerpoint/2010/main" val="885705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23913"/>
            <a:ext cx="5759450" cy="3240087"/>
          </a:xfrm>
        </p:spPr>
      </p:sp>
      <p:sp>
        <p:nvSpPr>
          <p:cNvPr id="3" name="Notes Placeholder 2"/>
          <p:cNvSpPr>
            <a:spLocks noGrp="1"/>
          </p:cNvSpPr>
          <p:nvPr>
            <p:ph type="body" idx="1"/>
          </p:nvPr>
        </p:nvSpPr>
        <p:spPr>
          <a:xfrm>
            <a:off x="731520" y="4283242"/>
            <a:ext cx="5852160" cy="4211052"/>
          </a:xfrm>
        </p:spPr>
        <p:txBody>
          <a:bodyPr/>
          <a:lstStyle/>
          <a:p>
            <a:pPr defTabSz="966612">
              <a:defRPr/>
            </a:pPr>
            <a:r>
              <a:rPr lang="en-US" sz="1200" kern="0" dirty="0">
                <a:ea typeface="Times New Roman" panose="02020603050405020304" pitchFamily="18" charset="0"/>
              </a:rPr>
              <a:t>Next, we will discuss mental health literacy for all students and staff.  </a:t>
            </a:r>
            <a:r>
              <a:rPr lang="en-US" sz="1200" dirty="0"/>
              <a:t>Mental health literacy has been defined as “knowledge and beliefs about mental disorders which aid their recognition, management or prevention.” </a:t>
            </a:r>
          </a:p>
          <a:p>
            <a:pPr defTabSz="966612">
              <a:defRPr/>
            </a:pPr>
            <a:endParaRPr lang="en-US" sz="1200" dirty="0"/>
          </a:p>
          <a:p>
            <a:pPr defTabSz="966612">
              <a:defRPr/>
            </a:pPr>
            <a:r>
              <a:rPr lang="en-US" sz="1200" dirty="0"/>
              <a:t>Mental health literacy consists of several components, including:</a:t>
            </a:r>
          </a:p>
          <a:p>
            <a:pPr marL="181240" indent="-181240" defTabSz="966612">
              <a:buFont typeface="Arial" panose="020B0604020202020204" pitchFamily="34" charset="0"/>
              <a:buChar char="•"/>
              <a:defRPr/>
            </a:pPr>
            <a:r>
              <a:rPr lang="en-US" sz="1200" dirty="0"/>
              <a:t>understanding how to obtain and maintain positive mental health; </a:t>
            </a:r>
          </a:p>
          <a:p>
            <a:pPr marL="181240" indent="-181240" defTabSz="966612">
              <a:buFont typeface="Arial" panose="020B0604020202020204" pitchFamily="34" charset="0"/>
              <a:buChar char="•"/>
              <a:defRPr/>
            </a:pPr>
            <a:r>
              <a:rPr lang="en-US" sz="1200" dirty="0"/>
              <a:t>understanding mental disorders and their treatments; </a:t>
            </a:r>
          </a:p>
          <a:p>
            <a:pPr marL="181240" indent="-181240" defTabSz="966612">
              <a:buFont typeface="Arial" panose="020B0604020202020204" pitchFamily="34" charset="0"/>
              <a:buChar char="•"/>
              <a:defRPr/>
            </a:pPr>
            <a:r>
              <a:rPr lang="en-US" sz="1200" dirty="0"/>
              <a:t>decreasing stigma related to mental disorders; and, </a:t>
            </a:r>
          </a:p>
          <a:p>
            <a:pPr marL="181240" indent="-181240" defTabSz="966612">
              <a:buFont typeface="Arial" panose="020B0604020202020204" pitchFamily="34" charset="0"/>
              <a:buChar char="•"/>
              <a:defRPr/>
            </a:pPr>
            <a:r>
              <a:rPr lang="en-US" sz="1200" dirty="0"/>
              <a:t>enhancing help-seeking efficacy (which refers to knowing when and where to seek help and developing competencies designed to improve one’s mental health care and self-management capabilities). </a:t>
            </a:r>
          </a:p>
          <a:p>
            <a:pPr defTabSz="966612">
              <a:defRPr/>
            </a:pPr>
            <a:endParaRPr lang="en-US" sz="1200" dirty="0"/>
          </a:p>
          <a:p>
            <a:pPr defTabSz="966612">
              <a:defRPr/>
            </a:pPr>
            <a:r>
              <a:rPr lang="en-US" sz="1200" dirty="0"/>
              <a:t>In the context of districts and schools, mental health literacy programs are relevant for students, parents, and staff to develop knowledge and help-seeking efficacy for themselves as well as how to support others.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32</a:t>
            </a:fld>
            <a:endParaRPr lang="en-US">
              <a:solidFill>
                <a:prstClr val="black"/>
              </a:solidFill>
              <a:latin typeface="Calibri"/>
            </a:endParaRPr>
          </a:p>
        </p:txBody>
      </p:sp>
    </p:spTree>
    <p:extLst>
      <p:ext uri="{BB962C8B-B14F-4D97-AF65-F5344CB8AC3E}">
        <p14:creationId xmlns:p14="http://schemas.microsoft.com/office/powerpoint/2010/main" val="3665807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solidFill>
                  <a:schemeClr val="tx1"/>
                </a:solidFill>
                <a:ea typeface="Times New Roman" panose="02020603050405020304" pitchFamily="18" charset="0"/>
              </a:rPr>
              <a:t>Consider - </a:t>
            </a:r>
            <a:r>
              <a:rPr lang="en-US" sz="1200" dirty="0">
                <a:solidFill>
                  <a:schemeClr val="tx1"/>
                </a:solidFill>
              </a:rPr>
              <a:t>To what extent did your district/school use best practices to </a:t>
            </a:r>
            <a:r>
              <a:rPr lang="en-US" sz="1200" b="1" dirty="0">
                <a:solidFill>
                  <a:schemeClr val="tx1"/>
                </a:solidFill>
              </a:rPr>
              <a:t>increase</a:t>
            </a:r>
            <a:r>
              <a:rPr lang="en-US" sz="1200" dirty="0">
                <a:solidFill>
                  <a:schemeClr val="tx1"/>
                </a:solidFill>
              </a:rPr>
              <a:t> </a:t>
            </a:r>
            <a:r>
              <a:rPr lang="en-US" sz="1200" b="1" dirty="0">
                <a:solidFill>
                  <a:schemeClr val="tx1"/>
                </a:solidFill>
              </a:rPr>
              <a:t>mental health literacy for all students and staff</a:t>
            </a:r>
            <a:r>
              <a:rPr lang="en-US" sz="1200" dirty="0">
                <a:solidFill>
                  <a:schemeClr val="tx1"/>
                </a:solidFill>
              </a:rPr>
              <a:t>?</a:t>
            </a:r>
          </a:p>
          <a:p>
            <a:pPr marR="227965" defTabSz="966612">
              <a:tabLst>
                <a:tab pos="470552" algn="l"/>
                <a:tab pos="4893474" algn="l"/>
              </a:tabLst>
              <a:defRPr/>
            </a:pPr>
            <a:r>
              <a:rPr lang="en-US" sz="1200" b="1" dirty="0"/>
              <a:t>Best practices for this indicator include:</a:t>
            </a:r>
            <a:endParaRPr lang="en-US" sz="1200" dirty="0"/>
          </a:p>
          <a:p>
            <a:pPr marL="285750" indent="-285750" defTabSz="966612">
              <a:buFont typeface="Arial"/>
              <a:buChar char="•"/>
              <a:tabLst>
                <a:tab pos="470552" algn="l"/>
                <a:tab pos="4893474" algn="l"/>
              </a:tabLst>
              <a:defRPr/>
            </a:pPr>
            <a:r>
              <a:rPr lang="en-US" dirty="0">
                <a:cs typeface="Calibri" panose="020F0502020204030204"/>
              </a:rPr>
              <a:t>Develop</a:t>
            </a:r>
            <a:r>
              <a:rPr lang="en-US" dirty="0"/>
              <a:t> a clear plan for assessing current mental health literacy of students and school staff, as baseline data and to inform further improvement goals.</a:t>
            </a:r>
          </a:p>
          <a:p>
            <a:pPr marL="285750" indent="-285750" defTabSz="966612">
              <a:buFont typeface="Arial"/>
              <a:buChar char="•"/>
              <a:tabLst>
                <a:tab pos="470552" algn="l"/>
                <a:tab pos="4893474" algn="l"/>
              </a:tabLst>
              <a:defRPr/>
            </a:pPr>
            <a:r>
              <a:rPr lang="en-US" dirty="0"/>
              <a:t>Work with students, caregivers, and school staff of various cultural identities and groups to determine the most meaningful, feasible ways to promote mental health literacy.</a:t>
            </a:r>
          </a:p>
          <a:p>
            <a:pPr marL="285750" indent="-285750" defTabSz="966612">
              <a:buFont typeface="Arial"/>
              <a:buChar char="•"/>
              <a:tabLst>
                <a:tab pos="470552" algn="l"/>
                <a:tab pos="4893474" algn="l"/>
              </a:tabLst>
              <a:defRPr/>
            </a:pPr>
            <a:r>
              <a:rPr lang="en-US" dirty="0"/>
              <a:t>Deliver and evaluate culturally responsive professional learning opportunities, from pre-K-12, to</a:t>
            </a:r>
          </a:p>
          <a:p>
            <a:pPr marL="742950" lvl="1" indent="-285750" defTabSz="966612">
              <a:buFont typeface="Arial"/>
              <a:buChar char="•"/>
              <a:tabLst>
                <a:tab pos="470552" algn="l"/>
                <a:tab pos="4893474" algn="l"/>
              </a:tabLst>
              <a:defRPr/>
            </a:pPr>
            <a:r>
              <a:rPr lang="en-US" dirty="0"/>
              <a:t>Understand how to optimize and maintain good mental health for themselves and others.</a:t>
            </a:r>
          </a:p>
          <a:p>
            <a:pPr marL="742950" lvl="1" indent="-285750" defTabSz="966612">
              <a:buFont typeface="Arial"/>
              <a:buChar char="•"/>
              <a:tabLst>
                <a:tab pos="470552" algn="l"/>
                <a:tab pos="4893474" algn="l"/>
              </a:tabLst>
              <a:defRPr/>
            </a:pPr>
            <a:r>
              <a:rPr lang="en-US" dirty="0"/>
              <a:t>Understand stress and trauma and mental health conditions and their treatment.</a:t>
            </a:r>
          </a:p>
          <a:p>
            <a:pPr marL="742950" lvl="1" indent="-285750" defTabSz="966612">
              <a:buFont typeface="Arial"/>
              <a:buChar char="•"/>
              <a:tabLst>
                <a:tab pos="470552" algn="l"/>
                <a:tab pos="4893474" algn="l"/>
              </a:tabLst>
              <a:defRPr/>
            </a:pPr>
            <a:r>
              <a:rPr lang="en-US" dirty="0"/>
              <a:t>Reduce stigma about mental health needs and supports and understand the ways that culture and oppression influence mental health, stigma, and help-seeking behaviors.</a:t>
            </a:r>
          </a:p>
          <a:p>
            <a:pPr marL="742950" lvl="1" indent="-285750" defTabSz="966612">
              <a:buFont typeface="Arial"/>
              <a:buChar char="•"/>
              <a:tabLst>
                <a:tab pos="470552" algn="l"/>
                <a:tab pos="4893474" algn="l"/>
              </a:tabLst>
              <a:defRPr/>
            </a:pPr>
            <a:r>
              <a:rPr lang="en-US" dirty="0"/>
              <a:t>Increase skills to link students to mental health prevention or intervention supports when needed.</a:t>
            </a:r>
            <a:endParaRPr lang="en-US" dirty="0">
              <a:cs typeface="Calibri" panose="020F0502020204030204"/>
            </a:endParaRPr>
          </a:p>
          <a:p>
            <a:pPr marL="285750" indent="-285750" defTabSz="966612">
              <a:buFont typeface="Arial"/>
              <a:buChar char="•"/>
              <a:tabLst>
                <a:tab pos="470552" algn="l"/>
                <a:tab pos="4893474" algn="l"/>
              </a:tabLst>
              <a:defRPr/>
            </a:pPr>
            <a:r>
              <a:rPr lang="en-US" dirty="0"/>
              <a:t>Ensure mental health literacy activities and skills taught are culturally relevant and build on cultural strengths and assets of diverse cultural groups and identities.</a:t>
            </a:r>
            <a:endParaRPr lang="en-US" dirty="0">
              <a:cs typeface="Calibri" panose="020F0502020204030204"/>
            </a:endParaRPr>
          </a:p>
          <a:p>
            <a:pPr marL="285750" indent="-285750" defTabSz="966612">
              <a:buFont typeface="Arial"/>
              <a:buChar char="•"/>
              <a:tabLst>
                <a:tab pos="470552" algn="l"/>
                <a:tab pos="4893474" algn="l"/>
              </a:tabLst>
              <a:defRPr/>
            </a:pPr>
            <a:r>
              <a:rPr lang="en-US" dirty="0"/>
              <a:t>Ensure mental health literacy activities are developed with and communicated by students, caregivers, and members of the school community who represent diverse cultural groups and identities.</a:t>
            </a:r>
            <a:endParaRPr lang="en-US" dirty="0">
              <a:cs typeface="Calibri" panose="020F0502020204030204"/>
            </a:endParaRPr>
          </a:p>
          <a:p>
            <a:pPr marL="285750" indent="-285750" defTabSz="966612">
              <a:buFont typeface="Arial"/>
              <a:buChar char="•"/>
              <a:tabLst>
                <a:tab pos="470552" algn="l"/>
                <a:tab pos="4893474" algn="l"/>
              </a:tabLst>
              <a:defRPr/>
            </a:pPr>
            <a:r>
              <a:rPr lang="en-US" dirty="0"/>
              <a:t>Ensure mental health literacy activities are ongoing throughout the school year (i.e., activities go beyond a one-time training or educational materials posted in the building).</a:t>
            </a:r>
            <a:endParaRPr lang="en-US" dirty="0">
              <a:cs typeface="Calibri"/>
            </a:endParaRPr>
          </a:p>
          <a:p>
            <a:pPr marL="285750" marR="227965" indent="-285750" defTabSz="966612">
              <a:buFont typeface="Arial"/>
              <a:buChar char="•"/>
              <a:tabLst>
                <a:tab pos="470552" algn="l"/>
                <a:tab pos="4893474" algn="l"/>
              </a:tabLst>
              <a:defRPr/>
            </a:pPr>
            <a:r>
              <a:rPr lang="en-US" dirty="0"/>
              <a:t>Reassess mental health literacy on a routine basis to monitor progress and inform team planning for ongoing activities.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33</a:t>
            </a:fld>
            <a:endParaRPr lang="en-US">
              <a:solidFill>
                <a:prstClr val="black"/>
              </a:solidFill>
              <a:latin typeface="Calibri"/>
            </a:endParaRPr>
          </a:p>
        </p:txBody>
      </p:sp>
    </p:spTree>
    <p:extLst>
      <p:ext uri="{BB962C8B-B14F-4D97-AF65-F5344CB8AC3E}">
        <p14:creationId xmlns:p14="http://schemas.microsoft.com/office/powerpoint/2010/main" val="283811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r>
              <a:rPr lang="en-US" sz="1200" dirty="0"/>
              <a:t>Schools and districts incorporate mental health literacy in different ways depending on what students, parents and staff feel will be most relevant and impactful in the community.</a:t>
            </a:r>
          </a:p>
          <a:p>
            <a:endParaRPr lang="en-US" sz="1200" dirty="0"/>
          </a:p>
          <a:p>
            <a:r>
              <a:rPr lang="en-US" sz="1200" dirty="0"/>
              <a:t>Here are some ideas to get started:</a:t>
            </a:r>
          </a:p>
          <a:p>
            <a:r>
              <a:rPr lang="en-US" sz="1200" dirty="0"/>
              <a:t>Invite your local NAMI to give a presentation to your students and teachers. </a:t>
            </a:r>
            <a:r>
              <a:rPr lang="en-US" sz="1200" dirty="0" err="1"/>
              <a:t>NAMI’s</a:t>
            </a:r>
            <a:r>
              <a:rPr lang="en-US" sz="1200" dirty="0"/>
              <a:t> Ending the Silence presentation discusses the warning signs of mental health conditions and what steps to take if a loved one is showing symptoms of a mental illness. These talks are tailored for different audiences, including students, school staff, and families. </a:t>
            </a:r>
          </a:p>
          <a:p>
            <a:endParaRPr lang="en-US" sz="1200" dirty="0"/>
          </a:p>
          <a:p>
            <a:r>
              <a:rPr lang="en-US" sz="1200" dirty="0"/>
              <a:t>Collaborate with your state’s mental health association to participate in campaigns for mental health awareness, e.g., children’s mental health awareness. In MD, Children’s Mental Health Matters is a statewide education campaign to raise awareness of children’s mental health needs. It is coordinated and supported by the Mental Health Association of Maryland, the Maryland Coalition of Families and Maryland Department of Health and Mental Hygiene – Behavioral Health Administration. https://www.childrensmentalhealthmatters.org/</a:t>
            </a:r>
          </a:p>
          <a:p>
            <a:endParaRPr lang="en-US" sz="1200" dirty="0"/>
          </a:p>
          <a:p>
            <a:r>
              <a:rPr lang="en-US" sz="1200" dirty="0"/>
              <a:t>Collaborate with organizations to help implement specific mental health literacy training and support in your school or district, such as Mental Health First Aid or Youth Mental Health First Aid, which provide training on how to identify, understand, and respond to signs of mental illnesses and substance use disorders.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 teacher-delivered mental health curricula, e.g., curriculum by Kutcher et al. for middle and high schools </a:t>
            </a:r>
            <a:r>
              <a:rPr lang="en-US" sz="1200" dirty="0">
                <a:hlinkClick r:id="rId3"/>
              </a:rPr>
              <a:t>http://teenmentalhealth.org/schoolmhl/school-mental-health-literacy/mental-health-high-school-curriculum-guide/download-the-guide/</a:t>
            </a:r>
            <a:r>
              <a:rPr lang="en-US" sz="1200" dirty="0"/>
              <a:t>. The guide consists of educator and student modules focused on understanding mental health, reducing stigma, and seeking help.</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34</a:t>
            </a:fld>
            <a:endParaRPr lang="en-US">
              <a:solidFill>
                <a:prstClr val="black"/>
              </a:solidFill>
              <a:latin typeface="Calibri"/>
            </a:endParaRPr>
          </a:p>
        </p:txBody>
      </p:sp>
    </p:spTree>
    <p:extLst>
      <p:ext uri="{BB962C8B-B14F-4D97-AF65-F5344CB8AC3E}">
        <p14:creationId xmlns:p14="http://schemas.microsoft.com/office/powerpoint/2010/main" val="2986130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a:lnSpc>
                <a:spcPct val="100000"/>
              </a:lnSpc>
            </a:pPr>
            <a:r>
              <a:rPr lang="en-US" sz="1200" dirty="0"/>
              <a:t>These are two widely adopted mental health literacy programs. </a:t>
            </a:r>
          </a:p>
          <a:p>
            <a:pPr>
              <a:lnSpc>
                <a:spcPct val="100000"/>
              </a:lnSpc>
            </a:pPr>
            <a:endParaRPr lang="en-US" sz="1200" dirty="0"/>
          </a:p>
          <a:p>
            <a:pPr>
              <a:lnSpc>
                <a:spcPct val="100000"/>
              </a:lnSpc>
            </a:pPr>
            <a:r>
              <a:rPr lang="en-US" sz="1200" b="1" dirty="0"/>
              <a:t>Mental Health Essentials for Educators </a:t>
            </a:r>
            <a:r>
              <a:rPr lang="en-US" sz="1200" dirty="0"/>
              <a:t>is available on </a:t>
            </a:r>
            <a:r>
              <a:rPr lang="en-US" sz="1200" dirty="0" err="1"/>
              <a:t>mentalhealthcollaborative.org</a:t>
            </a:r>
            <a:r>
              <a:rPr lang="en-US" sz="1200" dirty="0"/>
              <a:t>.  It aims to help teachers to be familiar with and comfortable with their understanding of mental health and mental health disorders and to share this information with students.  </a:t>
            </a:r>
          </a:p>
          <a:p>
            <a:pPr>
              <a:lnSpc>
                <a:spcPct val="100000"/>
              </a:lnSpc>
            </a:pPr>
            <a:endParaRPr lang="en-US" sz="1200" dirty="0"/>
          </a:p>
          <a:p>
            <a:pPr>
              <a:lnSpc>
                <a:spcPct val="100000"/>
              </a:lnSpc>
            </a:pPr>
            <a:r>
              <a:rPr lang="en-US" sz="1200" dirty="0"/>
              <a:t>Teachers deliver content in classrooms:</a:t>
            </a:r>
          </a:p>
          <a:p>
            <a:pPr marL="193322" lvl="1" indent="-96661">
              <a:lnSpc>
                <a:spcPct val="100000"/>
              </a:lnSpc>
              <a:buClr>
                <a:srgbClr val="6A4A62"/>
              </a:buClr>
              <a:buFont typeface="Arial" panose="020B0604020202020204" pitchFamily="34" charset="0"/>
              <a:buChar char="•"/>
            </a:pPr>
            <a:r>
              <a:rPr lang="en-US" sz="1200" dirty="0"/>
              <a:t>Obtaining and maintaining positive mental health</a:t>
            </a:r>
          </a:p>
          <a:p>
            <a:pPr marL="193322" lvl="1" indent="-96661">
              <a:lnSpc>
                <a:spcPct val="100000"/>
              </a:lnSpc>
              <a:buClr>
                <a:srgbClr val="6A4A62"/>
              </a:buClr>
              <a:buFont typeface="Arial" panose="020B0604020202020204" pitchFamily="34" charset="0"/>
              <a:buChar char="•"/>
            </a:pPr>
            <a:r>
              <a:rPr lang="en-US" sz="1200" dirty="0"/>
              <a:t>Understanding mental disorders and their treatments</a:t>
            </a:r>
          </a:p>
          <a:p>
            <a:pPr marL="193322" lvl="1" indent="-96661">
              <a:lnSpc>
                <a:spcPct val="100000"/>
              </a:lnSpc>
              <a:buClr>
                <a:srgbClr val="6A4A62"/>
              </a:buClr>
              <a:buFont typeface="Arial" panose="020B0604020202020204" pitchFamily="34" charset="0"/>
              <a:buChar char="•"/>
            </a:pPr>
            <a:r>
              <a:rPr lang="en-US" sz="1200" dirty="0"/>
              <a:t>Decreasing stigma related to mental disorders</a:t>
            </a:r>
          </a:p>
          <a:p>
            <a:pPr marL="193322" lvl="1" indent="-96661">
              <a:lnSpc>
                <a:spcPct val="100000"/>
              </a:lnSpc>
              <a:buClr>
                <a:srgbClr val="6A4A62"/>
              </a:buClr>
              <a:buFont typeface="Arial" panose="020B0604020202020204" pitchFamily="34" charset="0"/>
              <a:buChar char="•"/>
            </a:pPr>
            <a:r>
              <a:rPr lang="en-US" sz="1200" dirty="0"/>
              <a:t>Enhancing help-seeking efficacy</a:t>
            </a:r>
          </a:p>
          <a:p>
            <a:pPr marL="0" lvl="1">
              <a:lnSpc>
                <a:spcPct val="100000"/>
              </a:lnSpc>
              <a:buClr>
                <a:srgbClr val="6A4A62"/>
              </a:buClr>
            </a:pPr>
            <a:endParaRPr lang="en-US" sz="1200" dirty="0"/>
          </a:p>
          <a:p>
            <a:pPr marL="0" lvl="1">
              <a:lnSpc>
                <a:spcPct val="100000"/>
              </a:lnSpc>
              <a:buClr>
                <a:srgbClr val="6A4A62"/>
              </a:buClr>
            </a:pPr>
            <a:r>
              <a:rPr lang="en-US" sz="1200" dirty="0"/>
              <a:t>To purchase the curriculum: http://teenmentalhealth.org/product/mental-health-high-school-curriculum/</a:t>
            </a:r>
          </a:p>
          <a:p>
            <a:pPr lvl="1">
              <a:lnSpc>
                <a:spcPct val="100000"/>
              </a:lnSpc>
              <a:buClr>
                <a:srgbClr val="6A4A62"/>
              </a:buClr>
            </a:pPr>
            <a:endParaRPr lang="en-US" sz="1200" i="1" dirty="0"/>
          </a:p>
          <a:p>
            <a:pPr>
              <a:lnSpc>
                <a:spcPct val="100000"/>
              </a:lnSpc>
            </a:pPr>
            <a:r>
              <a:rPr lang="en-US" sz="1200" b="1" dirty="0"/>
              <a:t>Youth Mental Health First Aid </a:t>
            </a:r>
            <a:r>
              <a:rPr lang="en-US" sz="1200" dirty="0"/>
              <a:t>is an 8 hour public education course which teaches participants about the unique risk factors and warning signs of mental health concerns in youth.  It emphasizes the importance of early intervention and how to approach and refer an individual in crisis or contending with mental health concerns. </a:t>
            </a:r>
          </a:p>
          <a:p>
            <a:pPr>
              <a:lnSpc>
                <a:spcPct val="100000"/>
              </a:lnSpc>
            </a:pPr>
            <a:endParaRPr lang="en-US" sz="1200" dirty="0"/>
          </a:p>
          <a:p>
            <a:pPr>
              <a:lnSpc>
                <a:spcPct val="100000"/>
              </a:lnSpc>
            </a:pPr>
            <a:r>
              <a:rPr lang="en-US" sz="1200" dirty="0"/>
              <a:t>https://www.mentalhealthfirstaid.org/</a:t>
            </a:r>
          </a:p>
          <a:p>
            <a:pPr>
              <a:lnSpc>
                <a:spcPct val="100000"/>
              </a:lnSpc>
            </a:pPr>
            <a:r>
              <a:rPr lang="en-US" sz="1200" dirty="0"/>
              <a:t> </a:t>
            </a:r>
            <a:endParaRPr lang="en-US" sz="1200" b="1" dirty="0"/>
          </a:p>
          <a:p>
            <a:pPr>
              <a:lnSpc>
                <a:spcPct val="100000"/>
              </a:lnSpc>
            </a:pPr>
            <a:r>
              <a:rPr lang="en-US" sz="1200" i="1" dirty="0"/>
              <a:t>To learn more about taking a Youth Mental Health First Aid Course, please visit, https://www.mentalhealthfirstaid.org/take-a-course/</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35</a:t>
            </a:fld>
            <a:endParaRPr lang="en-US">
              <a:solidFill>
                <a:prstClr val="black"/>
              </a:solidFill>
              <a:latin typeface="Calibri"/>
            </a:endParaRPr>
          </a:p>
        </p:txBody>
      </p:sp>
    </p:spTree>
    <p:extLst>
      <p:ext uri="{BB962C8B-B14F-4D97-AF65-F5344CB8AC3E}">
        <p14:creationId xmlns:p14="http://schemas.microsoft.com/office/powerpoint/2010/main" val="2859046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kern="0" dirty="0">
                <a:ea typeface="Times New Roman" panose="02020603050405020304" pitchFamily="18" charset="0"/>
              </a:rPr>
              <a:t>The final specific Tier 1 practice to consider is social emotional learning skill development for all students. </a:t>
            </a:r>
          </a:p>
          <a:p>
            <a:endParaRPr lang="en-US" sz="1200" b="1" i="1" dirty="0"/>
          </a:p>
          <a:p>
            <a:r>
              <a:rPr lang="en-US" sz="1200" b="1" i="1" dirty="0"/>
              <a:t>Social and emotional learning (SEL) </a:t>
            </a:r>
            <a:r>
              <a:rPr lang="en-US" sz="1200" i="1" dirty="0"/>
              <a:t>is the process through which children and adults understand and manage emotions, set and achieve positive goals, feel and show empathy for others, establish and maintain positive relationships, and make responsible decisions. (</a:t>
            </a:r>
            <a:r>
              <a:rPr lang="en-US" sz="1200" i="1" u="sng" dirty="0">
                <a:hlinkClick r:id="rId3"/>
              </a:rPr>
              <a:t>www.casel.org</a:t>
            </a:r>
            <a:r>
              <a:rPr lang="en-US" sz="1200" i="1" dirty="0"/>
              <a:t>)</a:t>
            </a:r>
            <a:endParaRPr lang="en-US" sz="1200" b="1" dirty="0"/>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36</a:t>
            </a:fld>
            <a:endParaRPr lang="en-US">
              <a:solidFill>
                <a:prstClr val="black"/>
              </a:solidFill>
              <a:latin typeface="Calibri"/>
            </a:endParaRPr>
          </a:p>
        </p:txBody>
      </p:sp>
    </p:spTree>
    <p:extLst>
      <p:ext uri="{BB962C8B-B14F-4D97-AF65-F5344CB8AC3E}">
        <p14:creationId xmlns:p14="http://schemas.microsoft.com/office/powerpoint/2010/main" val="284120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R="228228" defTabSz="966612">
              <a:tabLst>
                <a:tab pos="470552" algn="l"/>
                <a:tab pos="4893474" algn="l"/>
              </a:tabLst>
              <a:defRPr/>
            </a:pPr>
            <a:r>
              <a:rPr lang="en-US" sz="1200" b="1" kern="0" dirty="0">
                <a:ea typeface="Times New Roman" panose="02020603050405020304" pitchFamily="18" charset="0"/>
              </a:rPr>
              <a:t>Consider - </a:t>
            </a:r>
            <a:r>
              <a:rPr lang="en-US" sz="1200" dirty="0"/>
              <a:t>To what extent did your district/school use best practices to </a:t>
            </a:r>
            <a:r>
              <a:rPr lang="en-US" sz="1200" b="1" dirty="0"/>
              <a:t>support SEL skill development for all students</a:t>
            </a:r>
            <a:r>
              <a:rPr lang="en-US" sz="1200" dirty="0"/>
              <a:t>?</a:t>
            </a:r>
          </a:p>
          <a:p>
            <a:pPr marR="228228" defTabSz="966612">
              <a:tabLst>
                <a:tab pos="470552" algn="l"/>
                <a:tab pos="4893474" algn="l"/>
              </a:tabLst>
              <a:defRPr/>
            </a:pPr>
            <a:endParaRPr lang="en-US" sz="1200" dirty="0">
              <a:solidFill>
                <a:srgbClr val="6A4A62"/>
              </a:solidFill>
            </a:endParaRPr>
          </a:p>
          <a:p>
            <a:pPr defTabSz="966612">
              <a:defRPr/>
            </a:pPr>
            <a:r>
              <a:rPr lang="en-US" sz="1200" b="1" dirty="0"/>
              <a:t>Best practices for this indicator include:</a:t>
            </a:r>
            <a:endParaRPr lang="en-US" sz="1200" b="1" dirty="0">
              <a:cs typeface="Calibri"/>
            </a:endParaRPr>
          </a:p>
          <a:p>
            <a:pPr marL="285750" indent="-285750" defTabSz="966612">
              <a:buFont typeface="Arial"/>
              <a:buChar char="•"/>
              <a:defRPr/>
            </a:pPr>
            <a:r>
              <a:rPr lang="en-US" dirty="0"/>
              <a:t>Develop a clear, plan for assessing current SEL skills among staff and students, as baseline data and to inform your team’s plan to inform further improvement goals.</a:t>
            </a:r>
            <a:endParaRPr lang="en-US" b="1" dirty="0"/>
          </a:p>
          <a:p>
            <a:pPr marL="285750" indent="-285750" defTabSz="966612">
              <a:buFont typeface="Arial"/>
              <a:buChar char="•"/>
              <a:defRPr/>
            </a:pPr>
            <a:r>
              <a:rPr lang="en-US" dirty="0"/>
              <a:t>Incorporate SEL skills that promote anti-racism and equity, including recognizing and making sense of oppressive social forces, effecting societal/system change, challenging injustice, and affirming diverse ways of being (e.g., diverse ways of expressing emotion).</a:t>
            </a:r>
            <a:endParaRPr lang="en-US" b="1" dirty="0"/>
          </a:p>
          <a:p>
            <a:pPr marL="285750" indent="-285750" defTabSz="966612">
              <a:buFont typeface="Arial"/>
              <a:buChar char="•"/>
              <a:defRPr/>
            </a:pPr>
            <a:r>
              <a:rPr lang="en-US" dirty="0"/>
              <a:t>As a team with school staff, community partners, caregivers, and students (who represent diverse cultural groups and identities), identify current activities or programs that support SEL skill development in the school and assess to what degree they are being implemented with fidelity and achieving desired outcomes.</a:t>
            </a:r>
            <a:endParaRPr lang="en-US" b="1" dirty="0"/>
          </a:p>
          <a:p>
            <a:pPr marL="285750" indent="-285750" defTabSz="966612">
              <a:buFont typeface="Arial"/>
              <a:buChar char="•"/>
              <a:defRPr/>
            </a:pPr>
            <a:r>
              <a:rPr lang="en-US" dirty="0"/>
              <a:t>As a team with school staff, caregivers, and students (who represent diverse cultural groups and identities), identify, select, and/or adapt SEL skill development practices or programs that meet the needs and strengths of all students.</a:t>
            </a:r>
            <a:endParaRPr lang="en-US" b="1" dirty="0"/>
          </a:p>
          <a:p>
            <a:pPr marL="285750" indent="-285750" defTabSz="966612">
              <a:buFont typeface="Arial"/>
              <a:buChar char="•"/>
              <a:defRPr/>
            </a:pPr>
            <a:r>
              <a:rPr lang="en-US" dirty="0"/>
              <a:t>Ensure SEL skill development activities are developed with and communicated by students, caregivers, and members of the school community who represent diverse cultural groups and identities.</a:t>
            </a:r>
            <a:endParaRPr lang="en-US" b="1" dirty="0"/>
          </a:p>
          <a:p>
            <a:pPr marL="285750" indent="-285750" defTabSz="966612">
              <a:buFont typeface="Arial"/>
              <a:buChar char="•"/>
              <a:defRPr/>
            </a:pPr>
            <a:r>
              <a:rPr lang="en-US" dirty="0"/>
              <a:t>Monitor implementation of SEL skill development activities for fidelity, feasibility, cultural responsiveness, and acceptability to school staff, students, and families.</a:t>
            </a:r>
            <a:endParaRPr lang="en-US" b="1" dirty="0">
              <a:cs typeface="Calibri"/>
            </a:endParaRPr>
          </a:p>
          <a:p>
            <a:pPr marL="285750" indent="-285750" defTabSz="966612">
              <a:buFont typeface="Arial"/>
              <a:buChar char="•"/>
              <a:defRPr/>
            </a:pPr>
            <a:r>
              <a:rPr lang="en-US" dirty="0"/>
              <a:t>Re-assess SEL skill development on a routine basis to monitor progress and inform feedback to school staff and team planning for ongoing activities.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37</a:t>
            </a:fld>
            <a:endParaRPr lang="en-US">
              <a:solidFill>
                <a:prstClr val="black"/>
              </a:solidFill>
              <a:latin typeface="Calibri"/>
            </a:endParaRPr>
          </a:p>
        </p:txBody>
      </p:sp>
    </p:spTree>
    <p:extLst>
      <p:ext uri="{BB962C8B-B14F-4D97-AF65-F5344CB8AC3E}">
        <p14:creationId xmlns:p14="http://schemas.microsoft.com/office/powerpoint/2010/main" val="1271445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r>
              <a:rPr lang="en-US" sz="1200" dirty="0"/>
              <a:t>A commonly used SEL framework was developed by the Collaborative for Academic, Social and Emotional Learning (CASEL, 2017 – see https://casel.org/what-is-sel/)</a:t>
            </a:r>
          </a:p>
          <a:p>
            <a:endParaRPr lang="en-US" sz="1200" dirty="0"/>
          </a:p>
          <a:p>
            <a:r>
              <a:rPr lang="en-US" sz="1200" dirty="0"/>
              <a:t>It includes five core domains of SEL competencies:</a:t>
            </a:r>
            <a:endParaRPr lang="en-US" sz="1200" b="1" dirty="0"/>
          </a:p>
          <a:p>
            <a:pPr marL="193322"/>
            <a:r>
              <a:rPr lang="en-US" sz="1200" i="1" dirty="0"/>
              <a:t>1) Self-awareness: Know your strengths and limitations, with a well-grounded sense of confidence, optimism, and a “growth mindset.”</a:t>
            </a:r>
            <a:endParaRPr lang="en-US" sz="1200" b="1" dirty="0"/>
          </a:p>
          <a:p>
            <a:pPr marL="193322"/>
            <a:r>
              <a:rPr lang="en-US" sz="1200" i="1" dirty="0"/>
              <a:t>2) Self-management: Effectively manage stress, control impulses, and motivate yourself to set and achieve goals.</a:t>
            </a:r>
            <a:endParaRPr lang="en-US" sz="1200" b="1" dirty="0"/>
          </a:p>
          <a:p>
            <a:pPr marL="193322"/>
            <a:r>
              <a:rPr lang="en-US" sz="1200" i="1" dirty="0"/>
              <a:t>3) Social awareness: Understand the perspectives of others and empathize with them, including those from diverse backgrounds and cultures.</a:t>
            </a:r>
            <a:endParaRPr lang="en-US" sz="1200" b="1" dirty="0"/>
          </a:p>
          <a:p>
            <a:pPr marL="193322"/>
            <a:r>
              <a:rPr lang="en-US" sz="1200" i="1" dirty="0"/>
              <a:t>4) Relationship skills: Communicate clearly, listen well, cooperate with others, resist inappropriate social pressure, negotiate conflict constructively, and seek and offer help when needed.</a:t>
            </a:r>
            <a:endParaRPr lang="en-US" sz="1200" b="1" dirty="0"/>
          </a:p>
          <a:p>
            <a:pPr marL="193322"/>
            <a:r>
              <a:rPr lang="en-US" sz="1200" i="1" dirty="0"/>
              <a:t>5) Responsible decision-making: Make constructive choices about personal behavior and social interactions based on ethical standards, safety, and social norms. (</a:t>
            </a:r>
            <a:r>
              <a:rPr lang="en-US" sz="1200" i="1" u="sng" dirty="0">
                <a:hlinkClick r:id="rId3"/>
              </a:rPr>
              <a:t>www.casel.org</a:t>
            </a:r>
            <a:r>
              <a:rPr lang="en-US" sz="1200" i="1" dirty="0"/>
              <a:t> ) </a:t>
            </a:r>
            <a:endParaRPr lang="en-US" sz="1200" b="1" dirty="0"/>
          </a:p>
          <a:p>
            <a:endParaRPr lang="en-US" sz="1200" dirty="0"/>
          </a:p>
          <a:p>
            <a:pPr defTabSz="966612">
              <a:defRPr/>
            </a:pPr>
            <a:r>
              <a:rPr lang="en-US" sz="1200" dirty="0">
                <a:solidFill>
                  <a:prstClr val="black"/>
                </a:solidFill>
              </a:rPr>
              <a:t>There is a robust and continuously growing research base demonstrating the desired outcomes associated with social emotional learning. Increases in academic achievement, prosocial behavior, social emotional skills and positive self-image have been found, in addition to decreases in conduct problems, emotional distress and substance use.</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38</a:t>
            </a:fld>
            <a:endParaRPr lang="en-US">
              <a:solidFill>
                <a:prstClr val="black"/>
              </a:solidFill>
              <a:latin typeface="Calibri"/>
            </a:endParaRPr>
          </a:p>
        </p:txBody>
      </p:sp>
    </p:spTree>
    <p:extLst>
      <p:ext uri="{BB962C8B-B14F-4D97-AF65-F5344CB8AC3E}">
        <p14:creationId xmlns:p14="http://schemas.microsoft.com/office/powerpoint/2010/main" val="2088827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CASEL’s </a:t>
            </a:r>
            <a:r>
              <a:rPr lang="en-US" sz="1200" dirty="0" err="1"/>
              <a:t>SELect</a:t>
            </a:r>
            <a:r>
              <a:rPr lang="en-US" sz="1200" dirty="0"/>
              <a:t> program guides provide guidance for educators about specific programs to choose and implement. </a:t>
            </a:r>
          </a:p>
          <a:p>
            <a:endParaRPr lang="en-US" sz="1200" dirty="0"/>
          </a:p>
          <a:p>
            <a:r>
              <a:rPr lang="en-US" sz="1200" dirty="0"/>
              <a:t>The CASEL District Resource Center has a team self-assessment for districts to gauge their capacity and readiness for SEL implementation - https://drc.casel.org </a:t>
            </a:r>
          </a:p>
          <a:p>
            <a:endParaRPr lang="en-US" sz="1200" dirty="0"/>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39</a:t>
            </a:fld>
            <a:endParaRPr lang="en-US">
              <a:solidFill>
                <a:prstClr val="black"/>
              </a:solidFill>
              <a:latin typeface="Calibri"/>
            </a:endParaRPr>
          </a:p>
        </p:txBody>
      </p:sp>
    </p:spTree>
    <p:extLst>
      <p:ext uri="{BB962C8B-B14F-4D97-AF65-F5344CB8AC3E}">
        <p14:creationId xmlns:p14="http://schemas.microsoft.com/office/powerpoint/2010/main" val="54990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lnSpc>
                <a:spcPct val="90000"/>
              </a:lnSpc>
              <a:spcBef>
                <a:spcPts val="1057"/>
              </a:spcBef>
              <a:defRPr/>
            </a:pPr>
            <a:r>
              <a:rPr lang="en-US" sz="1200" dirty="0">
                <a:solidFill>
                  <a:prstClr val="black"/>
                </a:solidFill>
              </a:rPr>
              <a:t>In this module, we will review the definition of mental health promotion and its value in schools. This module has two main parts. The first is about specific types of services and supports that may be included within the array of your mental health promotion offerings. The second is about quality indicators and best practices to ensure that any mental health promotion (Tier 1) service or support provided is of high quality. </a:t>
            </a:r>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4</a:t>
            </a:fld>
            <a:endParaRPr lang="en-US" dirty="0">
              <a:solidFill>
                <a:prstClr val="black"/>
              </a:solidFill>
              <a:latin typeface="Calibri"/>
            </a:endParaRPr>
          </a:p>
        </p:txBody>
      </p:sp>
    </p:spTree>
    <p:extLst>
      <p:ext uri="{BB962C8B-B14F-4D97-AF65-F5344CB8AC3E}">
        <p14:creationId xmlns:p14="http://schemas.microsoft.com/office/powerpoint/2010/main" val="382570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example illustrates how one district was able to scale up their SEL implementation to all the schools in their district. </a:t>
            </a:r>
          </a:p>
          <a:p>
            <a:endParaRPr lang="en-US" sz="1200" dirty="0"/>
          </a:p>
          <a:p>
            <a:pPr defTabSz="966612">
              <a:defRPr/>
            </a:pPr>
            <a:r>
              <a:rPr lang="en-US" sz="1200" dirty="0"/>
              <a:t>Austin Independent School District has implemented SEL in all 129 schools. Each campus has an assigned SEL specialist who provides professional development, observes </a:t>
            </a:r>
            <a:r>
              <a:rPr lang="en-US" sz="1200" dirty="0" err="1"/>
              <a:t>SEL</a:t>
            </a:r>
            <a:r>
              <a:rPr lang="en-US" sz="1200" dirty="0"/>
              <a:t> lessons, and provides feedback on instruction and integration of SEL skills and concepts in the classroom. Campus administrators and teams work with these specialists to develop SEL goals and action plans. This process started with a steering committee that worked for 12 months to clarify the SEL vision and develop five priorities related to district-wide SEL integration. Visit </a:t>
            </a:r>
            <a:r>
              <a:rPr lang="en-US" sz="1200" dirty="0">
                <a:hlinkClick r:id="rId3"/>
              </a:rPr>
              <a:t>https://www.austinisd.org/sel</a:t>
            </a:r>
            <a:r>
              <a:rPr lang="en-US" sz="1200" dirty="0"/>
              <a:t> to learn more.</a:t>
            </a: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40</a:t>
            </a:fld>
            <a:endParaRPr lang="en-US">
              <a:solidFill>
                <a:prstClr val="black"/>
              </a:solidFill>
              <a:latin typeface="Calibri"/>
            </a:endParaRPr>
          </a:p>
        </p:txBody>
      </p:sp>
    </p:spTree>
    <p:extLst>
      <p:ext uri="{BB962C8B-B14F-4D97-AF65-F5344CB8AC3E}">
        <p14:creationId xmlns:p14="http://schemas.microsoft.com/office/powerpoint/2010/main" val="1571165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second half of this presentation focuses on quality indicators and best practices that can be applied to any mental health promotion (Tier 1 service or support).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41</a:t>
            </a:fld>
            <a:endParaRPr lang="en-US">
              <a:solidFill>
                <a:prstClr val="black"/>
              </a:solidFill>
              <a:latin typeface="Calibri"/>
            </a:endParaRPr>
          </a:p>
        </p:txBody>
      </p:sp>
    </p:spTree>
    <p:extLst>
      <p:ext uri="{BB962C8B-B14F-4D97-AF65-F5344CB8AC3E}">
        <p14:creationId xmlns:p14="http://schemas.microsoft.com/office/powerpoint/2010/main" val="3250739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did your district/school use best practices to </a:t>
            </a:r>
            <a:r>
              <a:rPr lang="en-US" sz="1200" b="1" dirty="0">
                <a:solidFill>
                  <a:srgbClr val="6A4A62"/>
                </a:solidFill>
              </a:rPr>
              <a:t>determine whether mental health promotion (Tier 1) services and supports are evidence-informed</a:t>
            </a:r>
            <a:r>
              <a:rPr lang="en-US" sz="1200" dirty="0">
                <a:solidFill>
                  <a:srgbClr val="6A4A62"/>
                </a:solidFill>
              </a:rPr>
              <a:t>?</a:t>
            </a:r>
          </a:p>
          <a:p>
            <a:pPr defTabSz="966612">
              <a:defRPr/>
            </a:pPr>
            <a:endParaRPr lang="en-US" sz="1200" b="1" dirty="0"/>
          </a:p>
          <a:p>
            <a:r>
              <a:rPr lang="en-US" sz="1200" dirty="0"/>
              <a:t>In addition to considering how many of your Tier 1 services and supports were evidence-informed, your team may wish to evaluate the degree to which you are using best practices to evaluate whether something is evidence-informed. You could do this before selecting an evidence-based practice or to critically evaluate practices you are currently implementing.</a:t>
            </a:r>
          </a:p>
          <a:p>
            <a:endParaRPr lang="en-US" sz="1200" dirty="0"/>
          </a:p>
          <a:p>
            <a:r>
              <a:rPr lang="en-US" sz="1200" b="1" dirty="0"/>
              <a:t>Best practices for this indicator include:</a:t>
            </a:r>
          </a:p>
          <a:p>
            <a:pPr marL="180975" indent="-180975">
              <a:buFont typeface="Arial" panose="020B0604020202020204" pitchFamily="34" charset="0"/>
              <a:buChar char="•"/>
            </a:pPr>
            <a:r>
              <a:rPr lang="en-US" dirty="0"/>
              <a:t>Create a program and practice selection committee with diverse representation, including school mental health and health staff, community providers, administrators, teachers, students, and caregivers.</a:t>
            </a:r>
            <a:endParaRPr lang="en-US" dirty="0">
              <a:cs typeface="Calibri"/>
            </a:endParaRPr>
          </a:p>
          <a:p>
            <a:pPr marL="180975" indent="-180975">
              <a:buFont typeface="Arial" panose="020B0604020202020204" pitchFamily="34" charset="0"/>
              <a:buChar char="•"/>
            </a:pPr>
            <a:r>
              <a:rPr lang="en-US" dirty="0"/>
              <a:t>Use national evidence-based practice registries (e.g., IES What Works Clearinghouse, Blueprints for Healthy Youth Development, OJJDP Model Programs Guide, Society of Clinical Child &amp; Adolescent Psychology Effective Child Therapies) and research literature.</a:t>
            </a:r>
            <a:endParaRPr lang="en-US" dirty="0">
              <a:cs typeface="Calibri"/>
            </a:endParaRPr>
          </a:p>
          <a:p>
            <a:pPr marL="180975" indent="-180975">
              <a:buFont typeface="Arial" panose="020B0604020202020204" pitchFamily="34" charset="0"/>
              <a:buChar char="•"/>
            </a:pPr>
            <a:r>
              <a:rPr lang="en-US" dirty="0"/>
              <a:t>Use resources that center and affirm the identities of individuals from groups that have been historically marginalized to inform selection of evidence-informed interventions.</a:t>
            </a:r>
            <a:endParaRPr lang="en-US" dirty="0">
              <a:cs typeface="Calibri"/>
            </a:endParaRPr>
          </a:p>
          <a:p>
            <a:pPr marL="180975" indent="-180975">
              <a:buFont typeface="Arial" panose="020B0604020202020204" pitchFamily="34" charset="0"/>
              <a:buChar char="•"/>
            </a:pPr>
            <a:r>
              <a:rPr lang="en-US" dirty="0"/>
              <a:t>In selecting a program or intervention consider whether:</a:t>
            </a:r>
            <a:endParaRPr lang="en-US" dirty="0">
              <a:cs typeface="Calibri"/>
            </a:endParaRPr>
          </a:p>
          <a:p>
            <a:pPr lvl="1" indent="-180975">
              <a:buFont typeface="Arial" panose="020B0604020202020204" pitchFamily="34" charset="0"/>
              <a:buChar char="•"/>
            </a:pPr>
            <a:r>
              <a:rPr lang="en-US" dirty="0"/>
              <a:t>Randomized controlled trials (RCTs) for the intervention demonstrate effectiveness and valued outcomes with the intended student population.</a:t>
            </a:r>
            <a:endParaRPr lang="en-US" dirty="0">
              <a:cs typeface="Calibri"/>
            </a:endParaRPr>
          </a:p>
          <a:p>
            <a:pPr lvl="1" indent="-180975">
              <a:buFont typeface="Arial" panose="020B0604020202020204" pitchFamily="34" charset="0"/>
              <a:buChar char="•"/>
            </a:pPr>
            <a:r>
              <a:rPr lang="en-US" dirty="0"/>
              <a:t>The settings (e.g., urban/suburban/rural/frontier; school/outpatient/inpatient) are comparable to the intended setting.</a:t>
            </a:r>
            <a:endParaRPr lang="en-US" dirty="0">
              <a:cs typeface="Calibri"/>
            </a:endParaRPr>
          </a:p>
          <a:p>
            <a:pPr lvl="1" indent="-180975">
              <a:buFont typeface="Arial" panose="020B0604020202020204" pitchFamily="34" charset="0"/>
              <a:buChar char="•"/>
            </a:pPr>
            <a:r>
              <a:rPr lang="en-US" dirty="0"/>
              <a:t>The outcomes are consistent with those valued and prioritized by members of the school community.</a:t>
            </a:r>
            <a:endParaRPr lang="en-US" dirty="0">
              <a:cs typeface="Calibri"/>
            </a:endParaRPr>
          </a:p>
          <a:p>
            <a:pPr lvl="1" indent="-180975">
              <a:buFont typeface="Arial" panose="020B0604020202020204" pitchFamily="34" charset="0"/>
              <a:buChar char="•"/>
            </a:pPr>
            <a:r>
              <a:rPr lang="en-US" dirty="0"/>
              <a:t>The intervention is culturally responsive, in that it reflects cultural norms and values of the diverse cultural groups of students.</a:t>
            </a:r>
            <a:endParaRPr lang="en-US" dirty="0">
              <a:cs typeface="Calibri"/>
            </a:endParaRPr>
          </a:p>
          <a:p>
            <a:pPr lvl="1" indent="-180975">
              <a:buFont typeface="Arial" panose="020B0604020202020204" pitchFamily="34" charset="0"/>
              <a:buChar char="•"/>
            </a:pPr>
            <a:r>
              <a:rPr lang="en-US" dirty="0"/>
              <a:t>The intervention is demonstrated to be effective with diverse cultural groups and identities.</a:t>
            </a:r>
            <a:endParaRPr lang="en-US" dirty="0">
              <a:cs typeface="Calibri"/>
            </a:endParaRPr>
          </a:p>
          <a:p>
            <a:pPr lvl="1" indent="-180975">
              <a:buFont typeface="Arial" panose="020B0604020202020204" pitchFamily="34" charset="0"/>
              <a:buChar char="•"/>
            </a:pPr>
            <a:r>
              <a:rPr lang="en-US" dirty="0"/>
              <a:t>The intervention is effective at reducing disparities.</a:t>
            </a:r>
            <a:endParaRPr lang="en-US" dirty="0">
              <a:cs typeface="Calibri"/>
            </a:endParaRPr>
          </a:p>
          <a:p>
            <a:pPr marL="180975" indent="-180975">
              <a:buFont typeface="Arial" panose="020B0604020202020204" pitchFamily="34" charset="0"/>
              <a:buChar char="•"/>
            </a:pPr>
            <a:r>
              <a:rPr lang="en-US" dirty="0"/>
              <a:t>Review of evidence of success (e.g., process or outcome data from program evaluation or quality improvement efforts, fidelity data) in schools with similar characteristics and student populations.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42</a:t>
            </a:fld>
            <a:endParaRPr lang="en-US">
              <a:solidFill>
                <a:prstClr val="black"/>
              </a:solidFill>
              <a:latin typeface="Calibri"/>
            </a:endParaRPr>
          </a:p>
        </p:txBody>
      </p:sp>
    </p:spTree>
    <p:extLst>
      <p:ext uri="{BB962C8B-B14F-4D97-AF65-F5344CB8AC3E}">
        <p14:creationId xmlns:p14="http://schemas.microsoft.com/office/powerpoint/2010/main" val="226616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There are many sources of intervention evidence to consider including:</a:t>
            </a:r>
          </a:p>
          <a:p>
            <a:pPr defTabSz="966612">
              <a:defRPr/>
            </a:pPr>
            <a:endParaRPr lang="en-US" sz="1200" dirty="0"/>
          </a:p>
          <a:p>
            <a:pPr defTabSz="966612">
              <a:defRPr/>
            </a:pPr>
            <a:r>
              <a:rPr lang="en-US" sz="1200" dirty="0"/>
              <a:t>Sources of evidence include:</a:t>
            </a:r>
          </a:p>
          <a:p>
            <a:r>
              <a:rPr lang="en-US" sz="1200" b="1" dirty="0"/>
              <a:t>Published studies: </a:t>
            </a:r>
            <a:r>
              <a:rPr lang="en-US" sz="1200" dirty="0"/>
              <a:t>Published studies describe how the program has been tested and the outcomes that it has influenced.</a:t>
            </a:r>
          </a:p>
          <a:p>
            <a:r>
              <a:rPr lang="en-US" sz="1200" b="1" dirty="0"/>
              <a:t>Evidence-Based Practice developers: </a:t>
            </a:r>
            <a:r>
              <a:rPr lang="en-US" sz="1200" dirty="0"/>
              <a:t>Developers can describe available implementation supports, how to monitor fidelity of implementation, the feasibility of adaptation, and solutions to implementation challenges. </a:t>
            </a:r>
          </a:p>
          <a:p>
            <a:r>
              <a:rPr lang="en-US" sz="1200" b="1" dirty="0"/>
              <a:t>Schools and communities implementing the Evidence-Based Practices: </a:t>
            </a:r>
            <a:r>
              <a:rPr lang="en-US" sz="1200" dirty="0"/>
              <a:t>Other schools and communities can describe their experience with implementation and, if relevant, adaptations to the EBP. </a:t>
            </a:r>
          </a:p>
          <a:p>
            <a:pPr defTabSz="966612">
              <a:defRPr/>
            </a:pPr>
            <a:r>
              <a:rPr lang="en-US" sz="1200" b="1" dirty="0"/>
              <a:t>Evidence-Based Practices Registries: </a:t>
            </a:r>
            <a:r>
              <a:rPr lang="en-US" sz="1200" b="0" dirty="0"/>
              <a:t>EBP</a:t>
            </a:r>
            <a:r>
              <a:rPr lang="en-US" sz="1200" b="1" dirty="0"/>
              <a:t> </a:t>
            </a:r>
            <a:r>
              <a:rPr lang="en-US" sz="1200" dirty="0"/>
              <a:t>Registries provide information about the EBP’s evidence base, features, training requirements, and cost. Examples include the Model Programs Guide, IES What Works Clearinghouse, Blueprints for Healthy Youth Development, and Society of Clinical Child &amp; Adolescent Psychology.</a:t>
            </a:r>
          </a:p>
          <a:p>
            <a:pPr defTabSz="966612">
              <a:defRPr/>
            </a:pPr>
            <a:endParaRPr lang="en-US" sz="1200" dirty="0"/>
          </a:p>
          <a:p>
            <a:pPr defTabSz="966612">
              <a:defRPr/>
            </a:pPr>
            <a:r>
              <a:rPr lang="en-US" sz="1200" dirty="0"/>
              <a:t>These are described in more detail in the Evidence-Based Practice modules developed by the Mental Health Promotion and Youth Violence Prevention Center that supported the Safe Schools Healthy Students grant program.</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43</a:t>
            </a:fld>
            <a:endParaRPr lang="en-US">
              <a:solidFill>
                <a:prstClr val="black"/>
              </a:solidFill>
              <a:latin typeface="Calibri"/>
            </a:endParaRPr>
          </a:p>
        </p:txBody>
      </p:sp>
    </p:spTree>
    <p:extLst>
      <p:ext uri="{BB962C8B-B14F-4D97-AF65-F5344CB8AC3E}">
        <p14:creationId xmlns:p14="http://schemas.microsoft.com/office/powerpoint/2010/main" val="2073718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t>To what extent did your district/school use best practices to ensure Tier 1 services and supports </a:t>
            </a:r>
            <a:r>
              <a:rPr lang="en-US" sz="1200" b="1" dirty="0"/>
              <a:t>fit the unique strengths, needs and cultural/linguistic considerations of your students and families</a:t>
            </a:r>
            <a:r>
              <a:rPr lang="en-US" sz="1200" dirty="0"/>
              <a:t>?</a:t>
            </a:r>
          </a:p>
          <a:p>
            <a:endParaRPr lang="en-US" sz="1200" dirty="0"/>
          </a:p>
          <a:p>
            <a:r>
              <a:rPr lang="en-US" sz="1200" dirty="0"/>
              <a:t>Any service or support you adopt or implement must of course fit the unique characteristics of the students and their families in your school or district.</a:t>
            </a:r>
          </a:p>
          <a:p>
            <a:endParaRPr lang="en-US" sz="1200" dirty="0"/>
          </a:p>
          <a:p>
            <a:pPr defTabSz="966612">
              <a:defRPr/>
            </a:pPr>
            <a:r>
              <a:rPr lang="en-US" sz="1200" b="1" dirty="0"/>
              <a:t>Best practices for this indicator include:</a:t>
            </a:r>
            <a:endParaRPr lang="en-US" sz="1200" dirty="0"/>
          </a:p>
          <a:p>
            <a:pPr marL="180975" indent="-180975">
              <a:buFont typeface="Arial" panose="020B0604020202020204" pitchFamily="34" charset="0"/>
              <a:buChar char="•"/>
            </a:pPr>
            <a:r>
              <a:rPr lang="en-US" dirty="0"/>
              <a:t>Collect data on social and cultural demographics (i.e., age, disability, ethnicity, gender identity and expression, language, national origin, race, religion, sexual orientation, sex, socioeconomic status, etc.) and disaggregate data to ensure equitable engagement in Tier 1 supports.</a:t>
            </a:r>
            <a:endParaRPr lang="en-US" dirty="0">
              <a:cs typeface="Calibri" panose="020F0502020204030204"/>
            </a:endParaRPr>
          </a:p>
          <a:p>
            <a:pPr marL="180975" indent="-180975">
              <a:buFont typeface="Arial" panose="020B0604020202020204" pitchFamily="34" charset="0"/>
              <a:buChar char="•"/>
            </a:pPr>
            <a:r>
              <a:rPr lang="en-US" dirty="0"/>
              <a:t>Create an intervention selection committee with diverse representation (e.g., school and community mental health providers, school administrators, teachers, students, caregivers)</a:t>
            </a:r>
            <a:endParaRPr lang="en-US" dirty="0">
              <a:cs typeface="Calibri" panose="020F0502020204030204"/>
            </a:endParaRPr>
          </a:p>
          <a:p>
            <a:pPr marL="180975" indent="-180975">
              <a:buFont typeface="Arial" panose="020B0604020202020204" pitchFamily="34" charset="0"/>
              <a:buChar char="•"/>
            </a:pPr>
            <a:r>
              <a:rPr lang="en-US" dirty="0"/>
              <a:t>Consider intervention fit with unique school considerations through a review of:</a:t>
            </a:r>
            <a:endParaRPr lang="en-US" dirty="0">
              <a:cs typeface="Calibri" panose="020F0502020204030204"/>
            </a:endParaRPr>
          </a:p>
          <a:p>
            <a:pPr lvl="1" indent="-180975">
              <a:buFont typeface="Arial" panose="020B0604020202020204" pitchFamily="34" charset="0"/>
              <a:buChar char="•"/>
            </a:pPr>
            <a:r>
              <a:rPr lang="en-US" dirty="0"/>
              <a:t>School’s student body, inclusive of age, disability, ethnicity, gender identity and expression, language, national origin, race, religion, sexual orientation, sex, socioeconomic status.</a:t>
            </a:r>
            <a:endParaRPr lang="en-US" dirty="0">
              <a:cs typeface="Calibri" panose="020F0502020204030204"/>
            </a:endParaRPr>
          </a:p>
          <a:p>
            <a:pPr lvl="1" indent="-180975">
              <a:buFont typeface="Arial" panose="020B0604020202020204" pitchFamily="34" charset="0"/>
              <a:buChar char="•"/>
            </a:pPr>
            <a:r>
              <a:rPr lang="en-US" dirty="0"/>
              <a:t>School’s and community’s mental health needs, and strengths.</a:t>
            </a:r>
            <a:endParaRPr lang="en-US" dirty="0">
              <a:cs typeface="Calibri"/>
            </a:endParaRPr>
          </a:p>
          <a:p>
            <a:pPr marL="180975" indent="-180975">
              <a:buFont typeface="Arial" panose="020B0604020202020204" pitchFamily="34" charset="0"/>
              <a:buChar char="•"/>
            </a:pPr>
            <a:r>
              <a:rPr lang="en-US" dirty="0"/>
              <a:t>Evaluate fit of existing or prospective interventions with respect to the strengths, needs and cultural/linguistic consideration of students, families, and communities to inform adoption, adaptation, or abandonment of interventions.</a:t>
            </a:r>
            <a:endParaRPr lang="en-US" dirty="0">
              <a:cs typeface="Calibri"/>
            </a:endParaRPr>
          </a:p>
          <a:p>
            <a:pPr marL="180975" indent="-180975">
              <a:buFont typeface="Arial" panose="020B0604020202020204" pitchFamily="34" charset="0"/>
              <a:buChar char="•"/>
            </a:pPr>
            <a:r>
              <a:rPr lang="en-US" dirty="0"/>
              <a:t>Pilot test new practices with school population to help inform fit.</a:t>
            </a:r>
            <a:endParaRPr lang="en-US" dirty="0">
              <a:cs typeface="Calibri" panose="020F0502020204030204"/>
            </a:endParaRPr>
          </a:p>
          <a:p>
            <a:pPr marL="180975" indent="-180975">
              <a:buFont typeface="Arial" panose="020B0604020202020204" pitchFamily="34" charset="0"/>
              <a:buChar char="•"/>
            </a:pPr>
            <a:r>
              <a:rPr lang="en-US" dirty="0"/>
              <a:t>As appropriate, adapt the practice to fit school population unique considerations, and evaluate impact </a:t>
            </a:r>
            <a:r>
              <a:rPr lang="en-US"/>
              <a:t>of adaptations.</a:t>
            </a:r>
            <a:endParaRPr lang="en-US" dirty="0">
              <a:cs typeface="Calibri"/>
            </a:endParaRP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44</a:t>
            </a:fld>
            <a:endParaRPr lang="en-US">
              <a:solidFill>
                <a:prstClr val="black"/>
              </a:solidFill>
              <a:latin typeface="Calibri"/>
            </a:endParaRPr>
          </a:p>
        </p:txBody>
      </p:sp>
    </p:spTree>
    <p:extLst>
      <p:ext uri="{BB962C8B-B14F-4D97-AF65-F5344CB8AC3E}">
        <p14:creationId xmlns:p14="http://schemas.microsoft.com/office/powerpoint/2010/main" val="1548118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The </a:t>
            </a:r>
            <a:r>
              <a:rPr lang="en-US" sz="1200" i="1" dirty="0"/>
              <a:t>Selecting Evidence-Based Practices for Schools </a:t>
            </a:r>
            <a:r>
              <a:rPr lang="en-US" sz="1200" dirty="0"/>
              <a:t>guide, developed by the National Center for Mental Health Promotion and Youth Violence Prevention in partnership with the National Center for School Mental Health, provides detailed, practical information about EBP selection in schools. </a:t>
            </a:r>
          </a:p>
          <a:p>
            <a:endParaRPr lang="en-US" sz="1200" dirty="0"/>
          </a:p>
          <a:p>
            <a:r>
              <a:rPr lang="en-US" sz="1200" dirty="0"/>
              <a:t>It includes worksheets and tools for your team to assess any prospective or current EBP in terms of its relevance to your student population, intervention target, tier of service, mode of delivery, readiness and impact evaluation capacity. </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45</a:t>
            </a:fld>
            <a:endParaRPr lang="en-US">
              <a:solidFill>
                <a:prstClr val="black"/>
              </a:solidFill>
              <a:latin typeface="Calibri"/>
            </a:endParaRPr>
          </a:p>
        </p:txBody>
      </p:sp>
    </p:spTree>
    <p:extLst>
      <p:ext uri="{BB962C8B-B14F-4D97-AF65-F5344CB8AC3E}">
        <p14:creationId xmlns:p14="http://schemas.microsoft.com/office/powerpoint/2010/main" val="1174178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3-part series on evidence-programs in schools, developed by the National Center for Mental Health Promotion and Youth Violence Prevention in partnership with the National Center for School Mental Health, includes 3 parts:</a:t>
            </a:r>
          </a:p>
          <a:p>
            <a:pPr marL="241653" indent="-241653">
              <a:buAutoNum type="arabicPeriod"/>
            </a:pPr>
            <a:r>
              <a:rPr lang="en-US" sz="1200" dirty="0"/>
              <a:t>Selecting Evidence-based Programs for Schools</a:t>
            </a:r>
          </a:p>
          <a:p>
            <a:pPr marL="241653" indent="-241653">
              <a:buAutoNum type="arabicPeriod"/>
            </a:pPr>
            <a:r>
              <a:rPr lang="en-US" sz="1200" dirty="0"/>
              <a:t>Implementing</a:t>
            </a:r>
          </a:p>
          <a:p>
            <a:pPr marL="241653" indent="-241653">
              <a:buAutoNum type="arabicPeriod"/>
            </a:pPr>
            <a:r>
              <a:rPr lang="en-US" sz="1200" dirty="0"/>
              <a:t>Preparing </a:t>
            </a:r>
          </a:p>
          <a:p>
            <a:endParaRPr lang="en-US" sz="1200" dirty="0">
              <a:hlinkClick r:id="" action="ppaction://noaction"/>
            </a:endParaRPr>
          </a:p>
          <a:p>
            <a:r>
              <a:rPr lang="en-US" sz="1200" dirty="0">
                <a:hlinkClick r:id="" action="ppaction://noaction"/>
              </a:rPr>
              <a:t>http://airhsdlearning.airws.org/EBPModule1/story_html5.html</a:t>
            </a:r>
            <a:endParaRPr lang="en-US" sz="1200" dirty="0"/>
          </a:p>
          <a:p>
            <a:pPr marL="241653" indent="-241653">
              <a:buAutoNum type="arabicPeriod"/>
            </a:pPr>
            <a:endParaRPr lang="en-US" sz="1200"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46</a:t>
            </a:fld>
            <a:endParaRPr lang="en-US">
              <a:solidFill>
                <a:prstClr val="black"/>
              </a:solidFill>
              <a:latin typeface="Calibri"/>
            </a:endParaRPr>
          </a:p>
        </p:txBody>
      </p:sp>
    </p:spTree>
    <p:extLst>
      <p:ext uri="{BB962C8B-B14F-4D97-AF65-F5344CB8AC3E}">
        <p14:creationId xmlns:p14="http://schemas.microsoft.com/office/powerpoint/2010/main" val="349049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promotion (Tier 1) services and supports? </a:t>
            </a:r>
          </a:p>
          <a:p>
            <a:endParaRPr lang="en-US" sz="1200" dirty="0"/>
          </a:p>
          <a:p>
            <a:r>
              <a:rPr lang="en-US" sz="1200" dirty="0"/>
              <a:t>Of course at this point you might be wondering exactly how much it will cost in staff time to train, implement, and monitor mental health promotion activities being implemented. Consideration of these factors is absolutely essential to optimize the fit of any intervention with your local school or district.</a:t>
            </a:r>
          </a:p>
          <a:p>
            <a:endParaRPr lang="en-US" sz="1200" dirty="0"/>
          </a:p>
          <a:p>
            <a:pPr defTabSz="966612">
              <a:defRPr/>
            </a:pPr>
            <a:r>
              <a:rPr lang="en-US" sz="1200" b="1" dirty="0"/>
              <a:t>Best practices for this indicator include:</a:t>
            </a:r>
            <a:endParaRPr lang="en-US" sz="1200" dirty="0"/>
          </a:p>
          <a:p>
            <a:pPr marL="180975" indent="-180975">
              <a:buFont typeface="Arial" panose="020B0604020202020204" pitchFamily="34" charset="0"/>
              <a:buChar char="•"/>
            </a:pPr>
            <a:r>
              <a:rPr lang="en-US" sz="1200" dirty="0"/>
              <a:t>Evaluate staffing capacity needed to implement services and supports, including staff training requirements, qualifications, and staff time.</a:t>
            </a:r>
            <a:endParaRPr lang="en-US" dirty="0">
              <a:cs typeface="Calibri" panose="020F0502020204030204"/>
            </a:endParaRPr>
          </a:p>
          <a:p>
            <a:pPr marL="180975" indent="-180975">
              <a:buFont typeface="Arial" panose="020B0604020202020204" pitchFamily="34" charset="0"/>
              <a:buChar char="•"/>
            </a:pPr>
            <a:r>
              <a:rPr lang="en-US" dirty="0"/>
              <a:t>Evaluate staffing capacity in terms of availability of staff with training and/or expertise in providing culturally responsive, anti-racist, and equitable Tier 1 supports.</a:t>
            </a:r>
            <a:endParaRPr lang="en-US" dirty="0">
              <a:cs typeface="Calibri" panose="020F0502020204030204"/>
            </a:endParaRPr>
          </a:p>
          <a:p>
            <a:pPr marL="180975" indent="-180975">
              <a:buFont typeface="Arial" panose="020B0604020202020204" pitchFamily="34" charset="0"/>
              <a:buChar char="•"/>
            </a:pPr>
            <a:r>
              <a:rPr lang="en-US" dirty="0"/>
              <a:t>Evaluate implementation supports (ongoing training, coaching, peer support, supplies) needed to implement services and supports with fidelity.</a:t>
            </a:r>
            <a:endParaRPr lang="en-US" dirty="0">
              <a:cs typeface="Calibri" panose="020F0502020204030204"/>
            </a:endParaRPr>
          </a:p>
          <a:p>
            <a:pPr marL="180975" indent="-180975">
              <a:buFont typeface="Arial" panose="020B0604020202020204" pitchFamily="34" charset="0"/>
              <a:buChar char="•"/>
            </a:pPr>
            <a:r>
              <a:rPr lang="en-US" dirty="0"/>
              <a:t>Evaluate costs associated with training and implementation.</a:t>
            </a:r>
            <a:endParaRPr lang="en-US" dirty="0">
              <a:cs typeface="Calibri" panose="020F0502020204030204"/>
            </a:endParaRPr>
          </a:p>
          <a:p>
            <a:pPr marL="180975" indent="-180975">
              <a:buFont typeface="Arial" panose="020B0604020202020204" pitchFamily="34" charset="0"/>
              <a:buChar char="•"/>
            </a:pPr>
            <a:r>
              <a:rPr lang="en-US" dirty="0"/>
              <a:t>Determine whether staffing, implementation supports, and costs of services and supports are achievable within current school mental health system.</a:t>
            </a:r>
            <a:endParaRPr lang="en-US" dirty="0">
              <a:cs typeface="Calibri" panose="020F0502020204030204"/>
            </a:endParaRP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47</a:t>
            </a:fld>
            <a:endParaRPr lang="en-US">
              <a:solidFill>
                <a:prstClr val="black"/>
              </a:solidFill>
              <a:latin typeface="Calibri"/>
            </a:endParaRPr>
          </a:p>
        </p:txBody>
      </p:sp>
    </p:spTree>
    <p:extLst>
      <p:ext uri="{BB962C8B-B14F-4D97-AF65-F5344CB8AC3E}">
        <p14:creationId xmlns:p14="http://schemas.microsoft.com/office/powerpoint/2010/main" val="2685168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 Planning form included in printed materials (no link in resources)</a:t>
            </a:r>
          </a:p>
          <a:p>
            <a:endParaRPr lang="en-US" sz="1200" dirty="0"/>
          </a:p>
          <a:p>
            <a:r>
              <a:rPr lang="en-US" sz="1200" dirty="0"/>
              <a:t>This is an intervention planning form developed by the NCSMH for teams to consider all the relevant details of the capacity needed for implementation prior to deciding to adopt a new practice or intervention. </a:t>
            </a:r>
          </a:p>
          <a:p>
            <a:endParaRPr lang="en-US" sz="1200" dirty="0"/>
          </a:p>
          <a:p>
            <a:r>
              <a:rPr lang="en-US" sz="1200" dirty="0"/>
              <a:t>This form is intended to support the mapping of current or prospective programs and guide conversations about realistic capacity needed and available, as well as to consider all interventions “side by side” to highlight any areas of duplication or overlap.</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48</a:t>
            </a:fld>
            <a:endParaRPr lang="en-US">
              <a:solidFill>
                <a:prstClr val="black"/>
              </a:solidFill>
              <a:latin typeface="Calibri"/>
            </a:endParaRPr>
          </a:p>
        </p:txBody>
      </p:sp>
    </p:spTree>
    <p:extLst>
      <p:ext uri="{BB962C8B-B14F-4D97-AF65-F5344CB8AC3E}">
        <p14:creationId xmlns:p14="http://schemas.microsoft.com/office/powerpoint/2010/main" val="4080607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checklist for Implementing EBPs in School Settings: </a:t>
            </a:r>
            <a:r>
              <a:rPr lang="en-US" sz="1200" dirty="0">
                <a:hlinkClick r:id="rId3"/>
              </a:rPr>
              <a:t>https://healthysafechildren.org/sites/default/files/EBP-ModulesChkltsMod-3-508.pdf</a:t>
            </a:r>
            <a:r>
              <a:rPr lang="en-US" sz="1200" dirty="0"/>
              <a:t> is brief and intended to support planning and teaming processes.</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49</a:t>
            </a:fld>
            <a:endParaRPr lang="en-US">
              <a:solidFill>
                <a:prstClr val="black"/>
              </a:solidFill>
              <a:latin typeface="Calibri"/>
            </a:endParaRPr>
          </a:p>
        </p:txBody>
      </p:sp>
    </p:spTree>
    <p:extLst>
      <p:ext uri="{BB962C8B-B14F-4D97-AF65-F5344CB8AC3E}">
        <p14:creationId xmlns:p14="http://schemas.microsoft.com/office/powerpoint/2010/main" val="208000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Mental health promotion (also known as Tier 1 services and supports) are mental health-related activities to foster positive social, emotional, and behavioral skills and well-being of all students. These activities might also include efforts to support positive school climate and staff well-being. </a:t>
            </a:r>
          </a:p>
          <a:p>
            <a:endParaRPr lang="en-US" sz="1200" dirty="0"/>
          </a:p>
          <a:p>
            <a:pPr defTabSz="966612">
              <a:defRPr/>
            </a:pPr>
            <a:r>
              <a:rPr lang="en-US" sz="1200" dirty="0">
                <a:solidFill>
                  <a:prstClr val="black"/>
                </a:solidFill>
              </a:rPr>
              <a:t>Mental health promotion strategies are provided universally, meaning to all students and even staff in the school building, regardless of risk or protective factors related to mental health. </a:t>
            </a:r>
          </a:p>
        </p:txBody>
      </p:sp>
      <p:sp>
        <p:nvSpPr>
          <p:cNvPr id="4" name="Slide Number Placeholder 3"/>
          <p:cNvSpPr>
            <a:spLocks noGrp="1"/>
          </p:cNvSpPr>
          <p:nvPr>
            <p:ph type="sldNum" sz="quarter" idx="5"/>
          </p:nvPr>
        </p:nvSpPr>
        <p:spPr/>
        <p:txBody>
          <a:bodyPr/>
          <a:lstStyle/>
          <a:p>
            <a:fld id="{1008A72D-3A49-4FC1-ADCD-F4954970C19B}" type="slidenum">
              <a:rPr lang="en-US" smtClean="0"/>
              <a:t>5</a:t>
            </a:fld>
            <a:endParaRPr lang="en-US" dirty="0"/>
          </a:p>
        </p:txBody>
      </p:sp>
    </p:spTree>
    <p:extLst>
      <p:ext uri="{BB962C8B-B14F-4D97-AF65-F5344CB8AC3E}">
        <p14:creationId xmlns:p14="http://schemas.microsoft.com/office/powerpoint/2010/main" val="2960344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promotion (Tier 1) services and supports? </a:t>
            </a:r>
          </a:p>
          <a:p>
            <a:pPr defTabSz="966612">
              <a:defRPr/>
            </a:pPr>
            <a:endParaRPr lang="en-US" sz="1200" dirty="0"/>
          </a:p>
          <a:p>
            <a:pPr defTabSz="966612">
              <a:defRPr/>
            </a:pPr>
            <a:r>
              <a:rPr lang="en-US" sz="1200" dirty="0"/>
              <a:t>The research is clear that training and professional development is absolutely necessary to support implementation. However, it doesn’t stop there. Training should be interactive, and because one-time training rarely results in meaningful practice change, ongoing implementation supports such as coaching and consultation are equally important. Distribution of materials and one-time didactic training without follow-up support are </a:t>
            </a:r>
            <a:r>
              <a:rPr lang="en-US" sz="1200" u="sng" dirty="0"/>
              <a:t>not</a:t>
            </a:r>
            <a:r>
              <a:rPr lang="en-US" sz="1200" dirty="0"/>
              <a:t> best practices to support training and implementation of practices and are generally necessary but insufficient to support implementation in schools.</a:t>
            </a:r>
          </a:p>
          <a:p>
            <a:pPr lvl="0"/>
            <a:endParaRPr lang="en-US" sz="1200" dirty="0"/>
          </a:p>
          <a:p>
            <a:pPr defTabSz="966612">
              <a:defRPr/>
            </a:pPr>
            <a:r>
              <a:rPr lang="en-US" sz="1200" b="1" dirty="0"/>
              <a:t>Best practices for this indicator include:</a:t>
            </a:r>
          </a:p>
          <a:p>
            <a:pPr marL="180975" indent="-180975">
              <a:buFont typeface="Arial" panose="020B0604020202020204" pitchFamily="34" charset="0"/>
              <a:buChar char="•"/>
            </a:pPr>
            <a:r>
              <a:rPr lang="en-US" sz="1200" dirty="0"/>
              <a:t>Provide interactive </a:t>
            </a:r>
            <a:r>
              <a:rPr lang="en-US" dirty="0"/>
              <a:t>trainings (with opportunity for skills practice, role plays, action planning).</a:t>
            </a:r>
            <a:endParaRPr lang="en-US" dirty="0">
              <a:cs typeface="Calibri"/>
            </a:endParaRPr>
          </a:p>
          <a:p>
            <a:pPr marL="180975" indent="-180975">
              <a:buFont typeface="Arial" panose="020B0604020202020204" pitchFamily="34" charset="0"/>
              <a:buChar char="•"/>
            </a:pPr>
            <a:r>
              <a:rPr lang="en-US" dirty="0"/>
              <a:t>Provide ongoing support for implementation (by regular coaching, consultation, or supervision that includes skills practice, role plays, and corrective feedback, as well as fidelity monitoring and feedback processes).</a:t>
            </a:r>
            <a:endParaRPr lang="en-US" dirty="0">
              <a:cs typeface="Calibri"/>
            </a:endParaRPr>
          </a:p>
          <a:p>
            <a:pPr marL="180975" indent="-180975">
              <a:buFont typeface="Arial" panose="020B0604020202020204" pitchFamily="34" charset="0"/>
              <a:buChar char="•"/>
            </a:pPr>
            <a:r>
              <a:rPr lang="en-US" dirty="0"/>
              <a:t>Ensure trainings and other implementation supports appropriately attend to cultural responsiveness, anti-racism and equity.</a:t>
            </a:r>
            <a:endParaRPr lang="en-US" dirty="0">
              <a:cs typeface="Calibri"/>
            </a:endParaRPr>
          </a:p>
          <a:p>
            <a:pPr marL="180975" indent="-180975">
              <a:buFont typeface="Arial" panose="020B0604020202020204" pitchFamily="34" charset="0"/>
              <a:buChar char="•"/>
            </a:pPr>
            <a:r>
              <a:rPr lang="en-US" dirty="0"/>
              <a:t>NOTE: Distribution of materials and one-time didactic trainings without follow-up support are not best practices to support training and implementation of practices and are generally necessary but insufficient to support implementation in schools.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50</a:t>
            </a:fld>
            <a:endParaRPr lang="en-US">
              <a:solidFill>
                <a:prstClr val="black"/>
              </a:solidFill>
              <a:latin typeface="Calibri"/>
            </a:endParaRPr>
          </a:p>
        </p:txBody>
      </p:sp>
    </p:spTree>
    <p:extLst>
      <p:ext uri="{BB962C8B-B14F-4D97-AF65-F5344CB8AC3E}">
        <p14:creationId xmlns:p14="http://schemas.microsoft.com/office/powerpoint/2010/main" val="846920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One-time trainings may improve knowledge or attitudes, but not actual practice. Coaching and consultation about the practices directly in the classroom or school setting where they are delivered is the best way to support implementers (such as clinicians, teachers, peer leaders, parent advocates) to learn and apply the skills to deliver the practice or program. The “gold standard” of training is an interactive workshop with materials and ongoing coaching or consultation. </a:t>
            </a:r>
          </a:p>
          <a:p>
            <a:endParaRPr lang="en-US" sz="1200" dirty="0"/>
          </a:p>
          <a:p>
            <a:r>
              <a:rPr lang="en-US" sz="1200" dirty="0"/>
              <a:t>Train the trainer models are increasingly popular for the cost and time effectiveness of investing in the training and coaching of a smaller group of individuals to train others. However, the research literature supporting the effectiveness of this strategy is mixed at best and thus we recommend if you use this model, you build in a substantial amount of oversight for the trainers and their trainees to ensure fidelity.</a:t>
            </a:r>
          </a:p>
          <a:p>
            <a:endParaRPr lang="en-US" sz="1200" dirty="0"/>
          </a:p>
          <a:p>
            <a:r>
              <a:rPr lang="en-US" sz="1200" dirty="0"/>
              <a:t>Finally, it is important to recognize that training is not an event, it is a process. This is the same with implementation overall. Even with the best planning and support, implementation projects take about 3 years to achieve about 80% success. In order to maximize the return on your investment in training days and materials, ongoing supports should be included. </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51</a:t>
            </a:fld>
            <a:endParaRPr lang="en-US">
              <a:solidFill>
                <a:prstClr val="black"/>
              </a:solidFill>
              <a:latin typeface="Calibri"/>
            </a:endParaRPr>
          </a:p>
        </p:txBody>
      </p:sp>
    </p:spTree>
    <p:extLst>
      <p:ext uri="{BB962C8B-B14F-4D97-AF65-F5344CB8AC3E}">
        <p14:creationId xmlns:p14="http://schemas.microsoft.com/office/powerpoint/2010/main" val="935235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did your district/school use best practices to </a:t>
            </a:r>
            <a:r>
              <a:rPr lang="en-US" sz="1200" b="1" dirty="0">
                <a:solidFill>
                  <a:srgbClr val="6A4A62"/>
                </a:solidFill>
              </a:rPr>
              <a:t>monitor fidelity of mental health promotion (Tier 1) services and supports</a:t>
            </a:r>
            <a:r>
              <a:rPr lang="en-US" sz="1200" dirty="0">
                <a:solidFill>
                  <a:srgbClr val="6A4A62"/>
                </a:solidFill>
              </a:rPr>
              <a:t>?</a:t>
            </a:r>
          </a:p>
          <a:p>
            <a:endParaRPr lang="en-US" sz="1200" dirty="0"/>
          </a:p>
          <a:p>
            <a:r>
              <a:rPr lang="en-US" sz="1200" dirty="0"/>
              <a:t>Fidelity monitoring goes hand in hand with ongoing implementation supports. In fact, fidelity monitoring activities can be built into coaching and consultation models by adding a fidelity tool or measure to inform specific topics to discuss or skills to model. </a:t>
            </a:r>
          </a:p>
          <a:p>
            <a:endParaRPr lang="en-US" sz="1200" dirty="0"/>
          </a:p>
          <a:p>
            <a:pPr defTabSz="966612">
              <a:defRPr/>
            </a:pPr>
            <a:r>
              <a:rPr lang="en-US" sz="1200" b="1" dirty="0"/>
              <a:t>Best practices for this indicator include:</a:t>
            </a:r>
          </a:p>
          <a:p>
            <a:pPr marL="180975" indent="-180975">
              <a:buFont typeface="Arial" panose="020B0604020202020204" pitchFamily="34" charset="0"/>
              <a:buChar char="•"/>
            </a:pPr>
            <a:r>
              <a:rPr lang="en-US"/>
              <a:t>Identify fidelity monitoring tools specific to the practice you are implementing or develop a tool specific to the practice and the implementation context in school (based on fidelity monitoring tools for similar evidence-based practices). Tools might involve reviewing student records or progress, directly observing school staff who are implementing the practice and/or talking with anyone implementing or receiving the practice</a:t>
            </a:r>
          </a:p>
          <a:p>
            <a:pPr marL="180975" indent="-180975">
              <a:buFont typeface="Arial" panose="020B0604020202020204" pitchFamily="34" charset="0"/>
              <a:buChar char="•"/>
            </a:pPr>
            <a:r>
              <a:rPr lang="en-US"/>
              <a:t>Ensure your fidelity monitoring tool or system measures the following:</a:t>
            </a:r>
          </a:p>
          <a:p>
            <a:pPr lvl="1" indent="-180975">
              <a:buFont typeface="Arial" panose="020B0604020202020204" pitchFamily="34" charset="0"/>
              <a:buChar char="•"/>
            </a:pPr>
            <a:r>
              <a:rPr lang="en-US"/>
              <a:t>Adherence to intervention’s core content (what is being implemented)</a:t>
            </a:r>
            <a:endParaRPr lang="en-US">
              <a:cs typeface="Calibri" panose="020F0502020204030204"/>
            </a:endParaRPr>
          </a:p>
          <a:p>
            <a:pPr lvl="1" indent="-180975">
              <a:buFont typeface="Arial" panose="020B0604020202020204" pitchFamily="34" charset="0"/>
              <a:buChar char="•"/>
            </a:pPr>
            <a:r>
              <a:rPr lang="en-US"/>
              <a:t>Adaptations to maximize cultural fit and relevancy</a:t>
            </a:r>
            <a:endParaRPr lang="en-US">
              <a:cs typeface="Calibri" panose="020F0502020204030204"/>
            </a:endParaRPr>
          </a:p>
          <a:p>
            <a:pPr lvl="1" indent="-180975">
              <a:buFont typeface="Arial" panose="020B0604020202020204" pitchFamily="34" charset="0"/>
              <a:buChar char="•"/>
            </a:pPr>
            <a:r>
              <a:rPr lang="en-US"/>
              <a:t>Quality of program delivery (manner in which facilitator delivers/implements program)</a:t>
            </a:r>
            <a:endParaRPr lang="en-US">
              <a:cs typeface="Calibri" panose="020F0502020204030204"/>
            </a:endParaRPr>
          </a:p>
          <a:p>
            <a:pPr lvl="1" indent="-180975">
              <a:buFont typeface="Arial" panose="020B0604020202020204" pitchFamily="34" charset="0"/>
              <a:buChar char="•"/>
            </a:pPr>
            <a:r>
              <a:rPr lang="en-US"/>
              <a:t>Logistics (conducive implementation environment, number/length of sessions implemented)</a:t>
            </a:r>
            <a:endParaRPr lang="en-US">
              <a:cs typeface="Calibri" panose="020F0502020204030204"/>
            </a:endParaRPr>
          </a:p>
          <a:p>
            <a:pPr lvl="1" indent="-180975">
              <a:buFont typeface="Arial" panose="020B0604020202020204" pitchFamily="34" charset="0"/>
              <a:buChar char="•"/>
            </a:pPr>
            <a:r>
              <a:rPr lang="en-US"/>
              <a:t>Participant responsiveness to and staff engagement in services and supports by cultural group or identity (I.e., age, disability, ethnicity, gender identity and expression, language, national origin, race, religion, sexual orientation, sex, socioeconomic status) relevant to the program and school community</a:t>
            </a:r>
            <a:endParaRPr lang="en-US">
              <a:cs typeface="Calibri" panose="020F0502020204030204"/>
            </a:endParaRPr>
          </a:p>
          <a:p>
            <a:pPr marL="180975" indent="-180975">
              <a:buFont typeface="Arial" panose="020B0604020202020204" pitchFamily="34" charset="0"/>
              <a:buChar char="•"/>
            </a:pPr>
            <a:r>
              <a:rPr lang="en-US"/>
              <a:t>Determine frequency of fidelity measurement based on what is feasible and will yield actionable information</a:t>
            </a:r>
          </a:p>
          <a:p>
            <a:pPr marL="180975" indent="-180975">
              <a:buFont typeface="Arial" panose="020B0604020202020204" pitchFamily="34" charset="0"/>
              <a:buChar char="•"/>
            </a:pPr>
            <a:r>
              <a:rPr lang="en-US"/>
              <a:t>Establish a benchmark for acceptable levels of feasibility (e.g., not acceptable, adequate, excellent)</a:t>
            </a:r>
          </a:p>
          <a:p>
            <a:pPr marL="180975" indent="-180975">
              <a:buFont typeface="Arial" panose="020B0604020202020204" pitchFamily="34" charset="0"/>
              <a:buChar char="•"/>
            </a:pPr>
            <a:r>
              <a:rPr lang="en-US"/>
              <a:t>Monitor and track changes or adaptations to the practice</a:t>
            </a:r>
            <a:endParaRPr lang="en-US">
              <a:cs typeface="Calibri" panose="020F0502020204030204"/>
            </a:endParaRPr>
          </a:p>
          <a:p>
            <a:pPr marL="180975" indent="-180975">
              <a:buFont typeface="Arial" panose="020B0604020202020204" pitchFamily="34" charset="0"/>
              <a:buChar char="•"/>
            </a:pPr>
            <a:r>
              <a:rPr lang="en-US"/>
              <a:t>Provide feedback to anyone implementing and use the results to continuously improve, adapt, and sustain implementation</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52</a:t>
            </a:fld>
            <a:endParaRPr lang="en-US">
              <a:solidFill>
                <a:prstClr val="black"/>
              </a:solidFill>
              <a:latin typeface="Calibri"/>
            </a:endParaRPr>
          </a:p>
        </p:txBody>
      </p:sp>
    </p:spTree>
    <p:extLst>
      <p:ext uri="{BB962C8B-B14F-4D97-AF65-F5344CB8AC3E}">
        <p14:creationId xmlns:p14="http://schemas.microsoft.com/office/powerpoint/2010/main" val="3446172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Fidelity monitoring can be used to measure the presence of a program, practice or initiative as it is used in daily practice.  This involves clarifying what the program intends to achieve, in terms of skill development or competencies included and the extent to which a person – the implementer – achieved those intentions.</a:t>
            </a:r>
          </a:p>
          <a:p>
            <a:pPr defTabSz="966612">
              <a:defRPr/>
            </a:pPr>
            <a:endParaRPr lang="en-US" sz="1200" dirty="0"/>
          </a:p>
          <a:p>
            <a:pPr defTabSz="966612">
              <a:defRPr/>
            </a:pPr>
            <a:r>
              <a:rPr lang="en-US" sz="1200" dirty="0"/>
              <a:t>When implementing fidelity monitoring tools, consider the following:</a:t>
            </a:r>
          </a:p>
          <a:p>
            <a:pPr marL="171450" indent="-171450">
              <a:buFont typeface="Arial" panose="020B0604020202020204" pitchFamily="34" charset="0"/>
              <a:buChar char="•"/>
            </a:pPr>
            <a:r>
              <a:rPr lang="en-US" dirty="0">
                <a:solidFill>
                  <a:srgbClr val="211D1E"/>
                </a:solidFill>
                <a:effectLst/>
                <a:latin typeface="Helvetica" pitchFamily="2" charset="0"/>
              </a:rPr>
              <a:t>Use formal fidelity monitoring tools included within intervention materials.</a:t>
            </a:r>
          </a:p>
          <a:p>
            <a:pPr marL="171450" indent="-171450">
              <a:buFont typeface="Arial" panose="020B0604020202020204" pitchFamily="34" charset="0"/>
              <a:buChar char="•"/>
            </a:pPr>
            <a:r>
              <a:rPr lang="en-US" dirty="0">
                <a:solidFill>
                  <a:srgbClr val="211D1E"/>
                </a:solidFill>
                <a:effectLst/>
                <a:latin typeface="Helvetica" pitchFamily="2" charset="0"/>
              </a:rPr>
              <a:t>Schedule routine “implementation check-ins” for team to review training materials and discuss whether the intervention procedures were followed accurately.</a:t>
            </a:r>
          </a:p>
          <a:p>
            <a:pPr marL="171450" indent="-171450">
              <a:buFont typeface="Arial" panose="020B0604020202020204" pitchFamily="34" charset="0"/>
              <a:buChar char="•"/>
            </a:pPr>
            <a:r>
              <a:rPr lang="en-US" dirty="0">
                <a:solidFill>
                  <a:srgbClr val="211D1E"/>
                </a:solidFill>
                <a:effectLst/>
                <a:latin typeface="Helvetica" pitchFamily="2" charset="0"/>
              </a:rPr>
              <a:t>Create a checklist of key intervention steps that can be used to monitor fidelity through live observation or records review.</a:t>
            </a:r>
          </a:p>
          <a:p>
            <a:pPr marL="171450" indent="-171450">
              <a:buFont typeface="Arial" panose="020B0604020202020204" pitchFamily="34" charset="0"/>
              <a:buChar char="•"/>
            </a:pPr>
            <a:r>
              <a:rPr lang="en-US" dirty="0">
                <a:solidFill>
                  <a:srgbClr val="211D1E"/>
                </a:solidFill>
                <a:effectLst/>
                <a:latin typeface="Helvetica" pitchFamily="2" charset="0"/>
              </a:rPr>
              <a:t>Schedule times for a team member to observe implementation of the intervention and complete the fidelity tool or checklist.</a:t>
            </a:r>
          </a:p>
          <a:p>
            <a:pPr defTabSz="966612">
              <a:defRPr/>
            </a:pPr>
            <a:endParaRPr lang="en-US" sz="1200" dirty="0"/>
          </a:p>
          <a:p>
            <a:pPr defTabSz="966612">
              <a:defRPr/>
            </a:pPr>
            <a:endParaRPr lang="en-US" sz="1200" dirty="0"/>
          </a:p>
          <a:p>
            <a:pPr defTabSz="966612">
              <a:defRPr/>
            </a:pPr>
            <a:r>
              <a:rPr lang="en-US" sz="1200" dirty="0"/>
              <a:t>Adaptations or changes to the content are also a natural part of implementation.</a:t>
            </a:r>
          </a:p>
          <a:p>
            <a:pPr marL="171450" indent="-171450">
              <a:buFont typeface="Arial" panose="020B0604020202020204" pitchFamily="34" charset="0"/>
              <a:buChar char="•"/>
            </a:pPr>
            <a:r>
              <a:rPr lang="en-US" dirty="0">
                <a:solidFill>
                  <a:srgbClr val="211D1E"/>
                </a:solidFill>
                <a:effectLst/>
                <a:latin typeface="Helvetica" pitchFamily="2" charset="0"/>
              </a:rPr>
              <a:t>Document adaptations and determine whether adaptations are appropriate as a team.</a:t>
            </a:r>
            <a:endParaRPr lang="en-US" b="1" dirty="0">
              <a:solidFill>
                <a:srgbClr val="000000"/>
              </a:solidFill>
              <a:effectLst/>
              <a:latin typeface="Helvetica" pitchFamily="2" charset="0"/>
            </a:endParaRPr>
          </a:p>
          <a:p>
            <a:pPr marL="171450" indent="-171450">
              <a:buFont typeface="Arial" panose="020B0604020202020204" pitchFamily="34" charset="0"/>
              <a:buChar char="•"/>
            </a:pPr>
            <a:r>
              <a:rPr lang="en-US" dirty="0">
                <a:solidFill>
                  <a:srgbClr val="211D1E"/>
                </a:solidFill>
                <a:effectLst/>
                <a:latin typeface="Helvetica" pitchFamily="2" charset="0"/>
              </a:rPr>
              <a:t>Seek input from implementers and program developers or trainers.</a:t>
            </a:r>
            <a:endParaRPr lang="en-US" b="1" dirty="0">
              <a:solidFill>
                <a:srgbClr val="000000"/>
              </a:solidFill>
              <a:effectLst/>
              <a:latin typeface="Helvetica" pitchFamily="2" charset="0"/>
            </a:endParaRPr>
          </a:p>
          <a:p>
            <a:pPr marL="171450" indent="-171450">
              <a:buFont typeface="Arial" panose="020B0604020202020204" pitchFamily="34" charset="0"/>
              <a:buChar char="•"/>
            </a:pPr>
            <a:r>
              <a:rPr lang="en-US" dirty="0">
                <a:solidFill>
                  <a:srgbClr val="211D1E"/>
                </a:solidFill>
                <a:effectLst/>
                <a:latin typeface="Helvetica" pitchFamily="2" charset="0"/>
              </a:rPr>
              <a:t>Determine how to balance fidelity benchmarks and adaptations for each program or practice being implemented.</a:t>
            </a:r>
            <a:endParaRPr lang="en-US" b="1" dirty="0">
              <a:solidFill>
                <a:srgbClr val="000000"/>
              </a:solidFill>
              <a:effectLst/>
              <a:latin typeface="Helvetica" pitchFamily="2" charset="0"/>
            </a:endParaRPr>
          </a:p>
          <a:p>
            <a:pPr marL="171450" indent="-171450">
              <a:buFont typeface="Arial" panose="020B0604020202020204" pitchFamily="34" charset="0"/>
              <a:buChar char="•"/>
            </a:pPr>
            <a:r>
              <a:rPr lang="en-US" dirty="0">
                <a:solidFill>
                  <a:srgbClr val="211D1E"/>
                </a:solidFill>
                <a:effectLst/>
                <a:latin typeface="Helvetica" pitchFamily="2" charset="0"/>
              </a:rPr>
              <a:t>Use implementer feedback and EBP developer input.</a:t>
            </a:r>
          </a:p>
          <a:p>
            <a:pPr marL="628650" lvl="1" indent="-171450">
              <a:buFont typeface="Arial" panose="020B0604020202020204" pitchFamily="34" charset="0"/>
              <a:buChar char="•"/>
            </a:pPr>
            <a:r>
              <a:rPr lang="en-US" i="1" dirty="0">
                <a:solidFill>
                  <a:srgbClr val="211D1E"/>
                </a:solidFill>
                <a:effectLst/>
                <a:latin typeface="Helvetica" pitchFamily="2" charset="0"/>
              </a:rPr>
              <a:t>For example, if a teacher says they can only deliver a 30-minute session for a program that is intended to be 45-minutes, that is a necessary adaptation for the school context. It may be beneficial to work with the developer or obtain input from other schools or districts implementing the program.</a:t>
            </a:r>
            <a:endParaRPr lang="en-US" b="1" i="1" dirty="0">
              <a:solidFill>
                <a:srgbClr val="000000"/>
              </a:solidFill>
              <a:effectLst/>
              <a:latin typeface="Helvetica" pitchFamily="2" charset="0"/>
            </a:endParaRPr>
          </a:p>
          <a:p>
            <a:pPr marL="171450" lvl="0" indent="-171450">
              <a:buFont typeface="Arial" panose="020B0604020202020204" pitchFamily="34" charset="0"/>
              <a:buChar char="•"/>
            </a:pPr>
            <a:r>
              <a:rPr lang="en-US" dirty="0">
                <a:solidFill>
                  <a:srgbClr val="211D1E"/>
                </a:solidFill>
                <a:effectLst/>
                <a:latin typeface="Helvetica" pitchFamily="2" charset="0"/>
              </a:rPr>
              <a:t>Create feedback loops with the data, using data constructively to learn from and support implementers over time.</a:t>
            </a:r>
          </a:p>
          <a:p>
            <a:pPr marL="628650" lvl="1" indent="-171450">
              <a:buFont typeface="Arial" panose="020B0604020202020204" pitchFamily="34" charset="0"/>
              <a:buChar char="•"/>
            </a:pPr>
            <a:r>
              <a:rPr lang="en-US" dirty="0">
                <a:solidFill>
                  <a:srgbClr val="211D1E"/>
                </a:solidFill>
                <a:effectLst/>
                <a:latin typeface="Helvetica" pitchFamily="2" charset="0"/>
              </a:rPr>
              <a:t>Provide feedback on strengths and areas for improvement.</a:t>
            </a:r>
          </a:p>
          <a:p>
            <a:pPr marL="628650" lvl="1" indent="-171450">
              <a:buFont typeface="Arial" panose="020B0604020202020204" pitchFamily="34" charset="0"/>
              <a:buChar char="•"/>
            </a:pPr>
            <a:r>
              <a:rPr lang="en-US" dirty="0">
                <a:solidFill>
                  <a:srgbClr val="211D1E"/>
                </a:solidFill>
                <a:effectLst/>
                <a:latin typeface="Helvetica" pitchFamily="2" charset="0"/>
              </a:rPr>
              <a:t>Fidelity data can also be used to indicate how well the program or practice is fitting in the school or district context; some programs or practices will inevitably be a better fit than others, and fidelity data can be used to make decisions about whether to continue implementation and focus energy on sustainability.</a:t>
            </a:r>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53</a:t>
            </a:fld>
            <a:endParaRPr lang="en-US">
              <a:solidFill>
                <a:prstClr val="black"/>
              </a:solidFill>
              <a:latin typeface="Calibri"/>
            </a:endParaRPr>
          </a:p>
        </p:txBody>
      </p:sp>
    </p:spTree>
    <p:extLst>
      <p:ext uri="{BB962C8B-B14F-4D97-AF65-F5344CB8AC3E}">
        <p14:creationId xmlns:p14="http://schemas.microsoft.com/office/powerpoint/2010/main" val="3146539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This resource, </a:t>
            </a:r>
            <a:r>
              <a:rPr lang="en-US" sz="1200" i="1" dirty="0"/>
              <a:t>Planning Checklist for Monitoring Fidelity of Evidence-Based Practices (EBPs). </a:t>
            </a:r>
            <a:r>
              <a:rPr lang="en-US" sz="1200" dirty="0"/>
              <a:t>is a basic fidelity monitoring checklist developed by the NCSMH in collaboration with the American Institutes for Research that can be used to plan for the monitoring of fidelity for a specific practice or program. </a:t>
            </a:r>
          </a:p>
          <a:p>
            <a:pPr defTabSz="966612">
              <a:defRPr/>
            </a:pPr>
            <a:endParaRPr lang="en-US" sz="1200" dirty="0"/>
          </a:p>
          <a:p>
            <a:pPr defTabSz="966612">
              <a:defRPr/>
            </a:pPr>
            <a:r>
              <a:rPr lang="en-US" sz="1200" dirty="0"/>
              <a:t>The intention of this checklist is to provide a quick reference for different considerations during the planning process, including the identification of fidelity monitoring tools, determining how often to collect fidelity data, setting an “acceptable” benchmark, and monitoring and documenting changes or adaptations that are occurring in the school setting. </a:t>
            </a:r>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54</a:t>
            </a:fld>
            <a:endParaRPr lang="en-US">
              <a:solidFill>
                <a:prstClr val="black"/>
              </a:solidFill>
              <a:latin typeface="Calibri"/>
            </a:endParaRPr>
          </a:p>
        </p:txBody>
      </p:sp>
    </p:spTree>
    <p:extLst>
      <p:ext uri="{BB962C8B-B14F-4D97-AF65-F5344CB8AC3E}">
        <p14:creationId xmlns:p14="http://schemas.microsoft.com/office/powerpoint/2010/main" val="245837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 intervention selection process is a great time to think about how you will monitor fidelity. </a:t>
            </a:r>
          </a:p>
          <a:p>
            <a:pPr defTabSz="966612">
              <a:defRPr/>
            </a:pPr>
            <a:endParaRPr lang="en-US" sz="1200" dirty="0"/>
          </a:p>
          <a:p>
            <a:pPr defTabSz="966612">
              <a:defRPr/>
            </a:pPr>
            <a:r>
              <a:rPr lang="en-US" sz="1200" dirty="0"/>
              <a:t>Some evidence-based programs have a fidelity monitoring tool, and in other cases you might have to develop a new tool. This can be as informal as routine “check-ins” about implementation using the initial training materials as a guide. Or, fidelity monitoring methods can include a records review with a tool or checklist of items that might indicate the practice was implemented as intended (although if everything that is done is not documented, records review can be limited). </a:t>
            </a:r>
          </a:p>
          <a:p>
            <a:pPr defTabSz="966612">
              <a:defRPr/>
            </a:pPr>
            <a:endParaRPr lang="en-US" sz="1200" dirty="0"/>
          </a:p>
          <a:p>
            <a:pPr defTabSz="966612">
              <a:defRPr/>
            </a:pPr>
            <a:r>
              <a:rPr lang="en-US" sz="1200" dirty="0"/>
              <a:t>The most common way to monitor fidelity is via a formal observation of implementation with ratings of specific aspects of the implementation. </a:t>
            </a:r>
          </a:p>
          <a:p>
            <a:pPr defTabSz="966612">
              <a:defRPr/>
            </a:pPr>
            <a:endParaRPr lang="en-US" sz="1200" dirty="0"/>
          </a:p>
          <a:p>
            <a:pPr defTabSz="966612">
              <a:defRPr/>
            </a:pPr>
            <a:r>
              <a:rPr lang="en-US" sz="1200" dirty="0"/>
              <a:t>Adaptation is a natural part of implementation. Document it and determine how much and what type of adaptations are appropriate as a team with input from implementers and program developers or trainers. Your team will need to decide how to balance fidelity benchmarks and adaptations for each program or practice you’re implementing. </a:t>
            </a:r>
          </a:p>
          <a:p>
            <a:pPr defTabSz="966612">
              <a:defRPr/>
            </a:pPr>
            <a:endParaRPr lang="en-US" sz="1200" dirty="0"/>
          </a:p>
          <a:p>
            <a:pPr defTabSz="966612">
              <a:defRPr/>
            </a:pPr>
            <a:r>
              <a:rPr lang="en-US" sz="1200" dirty="0"/>
              <a:t>Implementer feedback and EBP developer input can be very helpful in this process. For example, if a teacher tells you she can only deliver the program in 30-minute sessions but the manual is written for 45-minute sessions, that is a necessary adaptation for the school context about which you may need to work with the developer and even obtain input from other schools/districts implementing the program to decide how to change. </a:t>
            </a:r>
          </a:p>
          <a:p>
            <a:pPr defTabSz="966612">
              <a:defRPr/>
            </a:pPr>
            <a:endParaRPr lang="en-US" sz="1200" dirty="0"/>
          </a:p>
          <a:p>
            <a:pPr defTabSz="966612">
              <a:defRPr/>
            </a:pPr>
            <a:r>
              <a:rPr lang="en-US" sz="1200" dirty="0"/>
              <a:t>Finally, you should always create feedback loops with the data, meaning that the findings are used constructively to learn from and support implementers over time. Make sure to provide feedback on strengths and areas for improvement. Fidelity data can also be used within your district or school mental health team to indicate how well the program or practice is fitting in the school context with your students. Some programs or practices will inevitably be a better fit than others, and fidelity data can be used to make decisions about whether or not to continue implementation and focus energy on sustainability.</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55</a:t>
            </a:fld>
            <a:endParaRPr lang="en-US">
              <a:solidFill>
                <a:prstClr val="black"/>
              </a:solidFill>
              <a:latin typeface="Calibri"/>
            </a:endParaRPr>
          </a:p>
        </p:txBody>
      </p:sp>
    </p:spTree>
    <p:extLst>
      <p:ext uri="{BB962C8B-B14F-4D97-AF65-F5344CB8AC3E}">
        <p14:creationId xmlns:p14="http://schemas.microsoft.com/office/powerpoint/2010/main" val="67858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This is an example of how one large urban school district used fidelity monitoring to support their implementation of Restorative Practices. It highlights the district’s investment in the ongoing consultation and coaching involved in the implementation process and how fidelity data were used in feedback loops to principals. An important aspect of this process was assuring school teams that the fidelity interviews and observations were intended to learn how best to support them, and would not be used in a punitive way or for accountability purposes. The coaches always provided feedback on strengths and improvement (if there was a previous assessment to compare to) and normalized that there are many components of Restorative Practices so every school will naturally have areas that need additional support to make happen throughout the building in a consistent way. </a:t>
            </a:r>
          </a:p>
        </p:txBody>
      </p:sp>
      <p:sp>
        <p:nvSpPr>
          <p:cNvPr id="4" name="Slide Number Placeholder 3"/>
          <p:cNvSpPr>
            <a:spLocks noGrp="1"/>
          </p:cNvSpPr>
          <p:nvPr>
            <p:ph type="sldNum" sz="quarter" idx="10"/>
          </p:nvPr>
        </p:nvSpPr>
        <p:spPr/>
        <p:txBody>
          <a:bodyPr/>
          <a:lstStyle/>
          <a:p>
            <a:pPr defTabSz="966612">
              <a:defRPr/>
            </a:pPr>
            <a:fld id="{1556123A-E4EB-4C09-8A55-35B911DDFBA2}" type="slidenum">
              <a:rPr lang="en-US">
                <a:solidFill>
                  <a:prstClr val="black"/>
                </a:solidFill>
                <a:latin typeface="Calibri"/>
              </a:rPr>
              <a:pPr defTabSz="966612">
                <a:defRPr/>
              </a:pPr>
              <a:t>56</a:t>
            </a:fld>
            <a:endParaRPr lang="en-US">
              <a:solidFill>
                <a:prstClr val="black"/>
              </a:solidFill>
              <a:latin typeface="Calibri"/>
            </a:endParaRPr>
          </a:p>
        </p:txBody>
      </p:sp>
    </p:spTree>
    <p:extLst>
      <p:ext uri="{BB962C8B-B14F-4D97-AF65-F5344CB8AC3E}">
        <p14:creationId xmlns:p14="http://schemas.microsoft.com/office/powerpoint/2010/main" val="35645635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b="1" dirty="0"/>
              <a:t>Reflection:</a:t>
            </a:r>
            <a:endParaRPr lang="en-US" sz="1200" dirty="0"/>
          </a:p>
          <a:p>
            <a:r>
              <a:rPr lang="en-US" sz="1200" dirty="0"/>
              <a:t>What mental health promotion services and supports does your district/school currently provide to all students? </a:t>
            </a:r>
          </a:p>
          <a:p>
            <a:endParaRPr lang="en-US" sz="1200" dirty="0"/>
          </a:p>
          <a:p>
            <a:r>
              <a:rPr lang="en-US" sz="1200" dirty="0"/>
              <a:t>Of those services and supports:</a:t>
            </a:r>
          </a:p>
          <a:p>
            <a:pPr marL="193322" indent="-96661">
              <a:buFont typeface="Arial" panose="020B0604020202020204" pitchFamily="34" charset="0"/>
              <a:buChar char="•"/>
            </a:pPr>
            <a:r>
              <a:rPr lang="en-US" sz="1200" dirty="0"/>
              <a:t>Are they evidence-based?</a:t>
            </a:r>
          </a:p>
          <a:p>
            <a:pPr marL="193322" indent="-96661">
              <a:buFont typeface="Arial" panose="020B0604020202020204" pitchFamily="34" charset="0"/>
              <a:buChar char="•"/>
            </a:pPr>
            <a:r>
              <a:rPr lang="en-US" sz="1200" dirty="0"/>
              <a:t>Do you believe you have Tier 1 services and supports that are the best fit for the needs, strengths, and cultural and linguistic competencies of your students?</a:t>
            </a:r>
          </a:p>
          <a:p>
            <a:pPr marL="193322" indent="-96661">
              <a:buFont typeface="Arial" panose="020B0604020202020204" pitchFamily="34" charset="0"/>
              <a:buChar char="•"/>
            </a:pPr>
            <a:r>
              <a:rPr lang="en-US" sz="1200" dirty="0"/>
              <a:t>Do you have and current programs being implemented that would benefit from fidelity monitoring?</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57</a:t>
            </a:fld>
            <a:endParaRPr lang="en-US">
              <a:solidFill>
                <a:prstClr val="black"/>
              </a:solidFill>
              <a:latin typeface="Calibri"/>
            </a:endParaRPr>
          </a:p>
        </p:txBody>
      </p:sp>
    </p:spTree>
    <p:extLst>
      <p:ext uri="{BB962C8B-B14F-4D97-AF65-F5344CB8AC3E}">
        <p14:creationId xmlns:p14="http://schemas.microsoft.com/office/powerpoint/2010/main" val="2219037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We will now consider how this module and quality indicators fit with your understanding and implementation of mental health promotion. </a:t>
            </a:r>
          </a:p>
          <a:p>
            <a:endParaRPr lang="en-US" sz="1200" dirty="0"/>
          </a:p>
          <a:p>
            <a:r>
              <a:rPr lang="en-US" sz="1200" dirty="0"/>
              <a:t>Please work together with your group to state a specific goal for your district and then consider 3 potential action steps that could reasonably be taken to move the goal forward.</a:t>
            </a:r>
          </a:p>
        </p:txBody>
      </p:sp>
      <p:sp>
        <p:nvSpPr>
          <p:cNvPr id="4" name="Slide Number Placeholder 3"/>
          <p:cNvSpPr>
            <a:spLocks noGrp="1"/>
          </p:cNvSpPr>
          <p:nvPr>
            <p:ph type="sldNum" sz="quarter" idx="10"/>
          </p:nvPr>
        </p:nvSpPr>
        <p:spPr/>
        <p:txBody>
          <a:bodyPr/>
          <a:lstStyle/>
          <a:p>
            <a:pPr defTabSz="966612">
              <a:defRPr/>
            </a:pPr>
            <a:fld id="{75407F5E-1248-0D41-AA81-B50EA45314DF}" type="slidenum">
              <a:rPr lang="en-US">
                <a:solidFill>
                  <a:prstClr val="black"/>
                </a:solidFill>
                <a:latin typeface="Calibri"/>
              </a:rPr>
              <a:pPr defTabSz="966612">
                <a:defRPr/>
              </a:pPr>
              <a:t>58</a:t>
            </a:fld>
            <a:endParaRPr lang="en-US">
              <a:solidFill>
                <a:prstClr val="black"/>
              </a:solidFill>
              <a:latin typeface="Calibri"/>
            </a:endParaRPr>
          </a:p>
        </p:txBody>
      </p:sp>
    </p:spTree>
    <p:extLst>
      <p:ext uri="{BB962C8B-B14F-4D97-AF65-F5344CB8AC3E}">
        <p14:creationId xmlns:p14="http://schemas.microsoft.com/office/powerpoint/2010/main" val="570455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733425"/>
            <a:ext cx="6111875" cy="3438525"/>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59</a:t>
            </a:fld>
            <a:endParaRPr lang="en-US">
              <a:solidFill>
                <a:prstClr val="black"/>
              </a:solidFill>
              <a:latin typeface="Calibri"/>
            </a:endParaRPr>
          </a:p>
        </p:txBody>
      </p:sp>
    </p:spTree>
    <p:extLst>
      <p:ext uri="{BB962C8B-B14F-4D97-AF65-F5344CB8AC3E}">
        <p14:creationId xmlns:p14="http://schemas.microsoft.com/office/powerpoint/2010/main" val="116437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Mental health promotion (Tier 1 services and supports) provide the foundation of a comprehensive, </a:t>
            </a:r>
            <a:r>
              <a:rPr lang="en-US" sz="1200" dirty="0" err="1"/>
              <a:t>multitiered</a:t>
            </a:r>
            <a:r>
              <a:rPr lang="en-US" sz="1200" dirty="0"/>
              <a:t> system of support. </a:t>
            </a:r>
          </a:p>
          <a:p>
            <a:endParaRPr lang="en-US" sz="1200" dirty="0"/>
          </a:p>
          <a:p>
            <a:r>
              <a:rPr lang="en-US" sz="1200" dirty="0">
                <a:solidFill>
                  <a:prstClr val="black"/>
                </a:solidFill>
              </a:rPr>
              <a:t>Mental health promotion reaches all students, including those who are at risk for developing mental health conditions and those who have a higher level of need, so it truly benefits everyone. In addition, mental health promotion activities produce long-term cost savings by preventing the onset or severity of later mental health conditions that require more expensive and intensive mental health treatment. </a:t>
            </a:r>
          </a:p>
          <a:p>
            <a:endParaRPr lang="en-US" sz="1200" dirty="0">
              <a:solidFill>
                <a:prstClr val="black"/>
              </a:solidFill>
            </a:endParaRPr>
          </a:p>
          <a:p>
            <a:r>
              <a:rPr lang="en-US" sz="1200" dirty="0">
                <a:solidFill>
                  <a:prstClr val="black"/>
                </a:solidFill>
              </a:rPr>
              <a:t>Mental health promotion activities decrease stigma about mental health and illness, especially Tier 1 services that are focused on mental health awareness for everyone in the school community.</a:t>
            </a:r>
          </a:p>
          <a:p>
            <a:endParaRPr lang="en-US" sz="1200" dirty="0">
              <a:solidFill>
                <a:prstClr val="black"/>
              </a:solidFill>
            </a:endParaRPr>
          </a:p>
          <a:p>
            <a:r>
              <a:rPr lang="en-US" sz="1200" dirty="0">
                <a:solidFill>
                  <a:prstClr val="black"/>
                </a:solidFill>
              </a:rPr>
              <a:t>There are increasing efforts to promote the mental health and wellness of our school staff, who often experience high levels of stress in the process of serving, teaching, and caring for our students and their families. </a:t>
            </a:r>
          </a:p>
          <a:p>
            <a:endParaRPr lang="en-US" sz="1200" dirty="0">
              <a:solidFill>
                <a:prstClr val="black"/>
              </a:solidFill>
            </a:endParaRPr>
          </a:p>
          <a:p>
            <a:r>
              <a:rPr lang="en-US" sz="1200" dirty="0">
                <a:solidFill>
                  <a:prstClr val="black"/>
                </a:solidFill>
              </a:rPr>
              <a:t>Finally, it is important to remember that mental health is a component of health.  Students must be healthy enough to learn and teachers must be healthy enough to teach.</a:t>
            </a:r>
            <a:endParaRPr lang="en-US" sz="1200" dirty="0"/>
          </a:p>
        </p:txBody>
      </p:sp>
      <p:sp>
        <p:nvSpPr>
          <p:cNvPr id="4" name="Slide Number Placeholder 3"/>
          <p:cNvSpPr>
            <a:spLocks noGrp="1"/>
          </p:cNvSpPr>
          <p:nvPr>
            <p:ph type="sldNum" sz="quarter" idx="10"/>
          </p:nvPr>
        </p:nvSpPr>
        <p:spPr/>
        <p:txBody>
          <a:bodyPr/>
          <a:lstStyle/>
          <a:p>
            <a:fld id="{1008A72D-3A49-4FC1-ADCD-F4954970C19B}" type="slidenum">
              <a:rPr lang="en-US" smtClean="0"/>
              <a:t>6</a:t>
            </a:fld>
            <a:endParaRPr lang="en-US" dirty="0"/>
          </a:p>
        </p:txBody>
      </p:sp>
    </p:spTree>
    <p:extLst>
      <p:ext uri="{BB962C8B-B14F-4D97-AF65-F5344CB8AC3E}">
        <p14:creationId xmlns:p14="http://schemas.microsoft.com/office/powerpoint/2010/main" val="2171554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60</a:t>
            </a:fld>
            <a:endParaRPr lang="en-US">
              <a:solidFill>
                <a:prstClr val="black"/>
              </a:solidFill>
              <a:latin typeface="Calibri"/>
            </a:endParaRPr>
          </a:p>
        </p:txBody>
      </p:sp>
    </p:spTree>
    <p:extLst>
      <p:ext uri="{BB962C8B-B14F-4D97-AF65-F5344CB8AC3E}">
        <p14:creationId xmlns:p14="http://schemas.microsoft.com/office/powerpoint/2010/main" val="1172805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61</a:t>
            </a:fld>
            <a:endParaRPr lang="en-US">
              <a:solidFill>
                <a:prstClr val="black"/>
              </a:solidFill>
              <a:latin typeface="Calibri"/>
            </a:endParaRPr>
          </a:p>
        </p:txBody>
      </p:sp>
    </p:spTree>
    <p:extLst>
      <p:ext uri="{BB962C8B-B14F-4D97-AF65-F5344CB8AC3E}">
        <p14:creationId xmlns:p14="http://schemas.microsoft.com/office/powerpoint/2010/main" val="2581998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62</a:t>
            </a:fld>
            <a:endParaRPr lang="en-US">
              <a:solidFill>
                <a:prstClr val="black"/>
              </a:solidFill>
              <a:latin typeface="Calibri"/>
            </a:endParaRPr>
          </a:p>
        </p:txBody>
      </p:sp>
    </p:spTree>
    <p:extLst>
      <p:ext uri="{BB962C8B-B14F-4D97-AF65-F5344CB8AC3E}">
        <p14:creationId xmlns:p14="http://schemas.microsoft.com/office/powerpoint/2010/main" val="3769036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63</a:t>
            </a:fld>
            <a:endParaRPr lang="en-US">
              <a:solidFill>
                <a:prstClr val="black"/>
              </a:solidFill>
              <a:latin typeface="Calibri"/>
            </a:endParaRPr>
          </a:p>
        </p:txBody>
      </p:sp>
    </p:spTree>
    <p:extLst>
      <p:ext uri="{BB962C8B-B14F-4D97-AF65-F5344CB8AC3E}">
        <p14:creationId xmlns:p14="http://schemas.microsoft.com/office/powerpoint/2010/main" val="3087371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64</a:t>
            </a:fld>
            <a:endParaRPr lang="en-US">
              <a:solidFill>
                <a:prstClr val="black"/>
              </a:solidFill>
              <a:latin typeface="Calibri"/>
            </a:endParaRPr>
          </a:p>
        </p:txBody>
      </p:sp>
    </p:spTree>
    <p:extLst>
      <p:ext uri="{BB962C8B-B14F-4D97-AF65-F5344CB8AC3E}">
        <p14:creationId xmlns:p14="http://schemas.microsoft.com/office/powerpoint/2010/main" val="125146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966612"/>
            <a:fld id="{1008A72D-3A49-4FC1-ADCD-F4954970C19B}" type="slidenum">
              <a:rPr lang="en-US">
                <a:solidFill>
                  <a:prstClr val="black"/>
                </a:solidFill>
                <a:latin typeface="Calibri"/>
              </a:rPr>
              <a:pPr defTabSz="966612"/>
              <a:t>65</a:t>
            </a:fld>
            <a:endParaRPr lang="en-US">
              <a:solidFill>
                <a:prstClr val="black"/>
              </a:solidFill>
              <a:latin typeface="Calibri"/>
            </a:endParaRPr>
          </a:p>
        </p:txBody>
      </p:sp>
    </p:spTree>
    <p:extLst>
      <p:ext uri="{BB962C8B-B14F-4D97-AF65-F5344CB8AC3E}">
        <p14:creationId xmlns:p14="http://schemas.microsoft.com/office/powerpoint/2010/main" val="2284626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75407F5E-1248-0D41-AA81-B50EA45314DF}" type="slidenum">
              <a:rPr lang="en-US">
                <a:solidFill>
                  <a:prstClr val="black"/>
                </a:solidFill>
                <a:latin typeface="Calibri" panose="020F0502020204030204"/>
              </a:rPr>
              <a:pPr defTabSz="483306">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24486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r>
              <a:rPr lang="en-US" sz="1200" dirty="0"/>
              <a:t>First we will discuss specific types of Tier 1 services and supports. These are examples of commonly implemented mental health promotion activities, but certainly do not represent a complete list. Your district may have different types of mental health promotion programs or activities.</a:t>
            </a:r>
          </a:p>
          <a:p>
            <a:endParaRPr lang="en-US" sz="1200" dirty="0"/>
          </a:p>
          <a:p>
            <a:r>
              <a:rPr lang="en-US" sz="1200" dirty="0"/>
              <a:t>This is a list of the quality indicators for the Mental Health Promotion domain.  </a:t>
            </a:r>
          </a:p>
          <a:p>
            <a:endParaRPr lang="en-US" sz="1200" dirty="0"/>
          </a:p>
          <a:p>
            <a:r>
              <a:rPr lang="en-US" sz="1200" dirty="0"/>
              <a:t>For each of these indicators we will discuss best practices, resources, and helpful tips. </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7</a:t>
            </a:fld>
            <a:endParaRPr lang="en-US" dirty="0">
              <a:solidFill>
                <a:prstClr val="black"/>
              </a:solidFill>
              <a:latin typeface="Calibri"/>
            </a:endParaRPr>
          </a:p>
        </p:txBody>
      </p:sp>
    </p:spTree>
    <p:extLst>
      <p:ext uri="{BB962C8B-B14F-4D97-AF65-F5344CB8AC3E}">
        <p14:creationId xmlns:p14="http://schemas.microsoft.com/office/powerpoint/2010/main" val="337645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dirty="0"/>
              <a:t>The first type of mental health promotion activity we will discuss is assessing and improving the school climate. A positive school climate is related to student well-being and academic success. Research indicates it can improve attendance, achievement, retention, and graduation rates. </a:t>
            </a:r>
            <a:endParaRPr lang="en-US" sz="1200" dirty="0">
              <a:solidFill>
                <a:prstClr val="black"/>
              </a:solidFill>
            </a:endParaRPr>
          </a:p>
          <a:p>
            <a:pPr defTabSz="966612">
              <a:defRPr/>
            </a:pPr>
            <a:endParaRPr lang="en-US" sz="1200" dirty="0">
              <a:solidFill>
                <a:prstClr val="black"/>
              </a:solidFill>
            </a:endParaRPr>
          </a:p>
          <a:p>
            <a:pPr defTabSz="966612">
              <a:defRPr/>
            </a:pPr>
            <a:r>
              <a:rPr lang="en-US" sz="1200" dirty="0">
                <a:solidFill>
                  <a:prstClr val="black"/>
                </a:solidFill>
              </a:rPr>
              <a:t>According to the Safe and Supportive Schools Model, developed by a national panel of researchers and other experts, a positive school climate involves the following:</a:t>
            </a:r>
          </a:p>
          <a:p>
            <a:pPr defTabSz="966612">
              <a:defRPr/>
            </a:pPr>
            <a:endParaRPr lang="en-US" sz="1200" dirty="0">
              <a:solidFill>
                <a:prstClr val="black"/>
              </a:solidFill>
            </a:endParaRPr>
          </a:p>
          <a:p>
            <a:pPr defTabSz="966612">
              <a:defRPr/>
            </a:pPr>
            <a:r>
              <a:rPr lang="en-US" sz="1200" b="1" dirty="0">
                <a:solidFill>
                  <a:prstClr val="black"/>
                </a:solidFill>
              </a:rPr>
              <a:t>Engagement</a:t>
            </a:r>
            <a:r>
              <a:rPr lang="en-US" sz="1200" dirty="0">
                <a:solidFill>
                  <a:prstClr val="black"/>
                </a:solidFill>
              </a:rPr>
              <a:t> – including strong relationships between students, teachers, families, and schools and strong connections between schools and the broader community.</a:t>
            </a:r>
          </a:p>
          <a:p>
            <a:pPr defTabSz="966612">
              <a:defRPr/>
            </a:pPr>
            <a:endParaRPr lang="en-US" sz="1200" b="1" dirty="0">
              <a:solidFill>
                <a:prstClr val="black"/>
              </a:solidFill>
            </a:endParaRPr>
          </a:p>
          <a:p>
            <a:pPr defTabSz="966612">
              <a:defRPr/>
            </a:pPr>
            <a:r>
              <a:rPr lang="en-US" sz="1200" b="1" dirty="0">
                <a:solidFill>
                  <a:prstClr val="black"/>
                </a:solidFill>
              </a:rPr>
              <a:t>Safety</a:t>
            </a:r>
            <a:r>
              <a:rPr lang="en-US" sz="1200" dirty="0">
                <a:solidFill>
                  <a:prstClr val="black"/>
                </a:solidFill>
              </a:rPr>
              <a:t> – involving schools and school-related activities where students are safe from violence, bullying, harassment, and substance use.</a:t>
            </a:r>
          </a:p>
          <a:p>
            <a:pPr defTabSz="966612">
              <a:defRPr/>
            </a:pPr>
            <a:endParaRPr lang="en-US" sz="1200" b="1" dirty="0">
              <a:solidFill>
                <a:prstClr val="black"/>
              </a:solidFill>
            </a:endParaRPr>
          </a:p>
          <a:p>
            <a:pPr defTabSz="966612">
              <a:defRPr/>
            </a:pPr>
            <a:r>
              <a:rPr lang="en-US" sz="1200" b="1" dirty="0">
                <a:solidFill>
                  <a:prstClr val="black"/>
                </a:solidFill>
              </a:rPr>
              <a:t>Environment</a:t>
            </a:r>
            <a:r>
              <a:rPr lang="en-US" sz="1200" dirty="0">
                <a:solidFill>
                  <a:prstClr val="black"/>
                </a:solidFill>
              </a:rPr>
              <a:t> – including appropriate facilities, well-managed classrooms, available school-based health supports, and a clear, fair disciplinary policy.</a:t>
            </a:r>
          </a:p>
        </p:txBody>
      </p:sp>
      <p:sp>
        <p:nvSpPr>
          <p:cNvPr id="4" name="Slide Number Placeholder 3"/>
          <p:cNvSpPr>
            <a:spLocks noGrp="1"/>
          </p:cNvSpPr>
          <p:nvPr>
            <p:ph type="sldNum" sz="quarter" idx="10"/>
          </p:nvPr>
        </p:nvSpPr>
        <p:spPr/>
        <p:txBody>
          <a:bodyPr/>
          <a:lstStyle/>
          <a:p>
            <a:pPr defTabSz="966612">
              <a:defRPr/>
            </a:pPr>
            <a:fld id="{1008A72D-3A49-4FC1-ADCD-F4954970C19B}" type="slidenum">
              <a:rPr lang="en-US">
                <a:solidFill>
                  <a:prstClr val="black"/>
                </a:solidFill>
                <a:latin typeface="Calibri"/>
              </a:rPr>
              <a:pPr defTabSz="966612">
                <a:defRPr/>
              </a:pPr>
              <a:t>8</a:t>
            </a:fld>
            <a:endParaRPr lang="en-US" dirty="0">
              <a:solidFill>
                <a:prstClr val="black"/>
              </a:solidFill>
              <a:latin typeface="Calibri"/>
            </a:endParaRPr>
          </a:p>
        </p:txBody>
      </p:sp>
    </p:spTree>
    <p:extLst>
      <p:ext uri="{BB962C8B-B14F-4D97-AF65-F5344CB8AC3E}">
        <p14:creationId xmlns:p14="http://schemas.microsoft.com/office/powerpoint/2010/main" val="153739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lnSpc>
                <a:spcPct val="120000"/>
              </a:lnSpc>
              <a:defRPr/>
            </a:pPr>
            <a:r>
              <a:rPr lang="en-US" sz="1200" b="1" dirty="0">
                <a:solidFill>
                  <a:schemeClr val="tx1"/>
                </a:solidFill>
              </a:rPr>
              <a:t>Consider:</a:t>
            </a:r>
            <a:r>
              <a:rPr lang="en-US" sz="1200" b="1" baseline="0" dirty="0">
                <a:solidFill>
                  <a:schemeClr val="tx1"/>
                </a:solidFill>
              </a:rPr>
              <a:t> </a:t>
            </a:r>
            <a:r>
              <a:rPr lang="en-US" sz="1200" dirty="0">
                <a:solidFill>
                  <a:schemeClr val="tx1"/>
                </a:solidFill>
              </a:rPr>
              <a:t>To what extent did your district/school use best practices to </a:t>
            </a:r>
            <a:r>
              <a:rPr lang="en-US" sz="1200" b="1" dirty="0">
                <a:solidFill>
                  <a:schemeClr val="tx1"/>
                </a:solidFill>
              </a:rPr>
              <a:t>assess school climate</a:t>
            </a:r>
            <a:r>
              <a:rPr lang="en-US" sz="1200" dirty="0">
                <a:solidFill>
                  <a:schemeClr val="tx1"/>
                </a:solidFill>
              </a:rPr>
              <a:t>?</a:t>
            </a:r>
          </a:p>
          <a:p>
            <a:pPr>
              <a:lnSpc>
                <a:spcPct val="120000"/>
              </a:lnSpc>
            </a:pPr>
            <a:endParaRPr lang="en-US" sz="1200" b="1" dirty="0"/>
          </a:p>
          <a:p>
            <a:pPr defTabSz="966612">
              <a:lnSpc>
                <a:spcPct val="120000"/>
              </a:lnSpc>
              <a:defRPr/>
            </a:pPr>
            <a:r>
              <a:rPr lang="en-US" sz="1200" b="1" dirty="0"/>
              <a:t>Best practices for this indicator include: </a:t>
            </a:r>
            <a:endParaRPr lang="en-US" sz="1200" dirty="0"/>
          </a:p>
          <a:p>
            <a:pPr marL="181240" indent="-181240">
              <a:lnSpc>
                <a:spcPct val="120000"/>
              </a:lnSpc>
              <a:buFont typeface="Arial" panose="020B0604020202020204" pitchFamily="34" charset="0"/>
              <a:buChar char="•"/>
            </a:pPr>
            <a:endParaRPr lang="en-US" sz="1200" dirty="0"/>
          </a:p>
          <a:p>
            <a:pPr marL="180975" indent="-180975">
              <a:lnSpc>
                <a:spcPct val="120000"/>
              </a:lnSpc>
              <a:buFont typeface="Arial" panose="020B0604020202020204" pitchFamily="34" charset="0"/>
              <a:buChar char="•"/>
            </a:pPr>
            <a:r>
              <a:rPr lang="en-US" sz="1200" dirty="0"/>
              <a:t>Develop a clear plan for how data will be collected, stored, analyzed</a:t>
            </a:r>
            <a:r>
              <a:rPr lang="en-US" dirty="0"/>
              <a:t> and shared.</a:t>
            </a:r>
            <a:endParaRPr lang="en-US" dirty="0">
              <a:cs typeface="Calibri" panose="020F0502020204030204"/>
            </a:endParaRPr>
          </a:p>
          <a:p>
            <a:pPr marL="180975" indent="-180975">
              <a:lnSpc>
                <a:spcPct val="120000"/>
              </a:lnSpc>
              <a:buFont typeface="Arial" panose="020B0604020202020204" pitchFamily="34" charset="0"/>
              <a:buChar char="•"/>
            </a:pPr>
            <a:r>
              <a:rPr lang="en-US" dirty="0"/>
              <a:t>Assess multiple dimensions of school climate including student engagement, student-staff/student-student/staff-staff relationships/family-staff/community-staff, inclusiveness, and racial/cultural climate.</a:t>
            </a:r>
            <a:endParaRPr lang="en-US" dirty="0">
              <a:cs typeface="Calibri" panose="020F0502020204030204"/>
            </a:endParaRPr>
          </a:p>
          <a:p>
            <a:pPr marL="180975" indent="-180975">
              <a:lnSpc>
                <a:spcPct val="120000"/>
              </a:lnSpc>
              <a:buFont typeface="Arial" panose="020B0604020202020204" pitchFamily="34" charset="0"/>
              <a:buChar char="•"/>
            </a:pPr>
            <a:r>
              <a:rPr lang="en-US" dirty="0"/>
              <a:t>Disaggregate school climate data based on demographics (i.e., age, sex, gender identity and expression, race, ethnicity, national origin, religion, sexual orientation, disability status, language, and socioeconomic status) to identify differences by demographic group.</a:t>
            </a:r>
            <a:endParaRPr lang="en-US" dirty="0">
              <a:cs typeface="Calibri" panose="020F0502020204030204"/>
            </a:endParaRPr>
          </a:p>
          <a:p>
            <a:pPr marL="180975" indent="-180975">
              <a:lnSpc>
                <a:spcPct val="120000"/>
              </a:lnSpc>
              <a:buFont typeface="Arial" panose="020B0604020202020204" pitchFamily="34" charset="0"/>
              <a:buChar char="•"/>
            </a:pPr>
            <a:r>
              <a:rPr lang="en-US" dirty="0"/>
              <a:t>Obtain input from representative individuals across a variety of groups including students, their caregivers, administrators, instructional staff, non-instructional staff and community stakeholders (including school mental health and health providers).</a:t>
            </a:r>
            <a:endParaRPr lang="en-US" dirty="0">
              <a:cs typeface="Calibri" panose="020F0502020204030204"/>
            </a:endParaRPr>
          </a:p>
          <a:p>
            <a:pPr marL="180975" indent="-180975">
              <a:lnSpc>
                <a:spcPct val="120000"/>
              </a:lnSpc>
              <a:buFont typeface="Arial" panose="020B0604020202020204" pitchFamily="34" charset="0"/>
              <a:buChar char="•"/>
            </a:pPr>
            <a:r>
              <a:rPr lang="en-US" dirty="0"/>
              <a:t>Assess school climate using more than one modality for input (e.g., surveys, interviews, focus groups, school administrative data).</a:t>
            </a:r>
            <a:endParaRPr lang="en-US" dirty="0">
              <a:cs typeface="Calibri" panose="020F0502020204030204"/>
            </a:endParaRPr>
          </a:p>
          <a:p>
            <a:pPr marL="180975" indent="-180975">
              <a:lnSpc>
                <a:spcPct val="120000"/>
              </a:lnSpc>
              <a:buFont typeface="Arial" panose="020B0604020202020204" pitchFamily="34" charset="0"/>
              <a:buChar char="•"/>
            </a:pPr>
            <a:r>
              <a:rPr lang="en-US" dirty="0"/>
              <a:t>Allow anonymous input on surveys and other data collection.</a:t>
            </a:r>
            <a:endParaRPr lang="en-US" dirty="0">
              <a:cs typeface="Calibri" panose="020F0502020204030204"/>
            </a:endParaRPr>
          </a:p>
          <a:p>
            <a:pPr marL="180975" indent="-180975">
              <a:lnSpc>
                <a:spcPct val="120000"/>
              </a:lnSpc>
              <a:buFont typeface="Arial" panose="020B0604020202020204" pitchFamily="34" charset="0"/>
              <a:buChar char="•"/>
            </a:pPr>
            <a:r>
              <a:rPr lang="en-US" dirty="0"/>
              <a:t>Align the data collected with school vision of school climate and improvement strategies.</a:t>
            </a:r>
            <a:endParaRPr lang="en-US" dirty="0">
              <a:cs typeface="Calibri" panose="020F0502020204030204"/>
            </a:endParaRPr>
          </a:p>
          <a:p>
            <a:pPr marL="180975" indent="-180975">
              <a:lnSpc>
                <a:spcPct val="120000"/>
              </a:lnSpc>
              <a:buFont typeface="Arial" panose="020B0604020202020204" pitchFamily="34" charset="0"/>
              <a:buChar char="•"/>
            </a:pPr>
            <a:r>
              <a:rPr lang="en-US" dirty="0"/>
              <a:t>Select evidence-informed, culturally relevant tools.</a:t>
            </a:r>
            <a:endParaRPr lang="en-US" dirty="0">
              <a:cs typeface="Calibri"/>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02850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3.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1132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4733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3102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1263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04258817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21613565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93052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88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84871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955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546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a:extLst>
              <a:ext uri="{FF2B5EF4-FFF2-40B4-BE49-F238E27FC236}">
                <a16:creationId xmlns:a16="http://schemas.microsoft.com/office/drawing/2014/main" id="{2DA9F3EF-B77D-474E-97CB-CB514CD52C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4746" y="303059"/>
            <a:ext cx="5224054" cy="781130"/>
          </a:xfrm>
          <a:prstGeom prst="rect">
            <a:avLst/>
          </a:prstGeom>
        </p:spPr>
      </p:pic>
      <p:pic>
        <p:nvPicPr>
          <p:cNvPr id="8" name="Picture 2" descr="C:\Users\Econnors\Downloads\NCSMH NEW LOGO_png (2).png">
            <a:extLst>
              <a:ext uri="{FF2B5EF4-FFF2-40B4-BE49-F238E27FC236}">
                <a16:creationId xmlns:a16="http://schemas.microsoft.com/office/drawing/2014/main" id="{3ED38893-D9AC-4286-A492-B070927FB8F2}"/>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0082574" y="197308"/>
            <a:ext cx="1582206" cy="9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78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166654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68334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1006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2512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89437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68036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87733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941886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13" name="Picture 12"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810279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67075138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1652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10453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36887790"/>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15388770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8760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69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1759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247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5124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2431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1C98A53-4C42-4B48-8612-77635A67D272}"/>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8571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E18309DE-E3A3-4E9B-86F2-132A03ACF7D8}"/>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30094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safesupportivelearning.ed.gov/edscls/"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proqol.org/"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hyperlink" Target="https://osf.io/z8rg5/" TargetMode="External"/><Relationship Id="rId5" Type="http://schemas.openxmlformats.org/officeDocument/2006/relationships/hyperlink" Target="https://shape.3cimpact.com/owbi" TargetMode="External"/><Relationship Id="rId4" Type="http://schemas.openxmlformats.org/officeDocument/2006/relationships/hyperlink" Target="https://www.cdc.gov/hrqol/index.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www.pbis.org/resource/creating-effective-classroom-environments-plan-template"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bis.org/"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hyperlink" Target="https://www.pbis.org/resource/advancing-education-effectiveness-interconnecting-school-mental-health-and-school-wide-positive-behavior-suppor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cars-ta.groupsite.com/page/project-awa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www.iirp.edu/"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https://drc.casel.org/"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austinisd.org/sel" TargetMode="External"/><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8" Type="http://schemas.openxmlformats.org/officeDocument/2006/relationships/hyperlink" Target="https://healthysafechildren.org/learning-module-series/evidence-based-module-series" TargetMode="External"/><Relationship Id="rId3" Type="http://schemas.openxmlformats.org/officeDocument/2006/relationships/hyperlink" Target="https://www.ojjdp.gov/mpg" TargetMode="External"/><Relationship Id="rId7"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hyperlink" Target="https://effectivechildtherapy.org/therapies/" TargetMode="External"/><Relationship Id="rId5" Type="http://schemas.openxmlformats.org/officeDocument/2006/relationships/hyperlink" Target="https://www.blueprintsprograms.org/about" TargetMode="External"/><Relationship Id="rId4" Type="http://schemas.openxmlformats.org/officeDocument/2006/relationships/hyperlink" Target="https://ies.ed.gov/ncee/ww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46.xml.rels><?xml version="1.0" encoding="UTF-8" standalone="yes"?>
<Relationships xmlns="http://schemas.openxmlformats.org/package/2006/relationships"><Relationship Id="rId3" Type="http://schemas.openxmlformats.org/officeDocument/2006/relationships/hyperlink" Target="http://airhsdlearning.airws.org/EBPModule1/story_html5.html" TargetMode="External"/><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hyperlink" Target="https://healthysafechildren.org/sites/default/files/EBP-ModulesChkltsMod-3-508.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8" Type="http://schemas.openxmlformats.org/officeDocument/2006/relationships/hyperlink" Target="https://casel.org/guide/" TargetMode="External"/><Relationship Id="rId3" Type="http://schemas.openxmlformats.org/officeDocument/2006/relationships/hyperlink" Target="http://bit.ly/2HgRBWk" TargetMode="External"/><Relationship Id="rId7" Type="http://schemas.openxmlformats.org/officeDocument/2006/relationships/hyperlink" Target="http://www.casel.org/"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hyperlink" Target="https://www.cdc.gov/hrqol/index.htm" TargetMode="External"/><Relationship Id="rId5" Type="http://schemas.openxmlformats.org/officeDocument/2006/relationships/hyperlink" Target="https://www.blueprintsprograms.org/about" TargetMode="External"/><Relationship Id="rId10" Type="http://schemas.openxmlformats.org/officeDocument/2006/relationships/image" Target="../media/image3.png"/><Relationship Id="rId4" Type="http://schemas.openxmlformats.org/officeDocument/2006/relationships/hyperlink" Target="https://www.pbis.org/resource/advancing-education-effectiveness-interconnecting-school-mental-health-and-school-wide-positive-behavior-support" TargetMode="External"/><Relationship Id="rId9" Type="http://schemas.openxmlformats.org/officeDocument/2006/relationships/hyperlink" Target="https://drc.casel.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hyperlink" Target="https://proqol.org/uploads/ProQOL_5_English.pdf" TargetMode="External"/><Relationship Id="rId3" Type="http://schemas.openxmlformats.org/officeDocument/2006/relationships/hyperlink" Target="http://www.promoteprevent.org/sites/www.promoteprevent.org/files/resources/Framework%20for%20Effectively%20Implementing%20Evidence-Based%20Programs_Practices%20%282%29.pdf" TargetMode="External"/><Relationship Id="rId7" Type="http://schemas.openxmlformats.org/officeDocument/2006/relationships/hyperlink" Target="https://doi.org/10.1348/000709900158065" TargetMode="External"/><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hyperlink" Target="https://doi.org/10.1007/s12671-015-0451-2" TargetMode="External"/><Relationship Id="rId5" Type="http://schemas.openxmlformats.org/officeDocument/2006/relationships/hyperlink" Target="https://doi.org/10.1007/s12671-013-0246-2" TargetMode="External"/><Relationship Id="rId4" Type="http://schemas.openxmlformats.org/officeDocument/2006/relationships/hyperlink" Target="https://doi.org/10.1111/mbe.12026" TargetMode="External"/><Relationship Id="rId9"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hyperlink" Target="https://healthysafechildren.org/resource/selecting-evidence-based-programs-school-settings" TargetMode="External"/><Relationship Id="rId3" Type="http://schemas.openxmlformats.org/officeDocument/2006/relationships/hyperlink" Target="https://ies.ed.gov/ncee/wwc/" TargetMode="External"/><Relationship Id="rId7" Type="http://schemas.openxmlformats.org/officeDocument/2006/relationships/hyperlink" Target="https://healthysafechildren.org/resource/selecting" TargetMode="External"/><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hyperlink" Target="https://healthysafechildren.org/learning-module-series/evidence-based-module-series" TargetMode="External"/><Relationship Id="rId5" Type="http://schemas.openxmlformats.org/officeDocument/2006/relationships/hyperlink" Target="https://www.mentalhealthcollaborative.org/programs/mental-health-essentials-for-educators-part-1/" TargetMode="External"/><Relationship Id="rId10" Type="http://schemas.openxmlformats.org/officeDocument/2006/relationships/image" Target="../media/image3.png"/><Relationship Id="rId4" Type="http://schemas.openxmlformats.org/officeDocument/2006/relationships/hyperlink" Target="https://doi.org/10.1037/spq0000035" TargetMode="External"/><Relationship Id="rId9" Type="http://schemas.openxmlformats.org/officeDocument/2006/relationships/hyperlink" Target="https://healthysafechildren.org/resource/selecting-evidence-based-program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afesupportivelearning.ed.gov/scirp/about" TargetMode="External"/><Relationship Id="rId3" Type="http://schemas.openxmlformats.org/officeDocument/2006/relationships/hyperlink" Target="https://dm0gz550769cd.cloudfront.net/shape/a2/a22be8263910aca821bb40c04fc8a086.pdf" TargetMode="External"/><Relationship Id="rId7" Type="http://schemas.openxmlformats.org/officeDocument/2006/relationships/hyperlink" Target="https://safesupportivelearning.ed.gov/edscls" TargetMode="External"/><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hyperlink" Target="https://www.schoolmentalhealth.org/media/som/microsites/ncsmh/documents/quality-guides/Tier-1.pdf" TargetMode="External"/><Relationship Id="rId11" Type="http://schemas.openxmlformats.org/officeDocument/2006/relationships/image" Target="../media/image3.png"/><Relationship Id="rId5" Type="http://schemas.openxmlformats.org/officeDocument/2006/relationships/hyperlink" Target="https://dm0gz550769cd.cloudfront.net/shape/6a/6ace1f979015ac4593afa1281ec7361d.pdf" TargetMode="External"/><Relationship Id="rId10" Type="http://schemas.openxmlformats.org/officeDocument/2006/relationships/hyperlink" Target="https://cars-ta.groupsite.com/page/project-aware" TargetMode="External"/><Relationship Id="rId4" Type="http://schemas.openxmlformats.org/officeDocument/2006/relationships/hyperlink" Target="https://shape.3cimpact.com/owbi" TargetMode="External"/><Relationship Id="rId9" Type="http://schemas.openxmlformats.org/officeDocument/2006/relationships/hyperlink" Target="https://safesupportivelearning.ed.gov/safe-and-healthy-students/school-climate"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doi.org/10.1037/spq0000112" TargetMode="External"/><Relationship Id="rId3" Type="http://schemas.openxmlformats.org/officeDocument/2006/relationships/hyperlink" Target="https://www.ojjdp.gov/mpg" TargetMode="External"/><Relationship Id="rId7" Type="http://schemas.openxmlformats.org/officeDocument/2006/relationships/hyperlink" Target="https://osf.io/6548v" TargetMode="External"/><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hyperlink" Target="https://www.pbis.org/resource/supporting-and-responding-to-behavior-evidence-based-classroom-strategies-for-teachers" TargetMode="External"/><Relationship Id="rId5" Type="http://schemas.openxmlformats.org/officeDocument/2006/relationships/hyperlink" Target="https://www.pbis.org/resource/creating-effective-classroom-environments-plan-template" TargetMode="External"/><Relationship Id="rId10" Type="http://schemas.openxmlformats.org/officeDocument/2006/relationships/image" Target="../media/image3.png"/><Relationship Id="rId4" Type="http://schemas.openxmlformats.org/officeDocument/2006/relationships/hyperlink" Target="https://www.pbis.org/" TargetMode="External"/><Relationship Id="rId9" Type="http://schemas.openxmlformats.org/officeDocument/2006/relationships/hyperlink" Target="https://schottfoundation.org/restorative-practice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workingwithresilience.com.au/measure-resilience/rw-scale" TargetMode="External"/><Relationship Id="rId3" Type="http://schemas.openxmlformats.org/officeDocument/2006/relationships/hyperlink" Target="https://blogs.cdc.gov/niosh-science-blog/2017/07/26/hrqol/" TargetMode="External"/><Relationship Id="rId7" Type="http://schemas.openxmlformats.org/officeDocument/2006/relationships/hyperlink" Target="https://dm0gz550769cd.cloudfront.net/shape/5d/5d75418901f4ed14b77d94193032dc8e.pdf" TargetMode="External"/><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hyperlink" Target="http://d4462130.u92.platformpublishing.com.au/wp" TargetMode="External"/><Relationship Id="rId5" Type="http://schemas.openxmlformats.org/officeDocument/2006/relationships/hyperlink" Target="https://teacherwise.org/" TargetMode="External"/><Relationship Id="rId10" Type="http://schemas.openxmlformats.org/officeDocument/2006/relationships/image" Target="../media/image3.png"/><Relationship Id="rId4" Type="http://schemas.openxmlformats.org/officeDocument/2006/relationships/hyperlink" Target="https://effectivechildtherapy.org/therapies" TargetMode="External"/><Relationship Id="rId9" Type="http://schemas.openxmlformats.org/officeDocument/2006/relationships/hyperlink" Target="https://www.mentalhealthfirstaid.org/take-a-course/"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doi.org/10.1002/pits.21641" TargetMode="External"/><Relationship Id="rId3" Type="http://schemas.openxmlformats.org/officeDocument/2006/relationships/hyperlink" Target="https://advancementproject.org/resources/restorative-practices-fostering-healthy-relationships-promoting-positive-discipline-in-schools/" TargetMode="External"/><Relationship Id="rId7" Type="http://schemas.openxmlformats.org/officeDocument/2006/relationships/hyperlink" Target="https://safesupportivelearning.ed.gov/safe-and-healthy-students/school-climate" TargetMode="External"/><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hyperlink" Target="https://doi.org/10.1177/0706743715616609" TargetMode="External"/><Relationship Id="rId5" Type="http://schemas.openxmlformats.org/officeDocument/2006/relationships/hyperlink" Target="https://doi.org/10.1192/bjp.177.5.396" TargetMode="External"/><Relationship Id="rId4" Type="http://schemas.openxmlformats.org/officeDocument/2006/relationships/hyperlink" Target="https://doi.org/10.1111/j.1467-8624.2010.01564.x" TargetMode="External"/><Relationship Id="rId9"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https://safesupportivelearning.ed.gov/safe-and-healthy-students/school-climat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26" y="3151542"/>
            <a:ext cx="12191999" cy="717580"/>
          </a:xfrm>
        </p:spPr>
        <p:txBody>
          <a:bodyPr>
            <a:normAutofit/>
          </a:bodyPr>
          <a:lstStyle/>
          <a:p>
            <a:r>
              <a:rPr lang="en-US" sz="3600" b="1" dirty="0">
                <a:solidFill>
                  <a:srgbClr val="6A4A62"/>
                </a:solidFill>
                <a:latin typeface="Arial"/>
              </a:rPr>
              <a:t>Module 5: Mental Health Promotion for All (Tier 1)</a:t>
            </a:r>
            <a:endParaRPr lang="en-US" sz="3600" dirty="0">
              <a:solidFill>
                <a:srgbClr val="6A4A62"/>
              </a:solidFill>
            </a:endParaRPr>
          </a:p>
        </p:txBody>
      </p:sp>
      <p:sp>
        <p:nvSpPr>
          <p:cNvPr id="3" name="Subtitle 2"/>
          <p:cNvSpPr>
            <a:spLocks noGrp="1"/>
          </p:cNvSpPr>
          <p:nvPr>
            <p:ph type="subTitle" idx="1"/>
          </p:nvPr>
        </p:nvSpPr>
        <p:spPr>
          <a:xfrm>
            <a:off x="492145" y="3869122"/>
            <a:ext cx="7567333" cy="969962"/>
          </a:xfrm>
        </p:spPr>
        <p:txBody>
          <a:bodyPr>
            <a:noAutofit/>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13" name="Picture 12" descr="Logo: MHTTC Mental Health Technology Transfer Center Network &#10;Funded by Substance Abuse an Mental Health Services Administratio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553" y="580920"/>
            <a:ext cx="4471700" cy="499317"/>
          </a:xfrm>
          <a:prstGeom prst="rect">
            <a:avLst/>
          </a:prstGeom>
        </p:spPr>
      </p:pic>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737" b="13737"/>
          <a:stretch>
            <a:fillRect/>
          </a:stretch>
        </p:blipFill>
        <p:spPr>
          <a:xfrm>
            <a:off x="7766050" y="4918664"/>
            <a:ext cx="4425950" cy="2139950"/>
          </a:xfrm>
        </p:spPr>
      </p:pic>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2">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MCSMH National Center for School Mental Health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Resources header">
            <a:extLst>
              <a:ext uri="{FF2B5EF4-FFF2-40B4-BE49-F238E27FC236}">
                <a16:creationId xmlns:a16="http://schemas.microsoft.com/office/drawing/2014/main" id="{B8195D0B-9B85-554A-8D28-A3E1D48E0117}"/>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9BDF6E9D-45F9-704A-A7C9-496780F2636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1145E0E-9A04-7042-B61C-06A480B35B79}"/>
                </a:ext>
              </a:extLst>
            </p:cNvPr>
            <p:cNvSpPr txBox="1"/>
            <p:nvPr/>
          </p:nvSpPr>
          <p:spPr>
            <a:xfrm>
              <a:off x="7414792" y="141139"/>
              <a:ext cx="1457316"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Resources</a:t>
              </a:r>
            </a:p>
          </p:txBody>
        </p:sp>
      </p:grpSp>
      <p:sp>
        <p:nvSpPr>
          <p:cNvPr id="5" name="TextBox 4">
            <a:extLst>
              <a:ext uri="{FF2B5EF4-FFF2-40B4-BE49-F238E27FC236}">
                <a16:creationId xmlns:a16="http://schemas.microsoft.com/office/drawing/2014/main" id="{D0F8DA03-7A18-4646-BD26-F1DD2CA9F364}"/>
              </a:ext>
            </a:extLst>
          </p:cNvPr>
          <p:cNvSpPr txBox="1"/>
          <p:nvPr/>
        </p:nvSpPr>
        <p:spPr>
          <a:xfrm>
            <a:off x="321091" y="286119"/>
            <a:ext cx="857627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6A4A62"/>
                </a:solidFill>
                <a:latin typeface="Arial"/>
              </a:rPr>
              <a:t>School Climate Assessment Tool</a:t>
            </a:r>
            <a:endParaRPr kumimoji="0" lang="en-US" sz="4000" b="1" i="0" u="none" strike="noStrike" kern="1200" cap="none" spc="0" normalizeH="0" baseline="0" noProof="0" dirty="0">
              <a:ln>
                <a:noFill/>
              </a:ln>
              <a:solidFill>
                <a:srgbClr val="6A4A62"/>
              </a:solidFill>
              <a:effectLst/>
              <a:uLnTx/>
              <a:uFillTx/>
              <a:latin typeface="Arial"/>
            </a:endParaRP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419821" y="1250125"/>
            <a:ext cx="5512415" cy="5157106"/>
          </a:xfrm>
        </p:spPr>
        <p:txBody>
          <a:bodyPr>
            <a:normAutofit/>
          </a:bodyPr>
          <a:lstStyle/>
          <a:p>
            <a:pPr marL="0" indent="0">
              <a:buNone/>
            </a:pPr>
            <a:endParaRPr lang="en-US" dirty="0"/>
          </a:p>
          <a:p>
            <a:pPr>
              <a:buClr>
                <a:srgbClr val="6A4A62"/>
              </a:buClr>
            </a:pPr>
            <a:r>
              <a:rPr lang="en-US" sz="2600" dirty="0"/>
              <a:t>School Climate Measurement Tool and Web-based Platform</a:t>
            </a:r>
          </a:p>
          <a:p>
            <a:pPr lvl="1">
              <a:buClr>
                <a:srgbClr val="6A4A62"/>
              </a:buClr>
            </a:pPr>
            <a:r>
              <a:rPr lang="en-US" sz="2200" dirty="0"/>
              <a:t>U.S. Department of Education School Climate Surveys (EDSCLS)</a:t>
            </a:r>
          </a:p>
          <a:p>
            <a:pPr lvl="1">
              <a:buClr>
                <a:srgbClr val="6A4A62"/>
              </a:buClr>
            </a:pPr>
            <a:r>
              <a:rPr lang="en-US" sz="2200" dirty="0"/>
              <a:t>Web-based administration</a:t>
            </a:r>
          </a:p>
          <a:p>
            <a:pPr lvl="1">
              <a:buClr>
                <a:srgbClr val="6A4A62"/>
              </a:buClr>
            </a:pPr>
            <a:r>
              <a:rPr lang="en-US" sz="2200" dirty="0"/>
              <a:t>Student, parent, and instructional and non-instructional staff versions</a:t>
            </a:r>
          </a:p>
          <a:p>
            <a:pPr lvl="1">
              <a:buClr>
                <a:srgbClr val="6A4A62"/>
              </a:buClr>
            </a:pPr>
            <a:r>
              <a:rPr lang="en-US" sz="2200" dirty="0"/>
              <a:t>Free, custom reports</a:t>
            </a:r>
          </a:p>
          <a:p>
            <a:pPr lvl="1">
              <a:buClr>
                <a:srgbClr val="6A4A62"/>
              </a:buClr>
            </a:pPr>
            <a:r>
              <a:rPr lang="en-US" sz="2200" dirty="0"/>
              <a:t>Data stored locally</a:t>
            </a:r>
          </a:p>
        </p:txBody>
      </p:sp>
      <p:sp>
        <p:nvSpPr>
          <p:cNvPr id="10" name="Rectangle 9">
            <a:extLst>
              <a:ext uri="{FF2B5EF4-FFF2-40B4-BE49-F238E27FC236}">
                <a16:creationId xmlns:a16="http://schemas.microsoft.com/office/drawing/2014/main" id="{CF9691C0-AE96-475F-BFDF-C43147A9816C}"/>
              </a:ext>
            </a:extLst>
          </p:cNvPr>
          <p:cNvSpPr/>
          <p:nvPr/>
        </p:nvSpPr>
        <p:spPr>
          <a:xfrm>
            <a:off x="7179147" y="5264198"/>
            <a:ext cx="4038285" cy="323165"/>
          </a:xfrm>
          <a:prstGeom prst="rect">
            <a:avLst/>
          </a:prstGeom>
        </p:spPr>
        <p:txBody>
          <a:bodyPr wrap="none">
            <a:spAutoFit/>
          </a:bodyPr>
          <a:lstStyle/>
          <a:p>
            <a:pPr marL="0" lvl="1" indent="0">
              <a:buNone/>
            </a:pPr>
            <a:r>
              <a:rPr lang="en-US" sz="1500" dirty="0">
                <a:hlinkClick r:id="rId3"/>
              </a:rPr>
              <a:t>https://safesupportivelearning.ed.gov/edscls/</a:t>
            </a:r>
            <a:endParaRPr lang="en-US" sz="1500" dirty="0"/>
          </a:p>
        </p:txBody>
      </p:sp>
      <p:pic>
        <p:nvPicPr>
          <p:cNvPr id="7" name="Picture 6" descr="Thumbnail of the ED School Climate Surve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216" y="1455821"/>
            <a:ext cx="4963740" cy="3661117"/>
          </a:xfrm>
          <a:prstGeom prst="rect">
            <a:avLst/>
          </a:prstGeom>
        </p:spPr>
      </p:pic>
      <p:cxnSp>
        <p:nvCxnSpPr>
          <p:cNvPr id="17" name="Straight Connector 16">
            <a:extLst>
              <a:ext uri="{C183D7F6-B498-43B3-948B-1728B52AA6E4}">
                <adec:decorative xmlns:adec="http://schemas.microsoft.com/office/drawing/2017/decorative" val="1"/>
              </a:ext>
            </a:extLst>
          </p:cNvPr>
          <p:cNvCxnSpPr/>
          <p:nvPr/>
        </p:nvCxnSpPr>
        <p:spPr>
          <a:xfrm flipH="1">
            <a:off x="6189418" y="201746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2A99F649-563B-429E-82AC-0FBAD19D0607}"/>
              </a:ext>
            </a:extLst>
          </p:cNvPr>
          <p:cNvSpPr>
            <a:spLocks noGrp="1"/>
          </p:cNvSpPr>
          <p:nvPr>
            <p:ph type="title" idx="4294967295"/>
          </p:nvPr>
        </p:nvSpPr>
        <p:spPr/>
        <p:txBody>
          <a:bodyPr/>
          <a:lstStyle/>
          <a:p>
            <a:r>
              <a:rPr lang="en-US" dirty="0"/>
              <a:t>School Climate</a:t>
            </a:r>
            <a:r>
              <a:rPr lang="en-US" baseline="0" dirty="0"/>
              <a:t> Assessment Tool</a:t>
            </a:r>
            <a:endParaRPr lang="en-US" dirty="0"/>
          </a:p>
        </p:txBody>
      </p:sp>
      <p:sp>
        <p:nvSpPr>
          <p:cNvPr id="12" name="Footer Placeholder 5">
            <a:extLst>
              <a:ext uri="{FF2B5EF4-FFF2-40B4-BE49-F238E27FC236}">
                <a16:creationId xmlns:a16="http://schemas.microsoft.com/office/drawing/2014/main" id="{7C11AD9D-16F2-574C-BA02-0B9ECF271AE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7526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7280" y="927406"/>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20" y="2488019"/>
            <a:ext cx="6410258" cy="3048219"/>
          </a:xfrm>
          <a:prstGeom prst="rect">
            <a:avLst/>
          </a:prstGeom>
        </p:spPr>
        <p:txBody>
          <a:bodyPr vert="horz" lIns="91440" tIns="45720" rIns="91440" bIns="45720" rtlCol="0">
            <a:normAutofit fontScale="92500" lnSpcReduction="10000"/>
          </a:bodyPr>
          <a:lstStyle/>
          <a:p>
            <a:pPr marL="0" indent="0" algn="just">
              <a:lnSpc>
                <a:spcPct val="120000"/>
              </a:lnSpc>
              <a:spcBef>
                <a:spcPts val="0"/>
              </a:spcBef>
              <a:buNone/>
            </a:pPr>
            <a:r>
              <a:rPr lang="en-US" sz="1700" dirty="0"/>
              <a:t>A large, urban school district implemented a district-wide </a:t>
            </a:r>
            <a:r>
              <a:rPr lang="en-US" sz="1700" b="1" dirty="0"/>
              <a:t>school climate survey,</a:t>
            </a:r>
            <a:r>
              <a:rPr lang="en-US" sz="1700" dirty="0"/>
              <a:t> collected annually in the spring from teachers, students, and parents. A summary of results was provided to principals within 2 months. To interpret the information and generate data-informed school climate improvement plans, the district hosted </a:t>
            </a:r>
            <a:r>
              <a:rPr lang="en-US" sz="1700" b="1" dirty="0"/>
              <a:t>listening sessions </a:t>
            </a:r>
            <a:r>
              <a:rPr lang="en-US" sz="1700" dirty="0"/>
              <a:t>over the summer at each school. Students, teachers, and parents provided feedback and suggested school climate improvements for the upcoming school year. An </a:t>
            </a:r>
            <a:r>
              <a:rPr lang="en-US" sz="1700" b="1" dirty="0"/>
              <a:t>informational flyer </a:t>
            </a:r>
            <a:r>
              <a:rPr lang="en-US" sz="1700" dirty="0"/>
              <a:t>was posted in schools, sent home to parents, and placed in staff mailboxes to thank respondents for participating, share survey findings, and announce the listening session date/time.</a:t>
            </a:r>
          </a:p>
          <a:p>
            <a:pPr marL="0" indent="0" algn="just">
              <a:lnSpc>
                <a:spcPct val="120000"/>
              </a:lnSpc>
              <a:spcBef>
                <a:spcPts val="0"/>
              </a:spcBef>
              <a:buNone/>
            </a:pPr>
            <a:endParaRPr lang="en-US" sz="17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44" y="1393574"/>
            <a:ext cx="3101340" cy="428474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flipH="1">
            <a:off x="4740436" y="18317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F9D7225A-014B-CF40-B8E1-041E42F43F7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0038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8489" y="2017868"/>
            <a:ext cx="3527395" cy="2108269"/>
          </a:xfrm>
          <a:prstGeom prst="rect">
            <a:avLst/>
          </a:prstGeom>
          <a:noFill/>
        </p:spPr>
        <p:txBody>
          <a:bodyPr wrap="square" rtlCol="0">
            <a:spAutoFit/>
          </a:bodyPr>
          <a:lstStyle/>
          <a:p>
            <a:pPr>
              <a:spcAft>
                <a:spcPts val="600"/>
              </a:spcAft>
            </a:pPr>
            <a:r>
              <a:rPr lang="en-US" sz="3000" b="1" dirty="0">
                <a:solidFill>
                  <a:srgbClr val="6A4A62"/>
                </a:solidFill>
              </a:rPr>
              <a:t>Reflection:</a:t>
            </a:r>
          </a:p>
          <a:p>
            <a:r>
              <a:rPr lang="en-US" sz="2600" dirty="0">
                <a:solidFill>
                  <a:srgbClr val="6A4A62"/>
                </a:solidFill>
              </a:rPr>
              <a:t>How is the school climate assessment going in your district?</a:t>
            </a:r>
          </a:p>
          <a:p>
            <a:endParaRPr lang="en-US" dirty="0"/>
          </a:p>
        </p:txBody>
      </p:sp>
      <p:sp>
        <p:nvSpPr>
          <p:cNvPr id="11" name="Rounded Rectangular Callout 10">
            <a:extLst>
              <a:ext uri="{C183D7F6-B498-43B3-948B-1728B52AA6E4}">
                <adec:decorative xmlns:adec="http://schemas.microsoft.com/office/drawing/2017/decorative" val="1"/>
              </a:ext>
            </a:extLst>
          </p:cNvPr>
          <p:cNvSpPr/>
          <p:nvPr/>
        </p:nvSpPr>
        <p:spPr>
          <a:xfrm>
            <a:off x="1415308" y="1412089"/>
            <a:ext cx="3853181" cy="3242884"/>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8269A44-C443-2342-996F-616FF3456782}"/>
              </a:ext>
            </a:extLst>
          </p:cNvPr>
          <p:cNvSpPr/>
          <p:nvPr/>
        </p:nvSpPr>
        <p:spPr>
          <a:xfrm>
            <a:off x="6393531" y="1185357"/>
            <a:ext cx="5529764" cy="4056495"/>
          </a:xfrm>
          <a:prstGeom prst="rect">
            <a:avLst/>
          </a:prstGeom>
        </p:spPr>
        <p:txBody>
          <a:bodyPr wrap="square">
            <a:spAutoFit/>
          </a:bodyPr>
          <a:lstStyle/>
          <a:p>
            <a:pPr>
              <a:lnSpc>
                <a:spcPct val="90000"/>
              </a:lnSpc>
              <a:spcBef>
                <a:spcPts val="1000"/>
              </a:spcBef>
              <a:spcAft>
                <a:spcPts val="1200"/>
              </a:spcAft>
            </a:pPr>
            <a:r>
              <a:rPr lang="en-US" sz="2200" dirty="0"/>
              <a:t>Has your district engaged in </a:t>
            </a:r>
            <a:r>
              <a:rPr lang="en-US" sz="2200" b="1" dirty="0"/>
              <a:t>school climate assessment</a:t>
            </a:r>
            <a:r>
              <a:rPr lang="en-US" sz="2200" dirty="0"/>
              <a:t>? </a:t>
            </a:r>
          </a:p>
          <a:p>
            <a:pPr>
              <a:lnSpc>
                <a:spcPct val="90000"/>
              </a:lnSpc>
              <a:spcBef>
                <a:spcPts val="1000"/>
              </a:spcBef>
            </a:pPr>
            <a:r>
              <a:rPr lang="en-US" sz="2200" dirty="0"/>
              <a:t>If yes:</a:t>
            </a:r>
          </a:p>
          <a:p>
            <a:pPr marL="742950" lvl="1" indent="-285750">
              <a:lnSpc>
                <a:spcPct val="90000"/>
              </a:lnSpc>
              <a:spcBef>
                <a:spcPts val="1000"/>
              </a:spcBef>
              <a:buFont typeface="Arial" panose="020B0604020202020204" pitchFamily="34" charset="0"/>
              <a:buChar char="•"/>
            </a:pPr>
            <a:r>
              <a:rPr lang="en-US" sz="2200" dirty="0"/>
              <a:t>What has worked well?</a:t>
            </a:r>
          </a:p>
          <a:p>
            <a:pPr marL="742950" lvl="1" indent="-285750">
              <a:lnSpc>
                <a:spcPct val="90000"/>
              </a:lnSpc>
              <a:spcBef>
                <a:spcPts val="1000"/>
              </a:spcBef>
              <a:spcAft>
                <a:spcPts val="1200"/>
              </a:spcAft>
              <a:buFont typeface="Arial" panose="020B0604020202020204" pitchFamily="34" charset="0"/>
              <a:buChar char="•"/>
            </a:pPr>
            <a:r>
              <a:rPr lang="en-US" sz="2200" dirty="0"/>
              <a:t>What are areas for improvement?</a:t>
            </a:r>
          </a:p>
          <a:p>
            <a:pPr>
              <a:lnSpc>
                <a:spcPct val="90000"/>
              </a:lnSpc>
              <a:spcBef>
                <a:spcPts val="1000"/>
              </a:spcBef>
            </a:pPr>
            <a:r>
              <a:rPr lang="en-US" sz="2200" dirty="0"/>
              <a:t>If no:</a:t>
            </a:r>
          </a:p>
          <a:p>
            <a:pPr marL="742950" lvl="1" indent="-285750">
              <a:lnSpc>
                <a:spcPct val="90000"/>
              </a:lnSpc>
              <a:spcBef>
                <a:spcPts val="1000"/>
              </a:spcBef>
              <a:buFont typeface="Arial" panose="020B0604020202020204" pitchFamily="34" charset="0"/>
              <a:buChar char="•"/>
            </a:pPr>
            <a:r>
              <a:rPr lang="en-US" sz="2200" dirty="0"/>
              <a:t>What are the barriers? </a:t>
            </a:r>
          </a:p>
          <a:p>
            <a:pPr marL="742950" lvl="1" indent="-285750">
              <a:lnSpc>
                <a:spcPct val="90000"/>
              </a:lnSpc>
              <a:spcBef>
                <a:spcPts val="1000"/>
              </a:spcBef>
              <a:buFont typeface="Arial" panose="020B0604020202020204" pitchFamily="34" charset="0"/>
              <a:buChar char="•"/>
            </a:pPr>
            <a:r>
              <a:rPr lang="en-US" sz="2200" dirty="0"/>
              <a:t>What ideas to you have to move school climate assessment forward?</a:t>
            </a:r>
          </a:p>
        </p:txBody>
      </p:sp>
      <p:cxnSp>
        <p:nvCxnSpPr>
          <p:cNvPr id="9" name="Straight Connector 8">
            <a:extLst>
              <a:ext uri="{C183D7F6-B498-43B3-948B-1728B52AA6E4}">
                <adec:decorative xmlns:adec="http://schemas.microsoft.com/office/drawing/2017/decorative" val="1"/>
              </a:ext>
            </a:extLst>
          </p:cNvPr>
          <p:cNvCxnSpPr/>
          <p:nvPr/>
        </p:nvCxnSpPr>
        <p:spPr>
          <a:xfrm flipH="1">
            <a:off x="6033007" y="150944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746DA8D0-BEEC-40EC-9F6D-B5C44855D3EA}"/>
              </a:ext>
            </a:extLst>
          </p:cNvPr>
          <p:cNvSpPr>
            <a:spLocks noGrp="1"/>
          </p:cNvSpPr>
          <p:nvPr>
            <p:ph type="title" idx="4294967295"/>
          </p:nvPr>
        </p:nvSpPr>
        <p:spPr/>
        <p:txBody>
          <a:bodyPr/>
          <a:lstStyle/>
          <a:p>
            <a:r>
              <a:rPr lang="en-US" dirty="0"/>
              <a:t>Reflection</a:t>
            </a:r>
          </a:p>
        </p:txBody>
      </p:sp>
      <p:sp>
        <p:nvSpPr>
          <p:cNvPr id="8" name="Footer Placeholder 5">
            <a:extLst>
              <a:ext uri="{FF2B5EF4-FFF2-40B4-BE49-F238E27FC236}">
                <a16:creationId xmlns:a16="http://schemas.microsoft.com/office/drawing/2014/main" id="{C0D875D5-D0F2-534B-999D-0692EA677B9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7610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B813381D-7233-9544-A6FD-CA250FFE03A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14DE2A48-C2B1-3E4E-9A4E-DA26CF1FC64D}"/>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58D091-4182-2D49-B52D-8B132028A10F}"/>
                </a:ext>
              </a:extLst>
            </p:cNvPr>
            <p:cNvSpPr txBox="1"/>
            <p:nvPr/>
          </p:nvSpPr>
          <p:spPr>
            <a:xfrm>
              <a:off x="6990530" y="164591"/>
              <a:ext cx="1552782" cy="346790"/>
            </a:xfrm>
            <a:prstGeom prst="rect">
              <a:avLst/>
            </a:prstGeom>
            <a:grpFill/>
            <a:ln>
              <a:noFill/>
            </a:ln>
          </p:spPr>
          <p:txBody>
            <a:bodyPr wrap="square" rtlCol="0">
              <a:spAutoFit/>
            </a:bodyPr>
            <a:lstStyle/>
            <a:p>
              <a:r>
                <a:rPr lang="en-US" sz="2600" dirty="0">
                  <a:solidFill>
                    <a:schemeClr val="bg1"/>
                  </a:solidFill>
                </a:rPr>
                <a:t>Quality Indicator </a:t>
              </a:r>
            </a:p>
          </p:txBody>
        </p:sp>
      </p:grpSp>
      <p:sp>
        <p:nvSpPr>
          <p:cNvPr id="17" name="Content Placeholder 3"/>
          <p:cNvSpPr txBox="1">
            <a:spLocks/>
          </p:cNvSpPr>
          <p:nvPr/>
        </p:nvSpPr>
        <p:spPr>
          <a:xfrm>
            <a:off x="1576138" y="1801013"/>
            <a:ext cx="3441690"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improve school climate</a:t>
            </a: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98486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18609" y="1645567"/>
            <a:ext cx="5998453" cy="4261679"/>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Designate or form a core school climate planning team.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school climate efforts with other school improvement efforts.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data are used to select priority areas.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the impact of school climate improvement activities.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Embed school climate improvement into policy, practice, and systems in the school.</a:t>
            </a:r>
          </a:p>
        </p:txBody>
      </p:sp>
      <p:cxnSp>
        <p:nvCxnSpPr>
          <p:cNvPr id="22" name="Straight Connector 21">
            <a:extLst>
              <a:ext uri="{C183D7F6-B498-43B3-948B-1728B52AA6E4}">
                <adec:decorative xmlns:adec="http://schemas.microsoft.com/office/drawing/2017/decorative"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43687DB3-D328-4BAB-95D0-3F67BF35EAE4}"/>
              </a:ext>
            </a:extLst>
          </p:cNvPr>
          <p:cNvSpPr>
            <a:spLocks noGrp="1"/>
          </p:cNvSpPr>
          <p:nvPr>
            <p:ph type="title"/>
          </p:nvPr>
        </p:nvSpPr>
        <p:spPr/>
        <p:txBody>
          <a:bodyPr/>
          <a:lstStyle/>
          <a:p>
            <a:r>
              <a:rPr lang="en-US" dirty="0"/>
              <a:t>Improving</a:t>
            </a:r>
            <a:r>
              <a:rPr lang="en-US" baseline="0" dirty="0"/>
              <a:t> school climate</a:t>
            </a:r>
            <a:endParaRPr lang="en-US" dirty="0"/>
          </a:p>
        </p:txBody>
      </p:sp>
      <p:sp>
        <p:nvSpPr>
          <p:cNvPr id="13" name="Footer Placeholder 5">
            <a:extLst>
              <a:ext uri="{FF2B5EF4-FFF2-40B4-BE49-F238E27FC236}">
                <a16:creationId xmlns:a16="http://schemas.microsoft.com/office/drawing/2014/main" id="{C1526D97-8081-CC49-9C30-7BE5630E950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7221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sitting on the floor&#10;&#10;Description automatically generated">
            <a:extLst>
              <a:ext uri="{FF2B5EF4-FFF2-40B4-BE49-F238E27FC236}">
                <a16:creationId xmlns:a16="http://schemas.microsoft.com/office/drawing/2014/main" id="{9183BD9F-E257-859C-3104-F4261B416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006" y="1824576"/>
            <a:ext cx="2907618" cy="3762800"/>
          </a:xfrm>
          <a:prstGeom prst="rect">
            <a:avLst/>
          </a:prstGeom>
        </p:spPr>
      </p:pic>
      <p:sp>
        <p:nvSpPr>
          <p:cNvPr id="3" name="Content Placeholder 3"/>
          <p:cNvSpPr txBox="1">
            <a:spLocks/>
          </p:cNvSpPr>
          <p:nvPr/>
        </p:nvSpPr>
        <p:spPr>
          <a:xfrm>
            <a:off x="593767" y="1680039"/>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Includes: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Background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Best practices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Action steps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Examples from the field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p:cNvSpPr txBox="1">
            <a:spLocks/>
          </p:cNvSpPr>
          <p:nvPr/>
        </p:nvSpPr>
        <p:spPr>
          <a:xfrm>
            <a:off x="272925" y="382516"/>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Mental Health Promotion Services and Supports                        (Tier 1)</a:t>
            </a:r>
          </a:p>
        </p:txBody>
      </p:sp>
      <p:cxnSp>
        <p:nvCxnSpPr>
          <p:cNvPr id="5" name="Straight Connector 4">
            <a:extLs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7" name="Group 6" descr="Resources Heading "/>
          <p:cNvGrpSpPr/>
          <p:nvPr/>
        </p:nvGrpSpPr>
        <p:grpSpPr>
          <a:xfrm>
            <a:off x="9116703" y="0"/>
            <a:ext cx="3075297" cy="968992"/>
            <a:chOff x="6874681" y="0"/>
            <a:chExt cx="2269319" cy="682388"/>
          </a:xfrm>
          <a:solidFill>
            <a:srgbClr val="6A4A62"/>
          </a:solidFill>
        </p:grpSpPr>
        <p:sp>
          <p:nvSpPr>
            <p:cNvPr id="8"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10" name="Picture 9" descr="MHTTC stacked color bars" title="MHTTC stacked color b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93" y="5177961"/>
            <a:ext cx="3236384" cy="2157590"/>
          </a:xfrm>
          <a:prstGeom prst="rect">
            <a:avLst/>
          </a:prstGeom>
        </p:spPr>
      </p:pic>
      <p:sp>
        <p:nvSpPr>
          <p:cNvPr id="12" name="Rectangle 11">
            <a:extLst>
              <a:ext uri="{FF2B5EF4-FFF2-40B4-BE49-F238E27FC236}">
                <a16:creationId xmlns:a16="http://schemas.microsoft.com/office/drawing/2014/main" id="{93BC9B6A-409A-42E5-B761-BC1359C28E0C}"/>
              </a:ext>
            </a:extLst>
          </p:cNvPr>
          <p:cNvSpPr/>
          <p:nvPr/>
        </p:nvSpPr>
        <p:spPr>
          <a:xfrm>
            <a:off x="10931624" y="5279599"/>
            <a:ext cx="14377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NCSMH, 2023</a:t>
            </a:r>
          </a:p>
        </p:txBody>
      </p:sp>
      <p:sp>
        <p:nvSpPr>
          <p:cNvPr id="14" name="Footer Placeholder 5">
            <a:extLst>
              <a:ext uri="{FF2B5EF4-FFF2-40B4-BE49-F238E27FC236}">
                <a16:creationId xmlns:a16="http://schemas.microsoft.com/office/drawing/2014/main" id="{15901CD9-6801-DD42-B4E2-CD1671BDC9E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602237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Resources header ">
            <a:extLst>
              <a:ext uri="{FF2B5EF4-FFF2-40B4-BE49-F238E27FC236}">
                <a16:creationId xmlns:a16="http://schemas.microsoft.com/office/drawing/2014/main" id="{D8D1B47F-D472-BE48-828D-1773ABE00FB9}"/>
              </a:ext>
            </a:extLst>
          </p:cNvPr>
          <p:cNvGrpSpPr/>
          <p:nvPr/>
        </p:nvGrpSpPr>
        <p:grpSpPr>
          <a:xfrm>
            <a:off x="9948663" y="0"/>
            <a:ext cx="2269319" cy="682388"/>
            <a:chOff x="6874681" y="0"/>
            <a:chExt cx="2269319" cy="682388"/>
          </a:xfrm>
        </p:grpSpPr>
        <p:sp>
          <p:nvSpPr>
            <p:cNvPr id="6" name="Rectangle 8">
              <a:extLst>
                <a:ext uri="{FF2B5EF4-FFF2-40B4-BE49-F238E27FC236}">
                  <a16:creationId xmlns:a16="http://schemas.microsoft.com/office/drawing/2014/main" id="{F11B3886-9C35-B94B-B3E2-EA7A98D7B83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DEDD1EA-482D-3948-9496-6A2FF2D956D3}"/>
                </a:ext>
              </a:extLst>
            </p:cNvPr>
            <p:cNvSpPr txBox="1"/>
            <p:nvPr/>
          </p:nvSpPr>
          <p:spPr>
            <a:xfrm>
              <a:off x="7414792" y="141139"/>
              <a:ext cx="1457316" cy="40011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Resources</a:t>
              </a:r>
            </a:p>
          </p:txBody>
        </p:sp>
      </p:grpSp>
      <p:sp>
        <p:nvSpPr>
          <p:cNvPr id="3" name="TextBox 2">
            <a:extLst>
              <a:ext uri="{FF2B5EF4-FFF2-40B4-BE49-F238E27FC236}">
                <a16:creationId xmlns:a16="http://schemas.microsoft.com/office/drawing/2014/main" id="{D0F8DA03-7A18-4646-BD26-F1DD2CA9F364}"/>
              </a:ext>
            </a:extLst>
          </p:cNvPr>
          <p:cNvSpPr txBox="1"/>
          <p:nvPr/>
        </p:nvSpPr>
        <p:spPr>
          <a:xfrm>
            <a:off x="368366" y="372430"/>
            <a:ext cx="931024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6A4A62"/>
                </a:solidFill>
                <a:latin typeface="Arial"/>
              </a:rPr>
              <a:t>School Climate Improvement Resources</a:t>
            </a:r>
            <a:endParaRPr kumimoji="0" lang="en-US" sz="3600" b="1" i="0" u="none" strike="noStrike" kern="1200" cap="none" spc="0" normalizeH="0" baseline="0" noProof="0" dirty="0">
              <a:ln>
                <a:noFill/>
              </a:ln>
              <a:solidFill>
                <a:srgbClr val="6A4A62"/>
              </a:solidFill>
              <a:effectLst/>
              <a:uLnTx/>
              <a:uFillTx/>
              <a:latin typeface="Arial"/>
            </a:endParaRPr>
          </a:p>
        </p:txBody>
      </p:sp>
      <p:sp>
        <p:nvSpPr>
          <p:cNvPr id="2" name="TextBox 1"/>
          <p:cNvSpPr txBox="1"/>
          <p:nvPr/>
        </p:nvSpPr>
        <p:spPr>
          <a:xfrm>
            <a:off x="609599" y="1582615"/>
            <a:ext cx="5820747" cy="4739759"/>
          </a:xfrm>
          <a:prstGeom prst="rect">
            <a:avLst/>
          </a:prstGeom>
          <a:noFill/>
        </p:spPr>
        <p:txBody>
          <a:bodyPr wrap="square" rtlCol="0">
            <a:spAutoFit/>
          </a:bodyPr>
          <a:lstStyle/>
          <a:p>
            <a:pPr marL="285750" indent="-285750">
              <a:spcAft>
                <a:spcPts val="1200"/>
              </a:spcAft>
              <a:buClr>
                <a:srgbClr val="6A4A62"/>
              </a:buClr>
              <a:buFont typeface="Arial" panose="020B0604020202020204" pitchFamily="34" charset="0"/>
              <a:buChar char="•"/>
            </a:pPr>
            <a:r>
              <a:rPr lang="en-US" sz="2400" dirty="0"/>
              <a:t>National Center on Safe Supportive Learning Environments (NCSSLE)  </a:t>
            </a:r>
            <a:r>
              <a:rPr lang="en-US" dirty="0"/>
              <a:t>https://safesupportivelearning.ed.gov/safe-and-healthy-students/school-climate  </a:t>
            </a:r>
          </a:p>
          <a:p>
            <a:pPr marL="285750" indent="-285750">
              <a:spcAft>
                <a:spcPts val="1200"/>
              </a:spcAft>
              <a:buClr>
                <a:srgbClr val="6A4A62"/>
              </a:buClr>
              <a:buFont typeface="Arial" panose="020B0604020202020204" pitchFamily="34" charset="0"/>
              <a:buChar char="•"/>
            </a:pPr>
            <a:r>
              <a:rPr lang="en-US" sz="2400" dirty="0"/>
              <a:t>School Climate Improvement Resource Package</a:t>
            </a:r>
          </a:p>
          <a:p>
            <a:pPr marL="800100" lvl="1" indent="-342900">
              <a:buClr>
                <a:srgbClr val="6A4A62"/>
              </a:buClr>
              <a:buFont typeface="Arial" panose="020B0604020202020204" pitchFamily="34" charset="0"/>
              <a:buChar char="•"/>
            </a:pPr>
            <a:r>
              <a:rPr lang="en-US" sz="2200" dirty="0"/>
              <a:t>Quick Guide</a:t>
            </a:r>
          </a:p>
          <a:p>
            <a:pPr marL="800100" lvl="1" indent="-342900">
              <a:buClr>
                <a:srgbClr val="6A4A62"/>
              </a:buClr>
              <a:buFont typeface="Arial" panose="020B0604020202020204" pitchFamily="34" charset="0"/>
              <a:buChar char="•"/>
            </a:pPr>
            <a:r>
              <a:rPr lang="en-US" sz="2200" dirty="0"/>
              <a:t>Reference Manual</a:t>
            </a:r>
          </a:p>
          <a:p>
            <a:pPr marL="800100" lvl="1" indent="-342900">
              <a:buClr>
                <a:srgbClr val="6A4A62"/>
              </a:buClr>
              <a:buFont typeface="Arial" panose="020B0604020202020204" pitchFamily="34" charset="0"/>
              <a:buChar char="•"/>
            </a:pPr>
            <a:r>
              <a:rPr lang="en-US" sz="2200" dirty="0"/>
              <a:t>Action Guides</a:t>
            </a:r>
          </a:p>
          <a:p>
            <a:pPr marL="800100" lvl="1" indent="-342900">
              <a:buClr>
                <a:srgbClr val="6A4A62"/>
              </a:buClr>
              <a:buFont typeface="Arial" panose="020B0604020202020204" pitchFamily="34" charset="0"/>
              <a:buChar char="•"/>
            </a:pPr>
            <a:r>
              <a:rPr lang="en-US" sz="2200" dirty="0"/>
              <a:t>Data Interpretation Resources</a:t>
            </a:r>
          </a:p>
          <a:p>
            <a:pPr marL="800100" lvl="1" indent="-342900">
              <a:buClr>
                <a:srgbClr val="6A4A62"/>
              </a:buClr>
              <a:buFont typeface="Arial" panose="020B0604020202020204" pitchFamily="34" charset="0"/>
              <a:buChar char="•"/>
            </a:pPr>
            <a:r>
              <a:rPr lang="en-US" sz="2200" dirty="0"/>
              <a:t>Online Modules</a:t>
            </a:r>
          </a:p>
          <a:p>
            <a:pPr marL="800100" lvl="1" indent="-342900">
              <a:buClr>
                <a:srgbClr val="6A4A62"/>
              </a:buClr>
              <a:buFont typeface="Arial" panose="020B0604020202020204" pitchFamily="34" charset="0"/>
              <a:buChar char="•"/>
            </a:pPr>
            <a:r>
              <a:rPr lang="en-US" sz="2200" dirty="0"/>
              <a:t>Self-Assessments</a:t>
            </a:r>
          </a:p>
          <a:p>
            <a:endParaRPr lang="en-US" dirty="0"/>
          </a:p>
        </p:txBody>
      </p:sp>
      <p:pic>
        <p:nvPicPr>
          <p:cNvPr id="8" name="Picture 7" descr="Thumbnail of the School Climate Improvement Resource Pack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577" y="2150274"/>
            <a:ext cx="4931686" cy="3211087"/>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flipH="1">
            <a:off x="6644489" y="205165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BF0C03C1-59FD-4BC1-ABB9-5CC5F17C1458}"/>
              </a:ext>
            </a:extLst>
          </p:cNvPr>
          <p:cNvSpPr>
            <a:spLocks noGrp="1"/>
          </p:cNvSpPr>
          <p:nvPr>
            <p:ph type="title" idx="4294967295"/>
          </p:nvPr>
        </p:nvSpPr>
        <p:spPr/>
        <p:txBody>
          <a:bodyPr/>
          <a:lstStyle/>
          <a:p>
            <a:r>
              <a:rPr lang="en-US" dirty="0"/>
              <a:t>School</a:t>
            </a:r>
            <a:r>
              <a:rPr lang="en-US" baseline="0" dirty="0"/>
              <a:t> Climate Improvement Resources</a:t>
            </a:r>
            <a:endParaRPr lang="en-US" dirty="0"/>
          </a:p>
        </p:txBody>
      </p:sp>
      <p:sp>
        <p:nvSpPr>
          <p:cNvPr id="11" name="Footer Placeholder 5">
            <a:extLst>
              <a:ext uri="{FF2B5EF4-FFF2-40B4-BE49-F238E27FC236}">
                <a16:creationId xmlns:a16="http://schemas.microsoft.com/office/drawing/2014/main" id="{BC34D611-1592-8D47-89F5-C91C3805399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136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764030" y="319449"/>
            <a:ext cx="6598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n-ea"/>
                <a:cs typeface="+mn-cs"/>
              </a:rPr>
              <a:t>School Climate Interventions</a:t>
            </a: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475957" y="1335769"/>
            <a:ext cx="7296443" cy="5157106"/>
          </a:xfrm>
        </p:spPr>
        <p:txBody>
          <a:bodyPr>
            <a:normAutofit/>
          </a:bodyPr>
          <a:lstStyle/>
          <a:p>
            <a:pPr>
              <a:spcBef>
                <a:spcPts val="0"/>
              </a:spcBef>
              <a:spcAft>
                <a:spcPts val="1200"/>
              </a:spcAft>
              <a:buClr>
                <a:srgbClr val="6A4A62"/>
              </a:buClr>
            </a:pPr>
            <a:r>
              <a:rPr lang="en-US" sz="2400" dirty="0"/>
              <a:t>Character Education</a:t>
            </a:r>
          </a:p>
          <a:p>
            <a:pPr>
              <a:spcBef>
                <a:spcPts val="0"/>
              </a:spcBef>
              <a:spcAft>
                <a:spcPts val="1200"/>
              </a:spcAft>
              <a:buClr>
                <a:srgbClr val="6A4A62"/>
              </a:buClr>
            </a:pPr>
            <a:r>
              <a:rPr lang="en-US" sz="2400" dirty="0"/>
              <a:t>Positive Behavioral Interventions and Supports</a:t>
            </a:r>
          </a:p>
          <a:p>
            <a:pPr>
              <a:spcBef>
                <a:spcPts val="0"/>
              </a:spcBef>
              <a:spcAft>
                <a:spcPts val="1200"/>
              </a:spcAft>
              <a:buClr>
                <a:srgbClr val="6A4A62"/>
              </a:buClr>
            </a:pPr>
            <a:r>
              <a:rPr lang="en-US" sz="2400" dirty="0"/>
              <a:t>Positive Youth Development</a:t>
            </a:r>
          </a:p>
          <a:p>
            <a:pPr>
              <a:spcBef>
                <a:spcPts val="0"/>
              </a:spcBef>
              <a:spcAft>
                <a:spcPts val="1200"/>
              </a:spcAft>
              <a:buClr>
                <a:srgbClr val="6A4A62"/>
              </a:buClr>
            </a:pPr>
            <a:r>
              <a:rPr lang="en-US" sz="2400" dirty="0"/>
              <a:t>Restorative Practices</a:t>
            </a:r>
          </a:p>
          <a:p>
            <a:pPr>
              <a:spcBef>
                <a:spcPts val="0"/>
              </a:spcBef>
              <a:spcAft>
                <a:spcPts val="1200"/>
              </a:spcAft>
              <a:buClr>
                <a:srgbClr val="6A4A62"/>
              </a:buClr>
            </a:pPr>
            <a:r>
              <a:rPr lang="en-US" sz="2400" dirty="0"/>
              <a:t>School Mental Health Services</a:t>
            </a:r>
          </a:p>
          <a:p>
            <a:pPr>
              <a:spcBef>
                <a:spcPts val="0"/>
              </a:spcBef>
              <a:spcAft>
                <a:spcPts val="1200"/>
              </a:spcAft>
              <a:buClr>
                <a:srgbClr val="6A4A62"/>
              </a:buClr>
            </a:pPr>
            <a:r>
              <a:rPr lang="en-US" sz="2400" dirty="0"/>
              <a:t>School Development Program</a:t>
            </a:r>
          </a:p>
          <a:p>
            <a:pPr>
              <a:spcBef>
                <a:spcPts val="0"/>
              </a:spcBef>
              <a:spcAft>
                <a:spcPts val="1200"/>
              </a:spcAft>
              <a:buClr>
                <a:srgbClr val="6A4A62"/>
              </a:buClr>
            </a:pPr>
            <a:r>
              <a:rPr lang="en-US" sz="2400" dirty="0"/>
              <a:t>Social and Emotional Learning</a:t>
            </a:r>
          </a:p>
          <a:p>
            <a:pPr>
              <a:spcBef>
                <a:spcPts val="0"/>
              </a:spcBef>
              <a:spcAft>
                <a:spcPts val="1200"/>
              </a:spcAft>
              <a:buClr>
                <a:srgbClr val="6A4A62"/>
              </a:buClr>
            </a:pPr>
            <a:r>
              <a:rPr lang="en-US" sz="2400" dirty="0"/>
              <a:t>Trauma-Informed Approach</a:t>
            </a:r>
          </a:p>
          <a:p>
            <a:pPr lvl="1">
              <a:spcBef>
                <a:spcPts val="0"/>
              </a:spcBef>
              <a:spcAft>
                <a:spcPts val="1200"/>
              </a:spcAft>
              <a:buClr>
                <a:srgbClr val="6A4A62"/>
              </a:buClr>
            </a:pPr>
            <a:endParaRPr lang="en-US" dirty="0"/>
          </a:p>
          <a:p>
            <a:pPr lvl="1">
              <a:spcBef>
                <a:spcPts val="0"/>
              </a:spcBef>
              <a:spcAft>
                <a:spcPts val="1200"/>
              </a:spcAft>
              <a:buClr>
                <a:srgbClr val="6A4A62"/>
              </a:buClr>
            </a:pPr>
            <a:endParaRPr lang="en-US" dirty="0">
              <a:solidFill>
                <a:prstClr val="black"/>
              </a:solidFill>
            </a:endParaRPr>
          </a:p>
          <a:p>
            <a:pPr marL="457200" lvl="1" indent="0">
              <a:spcBef>
                <a:spcPts val="0"/>
              </a:spcBef>
              <a:spcAft>
                <a:spcPts val="1200"/>
              </a:spcAft>
              <a:buClr>
                <a:srgbClr val="6A4A62"/>
              </a:buClr>
              <a:buNone/>
            </a:pPr>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a:off x="764030" y="1106382"/>
            <a:ext cx="6351878"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10" y="1491915"/>
            <a:ext cx="4138863" cy="2759242"/>
          </a:xfrm>
          <a:prstGeom prst="rect">
            <a:avLst/>
          </a:prstGeom>
        </p:spPr>
      </p:pic>
      <p:sp>
        <p:nvSpPr>
          <p:cNvPr id="3" name="Title 2" hidden="1">
            <a:extLst>
              <a:ext uri="{FF2B5EF4-FFF2-40B4-BE49-F238E27FC236}">
                <a16:creationId xmlns:a16="http://schemas.microsoft.com/office/drawing/2014/main" id="{72703DF5-52F2-410F-B8C5-16F092FABBD3}"/>
              </a:ext>
            </a:extLst>
          </p:cNvPr>
          <p:cNvSpPr>
            <a:spLocks noGrp="1"/>
          </p:cNvSpPr>
          <p:nvPr>
            <p:ph type="title" idx="4294967295"/>
          </p:nvPr>
        </p:nvSpPr>
        <p:spPr/>
        <p:txBody>
          <a:bodyPr/>
          <a:lstStyle/>
          <a:p>
            <a:r>
              <a:rPr lang="en-US" dirty="0"/>
              <a:t>School Climate Interventions</a:t>
            </a:r>
          </a:p>
        </p:txBody>
      </p:sp>
      <p:sp>
        <p:nvSpPr>
          <p:cNvPr id="9" name="Footer Placeholder 5">
            <a:extLst>
              <a:ext uri="{FF2B5EF4-FFF2-40B4-BE49-F238E27FC236}">
                <a16:creationId xmlns:a16="http://schemas.microsoft.com/office/drawing/2014/main" id="{99D05B62-2A0E-274D-BA1C-3044FAA4D51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8327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69232" y="372032"/>
            <a:ext cx="9480884" cy="745958"/>
          </a:xfrm>
        </p:spPr>
        <p:txBody>
          <a:bodyPr>
            <a:normAutofit fontScale="92500"/>
          </a:bodyPr>
          <a:lstStyle/>
          <a:p>
            <a:pPr marL="0" indent="0">
              <a:buNone/>
            </a:pPr>
            <a:r>
              <a:rPr lang="en-US" sz="4000" b="1" dirty="0">
                <a:solidFill>
                  <a:srgbClr val="6A4A62"/>
                </a:solidFill>
              </a:rPr>
              <a:t>Why Focus on School Staff Well-Being?</a:t>
            </a:r>
          </a:p>
        </p:txBody>
      </p:sp>
      <p:sp>
        <p:nvSpPr>
          <p:cNvPr id="7" name="Content Placeholder 2"/>
          <p:cNvSpPr>
            <a:spLocks noGrp="1"/>
          </p:cNvSpPr>
          <p:nvPr>
            <p:ph sz="half" idx="4294967295"/>
          </p:nvPr>
        </p:nvSpPr>
        <p:spPr>
          <a:xfrm>
            <a:off x="6911096" y="1600200"/>
            <a:ext cx="4807662" cy="3708400"/>
          </a:xfrm>
          <a:prstGeom prst="rect">
            <a:avLst/>
          </a:prstGeom>
        </p:spPr>
        <p:txBody>
          <a:bodyPr vert="horz" lIns="91440" tIns="45720" rIns="91440" bIns="45720" rtlCol="0" anchor="ctr">
            <a:normAutofit/>
          </a:bodyPr>
          <a:lstStyle/>
          <a:p>
            <a:pPr>
              <a:buClr>
                <a:srgbClr val="6A4A62"/>
              </a:buClr>
            </a:pPr>
            <a:r>
              <a:rPr lang="en-US" sz="2400" dirty="0"/>
              <a:t>Teachers are stressed.</a:t>
            </a:r>
          </a:p>
          <a:p>
            <a:pPr>
              <a:buClr>
                <a:srgbClr val="6A4A62"/>
              </a:buClr>
            </a:pPr>
            <a:r>
              <a:rPr lang="en-US" sz="2400" dirty="0"/>
              <a:t>Teachers are leaving the profession in alarming numbers.</a:t>
            </a:r>
          </a:p>
          <a:p>
            <a:pPr lvl="1">
              <a:buClr>
                <a:srgbClr val="6A4A62"/>
              </a:buClr>
            </a:pPr>
            <a:r>
              <a:rPr lang="en-US" sz="2200" dirty="0"/>
              <a:t>10% leave after 1 year.</a:t>
            </a:r>
          </a:p>
          <a:p>
            <a:pPr lvl="2">
              <a:buClr>
                <a:srgbClr val="6A4A62"/>
              </a:buClr>
            </a:pPr>
            <a:r>
              <a:rPr lang="en-US" dirty="0"/>
              <a:t>In urban districts, up to 70% leave within 1 year.</a:t>
            </a:r>
          </a:p>
          <a:p>
            <a:pPr lvl="1">
              <a:buClr>
                <a:srgbClr val="6A4A62"/>
              </a:buClr>
            </a:pPr>
            <a:r>
              <a:rPr lang="en-US" sz="2200" dirty="0"/>
              <a:t>17% leave within 5 years.</a:t>
            </a:r>
          </a:p>
          <a:p>
            <a:pPr>
              <a:buClr>
                <a:srgbClr val="6A4A62"/>
              </a:buClr>
            </a:pPr>
            <a:r>
              <a:rPr lang="en-US" sz="2400" dirty="0"/>
              <a:t>Teacher stress impacts students.</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7507" y="1710127"/>
            <a:ext cx="5400109" cy="3598473"/>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678152" y="1166233"/>
            <a:ext cx="9271964" cy="3692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B10600D0-2EE8-4484-B696-BE3D21B347AF}"/>
              </a:ext>
            </a:extLst>
          </p:cNvPr>
          <p:cNvSpPr>
            <a:spLocks noGrp="1"/>
          </p:cNvSpPr>
          <p:nvPr>
            <p:ph type="title" idx="4294967295"/>
          </p:nvPr>
        </p:nvSpPr>
        <p:spPr/>
        <p:txBody>
          <a:bodyPr/>
          <a:lstStyle/>
          <a:p>
            <a:pPr rtl="0" eaLnBrk="1" latinLnBrk="0" hangingPunct="1"/>
            <a:r>
              <a:rPr lang="en-US" sz="3700" b="1" kern="1200" dirty="0">
                <a:solidFill>
                  <a:srgbClr val="6A4A62"/>
                </a:solidFill>
                <a:effectLst/>
                <a:latin typeface="Arial" panose="020B0604020202020204" pitchFamily="34" charset="0"/>
                <a:ea typeface="+mn-ea"/>
                <a:cs typeface="+mn-cs"/>
              </a:rPr>
              <a:t>Why Focus on School Staff Well-Being?</a:t>
            </a:r>
            <a:endParaRPr lang="en-US" dirty="0">
              <a:effectLst/>
            </a:endParaRPr>
          </a:p>
          <a:p>
            <a:endParaRPr lang="en-US" dirty="0"/>
          </a:p>
        </p:txBody>
      </p:sp>
      <p:sp>
        <p:nvSpPr>
          <p:cNvPr id="9" name="Footer Placeholder 5">
            <a:extLst>
              <a:ext uri="{FF2B5EF4-FFF2-40B4-BE49-F238E27FC236}">
                <a16:creationId xmlns:a16="http://schemas.microsoft.com/office/drawing/2014/main" id="{2C255695-51F0-CE4F-B2A1-90DA8479CCD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76146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BDD81447-C444-BB49-8FA7-3825A900BD4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ABA3EC44-25C5-284F-921A-8FC048AB678F}"/>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F9FC5C4-0D45-FF4E-9B53-76B79E71443F}"/>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32412" y="1801013"/>
            <a:ext cx="3685416"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assess teacher and staff well-being</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584370" y="2183302"/>
            <a:ext cx="5963195" cy="3725122"/>
          </a:xfrm>
          <a:prstGeom prst="rect">
            <a:avLst/>
          </a:prstGeom>
          <a:noFill/>
        </p:spPr>
        <p:txBody>
          <a:bodyPr wrap="square" rtlCol="0">
            <a:spAutoFit/>
          </a:bodyPr>
          <a:lstStyle/>
          <a:p>
            <a:pPr marL="342900" indent="-342900" defTabSz="457200">
              <a:lnSpc>
                <a:spcPct val="90000"/>
              </a:lnSpc>
              <a:spcBef>
                <a:spcPts val="1000"/>
              </a:spcBef>
              <a:buClr>
                <a:srgbClr val="6A4A62"/>
              </a:buClr>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evidence-based, culturally relevant assessment tools.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clear process for collecting, analyzing, and storing data.</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Conduct well-being assessments.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staff well-being regularly.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privacy and anonymity.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a range of well-being components.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92120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1CE207A-6C31-4D7F-BFFA-76F29A11C896}"/>
              </a:ext>
            </a:extLst>
          </p:cNvPr>
          <p:cNvSpPr>
            <a:spLocks noGrp="1"/>
          </p:cNvSpPr>
          <p:nvPr>
            <p:ph type="title"/>
          </p:nvPr>
        </p:nvSpPr>
        <p:spPr/>
        <p:txBody>
          <a:bodyPr/>
          <a:lstStyle/>
          <a:p>
            <a:r>
              <a:rPr lang="en-US" dirty="0"/>
              <a:t>Assess teacher and staff well-being</a:t>
            </a:r>
          </a:p>
        </p:txBody>
      </p:sp>
      <p:sp>
        <p:nvSpPr>
          <p:cNvPr id="14" name="Footer Placeholder 5">
            <a:extLst>
              <a:ext uri="{FF2B5EF4-FFF2-40B4-BE49-F238E27FC236}">
                <a16:creationId xmlns:a16="http://schemas.microsoft.com/office/drawing/2014/main" id="{7C906B2E-4885-E248-BA6A-3D00DDC5AD2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014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Resources Header">
            <a:extLst>
              <a:ext uri="{FF2B5EF4-FFF2-40B4-BE49-F238E27FC236}">
                <a16:creationId xmlns:a16="http://schemas.microsoft.com/office/drawing/2014/main" id="{B23B0D30-B932-7645-9FDA-A07902513863}"/>
              </a:ext>
            </a:extLst>
          </p:cNvPr>
          <p:cNvGrpSpPr/>
          <p:nvPr/>
        </p:nvGrpSpPr>
        <p:grpSpPr>
          <a:xfrm>
            <a:off x="9948663" y="0"/>
            <a:ext cx="2269319" cy="682388"/>
            <a:chOff x="6874681" y="0"/>
            <a:chExt cx="2269319" cy="682388"/>
          </a:xfrm>
        </p:grpSpPr>
        <p:sp>
          <p:nvSpPr>
            <p:cNvPr id="10" name="Rectangle 8">
              <a:extLst>
                <a:ext uri="{FF2B5EF4-FFF2-40B4-BE49-F238E27FC236}">
                  <a16:creationId xmlns:a16="http://schemas.microsoft.com/office/drawing/2014/main" id="{63D0C016-5E76-0B43-BC52-333E8F2A8AE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591BCDE-9BD3-4445-A15D-2BA8A57E0EE4}"/>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728256" y="568489"/>
            <a:ext cx="7911192" cy="670880"/>
          </a:xfrm>
        </p:spPr>
        <p:txBody>
          <a:bodyPr>
            <a:noAutofit/>
          </a:bodyPr>
          <a:lstStyle/>
          <a:p>
            <a:pPr marL="0" indent="0">
              <a:buNone/>
            </a:pPr>
            <a:r>
              <a:rPr lang="en-US" sz="3600" b="1" dirty="0">
                <a:solidFill>
                  <a:srgbClr val="6A4A62"/>
                </a:solidFill>
              </a:rPr>
              <a:t>Staff Well-Being Assessment Tools</a:t>
            </a:r>
            <a:endParaRPr lang="en-US" sz="3600" dirty="0">
              <a:solidFill>
                <a:srgbClr val="6A4A62"/>
              </a:solidFill>
            </a:endParaRPr>
          </a:p>
        </p:txBody>
      </p:sp>
      <p:sp>
        <p:nvSpPr>
          <p:cNvPr id="4" name="Content Placeholder 3"/>
          <p:cNvSpPr>
            <a:spLocks noGrp="1"/>
          </p:cNvSpPr>
          <p:nvPr>
            <p:ph sz="quarter" idx="12"/>
          </p:nvPr>
        </p:nvSpPr>
        <p:spPr>
          <a:xfrm>
            <a:off x="238397" y="1685633"/>
            <a:ext cx="11473543" cy="3408318"/>
          </a:xfrm>
        </p:spPr>
        <p:txBody>
          <a:bodyPr>
            <a:noAutofit/>
          </a:bodyPr>
          <a:lstStyle/>
          <a:p>
            <a:pPr lvl="1">
              <a:lnSpc>
                <a:spcPct val="120000"/>
              </a:lnSpc>
              <a:spcBef>
                <a:spcPts val="0"/>
              </a:spcBef>
              <a:spcAft>
                <a:spcPts val="1200"/>
              </a:spcAft>
              <a:buClr>
                <a:srgbClr val="6A4A62"/>
              </a:buClr>
            </a:pPr>
            <a:r>
              <a:rPr lang="en-US" dirty="0"/>
              <a:t>Resilience at Work (</a:t>
            </a:r>
            <a:r>
              <a:rPr lang="en-US" dirty="0" err="1"/>
              <a:t>Winwood</a:t>
            </a:r>
            <a:r>
              <a:rPr lang="en-US" dirty="0"/>
              <a:t> et al., 2013)</a:t>
            </a:r>
          </a:p>
          <a:p>
            <a:pPr lvl="1">
              <a:lnSpc>
                <a:spcPct val="120000"/>
              </a:lnSpc>
              <a:spcBef>
                <a:spcPts val="0"/>
              </a:spcBef>
              <a:spcAft>
                <a:spcPts val="1200"/>
              </a:spcAft>
              <a:buClr>
                <a:srgbClr val="6A4A62"/>
              </a:buClr>
            </a:pPr>
            <a:r>
              <a:rPr lang="en-US" dirty="0"/>
              <a:t>Professional Quality of Life (PROQOL) </a:t>
            </a:r>
            <a:r>
              <a:rPr lang="en-US" dirty="0">
                <a:hlinkClick r:id="rId3"/>
              </a:rPr>
              <a:t>https://proqol.org/</a:t>
            </a:r>
            <a:r>
              <a:rPr lang="en-US" dirty="0"/>
              <a:t> (</a:t>
            </a:r>
            <a:r>
              <a:rPr lang="en-US" dirty="0" err="1"/>
              <a:t>Hudnall</a:t>
            </a:r>
            <a:r>
              <a:rPr lang="en-US" dirty="0"/>
              <a:t> </a:t>
            </a:r>
            <a:r>
              <a:rPr lang="en-US" dirty="0" err="1"/>
              <a:t>Stamm</a:t>
            </a:r>
            <a:r>
              <a:rPr lang="en-US" dirty="0"/>
              <a:t>, 2009)</a:t>
            </a:r>
          </a:p>
          <a:p>
            <a:pPr lvl="1">
              <a:lnSpc>
                <a:spcPct val="120000"/>
              </a:lnSpc>
              <a:spcBef>
                <a:spcPts val="0"/>
              </a:spcBef>
              <a:spcAft>
                <a:spcPts val="1200"/>
              </a:spcAft>
              <a:buClr>
                <a:srgbClr val="6A4A62"/>
              </a:buClr>
            </a:pPr>
            <a:r>
              <a:rPr lang="en-US" dirty="0"/>
              <a:t>Health-Related Quality of Life (HRQOL) </a:t>
            </a:r>
            <a:r>
              <a:rPr lang="en-US" dirty="0">
                <a:hlinkClick r:id="rId4"/>
              </a:rPr>
              <a:t>https://www.cdc.gov/hrqol/index.htm</a:t>
            </a:r>
            <a:r>
              <a:rPr lang="en-US" dirty="0"/>
              <a:t> </a:t>
            </a:r>
          </a:p>
          <a:p>
            <a:pPr lvl="1">
              <a:lnSpc>
                <a:spcPct val="120000"/>
              </a:lnSpc>
              <a:spcBef>
                <a:spcPts val="0"/>
              </a:spcBef>
              <a:spcAft>
                <a:spcPts val="1200"/>
              </a:spcAft>
              <a:buClr>
                <a:srgbClr val="6A4A62"/>
              </a:buClr>
            </a:pPr>
            <a:r>
              <a:rPr lang="en-US" dirty="0"/>
              <a:t>Organizational Well-Being Inventory for Schools (OWBI-S; Hoover et al., 2023) </a:t>
            </a:r>
            <a:r>
              <a:rPr lang="en-US" dirty="0">
                <a:hlinkClick r:id="rId5"/>
              </a:rPr>
              <a:t>https://shape.3cimpact.com/owbi</a:t>
            </a:r>
            <a:r>
              <a:rPr lang="en-US" dirty="0"/>
              <a:t> </a:t>
            </a:r>
          </a:p>
          <a:p>
            <a:pPr lvl="1">
              <a:lnSpc>
                <a:spcPct val="120000"/>
              </a:lnSpc>
              <a:spcBef>
                <a:spcPts val="0"/>
              </a:spcBef>
              <a:spcAft>
                <a:spcPts val="1200"/>
              </a:spcAft>
              <a:buClr>
                <a:srgbClr val="6A4A62"/>
              </a:buClr>
            </a:pPr>
            <a:r>
              <a:rPr lang="en-US" dirty="0"/>
              <a:t>Teacher Subjective Wellbeing Questionnaire </a:t>
            </a:r>
            <a:r>
              <a:rPr lang="en-US" dirty="0">
                <a:hlinkClick r:id="rId6"/>
              </a:rPr>
              <a:t>https://osf.io/z8rg5/</a:t>
            </a:r>
            <a:r>
              <a:rPr lang="en-US" dirty="0"/>
              <a:t> (Renshaw et al., 2015)</a:t>
            </a:r>
          </a:p>
          <a:p>
            <a:pPr lvl="1">
              <a:lnSpc>
                <a:spcPct val="120000"/>
              </a:lnSpc>
              <a:spcBef>
                <a:spcPts val="0"/>
              </a:spcBef>
              <a:buClr>
                <a:srgbClr val="6A4A62"/>
              </a:buClr>
            </a:pPr>
            <a:endParaRPr lang="en-US" sz="2000" dirty="0"/>
          </a:p>
          <a:p>
            <a:pPr lvl="1">
              <a:lnSpc>
                <a:spcPct val="120000"/>
              </a:lnSpc>
              <a:spcBef>
                <a:spcPts val="0"/>
              </a:spcBef>
              <a:buClr>
                <a:srgbClr val="6A4A62"/>
              </a:buClr>
            </a:pPr>
            <a:endParaRPr lang="en-US" sz="2000" dirty="0"/>
          </a:p>
        </p:txBody>
      </p:sp>
      <p:cxnSp>
        <p:nvCxnSpPr>
          <p:cNvPr id="11" name="Straight Connector 10">
            <a:extLst>
              <a:ext uri="{C183D7F6-B498-43B3-948B-1728B52AA6E4}">
                <adec:decorative xmlns:adec="http://schemas.microsoft.com/office/drawing/2017/decorative" val="1"/>
              </a:ext>
            </a:extLst>
          </p:cNvPr>
          <p:cNvCxnSpPr/>
          <p:nvPr/>
        </p:nvCxnSpPr>
        <p:spPr>
          <a:xfrm>
            <a:off x="798468" y="1239369"/>
            <a:ext cx="784098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DE5B253-A5B6-4D69-8DC2-1B1FD9C00573}"/>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Staff Well-Being Assessment Tools</a:t>
            </a:r>
            <a:endParaRPr lang="en-US" dirty="0">
              <a:effectLst/>
            </a:endParaRPr>
          </a:p>
          <a:p>
            <a:endParaRPr lang="en-US" dirty="0"/>
          </a:p>
        </p:txBody>
      </p:sp>
      <p:sp>
        <p:nvSpPr>
          <p:cNvPr id="12" name="Footer Placeholder 5">
            <a:extLst>
              <a:ext uri="{FF2B5EF4-FFF2-40B4-BE49-F238E27FC236}">
                <a16:creationId xmlns:a16="http://schemas.microsoft.com/office/drawing/2014/main" id="{28352635-635A-3D4C-AF5E-F9568DB6DF9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243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1624263" y="2597240"/>
            <a:ext cx="873848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sp>
        <p:nvSpPr>
          <p:cNvPr id="2" name="Title 1" hidden="1">
            <a:extLst>
              <a:ext uri="{FF2B5EF4-FFF2-40B4-BE49-F238E27FC236}">
                <a16:creationId xmlns:a16="http://schemas.microsoft.com/office/drawing/2014/main" id="{5D89CB7C-718F-44DD-832F-D08C28D4029D}"/>
              </a:ext>
            </a:extLst>
          </p:cNvPr>
          <p:cNvSpPr>
            <a:spLocks noGrp="1"/>
          </p:cNvSpPr>
          <p:nvPr>
            <p:ph type="title" idx="4294967295"/>
          </p:nvPr>
        </p:nvSpPr>
        <p:spPr/>
        <p:txBody>
          <a:bodyPr/>
          <a:lstStyle/>
          <a:p>
            <a:r>
              <a:rPr lang="en-US" dirty="0"/>
              <a:t>Disclaimer</a:t>
            </a:r>
          </a:p>
        </p:txBody>
      </p:sp>
      <p:sp>
        <p:nvSpPr>
          <p:cNvPr id="11" name="Footer Placeholder 5">
            <a:extLst>
              <a:ext uri="{FF2B5EF4-FFF2-40B4-BE49-F238E27FC236}">
                <a16:creationId xmlns:a16="http://schemas.microsoft.com/office/drawing/2014/main" id="{4E4D0FBD-05DD-D54A-BDA2-13DAE07F792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09636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387443FD-D347-EB46-A6DE-DD0F0C5C64E6}"/>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79669DDF-2376-384F-8FC4-E1A15B9088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CBFF5E4-A420-CA45-8BCF-A92A17EB30E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19350" y="1801013"/>
            <a:ext cx="369847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improve teacher and staff well-being</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9947" y="99285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9946" y="1801012"/>
            <a:ext cx="6064373" cy="380104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improvement efforts with needs identified by well-being assessment.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Address organizational and individual factors.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Offer an array of well-being education resources and activities.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Make well-being activities optional and readily available at no-cost </a:t>
            </a:r>
            <a:r>
              <a:rPr lang="en-US" sz="2400" dirty="0">
                <a:solidFill>
                  <a:prstClr val="black"/>
                </a:solidFill>
                <a:latin typeface="Arial" panose="020B0604020202020204"/>
              </a:rPr>
              <a:t>and accessible both during and outside of school hours</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08415"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C0C808D-EF90-4F9C-9D98-6D0B7490AEAF}"/>
              </a:ext>
            </a:extLst>
          </p:cNvPr>
          <p:cNvSpPr>
            <a:spLocks noGrp="1"/>
          </p:cNvSpPr>
          <p:nvPr>
            <p:ph type="title"/>
          </p:nvPr>
        </p:nvSpPr>
        <p:spPr/>
        <p:txBody>
          <a:bodyPr/>
          <a:lstStyle/>
          <a:p>
            <a:r>
              <a:rPr lang="en-US" dirty="0"/>
              <a:t>Improve teacher and staff well-being</a:t>
            </a:r>
          </a:p>
        </p:txBody>
      </p:sp>
      <p:sp>
        <p:nvSpPr>
          <p:cNvPr id="14" name="Footer Placeholder 5">
            <a:extLst>
              <a:ext uri="{FF2B5EF4-FFF2-40B4-BE49-F238E27FC236}">
                <a16:creationId xmlns:a16="http://schemas.microsoft.com/office/drawing/2014/main" id="{7F35929D-C00D-C24D-85E2-908B3ACCC09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762610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AF774C03-794D-0F4A-86C2-57A2E8271301}"/>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C6E402CA-C170-F54D-94F8-A22CF16E0066}"/>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B673803-ADE1-0249-9470-B4A067DB3BB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itle 2">
            <a:extLst>
              <a:ext uri="{FF2B5EF4-FFF2-40B4-BE49-F238E27FC236}">
                <a16:creationId xmlns:a16="http://schemas.microsoft.com/office/drawing/2014/main" id="{C1F68BC1-003F-4DC4-AE6C-B82312036B25}"/>
              </a:ext>
            </a:extLst>
          </p:cNvPr>
          <p:cNvSpPr>
            <a:spLocks noGrp="1"/>
          </p:cNvSpPr>
          <p:nvPr>
            <p:ph type="title"/>
          </p:nvPr>
        </p:nvSpPr>
        <p:spPr>
          <a:xfrm>
            <a:off x="423819" y="83989"/>
            <a:ext cx="9378682" cy="1325563"/>
          </a:xfrm>
        </p:spPr>
        <p:txBody>
          <a:bodyPr>
            <a:normAutofit/>
          </a:bodyPr>
          <a:lstStyle/>
          <a:p>
            <a:r>
              <a:rPr lang="en-US" sz="3600" b="1" dirty="0">
                <a:solidFill>
                  <a:srgbClr val="543856"/>
                </a:solidFill>
                <a:latin typeface="Arial" panose="020B0604020202020204" pitchFamily="34" charset="0"/>
                <a:cs typeface="Arial" panose="020B0604020202020204" pitchFamily="34" charset="0"/>
              </a:rPr>
              <a:t>Example School Staff Well-Being Programs</a:t>
            </a:r>
          </a:p>
        </p:txBody>
      </p:sp>
      <p:sp>
        <p:nvSpPr>
          <p:cNvPr id="6" name="Content Placeholder 5">
            <a:extLst>
              <a:ext uri="{FF2B5EF4-FFF2-40B4-BE49-F238E27FC236}">
                <a16:creationId xmlns:a16="http://schemas.microsoft.com/office/drawing/2014/main" id="{9545F0FB-D537-40DB-A6B4-FCD94F0749AE}"/>
              </a:ext>
            </a:extLst>
          </p:cNvPr>
          <p:cNvSpPr>
            <a:spLocks noGrp="1"/>
          </p:cNvSpPr>
          <p:nvPr>
            <p:ph idx="1"/>
          </p:nvPr>
        </p:nvSpPr>
        <p:spPr>
          <a:xfrm>
            <a:off x="459518" y="2041291"/>
            <a:ext cx="10515600" cy="3530562"/>
          </a:xfrm>
        </p:spPr>
        <p:txBody>
          <a:bodyPr>
            <a:normAutofit/>
          </a:bodyPr>
          <a:lstStyle/>
          <a:p>
            <a:pPr lvl="0">
              <a:lnSpc>
                <a:spcPct val="100000"/>
              </a:lnSpc>
              <a:spcAft>
                <a:spcPts val="1200"/>
              </a:spcAft>
              <a:buClr>
                <a:srgbClr val="6A4A62"/>
              </a:buClr>
            </a:pPr>
            <a:r>
              <a:rPr lang="en-US" altLang="en-US" dirty="0" err="1">
                <a:solidFill>
                  <a:prstClr val="black"/>
                </a:solidFill>
              </a:rPr>
              <a:t>TeacherWISE</a:t>
            </a:r>
            <a:endParaRPr lang="en-US" altLang="en-US" dirty="0">
              <a:solidFill>
                <a:prstClr val="black"/>
              </a:solidFill>
            </a:endParaRPr>
          </a:p>
          <a:p>
            <a:pPr lvl="0">
              <a:lnSpc>
                <a:spcPct val="100000"/>
              </a:lnSpc>
              <a:spcAft>
                <a:spcPts val="1200"/>
              </a:spcAft>
              <a:buClr>
                <a:srgbClr val="6A4A62"/>
              </a:buClr>
            </a:pPr>
            <a:r>
              <a:rPr lang="en-US" altLang="en-US" dirty="0">
                <a:solidFill>
                  <a:prstClr val="black"/>
                </a:solidFill>
              </a:rPr>
              <a:t>Mindfulness-Based Stress Reduction (MBSR)</a:t>
            </a:r>
          </a:p>
          <a:p>
            <a:pPr lvl="0">
              <a:lnSpc>
                <a:spcPct val="100000"/>
              </a:lnSpc>
              <a:spcAft>
                <a:spcPts val="1200"/>
              </a:spcAft>
              <a:buClr>
                <a:srgbClr val="6A4A62"/>
              </a:buClr>
            </a:pPr>
            <a:r>
              <a:rPr lang="en-US" altLang="en-US" dirty="0">
                <a:solidFill>
                  <a:prstClr val="black"/>
                </a:solidFill>
              </a:rPr>
              <a:t>Community Approach to Learning Mindfully (CALM)</a:t>
            </a:r>
            <a:endParaRPr lang="en-US" dirty="0">
              <a:solidFill>
                <a:prstClr val="black"/>
              </a:solidFill>
            </a:endParaRPr>
          </a:p>
          <a:p>
            <a:pPr lvl="0">
              <a:lnSpc>
                <a:spcPct val="100000"/>
              </a:lnSpc>
              <a:spcAft>
                <a:spcPts val="1200"/>
              </a:spcAft>
              <a:buClr>
                <a:srgbClr val="6A4A62"/>
              </a:buClr>
            </a:pPr>
            <a:r>
              <a:rPr lang="en-US" dirty="0">
                <a:solidFill>
                  <a:prstClr val="black"/>
                </a:solidFill>
              </a:rPr>
              <a:t>Cultivating Awareness and Resilience in Education (CARE)</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6" name="Straight Connector 15">
            <a:extLst>
              <a:ext uri="{C183D7F6-B498-43B3-948B-1728B52AA6E4}">
                <adec:decorative xmlns:adec="http://schemas.microsoft.com/office/drawing/2017/decorative" val="1"/>
              </a:ext>
            </a:extLst>
          </p:cNvPr>
          <p:cNvCxnSpPr/>
          <p:nvPr/>
        </p:nvCxnSpPr>
        <p:spPr>
          <a:xfrm flipV="1">
            <a:off x="551774" y="1286147"/>
            <a:ext cx="9122772" cy="2778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2" name="Footer Placeholder 5">
            <a:extLst>
              <a:ext uri="{FF2B5EF4-FFF2-40B4-BE49-F238E27FC236}">
                <a16:creationId xmlns:a16="http://schemas.microsoft.com/office/drawing/2014/main" id="{57C1614B-AF04-8F40-BE83-E18F78422B8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8277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360A6CB1-A19F-B64C-BCEE-8261BFCBC204}"/>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6A951A99-EC64-8040-B1CB-8B1BF0E6A4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EF280D1-67DD-FF4A-8D52-892187F2A49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770710" y="1801013"/>
            <a:ext cx="424711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set schoolwide expectations about positive behaviors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08718" y="115444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08718" y="2107131"/>
            <a:ext cx="5878432" cy="326448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Settings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Routines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Expectations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Train staff to teach students expectations and how rewards are developed, scheduled, and delivered.</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Involve families and community members.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06448"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6FC0588A-C9E9-4E46-A79E-8771C879841A}"/>
              </a:ext>
            </a:extLst>
          </p:cNvPr>
          <p:cNvSpPr>
            <a:spLocks noGrp="1"/>
          </p:cNvSpPr>
          <p:nvPr>
            <p:ph type="title"/>
          </p:nvPr>
        </p:nvSpPr>
        <p:spPr/>
        <p:txBody>
          <a:bodyPr/>
          <a:lstStyle/>
          <a:p>
            <a:r>
              <a:rPr lang="en-US" dirty="0"/>
              <a:t>Set schoolwide expectations</a:t>
            </a:r>
          </a:p>
        </p:txBody>
      </p:sp>
      <p:sp>
        <p:nvSpPr>
          <p:cNvPr id="14" name="Footer Placeholder 5">
            <a:extLst>
              <a:ext uri="{FF2B5EF4-FFF2-40B4-BE49-F238E27FC236}">
                <a16:creationId xmlns:a16="http://schemas.microsoft.com/office/drawing/2014/main" id="{7CB1D6AA-34FE-C246-B6B5-53A3583B188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8729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itle 2">
            <a:extLst>
              <a:ext uri="{FF2B5EF4-FFF2-40B4-BE49-F238E27FC236}">
                <a16:creationId xmlns:a16="http://schemas.microsoft.com/office/drawing/2014/main" id="{C1F68BC1-003F-4DC4-AE6C-B82312036B25}"/>
              </a:ext>
            </a:extLst>
          </p:cNvPr>
          <p:cNvSpPr txBox="1">
            <a:spLocks/>
          </p:cNvSpPr>
          <p:nvPr/>
        </p:nvSpPr>
        <p:spPr>
          <a:xfrm>
            <a:off x="315427" y="341194"/>
            <a:ext cx="976727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43856"/>
                </a:solidFill>
                <a:effectLst/>
                <a:uLnTx/>
                <a:uFillTx/>
                <a:latin typeface="Arial" panose="020B0604020202020204" pitchFamily="34" charset="0"/>
                <a:ea typeface="+mj-ea"/>
                <a:cs typeface="Arial" panose="020B0604020202020204" pitchFamily="34" charset="0"/>
              </a:rPr>
              <a:t>Positive Behavioral Interventions &amp; Supports (PBIS)</a:t>
            </a:r>
          </a:p>
        </p:txBody>
      </p:sp>
      <p:sp>
        <p:nvSpPr>
          <p:cNvPr id="6" name="Content Placeholder 5">
            <a:extLst>
              <a:ext uri="{FF2B5EF4-FFF2-40B4-BE49-F238E27FC236}">
                <a16:creationId xmlns:a16="http://schemas.microsoft.com/office/drawing/2014/main" id="{9545F0FB-D537-40DB-A6B4-FCD94F0749AE}"/>
              </a:ext>
            </a:extLst>
          </p:cNvPr>
          <p:cNvSpPr txBox="1">
            <a:spLocks/>
          </p:cNvSpPr>
          <p:nvPr/>
        </p:nvSpPr>
        <p:spPr>
          <a:xfrm>
            <a:off x="415290" y="1662224"/>
            <a:ext cx="1060323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Resources to help schools, districts, and states: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Set school-wide expectations.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Define rules, positive supports, and discipline procedures.</a:t>
            </a:r>
          </a:p>
          <a:p>
            <a:pPr marL="228600" marR="0" lvl="0" indent="-2286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Track office referrals and other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B357E59-9F1B-464C-A90A-8E2233971C5A}"/>
              </a:ext>
            </a:extLst>
          </p:cNvPr>
          <p:cNvSpPr/>
          <p:nvPr/>
        </p:nvSpPr>
        <p:spPr>
          <a:xfrm>
            <a:off x="1297455" y="5768924"/>
            <a:ext cx="9521190" cy="923330"/>
          </a:xfrm>
          <a:prstGeom prst="rect">
            <a:avLst/>
          </a:prstGeom>
        </p:spPr>
        <p:txBody>
          <a:bodyPr wrap="square">
            <a:spAutoFit/>
          </a:bodyPr>
          <a:lstStyle/>
          <a:p>
            <a:pPr>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sample behavioral expectation documents at: </a:t>
            </a:r>
            <a:r>
              <a:rPr lang="en-US" dirty="0">
                <a:latin typeface="Arial" panose="020B0604020202020204" pitchFamily="34" charset="0"/>
                <a:cs typeface="Arial" panose="020B0604020202020204" pitchFamily="34" charset="0"/>
                <a:hlinkClick r:id="rId3"/>
              </a:rPr>
              <a:t>https://www.pbis.org/resource/creating-effective-classroom-environments-plan-template</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descr="Screenshot of the National PBIS Center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308" y="3933010"/>
            <a:ext cx="8809484" cy="1609483"/>
          </a:xfrm>
          <a:prstGeom prst="rect">
            <a:avLst/>
          </a:prstGeom>
        </p:spPr>
      </p:pic>
      <p:sp>
        <p:nvSpPr>
          <p:cNvPr id="8" name="Title 7" hidden="1">
            <a:extLst>
              <a:ext uri="{FF2B5EF4-FFF2-40B4-BE49-F238E27FC236}">
                <a16:creationId xmlns:a16="http://schemas.microsoft.com/office/drawing/2014/main" id="{D3C058E9-BEE6-4711-A309-B25C1A186077}"/>
              </a:ext>
            </a:extLst>
          </p:cNvPr>
          <p:cNvSpPr>
            <a:spLocks noGrp="1"/>
          </p:cNvSpPr>
          <p:nvPr>
            <p:ph type="title" idx="4294967295"/>
          </p:nvPr>
        </p:nvSpPr>
        <p:spPr/>
        <p:txBody>
          <a:bodyPr/>
          <a:lstStyle/>
          <a:p>
            <a:pPr rtl="0" eaLnBrk="1" fontAlgn="auto" latinLnBrk="0" hangingPunct="1"/>
            <a:r>
              <a:rPr lang="en-US" sz="3200" b="1" i="0" kern="1200" spc="0" baseline="0" dirty="0">
                <a:ln>
                  <a:noFill/>
                </a:ln>
                <a:solidFill>
                  <a:srgbClr val="543856"/>
                </a:solidFill>
                <a:effectLst/>
                <a:latin typeface="Arial" panose="020B0604020202020204" pitchFamily="34" charset="0"/>
                <a:ea typeface="+mn-ea"/>
                <a:cs typeface="Arial" panose="020B0604020202020204" pitchFamily="34" charset="0"/>
              </a:rPr>
              <a:t>Positive Behavioral Interventions &amp; Supports (PBIS)</a:t>
            </a:r>
            <a:endParaRPr lang="en-US" dirty="0">
              <a:effectLst/>
            </a:endParaRPr>
          </a:p>
          <a:p>
            <a:endParaRPr lang="en-US" dirty="0"/>
          </a:p>
        </p:txBody>
      </p:sp>
    </p:spTree>
    <p:extLst>
      <p:ext uri="{BB962C8B-B14F-4D97-AF65-F5344CB8AC3E}">
        <p14:creationId xmlns:p14="http://schemas.microsoft.com/office/powerpoint/2010/main" val="537158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7E48488-A684-5B4E-B952-59F579DA7ACB}"/>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BE33E147-A875-1B4C-98B5-B8A9525B8836}"/>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324BC6A-3622-3446-B4BA-DBB50B559132}"/>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337310" y="1801013"/>
            <a:ext cx="3680517"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rPr>
              <a:t>implement schoolwide positive reinforcement systems that promote positive behaviors</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1"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1801012"/>
            <a:ext cx="5648660" cy="4040337"/>
          </a:xfrm>
          <a:prstGeom prst="rect">
            <a:avLst/>
          </a:prstGeom>
          <a:noFill/>
        </p:spPr>
        <p:txBody>
          <a:bodyPr wrap="square" rtlCol="0">
            <a:spAutoFit/>
          </a:bodyPr>
          <a:lstStyle/>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Rewards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Supervision</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Opportunity</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Acknowledgment</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Prompts and pre-corrections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Error corrections</a:t>
            </a:r>
          </a:p>
          <a:p>
            <a:pPr marL="342900" marR="0" lvl="0" indent="-342900" algn="l" defTabSz="4572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Discipline</a:t>
            </a:r>
          </a:p>
          <a:p>
            <a:pPr marL="342900" marR="0" lvl="0" indent="-342900" algn="l" defTabSz="457200" rtl="0" eaLnBrk="1" fontAlgn="auto" latinLnBrk="0" hangingPunct="1">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Other trauma-informed, culturally responsive strategies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000BB92C-7DDB-4935-B347-63914E6E9EF7}"/>
              </a:ext>
            </a:extLst>
          </p:cNvPr>
          <p:cNvSpPr>
            <a:spLocks noGrp="1"/>
          </p:cNvSpPr>
          <p:nvPr>
            <p:ph type="title"/>
          </p:nvPr>
        </p:nvSpPr>
        <p:spPr/>
        <p:txBody>
          <a:bodyPr/>
          <a:lstStyle/>
          <a:p>
            <a:r>
              <a:rPr lang="en-US" sz="2600" b="1" i="0" kern="1200" spc="0" baseline="0" dirty="0">
                <a:ln>
                  <a:noFill/>
                </a:ln>
                <a:solidFill>
                  <a:srgbClr val="6A4A62"/>
                </a:solidFill>
                <a:effectLst/>
                <a:latin typeface="Arial" panose="020B0604020202020204" pitchFamily="34" charset="0"/>
                <a:ea typeface="+mn-ea"/>
                <a:cs typeface="+mn-cs"/>
              </a:rPr>
              <a:t>implement schoolwide positive reinforcement systems that promote positive behaviors</a:t>
            </a:r>
            <a:r>
              <a:rPr lang="en-US" sz="2600" b="0" i="0" kern="1200" spc="0" baseline="0" dirty="0">
                <a:ln>
                  <a:noFill/>
                </a:ln>
                <a:solidFill>
                  <a:srgbClr val="6A4A62"/>
                </a:solidFill>
                <a:effectLst/>
                <a:latin typeface="Arial" panose="020B0604020202020204" pitchFamily="34" charset="0"/>
                <a:ea typeface="+mn-ea"/>
                <a:cs typeface="+mn-cs"/>
              </a:rPr>
              <a:t>?</a:t>
            </a:r>
            <a:endParaRPr lang="en-US" dirty="0"/>
          </a:p>
        </p:txBody>
      </p:sp>
      <p:sp>
        <p:nvSpPr>
          <p:cNvPr id="14" name="Footer Placeholder 5">
            <a:extLst>
              <a:ext uri="{FF2B5EF4-FFF2-40B4-BE49-F238E27FC236}">
                <a16:creationId xmlns:a16="http://schemas.microsoft.com/office/drawing/2014/main" id="{AEEE0BF9-A1AE-4546-8CC9-2861D987514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77862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92773"/>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itle 2">
            <a:extLst>
              <a:ext uri="{FF2B5EF4-FFF2-40B4-BE49-F238E27FC236}">
                <a16:creationId xmlns:a16="http://schemas.microsoft.com/office/drawing/2014/main" id="{C1F68BC1-003F-4DC4-AE6C-B82312036B25}"/>
              </a:ext>
            </a:extLst>
          </p:cNvPr>
          <p:cNvSpPr>
            <a:spLocks noGrp="1"/>
          </p:cNvSpPr>
          <p:nvPr>
            <p:ph type="title"/>
          </p:nvPr>
        </p:nvSpPr>
        <p:spPr>
          <a:xfrm>
            <a:off x="472073" y="733790"/>
            <a:ext cx="10515600" cy="1325563"/>
          </a:xfrm>
        </p:spPr>
        <p:txBody>
          <a:bodyPr>
            <a:noAutofit/>
          </a:bodyPr>
          <a:lstStyle/>
          <a:p>
            <a:r>
              <a:rPr lang="en-US" sz="3200" b="1" dirty="0">
                <a:solidFill>
                  <a:srgbClr val="543856"/>
                </a:solidFill>
                <a:latin typeface="Arial" panose="020B0604020202020204" pitchFamily="34" charset="0"/>
                <a:cs typeface="Arial" panose="020B0604020202020204" pitchFamily="34" charset="0"/>
              </a:rPr>
              <a:t>Positive Behavioral Interventions &amp; Supports (PBIS)</a:t>
            </a:r>
            <a:br>
              <a:rPr lang="en-US" sz="3200" dirty="0">
                <a:solidFill>
                  <a:srgbClr val="543856"/>
                </a:solidFill>
                <a:latin typeface="Arial" panose="020B0604020202020204" pitchFamily="34" charset="0"/>
                <a:cs typeface="Arial" panose="020B0604020202020204" pitchFamily="34" charset="0"/>
              </a:rPr>
            </a:br>
            <a:endParaRPr lang="en-US" sz="3200" dirty="0">
              <a:solidFill>
                <a:srgbClr val="543856"/>
              </a:solidFill>
              <a:latin typeface="Arial" panose="020B0604020202020204" pitchFamily="34" charset="0"/>
              <a:cs typeface="Arial" panose="020B0604020202020204" pitchFamily="34" charset="0"/>
            </a:endParaRPr>
          </a:p>
        </p:txBody>
      </p:sp>
      <p:sp>
        <p:nvSpPr>
          <p:cNvPr id="4" name="TextBox 3"/>
          <p:cNvSpPr txBox="1"/>
          <p:nvPr/>
        </p:nvSpPr>
        <p:spPr>
          <a:xfrm>
            <a:off x="9268146" y="6035040"/>
            <a:ext cx="2526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3856"/>
                </a:solidFill>
                <a:effectLst/>
                <a:uLnTx/>
                <a:uFillTx/>
                <a:latin typeface="Arial" panose="020B0604020202020204" pitchFamily="34" charset="0"/>
                <a:ea typeface="+mn-ea"/>
                <a:cs typeface="Arial" panose="020B0604020202020204" pitchFamily="34" charset="0"/>
                <a:hlinkClick r:id="rId3"/>
              </a:rPr>
              <a:t>https://www.pbis.org</a:t>
            </a:r>
            <a:r>
              <a:rPr kumimoji="0" lang="en-US" sz="1800" b="0" i="0" u="none" strike="noStrike" kern="1200" cap="none" spc="0" normalizeH="0" baseline="0" noProof="0" dirty="0">
                <a:ln>
                  <a:noFill/>
                </a:ln>
                <a:solidFill>
                  <a:srgbClr val="543856"/>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descr="Screenshot of the National PBIS Center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73" y="1614931"/>
            <a:ext cx="11322103" cy="4038174"/>
          </a:xfrm>
          <a:prstGeom prst="rect">
            <a:avLst/>
          </a:prstGeom>
        </p:spPr>
      </p:pic>
      <p:sp>
        <p:nvSpPr>
          <p:cNvPr id="10" name="Footer Placeholder 5">
            <a:extLst>
              <a:ext uri="{FF2B5EF4-FFF2-40B4-BE49-F238E27FC236}">
                <a16:creationId xmlns:a16="http://schemas.microsoft.com/office/drawing/2014/main" id="{EC863F1C-BA78-1043-A9DB-CEDFC05C3D9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8652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 header">
            <a:extLst>
              <a:ext uri="{FF2B5EF4-FFF2-40B4-BE49-F238E27FC236}">
                <a16:creationId xmlns:a16="http://schemas.microsoft.com/office/drawing/2014/main" id="{DDED517A-6A06-47C4-AC48-64D67D5C9EA7}"/>
              </a:ext>
            </a:extLst>
          </p:cNvPr>
          <p:cNvPicPr>
            <a:picLocks noChangeAspect="1"/>
          </p:cNvPicPr>
          <p:nvPr/>
        </p:nvPicPr>
        <p:blipFill>
          <a:blip r:embed="rId3"/>
          <a:stretch>
            <a:fillRect/>
          </a:stretch>
        </p:blipFill>
        <p:spPr>
          <a:xfrm>
            <a:off x="9905802" y="0"/>
            <a:ext cx="2286198" cy="695004"/>
          </a:xfrm>
          <a:prstGeom prst="rect">
            <a:avLst/>
          </a:prstGeom>
        </p:spPr>
      </p:pic>
      <p:sp>
        <p:nvSpPr>
          <p:cNvPr id="4" name="Title 3">
            <a:extLst>
              <a:ext uri="{FF2B5EF4-FFF2-40B4-BE49-F238E27FC236}">
                <a16:creationId xmlns:a16="http://schemas.microsoft.com/office/drawing/2014/main" id="{7FEAAB05-5F97-4A1B-BD8D-16A5008F7839}"/>
              </a:ext>
            </a:extLst>
          </p:cNvPr>
          <p:cNvSpPr>
            <a:spLocks noGrp="1"/>
          </p:cNvSpPr>
          <p:nvPr>
            <p:ph type="title"/>
          </p:nvPr>
        </p:nvSpPr>
        <p:spPr>
          <a:xfrm>
            <a:off x="416961" y="37467"/>
            <a:ext cx="9269306" cy="1166884"/>
          </a:xfrm>
        </p:spPr>
        <p:txBody>
          <a:bodyPr>
            <a:normAutofit/>
          </a:bodyPr>
          <a:lstStyle/>
          <a:p>
            <a:r>
              <a:rPr lang="en-US" sz="3600" b="1" dirty="0">
                <a:solidFill>
                  <a:srgbClr val="684860"/>
                </a:solidFill>
                <a:latin typeface="+mj-lt"/>
              </a:rPr>
              <a:t>Interconnected Systems Framework (ISF)</a:t>
            </a:r>
            <a:endParaRPr lang="en-US" sz="3600" dirty="0">
              <a:solidFill>
                <a:srgbClr val="684860"/>
              </a:solidFill>
              <a:latin typeface="+mj-lt"/>
            </a:endParaRPr>
          </a:p>
        </p:txBody>
      </p:sp>
      <p:sp>
        <p:nvSpPr>
          <p:cNvPr id="6" name="Content Placeholder 5">
            <a:extLst>
              <a:ext uri="{FF2B5EF4-FFF2-40B4-BE49-F238E27FC236}">
                <a16:creationId xmlns:a16="http://schemas.microsoft.com/office/drawing/2014/main" id="{94DFA4CD-B9A9-4B44-BD47-681759A66AFB}"/>
              </a:ext>
            </a:extLst>
          </p:cNvPr>
          <p:cNvSpPr>
            <a:spLocks noGrp="1"/>
          </p:cNvSpPr>
          <p:nvPr>
            <p:ph sz="quarter" idx="12"/>
          </p:nvPr>
        </p:nvSpPr>
        <p:spPr>
          <a:xfrm>
            <a:off x="5025410" y="1569649"/>
            <a:ext cx="6439336" cy="4265810"/>
          </a:xfrm>
        </p:spPr>
        <p:txBody>
          <a:bodyPr>
            <a:normAutofit fontScale="92500"/>
          </a:bodyPr>
          <a:lstStyle/>
          <a:p>
            <a:pPr marL="0" indent="0" algn="ctr" defTabSz="914377">
              <a:lnSpc>
                <a:spcPct val="100000"/>
              </a:lnSpc>
              <a:spcBef>
                <a:spcPts val="1000"/>
              </a:spcBef>
              <a:buNone/>
            </a:pPr>
            <a:endParaRPr lang="en-US" i="1" dirty="0">
              <a:solidFill>
                <a:prstClr val="black"/>
              </a:solidFill>
            </a:endParaRPr>
          </a:p>
          <a:p>
            <a:pPr marL="0" indent="0" algn="ctr" defTabSz="914377">
              <a:lnSpc>
                <a:spcPct val="100000"/>
              </a:lnSpc>
              <a:spcBef>
                <a:spcPts val="1000"/>
              </a:spcBef>
              <a:buNone/>
            </a:pPr>
            <a:r>
              <a:rPr lang="en-US" i="1" dirty="0">
                <a:solidFill>
                  <a:prstClr val="black"/>
                </a:solidFill>
              </a:rPr>
              <a:t>Advancing Education Effectiveness: Interconnecting School Mental Health and School-Wide Positive Behavior Support</a:t>
            </a:r>
          </a:p>
          <a:p>
            <a:pPr marL="0" indent="0" algn="ctr" defTabSz="914377">
              <a:spcBef>
                <a:spcPts val="1000"/>
              </a:spcBef>
              <a:buNone/>
            </a:pPr>
            <a:endParaRPr lang="en-US" sz="3200" b="1" i="1" dirty="0">
              <a:solidFill>
                <a:prstClr val="black"/>
              </a:solidFill>
            </a:endParaRPr>
          </a:p>
          <a:p>
            <a:pPr marL="457189" lvl="1" indent="0" algn="ctr" defTabSz="914377">
              <a:buNone/>
            </a:pPr>
            <a:r>
              <a:rPr lang="en-US" sz="2667" dirty="0">
                <a:ea typeface="+mj-ea"/>
                <a:cs typeface="+mj-cs"/>
                <a:hlinkClick r:id="rId4"/>
              </a:rPr>
              <a:t>https://www.pbis.org/resource/advancing-education-effectiveness-interconnecting-school-mental-health-and-school-wide-positive-behavior-support</a:t>
            </a:r>
            <a:r>
              <a:rPr lang="en-US" sz="2667" dirty="0">
                <a:ea typeface="+mj-ea"/>
                <a:cs typeface="+mj-cs"/>
              </a:rPr>
              <a:t> </a:t>
            </a:r>
            <a:endParaRPr lang="en-US" sz="3733" dirty="0"/>
          </a:p>
        </p:txBody>
      </p:sp>
      <p:pic>
        <p:nvPicPr>
          <p:cNvPr id="5" name="Picture 4" descr="Thumbnail of the Advancing Education Effectiveness co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370" y="1569649"/>
            <a:ext cx="3413019" cy="4203209"/>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flipH="1">
            <a:off x="5051614" y="199839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BD9ADDA5-ACBF-3B43-A61E-E5E72D7CA0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03578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ources Header">
            <a:extLst>
              <a:ext uri="{FF2B5EF4-FFF2-40B4-BE49-F238E27FC236}">
                <a16:creationId xmlns:a16="http://schemas.microsoft.com/office/drawing/2014/main" id="{261EEB8E-EB90-8946-9633-6797D24525DF}"/>
              </a:ext>
            </a:extLst>
          </p:cNvPr>
          <p:cNvPicPr>
            <a:picLocks noChangeAspect="1"/>
          </p:cNvPicPr>
          <p:nvPr/>
        </p:nvPicPr>
        <p:blipFill>
          <a:blip r:embed="rId3"/>
          <a:stretch>
            <a:fillRect/>
          </a:stretch>
        </p:blipFill>
        <p:spPr>
          <a:xfrm>
            <a:off x="9905802" y="0"/>
            <a:ext cx="2286198" cy="695004"/>
          </a:xfrm>
          <a:prstGeom prst="rect">
            <a:avLst/>
          </a:prstGeom>
        </p:spPr>
      </p:pic>
      <p:sp>
        <p:nvSpPr>
          <p:cNvPr id="2" name="Title 1">
            <a:extLst>
              <a:ext uri="{FF2B5EF4-FFF2-40B4-BE49-F238E27FC236}">
                <a16:creationId xmlns:a16="http://schemas.microsoft.com/office/drawing/2014/main" id="{3B2033AB-260E-A94C-827F-F103349EC421}"/>
              </a:ext>
            </a:extLst>
          </p:cNvPr>
          <p:cNvSpPr>
            <a:spLocks noGrp="1"/>
          </p:cNvSpPr>
          <p:nvPr>
            <p:ph type="title"/>
          </p:nvPr>
        </p:nvSpPr>
        <p:spPr>
          <a:xfrm>
            <a:off x="316188" y="314068"/>
            <a:ext cx="9551514" cy="1166884"/>
          </a:xfrm>
        </p:spPr>
        <p:txBody>
          <a:bodyPr>
            <a:normAutofit fontScale="90000"/>
          </a:bodyPr>
          <a:lstStyle/>
          <a:p>
            <a:r>
              <a:rPr lang="en-US" dirty="0"/>
              <a:t>Interconnected Systems Framework (ISF)</a:t>
            </a:r>
          </a:p>
        </p:txBody>
      </p:sp>
      <p:sp>
        <p:nvSpPr>
          <p:cNvPr id="4" name="Content Placeholder 3">
            <a:extLst>
              <a:ext uri="{FF2B5EF4-FFF2-40B4-BE49-F238E27FC236}">
                <a16:creationId xmlns:a16="http://schemas.microsoft.com/office/drawing/2014/main" id="{6F1CCC77-542A-BC4B-9D96-D4969104273F}"/>
              </a:ext>
            </a:extLst>
          </p:cNvPr>
          <p:cNvSpPr>
            <a:spLocks noGrp="1"/>
          </p:cNvSpPr>
          <p:nvPr>
            <p:ph sz="quarter" idx="12"/>
          </p:nvPr>
        </p:nvSpPr>
        <p:spPr>
          <a:xfrm>
            <a:off x="464024" y="2091265"/>
            <a:ext cx="5335197" cy="3182112"/>
          </a:xfrm>
        </p:spPr>
        <p:txBody>
          <a:bodyPr>
            <a:normAutofit fontScale="77500" lnSpcReduction="20000"/>
          </a:bodyPr>
          <a:lstStyle/>
          <a:p>
            <a:pPr marL="0" indent="0">
              <a:spcAft>
                <a:spcPts val="1200"/>
              </a:spcAft>
              <a:buNone/>
            </a:pPr>
            <a:r>
              <a:rPr lang="en-US" sz="3100" b="1" dirty="0">
                <a:solidFill>
                  <a:schemeClr val="tx1"/>
                </a:solidFill>
              </a:rPr>
              <a:t>4-Part Series:</a:t>
            </a:r>
          </a:p>
          <a:p>
            <a:pPr marL="514350" indent="-514350">
              <a:lnSpc>
                <a:spcPct val="120000"/>
              </a:lnSpc>
              <a:buClr>
                <a:srgbClr val="6A4A62"/>
              </a:buClr>
              <a:buFont typeface="+mj-lt"/>
              <a:buAutoNum type="arabicPeriod"/>
            </a:pPr>
            <a:r>
              <a:rPr lang="en-US" dirty="0">
                <a:solidFill>
                  <a:schemeClr val="tx1"/>
                </a:solidFill>
              </a:rPr>
              <a:t>The ”Why” and the “What” of ISF</a:t>
            </a:r>
          </a:p>
          <a:p>
            <a:pPr marL="514350" indent="-514350">
              <a:lnSpc>
                <a:spcPct val="120000"/>
              </a:lnSpc>
              <a:buClr>
                <a:srgbClr val="6A4A62"/>
              </a:buClr>
              <a:buFont typeface="+mj-lt"/>
              <a:buAutoNum type="arabicPeriod"/>
            </a:pPr>
            <a:r>
              <a:rPr lang="en-US" dirty="0">
                <a:solidFill>
                  <a:schemeClr val="tx1"/>
                </a:solidFill>
              </a:rPr>
              <a:t>The “How” of ISF</a:t>
            </a:r>
          </a:p>
          <a:p>
            <a:pPr marL="514350" indent="-514350">
              <a:lnSpc>
                <a:spcPct val="120000"/>
              </a:lnSpc>
              <a:buClr>
                <a:srgbClr val="6A4A62"/>
              </a:buClr>
              <a:buFont typeface="+mj-lt"/>
              <a:buAutoNum type="arabicPeriod"/>
            </a:pPr>
            <a:r>
              <a:rPr lang="en-US" dirty="0">
                <a:solidFill>
                  <a:schemeClr val="tx1"/>
                </a:solidFill>
              </a:rPr>
              <a:t>Integrating School Mental Health and PBIS (1)</a:t>
            </a:r>
          </a:p>
          <a:p>
            <a:pPr marL="514350" indent="-514350">
              <a:lnSpc>
                <a:spcPct val="120000"/>
              </a:lnSpc>
              <a:buClr>
                <a:srgbClr val="6A4A62"/>
              </a:buClr>
              <a:buFont typeface="+mj-lt"/>
              <a:buAutoNum type="arabicPeriod"/>
            </a:pPr>
            <a:r>
              <a:rPr lang="en-US" dirty="0">
                <a:solidFill>
                  <a:schemeClr val="tx1"/>
                </a:solidFill>
              </a:rPr>
              <a:t>Integrating School Mental Health and PBIS (2)</a:t>
            </a:r>
          </a:p>
          <a:p>
            <a:pPr marL="514350" indent="-514350">
              <a:buFont typeface="+mj-lt"/>
              <a:buAutoNum type="arabicPeriod"/>
            </a:pPr>
            <a:endParaRPr lang="en-US" dirty="0"/>
          </a:p>
        </p:txBody>
      </p:sp>
      <p:sp>
        <p:nvSpPr>
          <p:cNvPr id="8" name="Rectangle 7">
            <a:extLst>
              <a:ext uri="{FF2B5EF4-FFF2-40B4-BE49-F238E27FC236}">
                <a16:creationId xmlns:a16="http://schemas.microsoft.com/office/drawing/2014/main" id="{1811BF20-9588-E841-801C-F91D9D6A7A64}"/>
              </a:ext>
            </a:extLst>
          </p:cNvPr>
          <p:cNvSpPr/>
          <p:nvPr/>
        </p:nvSpPr>
        <p:spPr>
          <a:xfrm>
            <a:off x="6623039" y="4853268"/>
            <a:ext cx="51347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https://cars-</a:t>
            </a:r>
            <a:r>
              <a:rPr kumimoji="0" lang="en-US" sz="1800" b="0" i="0" u="none" strike="noStrike" kern="1200" cap="none" spc="0" normalizeH="0" baseline="0" noProof="0" dirty="0" err="1">
                <a:ln>
                  <a:noFill/>
                </a:ln>
                <a:solidFill>
                  <a:prstClr val="black"/>
                </a:solidFill>
                <a:effectLst/>
                <a:uLnTx/>
                <a:uFillTx/>
                <a:latin typeface="Arial"/>
                <a:ea typeface="+mn-ea"/>
                <a:cs typeface="+mn-cs"/>
                <a:hlinkClick r:id="rId4"/>
              </a:rPr>
              <a:t>ta.groupsite.com</a:t>
            </a: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/page/project-aware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Thumbnail from the Now is the Time webina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039" y="1838602"/>
            <a:ext cx="5028883" cy="2841682"/>
          </a:xfrm>
          <a:prstGeom prst="rect">
            <a:avLst/>
          </a:prstGeom>
        </p:spPr>
      </p:pic>
      <p:cxnSp>
        <p:nvCxnSpPr>
          <p:cNvPr id="12" name="Straight Connector 11">
            <a:extLst>
              <a:ext uri="{C183D7F6-B498-43B3-948B-1728B52AA6E4}">
                <adec:decorative xmlns:adec="http://schemas.microsoft.com/office/drawing/2017/decorative" val="1"/>
              </a:ext>
            </a:extLst>
          </p:cNvPr>
          <p:cNvCxnSpPr/>
          <p:nvPr/>
        </p:nvCxnSpPr>
        <p:spPr>
          <a:xfrm flipH="1">
            <a:off x="6070199" y="197816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1" name="Footer Placeholder 5">
            <a:extLst>
              <a:ext uri="{FF2B5EF4-FFF2-40B4-BE49-F238E27FC236}">
                <a16:creationId xmlns:a16="http://schemas.microsoft.com/office/drawing/2014/main" id="{05BC7607-3D5F-EB42-91B6-1378E905BAB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2259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F7E3DD3A-E80D-8945-BC5B-EA8C90D41969}"/>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E158FFC0-7F83-4640-BA9A-93C3FA2049E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718902C-2F00-BD49-BC34-157C9A550BB0}"/>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47857" y="1984638"/>
            <a:ext cx="3790339"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promote or use classroom and school-based strategies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proactively build healthy relationships and a sense of community to prevent and address conflict and wrongdoing</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1615" y="1299060"/>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1615" y="2091962"/>
            <a:ext cx="5576316" cy="346864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processes to proactively build relationships and a sense of community.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Consider whether traumatic exposure plays a role in behavior.</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circles and groups for students to share their feelings, build relationships, and solve problems.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400" dirty="0">
                <a:solidFill>
                  <a:prstClr val="black"/>
                </a:solidFill>
                <a:latin typeface="Arial" panose="020B0604020202020204"/>
              </a:rPr>
              <a:t>Teach and model problem-solving.</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228081" y="180397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174FF62-E0DA-440A-8141-2FAE23FEC561}"/>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proactively build healthy relationships and a sense of community </a:t>
            </a:r>
            <a:endParaRPr lang="en-US" dirty="0"/>
          </a:p>
        </p:txBody>
      </p:sp>
      <p:sp>
        <p:nvSpPr>
          <p:cNvPr id="14" name="Footer Placeholder 5">
            <a:extLst>
              <a:ext uri="{FF2B5EF4-FFF2-40B4-BE49-F238E27FC236}">
                <a16:creationId xmlns:a16="http://schemas.microsoft.com/office/drawing/2014/main" id="{1177AA76-7733-104B-87E0-6E674A38787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75433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A55BC06-0B40-455C-926A-25C11E674DB3}"/>
              </a:ext>
            </a:extLst>
          </p:cNvPr>
          <p:cNvSpPr txBox="1">
            <a:spLocks/>
          </p:cNvSpPr>
          <p:nvPr/>
        </p:nvSpPr>
        <p:spPr>
          <a:xfrm>
            <a:off x="590340" y="41795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j-ea"/>
                <a:cs typeface="+mj-cs"/>
              </a:rPr>
              <a:t>Restorative Practices</a:t>
            </a:r>
          </a:p>
        </p:txBody>
      </p:sp>
      <p:cxnSp>
        <p:nvCxnSpPr>
          <p:cNvPr id="3" name="Straight Connector 2">
            <a:extLst>
              <a:ext uri="{C183D7F6-B498-43B3-948B-1728B52AA6E4}">
                <adec:decorative xmlns:adec="http://schemas.microsoft.com/office/drawing/2017/decorative" val="1"/>
              </a:ext>
            </a:extLst>
          </p:cNvPr>
          <p:cNvCxnSpPr/>
          <p:nvPr/>
        </p:nvCxnSpPr>
        <p:spPr>
          <a:xfrm flipV="1">
            <a:off x="674561" y="1177290"/>
            <a:ext cx="5353260" cy="1992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4" name="Content Placeholder 5">
            <a:extLst>
              <a:ext uri="{FF2B5EF4-FFF2-40B4-BE49-F238E27FC236}">
                <a16:creationId xmlns:a16="http://schemas.microsoft.com/office/drawing/2014/main" id="{1AB7DFF7-7901-4591-B865-145B6A16F505}"/>
              </a:ext>
            </a:extLst>
          </p:cNvPr>
          <p:cNvSpPr txBox="1">
            <a:spLocks/>
          </p:cNvSpPr>
          <p:nvPr/>
        </p:nvSpPr>
        <p:spPr>
          <a:xfrm>
            <a:off x="1714290" y="1720354"/>
            <a:ext cx="413385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Strategies</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Community conferencing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Community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Peer juries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Restorative circle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Conflict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Peer mediation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rPr>
              <a:t>Informal practices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6">
            <a:extLst>
              <a:ext uri="{FF2B5EF4-FFF2-40B4-BE49-F238E27FC236}">
                <a16:creationId xmlns:a16="http://schemas.microsoft.com/office/drawing/2014/main" id="{D1B4645A-1C34-4D36-A8E7-1F48D7E65E23}"/>
              </a:ext>
            </a:extLst>
          </p:cNvPr>
          <p:cNvSpPr txBox="1">
            <a:spLocks/>
          </p:cNvSpPr>
          <p:nvPr/>
        </p:nvSpPr>
        <p:spPr>
          <a:xfrm>
            <a:off x="6640830" y="1720354"/>
            <a:ext cx="408051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Outcomes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Increases 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 climate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Student connectedness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Parent and community engagement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Academic achievement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Decreases 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Discipline disparities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Fighting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Bullying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Suspensions</a:t>
            </a:r>
          </a:p>
        </p:txBody>
      </p:sp>
      <p:sp>
        <p:nvSpPr>
          <p:cNvPr id="6" name="Rectangle 5">
            <a:extLst>
              <a:ext uri="{FF2B5EF4-FFF2-40B4-BE49-F238E27FC236}">
                <a16:creationId xmlns:a16="http://schemas.microsoft.com/office/drawing/2014/main" id="{C87CB589-E3B1-054A-974F-E302ED59ACDE}"/>
              </a:ext>
            </a:extLst>
          </p:cNvPr>
          <p:cNvSpPr/>
          <p:nvPr/>
        </p:nvSpPr>
        <p:spPr>
          <a:xfrm>
            <a:off x="9356936" y="6075309"/>
            <a:ext cx="23135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https://www.iirp.edu/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8" name="Title 7" hidden="1">
            <a:extLst>
              <a:ext uri="{FF2B5EF4-FFF2-40B4-BE49-F238E27FC236}">
                <a16:creationId xmlns:a16="http://schemas.microsoft.com/office/drawing/2014/main" id="{DF30D415-6FA8-4522-AA2B-A5495D872606}"/>
              </a:ext>
            </a:extLst>
          </p:cNvPr>
          <p:cNvSpPr>
            <a:spLocks noGrp="1"/>
          </p:cNvSpPr>
          <p:nvPr>
            <p:ph type="title" idx="4294967295"/>
          </p:nvPr>
        </p:nvSpPr>
        <p:spPr/>
        <p:txBody>
          <a:bodyPr/>
          <a:lstStyle/>
          <a:p>
            <a:r>
              <a:rPr lang="en-US" dirty="0"/>
              <a:t>Restorative Practices</a:t>
            </a:r>
          </a:p>
        </p:txBody>
      </p:sp>
      <p:sp>
        <p:nvSpPr>
          <p:cNvPr id="9" name="Footer Placeholder 5">
            <a:extLst>
              <a:ext uri="{FF2B5EF4-FFF2-40B4-BE49-F238E27FC236}">
                <a16:creationId xmlns:a16="http://schemas.microsoft.com/office/drawing/2014/main" id="{23FCD1C7-34FE-6A4C-8BE5-7C80C3B0A52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8900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 National School Mental Health Best Practices: Implementation Guidance Modules for States, Districts, and Schools.</a:t>
            </a:r>
            <a:r>
              <a:rPr lang="en-US" sz="1900" dirty="0"/>
              <a:t> Palo Alto, CA: MHTTC Network Coordinating Office. </a:t>
            </a:r>
          </a:p>
          <a:p>
            <a:endParaRPr lang="en-US" sz="1900" dirty="0">
              <a:effectLst/>
            </a:endParaRPr>
          </a:p>
        </p:txBody>
      </p:sp>
      <p:sp>
        <p:nvSpPr>
          <p:cNvPr id="2" name="Title 1" hidden="1">
            <a:extLst>
              <a:ext uri="{FF2B5EF4-FFF2-40B4-BE49-F238E27FC236}">
                <a16:creationId xmlns:a16="http://schemas.microsoft.com/office/drawing/2014/main" id="{0C624EFF-D7B4-4D79-9BC7-EE35FB628103}"/>
              </a:ext>
            </a:extLst>
          </p:cNvPr>
          <p:cNvSpPr>
            <a:spLocks noGrp="1"/>
          </p:cNvSpPr>
          <p:nvPr>
            <p:ph type="title" idx="4294967295"/>
          </p:nvPr>
        </p:nvSpPr>
        <p:spPr/>
        <p:txBody>
          <a:bodyPr/>
          <a:lstStyle/>
          <a:p>
            <a:r>
              <a:rPr lang="en-US" dirty="0"/>
              <a:t>Disclaimer</a:t>
            </a:r>
          </a:p>
        </p:txBody>
      </p:sp>
      <p:sp>
        <p:nvSpPr>
          <p:cNvPr id="9" name="Footer Placeholder 5">
            <a:extLst>
              <a:ext uri="{FF2B5EF4-FFF2-40B4-BE49-F238E27FC236}">
                <a16:creationId xmlns:a16="http://schemas.microsoft.com/office/drawing/2014/main" id="{F705556D-88CA-7540-9F82-1FF47AA4E7B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79975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C3BEB347-F619-7C42-A5EE-450894B9DDEA}"/>
              </a:ext>
            </a:extLst>
          </p:cNvPr>
          <p:cNvGrpSpPr/>
          <p:nvPr/>
        </p:nvGrpSpPr>
        <p:grpSpPr>
          <a:xfrm>
            <a:off x="-9808" y="-59424"/>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7087F6F0-C362-894F-B55C-38B3437F3A33}"/>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7F81754-5372-2044-B6BE-4F6BA62D99C1}"/>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18904" y="1801013"/>
            <a:ext cx="399892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promote or use discipline policies and practices aimed at reducing exclusionary responses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742923" y="861289"/>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1578941"/>
            <a:ext cx="5933139" cy="4389920"/>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400" dirty="0">
                <a:solidFill>
                  <a:prstClr val="black"/>
                </a:solidFill>
                <a:latin typeface="Arial" panose="020B0604020202020204"/>
              </a:rPr>
              <a:t>Define problem behaviors and appropriate strategies to address them.</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Train and support school staff.</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a multi-tiered system of supports.</a:t>
            </a:r>
          </a:p>
          <a:p>
            <a:pPr marL="342900" indent="-342900" defTabSz="457200">
              <a:lnSpc>
                <a:spcPct val="90000"/>
              </a:lnSpc>
              <a:spcBef>
                <a:spcPts val="1000"/>
              </a:spcBef>
              <a:buClr>
                <a:srgbClr val="6A4A62"/>
              </a:buClr>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restorative practices.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Use graduated responses that limit involvement of law enforcement and eliminate exclusionary discipline.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Examine suspensions/expulsions by demographic group.</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FDC233F-7626-40D0-A5D8-C450B061A3A3}"/>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promote or use discipline policies and practices</a:t>
            </a:r>
            <a:endParaRPr lang="en-US" dirty="0"/>
          </a:p>
        </p:txBody>
      </p:sp>
      <p:sp>
        <p:nvSpPr>
          <p:cNvPr id="14" name="Footer Placeholder 5">
            <a:extLst>
              <a:ext uri="{FF2B5EF4-FFF2-40B4-BE49-F238E27FC236}">
                <a16:creationId xmlns:a16="http://schemas.microsoft.com/office/drawing/2014/main" id="{2EE6B0B2-9EBC-0346-97CB-9F0D5DCFAA0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2732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sources header">
            <a:extLst>
              <a:ext uri="{FF2B5EF4-FFF2-40B4-BE49-F238E27FC236}">
                <a16:creationId xmlns:a16="http://schemas.microsoft.com/office/drawing/2014/main" id="{F627E91F-0791-5949-8562-9D9DE27F1F31}"/>
              </a:ext>
            </a:extLst>
          </p:cNvPr>
          <p:cNvPicPr>
            <a:picLocks noChangeAspect="1"/>
          </p:cNvPicPr>
          <p:nvPr/>
        </p:nvPicPr>
        <p:blipFill>
          <a:blip r:embed="rId3"/>
          <a:stretch>
            <a:fillRect/>
          </a:stretch>
        </p:blipFill>
        <p:spPr>
          <a:xfrm>
            <a:off x="9905802" y="-20701"/>
            <a:ext cx="2286198" cy="695004"/>
          </a:xfrm>
          <a:prstGeom prst="rect">
            <a:avLst/>
          </a:prstGeom>
        </p:spPr>
      </p:pic>
      <p:sp>
        <p:nvSpPr>
          <p:cNvPr id="2" name="Title 1">
            <a:extLst>
              <a:ext uri="{FF2B5EF4-FFF2-40B4-BE49-F238E27FC236}">
                <a16:creationId xmlns:a16="http://schemas.microsoft.com/office/drawing/2014/main" id="{FD85A459-0190-6D4E-85DB-44DB7385A880}"/>
              </a:ext>
            </a:extLst>
          </p:cNvPr>
          <p:cNvSpPr>
            <a:spLocks noGrp="1"/>
          </p:cNvSpPr>
          <p:nvPr>
            <p:ph type="title"/>
          </p:nvPr>
        </p:nvSpPr>
        <p:spPr>
          <a:xfrm>
            <a:off x="338691" y="188343"/>
            <a:ext cx="9613232" cy="1325563"/>
          </a:xfrm>
        </p:spPr>
        <p:txBody>
          <a:bodyPr>
            <a:noAutofit/>
          </a:bodyPr>
          <a:lstStyle/>
          <a:p>
            <a:r>
              <a:rPr lang="en-US" sz="2800" b="1" dirty="0">
                <a:solidFill>
                  <a:srgbClr val="684860"/>
                </a:solidFill>
                <a:latin typeface="+mn-lt"/>
              </a:rPr>
              <a:t>Restorative Practice: Approaches at the Intersection of School Discipline and School Mental Health</a:t>
            </a:r>
          </a:p>
        </p:txBody>
      </p:sp>
      <p:sp>
        <p:nvSpPr>
          <p:cNvPr id="3" name="Content Placeholder 2">
            <a:extLst>
              <a:ext uri="{FF2B5EF4-FFF2-40B4-BE49-F238E27FC236}">
                <a16:creationId xmlns:a16="http://schemas.microsoft.com/office/drawing/2014/main" id="{EB87EB97-9EED-C64A-AAD9-6538D4C7B0E2}"/>
              </a:ext>
            </a:extLst>
          </p:cNvPr>
          <p:cNvSpPr>
            <a:spLocks noGrp="1"/>
          </p:cNvSpPr>
          <p:nvPr>
            <p:ph sz="half" idx="1"/>
          </p:nvPr>
        </p:nvSpPr>
        <p:spPr>
          <a:xfrm>
            <a:off x="445961" y="2078287"/>
            <a:ext cx="5181600" cy="2878723"/>
          </a:xfrm>
        </p:spPr>
        <p:txBody>
          <a:bodyPr>
            <a:normAutofit/>
          </a:bodyPr>
          <a:lstStyle/>
          <a:p>
            <a:pPr>
              <a:spcAft>
                <a:spcPts val="600"/>
              </a:spcAft>
              <a:buClr>
                <a:srgbClr val="6A4A62"/>
              </a:buClr>
            </a:pPr>
            <a:r>
              <a:rPr lang="en-US" sz="2400" dirty="0"/>
              <a:t>Review of restorative practice approaches and specific practices</a:t>
            </a:r>
          </a:p>
          <a:p>
            <a:pPr>
              <a:buClr>
                <a:srgbClr val="6A4A62"/>
              </a:buClr>
            </a:pPr>
            <a:r>
              <a:rPr lang="en-US" sz="2400" dirty="0"/>
              <a:t>Benefits of restorative practices</a:t>
            </a:r>
          </a:p>
          <a:p>
            <a:pPr lvl="1">
              <a:spcAft>
                <a:spcPts val="600"/>
              </a:spcAft>
              <a:buClr>
                <a:srgbClr val="6A4A62"/>
              </a:buClr>
            </a:pPr>
            <a:r>
              <a:rPr lang="en-US" sz="2200" dirty="0"/>
              <a:t>Snapshots from the field</a:t>
            </a:r>
          </a:p>
          <a:p>
            <a:pPr>
              <a:buClr>
                <a:srgbClr val="6A4A62"/>
              </a:buClr>
            </a:pPr>
            <a:r>
              <a:rPr lang="en-US" sz="2400" dirty="0"/>
              <a:t>Guidance for launching and implementing restorative practices</a:t>
            </a:r>
          </a:p>
          <a:p>
            <a:endParaRPr lang="en-US" dirty="0"/>
          </a:p>
        </p:txBody>
      </p:sp>
      <p:pic>
        <p:nvPicPr>
          <p:cNvPr id="10" name="Picture 9" descr="Thumbnail of an Issue Brief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100" y="1722950"/>
            <a:ext cx="3786543" cy="4269756"/>
          </a:xfrm>
          <a:prstGeom prst="rect">
            <a:avLst/>
          </a:prstGeom>
        </p:spPr>
      </p:pic>
      <p:cxnSp>
        <p:nvCxnSpPr>
          <p:cNvPr id="11" name="Straight Connector 10">
            <a:extLst>
              <a:ext uri="{C183D7F6-B498-43B3-948B-1728B52AA6E4}">
                <adec:decorative xmlns:adec="http://schemas.microsoft.com/office/drawing/2017/decorative" val="1"/>
              </a:ext>
            </a:extLst>
          </p:cNvPr>
          <p:cNvCxnSpPr/>
          <p:nvPr/>
        </p:nvCxnSpPr>
        <p:spPr>
          <a:xfrm flipH="1">
            <a:off x="6135744" y="183786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3935B2-1EF0-5F47-8AEC-8465339657D7}"/>
              </a:ext>
              <a:ext uri="{C183D7F6-B498-43B3-948B-1728B52AA6E4}">
                <adec:decorative xmlns:adec="http://schemas.microsoft.com/office/drawing/2017/decorative" val="0"/>
              </a:ext>
            </a:extLst>
          </p:cNvPr>
          <p:cNvSpPr txBox="1"/>
          <p:nvPr/>
        </p:nvSpPr>
        <p:spPr>
          <a:xfrm>
            <a:off x="7829097" y="6307752"/>
            <a:ext cx="4121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(Wolf-</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Prusan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O’Malley, &amp; Hurley, n.d.)</a:t>
            </a:r>
          </a:p>
        </p:txBody>
      </p:sp>
    </p:spTree>
    <p:extLst>
      <p:ext uri="{BB962C8B-B14F-4D97-AF65-F5344CB8AC3E}">
        <p14:creationId xmlns:p14="http://schemas.microsoft.com/office/powerpoint/2010/main" val="274622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55417" y="398763"/>
            <a:ext cx="8400199" cy="674188"/>
          </a:xfrm>
        </p:spPr>
        <p:txBody>
          <a:bodyPr>
            <a:noAutofit/>
          </a:bodyPr>
          <a:lstStyle/>
          <a:p>
            <a:r>
              <a:rPr lang="en-US" sz="3200" b="1" dirty="0">
                <a:solidFill>
                  <a:srgbClr val="6A4A62"/>
                </a:solidFill>
              </a:rPr>
              <a:t>What Is Mental Health Literacy?</a:t>
            </a:r>
          </a:p>
        </p:txBody>
      </p:sp>
      <p:sp>
        <p:nvSpPr>
          <p:cNvPr id="3" name="Content Placeholder 2"/>
          <p:cNvSpPr>
            <a:spLocks noGrp="1"/>
          </p:cNvSpPr>
          <p:nvPr>
            <p:ph idx="1"/>
          </p:nvPr>
        </p:nvSpPr>
        <p:spPr>
          <a:xfrm>
            <a:off x="728121" y="1555682"/>
            <a:ext cx="7224753" cy="4265145"/>
          </a:xfrm>
        </p:spPr>
        <p:txBody>
          <a:bodyPr>
            <a:normAutofit fontScale="85000" lnSpcReduction="10000"/>
          </a:bodyPr>
          <a:lstStyle/>
          <a:p>
            <a:pPr>
              <a:lnSpc>
                <a:spcPct val="120000"/>
              </a:lnSpc>
              <a:spcBef>
                <a:spcPts val="0"/>
              </a:spcBef>
              <a:spcAft>
                <a:spcPts val="600"/>
              </a:spcAft>
              <a:buClr>
                <a:srgbClr val="6A4A62"/>
              </a:buClr>
            </a:pPr>
            <a:r>
              <a:rPr lang="en-US" sz="2400" dirty="0"/>
              <a:t>Knowledge and beliefs about mental disorders, which aid in their recognition, management, or prevention</a:t>
            </a:r>
          </a:p>
          <a:p>
            <a:pPr>
              <a:lnSpc>
                <a:spcPct val="120000"/>
              </a:lnSpc>
              <a:spcBef>
                <a:spcPts val="0"/>
              </a:spcBef>
              <a:buClr>
                <a:srgbClr val="6A4A62"/>
              </a:buClr>
            </a:pPr>
            <a:r>
              <a:rPr lang="en-US" sz="2400" dirty="0"/>
              <a:t>4 integrated components</a:t>
            </a:r>
          </a:p>
          <a:p>
            <a:pPr lvl="1">
              <a:lnSpc>
                <a:spcPct val="120000"/>
              </a:lnSpc>
              <a:spcBef>
                <a:spcPts val="0"/>
              </a:spcBef>
              <a:buClr>
                <a:srgbClr val="6A4A62"/>
              </a:buClr>
            </a:pPr>
            <a:r>
              <a:rPr lang="en-US" sz="2400" dirty="0"/>
              <a:t>Obtaining and maintaining positive mental health</a:t>
            </a:r>
          </a:p>
          <a:p>
            <a:pPr lvl="1">
              <a:lnSpc>
                <a:spcPct val="120000"/>
              </a:lnSpc>
              <a:spcBef>
                <a:spcPts val="0"/>
              </a:spcBef>
              <a:buClr>
                <a:srgbClr val="6A4A62"/>
              </a:buClr>
            </a:pPr>
            <a:r>
              <a:rPr lang="en-US" sz="2400" dirty="0"/>
              <a:t>Understanding mental disorders and their treatments</a:t>
            </a:r>
          </a:p>
          <a:p>
            <a:pPr lvl="1">
              <a:lnSpc>
                <a:spcPct val="120000"/>
              </a:lnSpc>
              <a:spcBef>
                <a:spcPts val="0"/>
              </a:spcBef>
              <a:buClr>
                <a:srgbClr val="6A4A62"/>
              </a:buClr>
            </a:pPr>
            <a:r>
              <a:rPr lang="en-US" sz="2400" dirty="0"/>
              <a:t>Decreasing stigma related to mental disorders</a:t>
            </a:r>
          </a:p>
          <a:p>
            <a:pPr lvl="1">
              <a:lnSpc>
                <a:spcPct val="120000"/>
              </a:lnSpc>
              <a:spcBef>
                <a:spcPts val="0"/>
              </a:spcBef>
              <a:buClr>
                <a:srgbClr val="6A4A62"/>
              </a:buClr>
            </a:pPr>
            <a:r>
              <a:rPr lang="en-US" sz="2400" dirty="0"/>
              <a:t>Enhancing help-seeking efficacy </a:t>
            </a:r>
          </a:p>
          <a:p>
            <a:pPr lvl="2">
              <a:lnSpc>
                <a:spcPct val="120000"/>
              </a:lnSpc>
              <a:spcBef>
                <a:spcPts val="0"/>
              </a:spcBef>
              <a:buClr>
                <a:srgbClr val="6A4A62"/>
              </a:buClr>
            </a:pPr>
            <a:r>
              <a:rPr lang="en-US" sz="2000" dirty="0"/>
              <a:t>Know where to go; know when to go; know what to expect when you get there; know how to increase likelihood of “best available care” (skills and tools) </a:t>
            </a:r>
          </a:p>
          <a:p>
            <a:pPr marL="457200" lvl="1" indent="0">
              <a:lnSpc>
                <a:spcPct val="120000"/>
              </a:lnSpc>
              <a:spcBef>
                <a:spcPts val="0"/>
              </a:spcBef>
              <a:buClr>
                <a:srgbClr val="6A4A62"/>
              </a:buClr>
              <a:buNone/>
            </a:pPr>
            <a:endParaRPr lang="en-US" sz="2400" dirty="0"/>
          </a:p>
          <a:p>
            <a:pPr marL="0" indent="0">
              <a:buNone/>
            </a:pPr>
            <a:r>
              <a:rPr lang="en-US" sz="1900" dirty="0"/>
              <a:t>(</a:t>
            </a:r>
            <a:r>
              <a:rPr lang="en-US" sz="1900" dirty="0" err="1"/>
              <a:t>Jorm</a:t>
            </a:r>
            <a:r>
              <a:rPr lang="en-US" sz="1900" dirty="0"/>
              <a:t>, 2000; Kutcher et al., 2016)</a:t>
            </a:r>
          </a:p>
        </p:txBody>
      </p:sp>
      <p:cxnSp>
        <p:nvCxnSpPr>
          <p:cNvPr id="10" name="Straight Connector 9">
            <a:extLst>
              <a:ext uri="{C183D7F6-B498-43B3-948B-1728B52AA6E4}">
                <adec:decorative xmlns:adec="http://schemas.microsoft.com/office/drawing/2017/decorative" val="1"/>
              </a:ext>
            </a:extLst>
          </p:cNvPr>
          <p:cNvCxnSpPr/>
          <p:nvPr/>
        </p:nvCxnSpPr>
        <p:spPr>
          <a:xfrm>
            <a:off x="728121" y="1075825"/>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93" t="23505" r="24900"/>
          <a:stretch/>
        </p:blipFill>
        <p:spPr>
          <a:xfrm>
            <a:off x="8270664" y="1555682"/>
            <a:ext cx="3203091" cy="3007895"/>
          </a:xfrm>
          <a:prstGeom prst="rect">
            <a:avLst/>
          </a:prstGeom>
        </p:spPr>
      </p:pic>
      <p:sp>
        <p:nvSpPr>
          <p:cNvPr id="5" name="Title 4" hidden="1">
            <a:extLst>
              <a:ext uri="{FF2B5EF4-FFF2-40B4-BE49-F238E27FC236}">
                <a16:creationId xmlns:a16="http://schemas.microsoft.com/office/drawing/2014/main" id="{0FF7825E-9F5B-4C60-A707-90409FF312FD}"/>
              </a:ext>
            </a:extLst>
          </p:cNvPr>
          <p:cNvSpPr>
            <a:spLocks noGrp="1"/>
          </p:cNvSpPr>
          <p:nvPr>
            <p:ph type="title"/>
          </p:nvPr>
        </p:nvSpPr>
        <p:spPr/>
        <p:txBody>
          <a:bodyPr/>
          <a:lstStyle/>
          <a:p>
            <a:r>
              <a:rPr lang="en-US" dirty="0"/>
              <a:t>What is Mental Health Literacy?</a:t>
            </a:r>
          </a:p>
        </p:txBody>
      </p:sp>
      <p:sp>
        <p:nvSpPr>
          <p:cNvPr id="11" name="Footer Placeholder 5">
            <a:extLst>
              <a:ext uri="{FF2B5EF4-FFF2-40B4-BE49-F238E27FC236}">
                <a16:creationId xmlns:a16="http://schemas.microsoft.com/office/drawing/2014/main" id="{EC0EC0E6-E235-8B4F-B5B5-080EAF14322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67263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1DE1F12-07AB-7346-87FF-FDFED504C328}"/>
              </a:ext>
            </a:extLst>
          </p:cNvPr>
          <p:cNvGrpSpPr/>
          <p:nvPr/>
        </p:nvGrpSpPr>
        <p:grpSpPr>
          <a:xfrm>
            <a:off x="0" y="-1879"/>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5B0CC33C-66FB-0D4B-A021-E6D173351F52}"/>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735908A-ED7D-AE41-8D33-E98E781D77CC}"/>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Quality Indicator </a:t>
              </a:r>
            </a:p>
          </p:txBody>
        </p:sp>
      </p:grpSp>
      <p:sp>
        <p:nvSpPr>
          <p:cNvPr id="17" name="Content Placeholder 3"/>
          <p:cNvSpPr txBox="1">
            <a:spLocks/>
          </p:cNvSpPr>
          <p:nvPr/>
        </p:nvSpPr>
        <p:spPr>
          <a:xfrm>
            <a:off x="1022684" y="1612125"/>
            <a:ext cx="3995143" cy="3416542"/>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a:ea typeface="+mn-ea"/>
                <a:cs typeface="+mn-cs"/>
              </a:rPr>
              <a:t>increase</a:t>
            </a:r>
            <a:r>
              <a:rPr kumimoji="0" lang="en-US" sz="2800" b="0" i="0" u="none" strike="noStrike" kern="1200" cap="none" spc="0" normalizeH="0" baseline="0" noProof="0" dirty="0">
                <a:ln>
                  <a:noFill/>
                </a:ln>
                <a:solidFill>
                  <a:srgbClr val="6A4A62"/>
                </a:solidFill>
                <a:effectLst/>
                <a:uLnTx/>
                <a:uFillTx/>
                <a:latin typeface="Arial"/>
                <a:ea typeface="+mn-ea"/>
                <a:cs typeface="+mn-cs"/>
              </a:rPr>
              <a:t> </a:t>
            </a:r>
            <a:r>
              <a:rPr kumimoji="0" lang="en-US" sz="2800" b="1" i="0" u="none" strike="noStrike" kern="1200" cap="none" spc="0" normalizeH="0" baseline="0" noProof="0" dirty="0">
                <a:ln>
                  <a:noFill/>
                </a:ln>
                <a:solidFill>
                  <a:srgbClr val="6A4A62"/>
                </a:solidFill>
                <a:effectLst/>
                <a:uLnTx/>
                <a:uFillTx/>
                <a:latin typeface="Arial"/>
                <a:ea typeface="+mn-ea"/>
                <a:cs typeface="+mn-cs"/>
              </a:rPr>
              <a:t>mental health literacy for all students and staff</a:t>
            </a:r>
            <a:r>
              <a:rPr kumimoji="0" lang="en-US" sz="2800" b="0" i="0" u="none" strike="noStrike" kern="1200" cap="none" spc="0" normalizeH="0" baseline="0" noProof="0" dirty="0">
                <a:ln>
                  <a:noFill/>
                </a:ln>
                <a:solidFill>
                  <a:srgbClr val="6A4A62"/>
                </a:solidFill>
                <a:effectLst/>
                <a:uLnTx/>
                <a:uFillTx/>
                <a:latin typeface="Arial"/>
                <a:ea typeface="+mn-ea"/>
                <a:cs typeface="+mn-cs"/>
              </a:rPr>
              <a:t>?</a:t>
            </a:r>
          </a:p>
        </p:txBody>
      </p:sp>
      <p:sp>
        <p:nvSpPr>
          <p:cNvPr id="6" name="TextBox 5"/>
          <p:cNvSpPr txBox="1"/>
          <p:nvPr/>
        </p:nvSpPr>
        <p:spPr>
          <a:xfrm>
            <a:off x="5638800" y="86172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8800" y="1561545"/>
            <a:ext cx="6045200" cy="405752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Develop a clear plan for assessing current mental health literacy.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Collaborate with key stakeholders to meaningfully and feasibly promote mental health literacy.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Deliver and evaluate professional learning opportunities.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Develop activities with key stakeholders.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Deliver activities throughout the year.</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Reassess on a routine basis.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21489" y="17595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4EFA0B71-B9C1-4056-A342-D371FF7A8CA5}"/>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increase</a:t>
            </a:r>
            <a:r>
              <a:rPr lang="en-US" sz="2800" b="0" i="0" kern="1200" spc="0" baseline="0" dirty="0">
                <a:ln>
                  <a:noFill/>
                </a:ln>
                <a:solidFill>
                  <a:srgbClr val="6A4A62"/>
                </a:solidFill>
                <a:effectLst/>
                <a:latin typeface="Arial" panose="020B0604020202020204" pitchFamily="34" charset="0"/>
                <a:ea typeface="+mn-ea"/>
                <a:cs typeface="+mn-cs"/>
              </a:rPr>
              <a:t> </a:t>
            </a:r>
            <a:r>
              <a:rPr lang="en-US" sz="2800" b="1" i="0" kern="1200" spc="0" baseline="0" dirty="0">
                <a:ln>
                  <a:noFill/>
                </a:ln>
                <a:solidFill>
                  <a:srgbClr val="6A4A62"/>
                </a:solidFill>
                <a:effectLst/>
                <a:latin typeface="Arial" panose="020B0604020202020204" pitchFamily="34" charset="0"/>
                <a:ea typeface="+mn-ea"/>
                <a:cs typeface="+mn-cs"/>
              </a:rPr>
              <a:t>mental health literacy </a:t>
            </a:r>
            <a:endParaRPr lang="en-US" dirty="0"/>
          </a:p>
        </p:txBody>
      </p:sp>
      <p:sp>
        <p:nvSpPr>
          <p:cNvPr id="14" name="Footer Placeholder 5">
            <a:extLst>
              <a:ext uri="{FF2B5EF4-FFF2-40B4-BE49-F238E27FC236}">
                <a16:creationId xmlns:a16="http://schemas.microsoft.com/office/drawing/2014/main" id="{011A36BE-C9F3-6E4A-8752-4635079671C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73292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lpful Tips post-it note">
            <a:extLst>
              <a:ext uri="{FF2B5EF4-FFF2-40B4-BE49-F238E27FC236}">
                <a16:creationId xmlns:a16="http://schemas.microsoft.com/office/drawing/2014/main" id="{F9272748-7795-4EFA-AD82-52E21462B87A}"/>
              </a:ext>
            </a:extLst>
          </p:cNvPr>
          <p:cNvPicPr>
            <a:picLocks noChangeAspect="1"/>
          </p:cNvPicPr>
          <p:nvPr/>
        </p:nvPicPr>
        <p:blipFill rotWithShape="1">
          <a:blip r:embed="rId3">
            <a:duotone>
              <a:srgbClr val="6A4A62">
                <a:shade val="45000"/>
                <a:satMod val="135000"/>
              </a:srgbClr>
              <a:prstClr val="white"/>
            </a:duotone>
          </a:blip>
          <a:srcRect l="9774" t="5770" r="14762" b="8856"/>
          <a:stretch/>
        </p:blipFill>
        <p:spPr>
          <a:xfrm>
            <a:off x="890338" y="1197928"/>
            <a:ext cx="3398332" cy="3796575"/>
          </a:xfrm>
          <a:prstGeom prst="rect">
            <a:avLst/>
          </a:prstGeom>
          <a:effectLst/>
        </p:spPr>
      </p:pic>
      <p:sp>
        <p:nvSpPr>
          <p:cNvPr id="7" name="Title 1"/>
          <p:cNvSpPr>
            <a:spLocks noGrp="1"/>
          </p:cNvSpPr>
          <p:nvPr>
            <p:ph type="title"/>
          </p:nvPr>
        </p:nvSpPr>
        <p:spPr>
          <a:xfrm>
            <a:off x="5375910" y="577516"/>
            <a:ext cx="6727858" cy="830203"/>
          </a:xfrm>
        </p:spPr>
        <p:txBody>
          <a:bodyPr vert="horz" lIns="91440" tIns="45720" rIns="91440" bIns="45720" rtlCol="0" anchor="b">
            <a:noAutofit/>
          </a:bodyPr>
          <a:lstStyle/>
          <a:p>
            <a:r>
              <a:rPr lang="en-US" sz="2800" dirty="0"/>
              <a:t>Strategies to Increase </a:t>
            </a:r>
            <a:br>
              <a:rPr lang="en-US" sz="2800" dirty="0"/>
            </a:br>
            <a:r>
              <a:rPr lang="en-US" sz="2800" dirty="0"/>
              <a:t>Mental Health Literacy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75910" y="1625600"/>
            <a:ext cx="5596890" cy="4118090"/>
          </a:xfrm>
          <a:prstGeom prst="rect">
            <a:avLst/>
          </a:prstGeom>
        </p:spPr>
        <p:txBody>
          <a:bodyPr vert="horz" lIns="91440" tIns="45720" rIns="91440" bIns="45720" rtlCol="0">
            <a:normAutofit/>
          </a:bodyPr>
          <a:lstStyle/>
          <a:p>
            <a:pPr marL="285750">
              <a:buClr>
                <a:srgbClr val="6A4A62"/>
              </a:buClr>
            </a:pPr>
            <a:r>
              <a:rPr lang="en-US" sz="2400" dirty="0"/>
              <a:t>Invite your local NAMI to give a presentation to students and teachers.</a:t>
            </a:r>
          </a:p>
          <a:p>
            <a:pPr marL="285750">
              <a:buClr>
                <a:srgbClr val="6A4A62"/>
              </a:buClr>
            </a:pPr>
            <a:r>
              <a:rPr lang="en-US" sz="2400" dirty="0"/>
              <a:t>Participate in a mental health awareness campaign.</a:t>
            </a:r>
          </a:p>
          <a:p>
            <a:pPr marL="285750">
              <a:buClr>
                <a:srgbClr val="6A4A62"/>
              </a:buClr>
            </a:pPr>
            <a:r>
              <a:rPr lang="en-US" sz="2400" dirty="0"/>
              <a:t>Use teacher-delivered mental health curricula.</a:t>
            </a:r>
          </a:p>
          <a:p>
            <a:pPr marL="285750">
              <a:buClr>
                <a:srgbClr val="6A4A62"/>
              </a:buClr>
            </a:pPr>
            <a:r>
              <a:rPr lang="en-US" sz="2400" dirty="0"/>
              <a:t>Collaborate with organizations to implement specific mental health literacy training and support in your school or district.</a:t>
            </a:r>
          </a:p>
          <a:p>
            <a:endParaRPr lang="en-US" sz="2400" dirty="0"/>
          </a:p>
        </p:txBody>
      </p:sp>
      <p:cxnSp>
        <p:nvCxnSpPr>
          <p:cNvPr id="12" name="Straight Connector 11">
            <a:extLst>
              <a:ext uri="{C183D7F6-B498-43B3-948B-1728B52AA6E4}">
                <adec:decorative xmlns:adec="http://schemas.microsoft.com/office/drawing/2017/decorative" val="1"/>
              </a:ext>
            </a:extLst>
          </p:cNvPr>
          <p:cNvCxnSpPr/>
          <p:nvPr/>
        </p:nvCxnSpPr>
        <p:spPr>
          <a:xfrm flipH="1">
            <a:off x="4956649" y="139205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834A6323-2CB5-CB4E-A6D7-367ABAB9E4A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1149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a:extLst>
              <a:ext uri="{FF2B5EF4-FFF2-40B4-BE49-F238E27FC236}">
                <a16:creationId xmlns:a16="http://schemas.microsoft.com/office/drawing/2014/main" id="{F5DE0DE6-375A-D949-8A6A-08001266954C}"/>
              </a:ext>
            </a:extLst>
          </p:cNvPr>
          <p:cNvGrpSpPr/>
          <p:nvPr/>
        </p:nvGrpSpPr>
        <p:grpSpPr>
          <a:xfrm>
            <a:off x="9922681" y="0"/>
            <a:ext cx="2269319" cy="682388"/>
            <a:chOff x="6900327" y="0"/>
            <a:chExt cx="2269319" cy="682388"/>
          </a:xfrm>
        </p:grpSpPr>
        <p:sp>
          <p:nvSpPr>
            <p:cNvPr id="4" name="Rectangle 8">
              <a:extLst>
                <a:ext uri="{FF2B5EF4-FFF2-40B4-BE49-F238E27FC236}">
                  <a16:creationId xmlns:a16="http://schemas.microsoft.com/office/drawing/2014/main" id="{ACAAC9A3-1854-B545-B4FE-6E6BDF6585E6}"/>
                </a:ext>
              </a:extLst>
            </p:cNvPr>
            <p:cNvSpPr/>
            <p:nvPr/>
          </p:nvSpPr>
          <p:spPr>
            <a:xfrm rot="10800000">
              <a:off x="6900327"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FD215B2-5A27-8A49-B604-4415A9E5BFB4}"/>
                </a:ext>
              </a:extLst>
            </p:cNvPr>
            <p:cNvSpPr txBox="1"/>
            <p:nvPr/>
          </p:nvSpPr>
          <p:spPr>
            <a:xfrm>
              <a:off x="7414792" y="141139"/>
              <a:ext cx="1457316"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a:ea typeface="+mn-ea"/>
                  <a:cs typeface="+mn-cs"/>
                </a:rPr>
                <a:t>Resources</a:t>
              </a:r>
            </a:p>
          </p:txBody>
        </p:sp>
      </p:grpSp>
      <p:sp>
        <p:nvSpPr>
          <p:cNvPr id="2" name="Title 7">
            <a:extLst>
              <a:ext uri="{FF2B5EF4-FFF2-40B4-BE49-F238E27FC236}">
                <a16:creationId xmlns:a16="http://schemas.microsoft.com/office/drawing/2014/main" id="{D338CD00-C85D-4047-ACCB-02F25CA33870}"/>
              </a:ext>
            </a:extLst>
          </p:cNvPr>
          <p:cNvSpPr txBox="1">
            <a:spLocks/>
          </p:cNvSpPr>
          <p:nvPr/>
        </p:nvSpPr>
        <p:spPr>
          <a:xfrm>
            <a:off x="561956" y="317132"/>
            <a:ext cx="8064686" cy="5611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j-ea"/>
                <a:cs typeface="+mj-cs"/>
              </a:rPr>
              <a:t>Mental Health Literacy Resources</a:t>
            </a:r>
          </a:p>
        </p:txBody>
      </p:sp>
      <p:sp>
        <p:nvSpPr>
          <p:cNvPr id="11" name="TextBox 10"/>
          <p:cNvSpPr txBox="1"/>
          <p:nvPr/>
        </p:nvSpPr>
        <p:spPr>
          <a:xfrm>
            <a:off x="723320" y="1560381"/>
            <a:ext cx="7566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Mental Health Essentials for Educators</a:t>
            </a:r>
            <a:endParaRPr kumimoji="0" lang="en-US" sz="2400" b="1" i="1"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9">
            <a:extLst>
              <a:ext uri="{FF2B5EF4-FFF2-40B4-BE49-F238E27FC236}">
                <a16:creationId xmlns:a16="http://schemas.microsoft.com/office/drawing/2014/main" id="{15EF16F7-4CA5-4419-B140-CF11FC3141AB}"/>
              </a:ext>
            </a:extLst>
          </p:cNvPr>
          <p:cNvSpPr txBox="1">
            <a:spLocks/>
          </p:cNvSpPr>
          <p:nvPr/>
        </p:nvSpPr>
        <p:spPr>
          <a:xfrm>
            <a:off x="723320" y="2053852"/>
            <a:ext cx="6911862" cy="1911744"/>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Teachers deliver content in classrooms.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Obtaining and maintaining positive mental health</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Understanding mental disorders and their treatments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Decreasing stigma related to mental disorders</a:t>
            </a:r>
          </a:p>
          <a:p>
            <a:pPr marL="742950" marR="0" lvl="1" indent="-285750" algn="l" defTabSz="914400" rtl="0" eaLnBrk="1" fontAlgn="auto" latinLnBrk="0" hangingPunct="1">
              <a:lnSpc>
                <a:spcPct val="120000"/>
              </a:lnSpc>
              <a:spcBef>
                <a:spcPts val="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Enhancing help-seeking efficacy</a:t>
            </a:r>
          </a:p>
        </p:txBody>
      </p:sp>
      <p:sp>
        <p:nvSpPr>
          <p:cNvPr id="8" name="Content Placeholder 9">
            <a:extLst>
              <a:ext uri="{FF2B5EF4-FFF2-40B4-BE49-F238E27FC236}">
                <a16:creationId xmlns:a16="http://schemas.microsoft.com/office/drawing/2014/main" id="{7DBFC467-0689-8B47-B155-CB514CBE8E1B}"/>
              </a:ext>
            </a:extLst>
          </p:cNvPr>
          <p:cNvSpPr txBox="1">
            <a:spLocks/>
          </p:cNvSpPr>
          <p:nvPr/>
        </p:nvSpPr>
        <p:spPr>
          <a:xfrm>
            <a:off x="718016" y="4316964"/>
            <a:ext cx="4762906" cy="553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A4A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A4A6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A4A6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A4A6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A4A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Youth Mental Health First Aid </a:t>
            </a:r>
          </a:p>
        </p:txBody>
      </p:sp>
      <p:sp>
        <p:nvSpPr>
          <p:cNvPr id="12" name="TextBox 11"/>
          <p:cNvSpPr txBox="1"/>
          <p:nvPr/>
        </p:nvSpPr>
        <p:spPr>
          <a:xfrm>
            <a:off x="718016" y="4781805"/>
            <a:ext cx="70367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Training in how to identify, understand, and respond to signs of mental illnesses and substance use disorders. </a:t>
            </a:r>
          </a:p>
        </p:txBody>
      </p:sp>
      <p:pic>
        <p:nvPicPr>
          <p:cNvPr id="13" name="Picture 12" descr="USA Mental Health First Aid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561" y="4165082"/>
            <a:ext cx="1955675" cy="2363093"/>
          </a:xfrm>
          <a:prstGeom prst="rect">
            <a:avLst/>
          </a:prstGeom>
          <a:ln>
            <a:solidFill>
              <a:schemeClr val="bg2">
                <a:lumMod val="90000"/>
              </a:schemeClr>
            </a:solidFill>
          </a:ln>
        </p:spPr>
      </p:pic>
      <p:cxnSp>
        <p:nvCxnSpPr>
          <p:cNvPr id="15" name="Straight Connector 14">
            <a:extLst>
              <a:ext uri="{C183D7F6-B498-43B3-948B-1728B52AA6E4}">
                <adec:decorative xmlns:adec="http://schemas.microsoft.com/office/drawing/2017/decorative" val="1"/>
              </a:ext>
            </a:extLst>
          </p:cNvPr>
          <p:cNvCxnSpPr/>
          <p:nvPr/>
        </p:nvCxnSpPr>
        <p:spPr>
          <a:xfrm flipH="1">
            <a:off x="8544856" y="193658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75C4D47A-F9C4-4DD3-B77D-C874DEAE8036}"/>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Mental Health Literacy Resources</a:t>
            </a:r>
            <a:endParaRPr lang="en-US" dirty="0">
              <a:effectLst/>
            </a:endParaRPr>
          </a:p>
          <a:p>
            <a:endParaRPr lang="en-US" dirty="0"/>
          </a:p>
        </p:txBody>
      </p:sp>
      <p:pic>
        <p:nvPicPr>
          <p:cNvPr id="10" name="Picture 9" descr="A person pointing at a classroom&#10;&#10;Description automatically generated">
            <a:extLst>
              <a:ext uri="{FF2B5EF4-FFF2-40B4-BE49-F238E27FC236}">
                <a16:creationId xmlns:a16="http://schemas.microsoft.com/office/drawing/2014/main" id="{78225CE1-A859-D9DC-C571-8B1E206A9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560" y="1468868"/>
            <a:ext cx="1955676" cy="2496728"/>
          </a:xfrm>
          <a:prstGeom prst="rect">
            <a:avLst/>
          </a:prstGeom>
        </p:spPr>
      </p:pic>
    </p:spTree>
    <p:extLst>
      <p:ext uri="{BB962C8B-B14F-4D97-AF65-F5344CB8AC3E}">
        <p14:creationId xmlns:p14="http://schemas.microsoft.com/office/powerpoint/2010/main" val="82383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589546" y="529389"/>
            <a:ext cx="10503570" cy="700786"/>
          </a:xfrm>
        </p:spPr>
        <p:txBody>
          <a:bodyPr>
            <a:normAutofit fontScale="92500"/>
          </a:bodyPr>
          <a:lstStyle/>
          <a:p>
            <a:pPr marL="0" indent="0">
              <a:buNone/>
            </a:pPr>
            <a:r>
              <a:rPr lang="en-US" sz="4000" b="1" dirty="0">
                <a:solidFill>
                  <a:srgbClr val="6A4A62"/>
                </a:solidFill>
              </a:rPr>
              <a:t>What Is Social and Emotional Learning (SEL)?</a:t>
            </a:r>
          </a:p>
        </p:txBody>
      </p:sp>
      <p:sp>
        <p:nvSpPr>
          <p:cNvPr id="7" name="Content Placeholder 2"/>
          <p:cNvSpPr>
            <a:spLocks noGrp="1"/>
          </p:cNvSpPr>
          <p:nvPr>
            <p:ph sz="half" idx="4294967295"/>
          </p:nvPr>
        </p:nvSpPr>
        <p:spPr>
          <a:xfrm>
            <a:off x="6159500" y="1230175"/>
            <a:ext cx="5787857" cy="4764225"/>
          </a:xfrm>
          <a:prstGeom prst="rect">
            <a:avLst/>
          </a:prstGeom>
        </p:spPr>
        <p:txBody>
          <a:bodyPr vert="horz" lIns="91440" tIns="45720" rIns="91440" bIns="45720" rtlCol="0" anchor="ctr">
            <a:normAutofit/>
          </a:bodyPr>
          <a:lstStyle/>
          <a:p>
            <a:pPr marL="0" indent="0">
              <a:buNone/>
            </a:pPr>
            <a:r>
              <a:rPr lang="en-US" sz="2400" dirty="0"/>
              <a:t>“The process through which children and adults understand and manage emotions, set and achieve positive goals, feel and show empathy for others, establish and maintain positive relationships, and make responsible decisions.” </a:t>
            </a:r>
            <a:r>
              <a:rPr lang="en-US" sz="2000" dirty="0"/>
              <a:t>(</a:t>
            </a:r>
            <a:r>
              <a:rPr lang="en-US" sz="2000" dirty="0">
                <a:hlinkClick r:id="rId3"/>
              </a:rPr>
              <a:t>www.casel.org</a:t>
            </a:r>
            <a:r>
              <a:rPr lang="en-US" sz="2000" dirty="0"/>
              <a:t>)</a:t>
            </a:r>
            <a:r>
              <a:rPr lang="en-US" sz="2400" dirty="0"/>
              <a:t> </a:t>
            </a:r>
          </a:p>
          <a:p>
            <a:pPr marL="0" indent="0">
              <a:buNone/>
            </a:pPr>
            <a:endParaRPr lang="en-US" sz="2400"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453" y="2145938"/>
            <a:ext cx="4403449" cy="2932697"/>
          </a:xfrm>
          <a:prstGeom prst="rect">
            <a:avLst/>
          </a:prstGeom>
        </p:spPr>
      </p:pic>
      <p:cxnSp>
        <p:nvCxnSpPr>
          <p:cNvPr id="10" name="Straight Connector 9">
            <a:extLst>
              <a:ext uri="{FF2B5EF4-FFF2-40B4-BE49-F238E27FC236}">
                <a16:creationId xmlns:a16="http://schemas.microsoft.com/office/drawing/2014/main" id="{EC6554DC-D968-4F91-8E96-AE1B698330D5}"/>
              </a:ext>
              <a:ext uri="{C183D7F6-B498-43B3-948B-1728B52AA6E4}">
                <adec:decorative xmlns:adec="http://schemas.microsoft.com/office/drawing/2017/decorative" val="1"/>
              </a:ext>
            </a:extLst>
          </p:cNvPr>
          <p:cNvCxnSpPr>
            <a:cxnSpLocks/>
          </p:cNvCxnSpPr>
          <p:nvPr/>
        </p:nvCxnSpPr>
        <p:spPr>
          <a:xfrm flipV="1">
            <a:off x="763085" y="1230175"/>
            <a:ext cx="9716420" cy="1898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80042BC-DE39-4847-96D7-1C54ADC95AA8}"/>
              </a:ext>
            </a:extLst>
          </p:cNvPr>
          <p:cNvSpPr>
            <a:spLocks noGrp="1"/>
          </p:cNvSpPr>
          <p:nvPr>
            <p:ph type="title" idx="4294967295"/>
          </p:nvPr>
        </p:nvSpPr>
        <p:spPr/>
        <p:txBody>
          <a:bodyPr/>
          <a:lstStyle/>
          <a:p>
            <a:pPr rtl="0" eaLnBrk="1" latinLnBrk="0" hangingPunct="1"/>
            <a:r>
              <a:rPr lang="en-US" sz="3700" b="1" kern="1200" dirty="0">
                <a:solidFill>
                  <a:srgbClr val="6A4A62"/>
                </a:solidFill>
                <a:effectLst/>
                <a:latin typeface="Arial" panose="020B0604020202020204" pitchFamily="34" charset="0"/>
                <a:ea typeface="+mn-ea"/>
                <a:cs typeface="+mn-cs"/>
              </a:rPr>
              <a:t>What Is Social and Emotional Learning (SEL)?</a:t>
            </a:r>
            <a:endParaRPr lang="en-US" dirty="0">
              <a:effectLst/>
            </a:endParaRPr>
          </a:p>
          <a:p>
            <a:endParaRPr lang="en-US" dirty="0"/>
          </a:p>
        </p:txBody>
      </p:sp>
      <p:sp>
        <p:nvSpPr>
          <p:cNvPr id="9" name="Footer Placeholder 5">
            <a:extLst>
              <a:ext uri="{FF2B5EF4-FFF2-40B4-BE49-F238E27FC236}">
                <a16:creationId xmlns:a16="http://schemas.microsoft.com/office/drawing/2014/main" id="{AD7CE023-A749-DC4E-9267-4A7473265BB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49383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72DAB50C-0C66-AE4F-B0CA-F12F5DAE9B12}"/>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B2C9B767-5BDD-CB44-8CB1-E4D36E5E567A}"/>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AFB5E7A-8539-8349-8435-D8E83942C292}"/>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990600" y="1801013"/>
            <a:ext cx="4027228"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support SEL skill development for all students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04220" y="9768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04220" y="1725070"/>
            <a:ext cx="6117880"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a plan for assessing SEL skills.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existing activities/programs that support SEL skill development.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or adapt SEL skill development practices for your students.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Develop practices with students, caregivers, and community members.</a:t>
            </a:r>
          </a:p>
          <a:p>
            <a:pPr marL="342900" indent="-342900" defTabSz="457200">
              <a:lnSpc>
                <a:spcPct val="90000"/>
              </a:lnSpc>
              <a:spcBef>
                <a:spcPts val="1000"/>
              </a:spcBef>
              <a:buClr>
                <a:srgbClr val="6A4A62"/>
              </a:buClr>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implementation of practices.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Reassess on a routine basis.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04200" y="18139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21E1E561-4593-4E16-A614-746BB28BE179}"/>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support SEL skill development for all students</a:t>
            </a:r>
            <a:endParaRPr lang="en-US" dirty="0"/>
          </a:p>
        </p:txBody>
      </p:sp>
      <p:sp>
        <p:nvSpPr>
          <p:cNvPr id="14" name="Footer Placeholder 5">
            <a:extLst>
              <a:ext uri="{FF2B5EF4-FFF2-40B4-BE49-F238E27FC236}">
                <a16:creationId xmlns:a16="http://schemas.microsoft.com/office/drawing/2014/main" id="{3C24348F-A768-5E49-B2A0-4FD3DDB19C0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05797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9585F6-7208-4B77-BC61-4C4C2FE3DE8A}"/>
              </a:ext>
            </a:extLst>
          </p:cNvPr>
          <p:cNvSpPr>
            <a:spLocks noGrp="1"/>
          </p:cNvSpPr>
          <p:nvPr>
            <p:ph type="body" idx="1"/>
          </p:nvPr>
        </p:nvSpPr>
        <p:spPr>
          <a:xfrm>
            <a:off x="547392" y="152547"/>
            <a:ext cx="7141261" cy="823912"/>
          </a:xfrm>
        </p:spPr>
        <p:txBody>
          <a:bodyPr/>
          <a:lstStyle/>
          <a:p>
            <a:r>
              <a:rPr lang="en-US" sz="4000" dirty="0">
                <a:solidFill>
                  <a:srgbClr val="6A4A62"/>
                </a:solidFill>
              </a:rPr>
              <a:t>Core SEL Competencies</a:t>
            </a:r>
          </a:p>
        </p:txBody>
      </p:sp>
      <p:pic>
        <p:nvPicPr>
          <p:cNvPr id="1026" name="Picture 2" descr="SEL framework is a wheel showing 5 core domains of social and emotional learning">
            <a:extLst>
              <a:ext uri="{FF2B5EF4-FFF2-40B4-BE49-F238E27FC236}">
                <a16:creationId xmlns:a16="http://schemas.microsoft.com/office/drawing/2014/main" id="{DA55DB3F-344B-4F4B-8A81-64D8F1969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363" y="1493071"/>
            <a:ext cx="5418760" cy="42991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DB15E35-9BBB-4EB5-8825-F54308C3ED08}"/>
              </a:ext>
            </a:extLst>
          </p:cNvPr>
          <p:cNvSpPr>
            <a:spLocks noGrp="1"/>
          </p:cNvSpPr>
          <p:nvPr>
            <p:ph sz="quarter" idx="4"/>
          </p:nvPr>
        </p:nvSpPr>
        <p:spPr>
          <a:xfrm>
            <a:off x="348412" y="1917488"/>
            <a:ext cx="3133774" cy="3154181"/>
          </a:xfrm>
        </p:spPr>
        <p:txBody>
          <a:bodyPr>
            <a:normAutofit fontScale="92500"/>
          </a:bodyPr>
          <a:lstStyle/>
          <a:p>
            <a:pPr lvl="0">
              <a:lnSpc>
                <a:spcPct val="100000"/>
              </a:lnSpc>
              <a:buClr>
                <a:srgbClr val="6A4A62"/>
              </a:buClr>
              <a:defRPr/>
            </a:pPr>
            <a:r>
              <a:rPr lang="en-US" dirty="0">
                <a:solidFill>
                  <a:prstClr val="black"/>
                </a:solidFill>
              </a:rPr>
              <a:t>Self-awareness</a:t>
            </a:r>
          </a:p>
          <a:p>
            <a:pPr lvl="0">
              <a:lnSpc>
                <a:spcPct val="100000"/>
              </a:lnSpc>
              <a:buClr>
                <a:srgbClr val="6A4A62"/>
              </a:buClr>
              <a:defRPr/>
            </a:pPr>
            <a:r>
              <a:rPr lang="en-US" dirty="0">
                <a:solidFill>
                  <a:prstClr val="black"/>
                </a:solidFill>
              </a:rPr>
              <a:t>Self-management</a:t>
            </a:r>
          </a:p>
          <a:p>
            <a:pPr lvl="0">
              <a:lnSpc>
                <a:spcPct val="100000"/>
              </a:lnSpc>
              <a:buClr>
                <a:srgbClr val="6A4A62"/>
              </a:buClr>
              <a:defRPr/>
            </a:pPr>
            <a:r>
              <a:rPr lang="en-US" dirty="0">
                <a:solidFill>
                  <a:prstClr val="black"/>
                </a:solidFill>
              </a:rPr>
              <a:t>Social awareness</a:t>
            </a:r>
          </a:p>
          <a:p>
            <a:pPr lvl="0">
              <a:lnSpc>
                <a:spcPct val="100000"/>
              </a:lnSpc>
              <a:buClr>
                <a:srgbClr val="6A4A62"/>
              </a:buClr>
              <a:defRPr/>
            </a:pPr>
            <a:r>
              <a:rPr lang="en-US" dirty="0">
                <a:solidFill>
                  <a:prstClr val="black"/>
                </a:solidFill>
              </a:rPr>
              <a:t>Relationship skills</a:t>
            </a:r>
          </a:p>
          <a:p>
            <a:pPr lvl="0">
              <a:lnSpc>
                <a:spcPct val="100000"/>
              </a:lnSpc>
              <a:buClr>
                <a:srgbClr val="6A4A62"/>
              </a:buClr>
              <a:defRPr/>
            </a:pPr>
            <a:r>
              <a:rPr lang="en-US" dirty="0">
                <a:solidFill>
                  <a:prstClr val="black"/>
                </a:solidFill>
              </a:rPr>
              <a:t>Responsible decision-making</a:t>
            </a:r>
            <a:endParaRPr lang="en-US" dirty="0"/>
          </a:p>
        </p:txBody>
      </p:sp>
      <p:sp>
        <p:nvSpPr>
          <p:cNvPr id="9" name="Content Placeholder 2">
            <a:extLst>
              <a:ext uri="{FF2B5EF4-FFF2-40B4-BE49-F238E27FC236}">
                <a16:creationId xmlns:a16="http://schemas.microsoft.com/office/drawing/2014/main" id="{64C41C95-1438-6341-A7A7-05862C187FF3}"/>
              </a:ext>
            </a:extLst>
          </p:cNvPr>
          <p:cNvSpPr>
            <a:spLocks noGrp="1"/>
          </p:cNvSpPr>
          <p:nvPr>
            <p:ph sz="half" idx="2"/>
          </p:nvPr>
        </p:nvSpPr>
        <p:spPr>
          <a:xfrm>
            <a:off x="8140320" y="1434888"/>
            <a:ext cx="3933852" cy="4828367"/>
          </a:xfrm>
        </p:spPr>
        <p:txBody>
          <a:bodyPr>
            <a:normAutofit/>
          </a:bodyPr>
          <a:lstStyle/>
          <a:p>
            <a:pPr marL="0" indent="0">
              <a:buNone/>
            </a:pPr>
            <a:r>
              <a:rPr lang="en-US" sz="2400" b="1" dirty="0"/>
              <a:t>Increases in:</a:t>
            </a:r>
          </a:p>
          <a:p>
            <a:pPr>
              <a:buClr>
                <a:srgbClr val="6A4A62"/>
              </a:buClr>
            </a:pPr>
            <a:r>
              <a:rPr lang="en-US" sz="2400" dirty="0"/>
              <a:t>Academic achievement</a:t>
            </a:r>
          </a:p>
          <a:p>
            <a:pPr>
              <a:buClr>
                <a:srgbClr val="6A4A62"/>
              </a:buClr>
            </a:pPr>
            <a:r>
              <a:rPr lang="en-US" sz="2400" dirty="0"/>
              <a:t>Prosocial behavior</a:t>
            </a:r>
          </a:p>
          <a:p>
            <a:pPr>
              <a:buClr>
                <a:srgbClr val="6A4A62"/>
              </a:buClr>
            </a:pPr>
            <a:r>
              <a:rPr lang="en-US" sz="2400" dirty="0"/>
              <a:t>Social emotional skills</a:t>
            </a:r>
          </a:p>
          <a:p>
            <a:pPr>
              <a:spcAft>
                <a:spcPts val="600"/>
              </a:spcAft>
              <a:buClr>
                <a:srgbClr val="6A4A62"/>
              </a:buClr>
            </a:pPr>
            <a:r>
              <a:rPr lang="en-US" sz="2400" dirty="0"/>
              <a:t>Positive self-image</a:t>
            </a:r>
          </a:p>
          <a:p>
            <a:pPr marL="0" indent="0">
              <a:buNone/>
            </a:pPr>
            <a:r>
              <a:rPr lang="en-US" sz="2400" b="1" dirty="0"/>
              <a:t>Decreases in:</a:t>
            </a:r>
          </a:p>
          <a:p>
            <a:pPr>
              <a:buClr>
                <a:srgbClr val="6A4A62"/>
              </a:buClr>
            </a:pPr>
            <a:r>
              <a:rPr lang="en-US" sz="2400" dirty="0"/>
              <a:t>Conduct problems</a:t>
            </a:r>
          </a:p>
          <a:p>
            <a:pPr>
              <a:buClr>
                <a:srgbClr val="6A4A62"/>
              </a:buClr>
            </a:pPr>
            <a:r>
              <a:rPr lang="en-US" sz="2400" dirty="0"/>
              <a:t>Emotional distress</a:t>
            </a:r>
          </a:p>
          <a:p>
            <a:pPr>
              <a:buClr>
                <a:srgbClr val="6A4A62"/>
              </a:buClr>
            </a:pPr>
            <a:r>
              <a:rPr lang="en-US" sz="2400" dirty="0"/>
              <a:t>Substance use</a:t>
            </a:r>
          </a:p>
        </p:txBody>
      </p:sp>
      <p:cxnSp>
        <p:nvCxnSpPr>
          <p:cNvPr id="10" name="Straight Connector 9">
            <a:extLst>
              <a:ext uri="{FF2B5EF4-FFF2-40B4-BE49-F238E27FC236}">
                <a16:creationId xmlns:a16="http://schemas.microsoft.com/office/drawing/2014/main" id="{EC6554DC-D968-4F91-8E96-AE1B698330D5}"/>
              </a:ext>
              <a:ext uri="{C183D7F6-B498-43B3-948B-1728B52AA6E4}">
                <adec:decorative xmlns:adec="http://schemas.microsoft.com/office/drawing/2017/decorative" val="1"/>
              </a:ext>
            </a:extLst>
          </p:cNvPr>
          <p:cNvCxnSpPr>
            <a:cxnSpLocks/>
          </p:cNvCxnSpPr>
          <p:nvPr/>
        </p:nvCxnSpPr>
        <p:spPr>
          <a:xfrm>
            <a:off x="654801" y="1065735"/>
            <a:ext cx="790332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8775F099-A1C3-4615-B1C2-AAA5C0A79CFD}"/>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Core SEL Competencies</a:t>
            </a:r>
            <a:endParaRPr lang="en-US" dirty="0">
              <a:effectLst/>
            </a:endParaRPr>
          </a:p>
          <a:p>
            <a:endParaRPr lang="en-US" dirty="0"/>
          </a:p>
        </p:txBody>
      </p:sp>
      <p:sp>
        <p:nvSpPr>
          <p:cNvPr id="11" name="Footer Placeholder 5">
            <a:extLst>
              <a:ext uri="{FF2B5EF4-FFF2-40B4-BE49-F238E27FC236}">
                <a16:creationId xmlns:a16="http://schemas.microsoft.com/office/drawing/2014/main" id="{03ADB4C4-7900-EA44-A6B5-07D31146A1C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78876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D84C6FB5-74DA-C041-AC24-E5F4CD44F7DC}"/>
              </a:ext>
            </a:extLst>
          </p:cNvPr>
          <p:cNvGrpSpPr/>
          <p:nvPr/>
        </p:nvGrpSpPr>
        <p:grpSpPr>
          <a:xfrm>
            <a:off x="9922681" y="0"/>
            <a:ext cx="2269319" cy="682388"/>
            <a:chOff x="6874681" y="0"/>
            <a:chExt cx="2269319" cy="682388"/>
          </a:xfrm>
        </p:grpSpPr>
        <p:sp>
          <p:nvSpPr>
            <p:cNvPr id="14" name="Rectangle 8">
              <a:extLst>
                <a:ext uri="{FF2B5EF4-FFF2-40B4-BE49-F238E27FC236}">
                  <a16:creationId xmlns:a16="http://schemas.microsoft.com/office/drawing/2014/main" id="{519EE18F-FDF8-9446-97A1-DA7711D5CD72}"/>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17A66CF-8C55-C942-94C5-D4CB53194615}"/>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623247" y="440176"/>
            <a:ext cx="7341657" cy="484425"/>
          </a:xfrm>
        </p:spPr>
        <p:txBody>
          <a:bodyPr>
            <a:noAutofit/>
          </a:bodyPr>
          <a:lstStyle/>
          <a:p>
            <a:pPr marL="0" indent="0">
              <a:buNone/>
            </a:pPr>
            <a:r>
              <a:rPr lang="en-US" sz="4000" b="1" dirty="0">
                <a:solidFill>
                  <a:srgbClr val="6A4A62"/>
                </a:solidFill>
              </a:rPr>
              <a:t>CASEL Program Guides</a:t>
            </a:r>
          </a:p>
          <a:p>
            <a:pPr marL="0" indent="0">
              <a:buNone/>
            </a:pPr>
            <a:endParaRPr lang="en-US" sz="4000" dirty="0">
              <a:solidFill>
                <a:srgbClr val="6A4A62"/>
              </a:solidFill>
            </a:endParaRPr>
          </a:p>
        </p:txBody>
      </p:sp>
      <p:cxnSp>
        <p:nvCxnSpPr>
          <p:cNvPr id="8" name="Straight Connector 7">
            <a:extLst>
              <a:ext uri="{C183D7F6-B498-43B3-948B-1728B52AA6E4}">
                <adec:decorative xmlns:adec="http://schemas.microsoft.com/office/drawing/2017/decorative" val="1"/>
              </a:ext>
            </a:extLst>
          </p:cNvPr>
          <p:cNvCxnSpPr/>
          <p:nvPr/>
        </p:nvCxnSpPr>
        <p:spPr>
          <a:xfrm flipH="1">
            <a:off x="6135744" y="183786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8DA7E4F-1A6C-4CEE-87EF-8531382411E0}"/>
              </a:ext>
            </a:extLst>
          </p:cNvPr>
          <p:cNvSpPr>
            <a:spLocks noGrp="1"/>
          </p:cNvSpPr>
          <p:nvPr>
            <p:ph sz="quarter" idx="12"/>
          </p:nvPr>
        </p:nvSpPr>
        <p:spPr>
          <a:xfrm>
            <a:off x="623247" y="1616095"/>
            <a:ext cx="5261447" cy="4122967"/>
          </a:xfrm>
        </p:spPr>
        <p:txBody>
          <a:bodyPr>
            <a:noAutofit/>
          </a:bodyPr>
          <a:lstStyle/>
          <a:p>
            <a:pPr>
              <a:buClr>
                <a:srgbClr val="6A4A62"/>
              </a:buClr>
            </a:pPr>
            <a:r>
              <a:rPr lang="en-US" sz="2400" dirty="0"/>
              <a:t>Provides guidance for educators about how to select and implement SEL programs</a:t>
            </a:r>
          </a:p>
          <a:p>
            <a:pPr>
              <a:buClr>
                <a:srgbClr val="6A4A62"/>
              </a:buClr>
            </a:pPr>
            <a:r>
              <a:rPr lang="en-US" sz="2400" dirty="0"/>
              <a:t>CASEL </a:t>
            </a:r>
            <a:r>
              <a:rPr lang="en-US" sz="2400" dirty="0" err="1"/>
              <a:t>SELect</a:t>
            </a:r>
            <a:r>
              <a:rPr lang="en-US" sz="2400" dirty="0"/>
              <a:t> programs are based on a rigorous, evidence-based review process</a:t>
            </a:r>
          </a:p>
          <a:p>
            <a:pPr>
              <a:buClr>
                <a:srgbClr val="6A4A62"/>
              </a:buClr>
            </a:pPr>
            <a:r>
              <a:rPr lang="en-US" sz="2400" dirty="0"/>
              <a:t>Use this and the CASEL District Resource Center (</a:t>
            </a:r>
            <a:r>
              <a:rPr lang="en-US" sz="2400" dirty="0">
                <a:hlinkClick r:id="rId3"/>
              </a:rPr>
              <a:t>https://drc.casel.org</a:t>
            </a:r>
            <a:r>
              <a:rPr lang="en-US" sz="2400" dirty="0"/>
              <a:t>) to self-assess your readiness and capacity for SEL, plan your SEL implementation</a:t>
            </a:r>
          </a:p>
        </p:txBody>
      </p:sp>
      <p:pic>
        <p:nvPicPr>
          <p:cNvPr id="5" name="Picture 4" descr="Thumbnail of CASEL Program Guid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842" y="1473629"/>
            <a:ext cx="4980864" cy="3670110"/>
          </a:xfrm>
          <a:prstGeom prst="rect">
            <a:avLst/>
          </a:prstGeom>
        </p:spPr>
      </p:pic>
      <p:sp>
        <p:nvSpPr>
          <p:cNvPr id="2" name="Title 1" hidden="1">
            <a:extLst>
              <a:ext uri="{FF2B5EF4-FFF2-40B4-BE49-F238E27FC236}">
                <a16:creationId xmlns:a16="http://schemas.microsoft.com/office/drawing/2014/main" id="{E8FBD1B6-80FB-4C54-BB77-C484E00BB840}"/>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CASEL Program Guides</a:t>
            </a:r>
            <a:endParaRPr lang="en-US" dirty="0">
              <a:effectLst/>
            </a:endParaRPr>
          </a:p>
          <a:p>
            <a:endParaRPr lang="en-US" dirty="0"/>
          </a:p>
        </p:txBody>
      </p:sp>
      <p:sp>
        <p:nvSpPr>
          <p:cNvPr id="12" name="Footer Placeholder 5">
            <a:extLst>
              <a:ext uri="{FF2B5EF4-FFF2-40B4-BE49-F238E27FC236}">
                <a16:creationId xmlns:a16="http://schemas.microsoft.com/office/drawing/2014/main" id="{AD33CF84-69E6-D345-9632-E51032C69EA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7556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228" y="806980"/>
            <a:ext cx="2262357" cy="893929"/>
          </a:xfrm>
        </p:spPr>
        <p:txBody>
          <a:bodyPr/>
          <a:lstStyle/>
          <a:p>
            <a:r>
              <a:rPr lang="en-US" dirty="0">
                <a:latin typeface="+mn-lt"/>
              </a:rPr>
              <a:t>Agenda</a:t>
            </a:r>
          </a:p>
        </p:txBody>
      </p:sp>
      <p:sp>
        <p:nvSpPr>
          <p:cNvPr id="5" name="Content Placeholder 4"/>
          <p:cNvSpPr>
            <a:spLocks noGrp="1"/>
          </p:cNvSpPr>
          <p:nvPr>
            <p:ph sz="quarter" idx="12"/>
          </p:nvPr>
        </p:nvSpPr>
        <p:spPr>
          <a:xfrm>
            <a:off x="6392358" y="2045813"/>
            <a:ext cx="5418641" cy="2718509"/>
          </a:xfrm>
        </p:spPr>
        <p:txBody>
          <a:bodyPr>
            <a:noAutofit/>
          </a:bodyPr>
          <a:lstStyle/>
          <a:p>
            <a:pPr>
              <a:buClr>
                <a:srgbClr val="6A4A62"/>
              </a:buClr>
            </a:pPr>
            <a:r>
              <a:rPr lang="en-US" sz="2600" dirty="0">
                <a:solidFill>
                  <a:schemeClr val="tx1"/>
                </a:solidFill>
              </a:rPr>
              <a:t>Definition</a:t>
            </a:r>
          </a:p>
          <a:p>
            <a:pPr>
              <a:buClr>
                <a:srgbClr val="6A4A62"/>
              </a:buClr>
            </a:pPr>
            <a:r>
              <a:rPr lang="en-US" sz="2600" dirty="0">
                <a:solidFill>
                  <a:schemeClr val="tx1"/>
                </a:solidFill>
              </a:rPr>
              <a:t>Value</a:t>
            </a:r>
          </a:p>
          <a:p>
            <a:pPr>
              <a:buClr>
                <a:srgbClr val="6A4A62"/>
              </a:buClr>
            </a:pPr>
            <a:r>
              <a:rPr lang="en-US" sz="2600" dirty="0">
                <a:solidFill>
                  <a:schemeClr val="tx1"/>
                </a:solidFill>
              </a:rPr>
              <a:t>Quality Indicators and Best Practices</a:t>
            </a:r>
          </a:p>
          <a:p>
            <a:pPr>
              <a:buClr>
                <a:srgbClr val="6A4A62"/>
              </a:buClr>
            </a:pPr>
            <a:r>
              <a:rPr lang="en-US" sz="2600" dirty="0">
                <a:solidFill>
                  <a:schemeClr val="tx1"/>
                </a:solidFill>
              </a:rPr>
              <a:t>Strategic Planning</a:t>
            </a:r>
          </a:p>
        </p:txBody>
      </p:sp>
      <p:pic>
        <p:nvPicPr>
          <p:cNvPr id="7" name="Graphic 8" descr="Checklist">
            <a:extLst>
              <a:ext uri="{FF2B5EF4-FFF2-40B4-BE49-F238E27FC236}">
                <a16:creationId xmlns:a16="http://schemas.microsoft.com/office/drawing/2014/main" id="{AD24D019-AF3D-4154-8A64-0ED9FD739524}"/>
              </a:ext>
            </a:extLst>
          </p:cNvPr>
          <p:cNvPicPr>
            <a:picLocks noGrp="1" noChangeAspect="1"/>
          </p:cNvPicPr>
          <p:nvPr>
            <p:ph sz="quarter" idx="11"/>
          </p:nvPr>
        </p:nvPicPr>
        <p:blipFill>
          <a:blip r:embed="rId3">
            <a:duotone>
              <a:prstClr val="black"/>
              <a:srgbClr val="6A4A62">
                <a:tint val="45000"/>
                <a:satMod val="400000"/>
              </a:srgbClr>
            </a:duotone>
            <a:extLst>
              <a:ext uri="{28A0092B-C50C-407E-A947-70E740481C1C}">
                <a14:useLocalDpi xmlns:a14="http://schemas.microsoft.com/office/drawing/2010/main" val="0"/>
              </a:ext>
            </a:extLst>
          </a:blip>
          <a:stretch>
            <a:fillRect/>
          </a:stretch>
        </p:blipFill>
        <p:spPr>
          <a:xfrm>
            <a:off x="931633" y="1356910"/>
            <a:ext cx="4096317" cy="4096317"/>
          </a:xfrm>
          <a:prstGeom prst="rect">
            <a:avLst/>
          </a:prstGeom>
          <a:noFill/>
        </p:spPr>
      </p:pic>
      <p:cxnSp>
        <p:nvCxnSpPr>
          <p:cNvPr id="10" name="Straight Connector 9">
            <a:extLst>
              <a:ext uri="{C183D7F6-B498-43B3-948B-1728B52AA6E4}">
                <adec:decorative xmlns:adec="http://schemas.microsoft.com/office/drawing/2017/decorative"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8443E018-5B59-F14E-9E3E-430A2F5C4EA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53203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764010"/>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186377" y="1831788"/>
            <a:ext cx="6410258" cy="3704449"/>
          </a:xfrm>
          <a:prstGeom prst="rect">
            <a:avLst/>
          </a:prstGeom>
        </p:spPr>
        <p:txBody>
          <a:bodyPr vert="horz" lIns="91440" tIns="45720" rIns="91440" bIns="45720" rtlCol="0">
            <a:noAutofit/>
          </a:bodyPr>
          <a:lstStyle/>
          <a:p>
            <a:pPr marL="0" indent="0" algn="just">
              <a:lnSpc>
                <a:spcPct val="120000"/>
              </a:lnSpc>
              <a:spcBef>
                <a:spcPts val="0"/>
              </a:spcBef>
              <a:buNone/>
            </a:pPr>
            <a:r>
              <a:rPr lang="en-US" sz="1800" dirty="0"/>
              <a:t>Austin Independent School District implemented SEL in all 129 schools. Each campus has a assigned SEL specialist who provides professional development, observes </a:t>
            </a:r>
            <a:r>
              <a:rPr lang="en-US" sz="1800" dirty="0" err="1"/>
              <a:t>SEL</a:t>
            </a:r>
            <a:r>
              <a:rPr lang="en-US" sz="1800" dirty="0"/>
              <a:t> lessons, and provides feedback on instruction and integration of SEL skills and concepts in the classroom. Administrators and teams work with these specialists to develop SEL goals and action plans. This process started with a steering committee that worked for 12 months to clarify the SEL vision and develop 5 priorities related to district-wide SEL integration. Visit </a:t>
            </a:r>
            <a:r>
              <a:rPr lang="en-US" sz="1800" dirty="0">
                <a:hlinkClick r:id="rId3"/>
              </a:rPr>
              <a:t>https://www.austinisd.org/sel</a:t>
            </a:r>
            <a:r>
              <a:rPr lang="en-US" sz="1800" dirty="0"/>
              <a:t> to learn more.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62" y="998620"/>
            <a:ext cx="3370217" cy="4656221"/>
          </a:xfrm>
          <a:prstGeom prst="rect">
            <a:avLst/>
          </a:prstGeom>
        </p:spPr>
      </p:pic>
      <p:cxnSp>
        <p:nvCxnSpPr>
          <p:cNvPr id="11" name="Straight Connector 10">
            <a:extLst>
              <a:ext uri="{C183D7F6-B498-43B3-948B-1728B52AA6E4}">
                <adec:decorative xmlns:adec="http://schemas.microsoft.com/office/drawing/2017/decorative" val="1"/>
              </a:ext>
            </a:extLst>
          </p:cNvPr>
          <p:cNvCxnSpPr/>
          <p:nvPr/>
        </p:nvCxnSpPr>
        <p:spPr>
          <a:xfrm flipH="1">
            <a:off x="4759554" y="197985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C05D6C00-E374-1F47-A782-688ECF2F189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659402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87A521-713C-4F6C-B50F-9869349F9A8C}"/>
              </a:ext>
            </a:extLst>
          </p:cNvPr>
          <p:cNvSpPr>
            <a:spLocks noGrp="1"/>
          </p:cNvSpPr>
          <p:nvPr>
            <p:ph type="title"/>
          </p:nvPr>
        </p:nvSpPr>
        <p:spPr>
          <a:xfrm>
            <a:off x="648743" y="2335069"/>
            <a:ext cx="11109277" cy="1166884"/>
          </a:xfrm>
        </p:spPr>
        <p:txBody>
          <a:bodyPr>
            <a:normAutofit fontScale="90000"/>
          </a:bodyPr>
          <a:lstStyle/>
          <a:p>
            <a:pPr algn="ctr"/>
            <a:r>
              <a:rPr lang="en-US" dirty="0"/>
              <a:t>Mental Health Promotion </a:t>
            </a:r>
            <a:br>
              <a:rPr lang="en-US" dirty="0"/>
            </a:br>
            <a:r>
              <a:rPr lang="en-US" dirty="0"/>
              <a:t>Implementation and Fidelity Indicators</a:t>
            </a:r>
          </a:p>
        </p:txBody>
      </p:sp>
      <p:sp>
        <p:nvSpPr>
          <p:cNvPr id="4" name="Footer Placeholder 5">
            <a:extLst>
              <a:ext uri="{FF2B5EF4-FFF2-40B4-BE49-F238E27FC236}">
                <a16:creationId xmlns:a16="http://schemas.microsoft.com/office/drawing/2014/main" id="{26FE67A7-9D95-5F4E-9459-F210F9937A8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01656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F9F37B08-0B69-0547-A4F7-AC6180D74EB5}"/>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1BADA27E-3E0B-E54D-AD21-64C956E79BB9}"/>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DFA4CF8-03C3-4045-B9F1-402CFAE497C8}"/>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46748" y="1801013"/>
            <a:ext cx="3971080"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determine whether mental health promotion (Tier 1) services and supports are evidence-informed</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0"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904258"/>
            <a:ext cx="6092211" cy="365228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Create an intervention selection committee.</a:t>
            </a:r>
          </a:p>
          <a:p>
            <a:pPr marL="342900" indent="-342900" defTabSz="457200">
              <a:lnSpc>
                <a:spcPct val="90000"/>
              </a:lnSpc>
              <a:spcBef>
                <a:spcPts val="1000"/>
              </a:spcBef>
              <a:buClr>
                <a:srgbClr val="6A4A62"/>
              </a:buClr>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national evidence-based practice registries.</a:t>
            </a:r>
          </a:p>
          <a:p>
            <a:pPr marL="342900"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Use resources that center and affirm identities of people from historically marginalized groups to inform selection of evidence informed interventions.</a:t>
            </a: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Consider fit with valued outcomes, settings, and populations.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Review evidence of success.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9149AE0-562C-41BB-BD2D-2B7B68AEA1A4}"/>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determine whether mental health promotion (Tier 1) services and supports are evidence-informed</a:t>
            </a:r>
            <a:r>
              <a:rPr lang="en-US" sz="2400" b="0" i="0" kern="1200" spc="0" baseline="0" dirty="0">
                <a:ln>
                  <a:noFill/>
                </a:ln>
                <a:solidFill>
                  <a:srgbClr val="6A4A62"/>
                </a:solidFill>
                <a:effectLst/>
                <a:latin typeface="Arial" panose="020B0604020202020204" pitchFamily="34" charset="0"/>
                <a:ea typeface="+mn-ea"/>
                <a:cs typeface="+mn-cs"/>
              </a:rPr>
              <a:t>?</a:t>
            </a:r>
            <a:endParaRPr lang="en-US" dirty="0"/>
          </a:p>
        </p:txBody>
      </p:sp>
      <p:sp>
        <p:nvSpPr>
          <p:cNvPr id="14" name="Footer Placeholder 5">
            <a:extLst>
              <a:ext uri="{FF2B5EF4-FFF2-40B4-BE49-F238E27FC236}">
                <a16:creationId xmlns:a16="http://schemas.microsoft.com/office/drawing/2014/main" id="{71A93B25-5B8A-9047-A219-64E9BD34562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23375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a:extLst>
              <a:ext uri="{FF2B5EF4-FFF2-40B4-BE49-F238E27FC236}">
                <a16:creationId xmlns:a16="http://schemas.microsoft.com/office/drawing/2014/main" id="{ED77DC07-9688-6948-ACE1-202062D0B1D1}"/>
              </a:ext>
            </a:extLst>
          </p:cNvPr>
          <p:cNvGrpSpPr/>
          <p:nvPr/>
        </p:nvGrpSpPr>
        <p:grpSpPr>
          <a:xfrm>
            <a:off x="9922681" y="0"/>
            <a:ext cx="2269319" cy="682388"/>
            <a:chOff x="6874681" y="0"/>
            <a:chExt cx="2269319" cy="682388"/>
          </a:xfrm>
        </p:grpSpPr>
        <p:sp>
          <p:nvSpPr>
            <p:cNvPr id="3" name="Rectangle 8">
              <a:extLst>
                <a:ext uri="{FF2B5EF4-FFF2-40B4-BE49-F238E27FC236}">
                  <a16:creationId xmlns:a16="http://schemas.microsoft.com/office/drawing/2014/main" id="{E890956C-0961-E641-83A3-629A69BA47ED}"/>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TextBox 3" descr="Resourc">
              <a:extLst>
                <a:ext uri="{FF2B5EF4-FFF2-40B4-BE49-F238E27FC236}">
                  <a16:creationId xmlns:a16="http://schemas.microsoft.com/office/drawing/2014/main" id="{D4676A04-C871-9943-AB9C-63CDC3A130F6}"/>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Rectangle 6">
            <a:extLst>
              <a:ext uri="{FF2B5EF4-FFF2-40B4-BE49-F238E27FC236}">
                <a16:creationId xmlns:a16="http://schemas.microsoft.com/office/drawing/2014/main" id="{B2521EBE-24A4-6B44-B79A-77A713C030ED}"/>
              </a:ext>
            </a:extLst>
          </p:cNvPr>
          <p:cNvSpPr/>
          <p:nvPr/>
        </p:nvSpPr>
        <p:spPr>
          <a:xfrm>
            <a:off x="348855" y="141139"/>
            <a:ext cx="63767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Sources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p:cNvSpPr txBox="1"/>
          <p:nvPr/>
        </p:nvSpPr>
        <p:spPr>
          <a:xfrm>
            <a:off x="348855" y="1391030"/>
            <a:ext cx="6058820" cy="252376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Published studies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developers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Schools and communities implementing the evidence-based practice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(EBP) registries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F18BF77-1A06-7140-805E-5DF650FF0268}"/>
              </a:ext>
            </a:extLst>
          </p:cNvPr>
          <p:cNvSpPr/>
          <p:nvPr/>
        </p:nvSpPr>
        <p:spPr>
          <a:xfrm>
            <a:off x="877047" y="3539071"/>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Model Programs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https://www.ojjdp.gov/mpg</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IES What Works Clearinghouse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https://ies.ed.gov/ncee/wwc/</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https://www.blueprintsprograms.org/about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https://effectivechildtherapy.org/therapies/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2" descr="Thumbnail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7220441" y="1150254"/>
            <a:ext cx="4289734" cy="392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2CD49E1-1568-40F6-A8C9-665E2D9E7EEB}"/>
              </a:ext>
            </a:extLst>
          </p:cNvPr>
          <p:cNvSpPr txBox="1"/>
          <p:nvPr/>
        </p:nvSpPr>
        <p:spPr>
          <a:xfrm>
            <a:off x="7471611" y="5295714"/>
            <a:ext cx="40185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https://healthysafechildren.org/learning-module-series/evidence-based-module-series</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6674824" y="166729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Title 7" hidden="1">
            <a:extLst>
              <a:ext uri="{FF2B5EF4-FFF2-40B4-BE49-F238E27FC236}">
                <a16:creationId xmlns:a16="http://schemas.microsoft.com/office/drawing/2014/main" id="{A9455B29-A212-468B-982C-089A48A32F6A}"/>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Sources of Evidence</a:t>
            </a:r>
            <a:endParaRPr lang="en-US" dirty="0">
              <a:effectLst/>
            </a:endParaRPr>
          </a:p>
          <a:p>
            <a:endParaRPr lang="en-US" dirty="0"/>
          </a:p>
        </p:txBody>
      </p:sp>
    </p:spTree>
    <p:extLst>
      <p:ext uri="{BB962C8B-B14F-4D97-AF65-F5344CB8AC3E}">
        <p14:creationId xmlns:p14="http://schemas.microsoft.com/office/powerpoint/2010/main" val="141862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B9A2027-7096-D545-B265-9434696436BC}"/>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92E1FE7-67AE-EB4E-83AA-D23F827F0113}"/>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116B4BA-71C5-FD48-B458-94D8AA88BD8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661737" y="1801012"/>
            <a:ext cx="43970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ensure Tier 1 services and supports </a:t>
            </a:r>
            <a:r>
              <a:rPr lang="en-US" sz="2400" b="1" dirty="0">
                <a:solidFill>
                  <a:srgbClr val="6A4A62"/>
                </a:solidFill>
                <a:latin typeface="Arial" panose="020B0604020202020204"/>
              </a:rPr>
              <a:t>are equitable and</a:t>
            </a:r>
            <a:r>
              <a:rPr lang="en-US" sz="2400" dirty="0">
                <a:solidFill>
                  <a:srgbClr val="6A4A62"/>
                </a:solidFill>
                <a:latin typeface="Arial" panose="020B0604020202020204"/>
              </a:rPr>
              <a:t> </a:t>
            </a:r>
            <a:r>
              <a:rPr lang="en-US" sz="2400" b="1" dirty="0">
                <a:solidFill>
                  <a:srgbClr val="6A4A62"/>
                </a:solidFill>
                <a:latin typeface="Arial" panose="020B0604020202020204"/>
              </a:rPr>
              <a:t>fit</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 the unique strengths, needs, and cultural/linguistic considerations of your students and families</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38800"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8800" y="1801012"/>
            <a:ext cx="5690260" cy="363176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Create an EBP selection committee with diverse representation.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student body.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mental health needs and strengths.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costs associated with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Evaluate training requirements.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Pilot test the new practice.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Adapt the practice.</a:t>
            </a:r>
          </a:p>
        </p:txBody>
      </p:sp>
      <p:cxnSp>
        <p:nvCxnSpPr>
          <p:cNvPr id="22" name="Straight Connector 21">
            <a:extLst>
              <a:ext uri="{C183D7F6-B498-43B3-948B-1728B52AA6E4}">
                <adec:decorative xmlns:adec="http://schemas.microsoft.com/office/drawing/2017/decorative"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D05D99D5-056D-4D73-8B6C-6F9D1F3B76BF}"/>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fit the unique strengths, needs, and cultural/linguistic considerations of your students and families</a:t>
            </a:r>
            <a:endParaRPr lang="en-US" dirty="0"/>
          </a:p>
        </p:txBody>
      </p:sp>
      <p:sp>
        <p:nvSpPr>
          <p:cNvPr id="13" name="Footer Placeholder 5">
            <a:extLst>
              <a:ext uri="{FF2B5EF4-FFF2-40B4-BE49-F238E27FC236}">
                <a16:creationId xmlns:a16="http://schemas.microsoft.com/office/drawing/2014/main" id="{3264A020-6965-5E47-BF82-432FEFE57E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88369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1676"/>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a:extLst>
              <a:ext uri="{FF2B5EF4-FFF2-40B4-BE49-F238E27FC236}">
                <a16:creationId xmlns:a16="http://schemas.microsoft.com/office/drawing/2014/main" id="{8AD2DF18-47DB-4229-898A-5998A748F5A2}"/>
              </a:ext>
            </a:extLst>
          </p:cNvPr>
          <p:cNvSpPr txBox="1">
            <a:spLocks/>
          </p:cNvSpPr>
          <p:nvPr/>
        </p:nvSpPr>
        <p:spPr>
          <a:xfrm>
            <a:off x="396833" y="339518"/>
            <a:ext cx="9157704" cy="784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Selecting Evidence-Based Programs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Content Placeholder 3"/>
          <p:cNvSpPr txBox="1">
            <a:spLocks/>
          </p:cNvSpPr>
          <p:nvPr/>
        </p:nvSpPr>
        <p:spPr>
          <a:xfrm>
            <a:off x="776791" y="1675677"/>
            <a:ext cx="5388591" cy="398617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Includes worksheets and tools to assess:</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Intended population of intervention</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target</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of support (based on severity level)</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delivery</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Readiness to implement an EBP</a:t>
            </a:r>
          </a:p>
          <a:p>
            <a:pPr marL="342900" marR="0" lvl="0" indent="-342900" algn="l" defTabSz="914400" rtl="0" eaLnBrk="1" fontAlgn="auto" latinLnBrk="0" hangingPunct="1">
              <a:lnSpc>
                <a:spcPct val="90000"/>
              </a:lnSpc>
              <a:spcBef>
                <a:spcPts val="1000"/>
              </a:spcBef>
              <a:spcAft>
                <a:spcPts val="60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Menu of options to measure impact</a:t>
            </a:r>
          </a:p>
        </p:txBody>
      </p:sp>
      <p:cxnSp>
        <p:nvCxnSpPr>
          <p:cNvPr id="7" name="Straight Connector 6">
            <a:extLst>
              <a:ext uri="{C183D7F6-B498-43B3-948B-1728B52AA6E4}">
                <adec:decorative xmlns:adec="http://schemas.microsoft.com/office/drawing/2017/decorative" val="1"/>
              </a:ext>
            </a:extLst>
          </p:cNvPr>
          <p:cNvCxnSpPr/>
          <p:nvPr/>
        </p:nvCxnSpPr>
        <p:spPr>
          <a:xfrm flipH="1">
            <a:off x="6736611" y="188540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0" name="Group 9" descr="Thumbnails from the Selecting Evidence-Based Practices for Schools guide">
            <a:extLst>
              <a:ext uri="{FF2B5EF4-FFF2-40B4-BE49-F238E27FC236}">
                <a16:creationId xmlns:a16="http://schemas.microsoft.com/office/drawing/2014/main" id="{F8F42211-8474-4A44-85D2-A52B9BA18C5E}"/>
              </a:ext>
            </a:extLst>
          </p:cNvPr>
          <p:cNvGrpSpPr/>
          <p:nvPr/>
        </p:nvGrpSpPr>
        <p:grpSpPr>
          <a:xfrm>
            <a:off x="7892716" y="1123656"/>
            <a:ext cx="3240480" cy="5408487"/>
            <a:chOff x="7892716" y="1123656"/>
            <a:chExt cx="3240480" cy="5408487"/>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92716" y="1123656"/>
              <a:ext cx="3164624" cy="2443787"/>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75877" y="4055301"/>
              <a:ext cx="3157319" cy="2476842"/>
            </a:xfrm>
            <a:prstGeom prst="rect">
              <a:avLst/>
            </a:prstGeom>
          </p:spPr>
        </p:pic>
      </p:grpSp>
      <p:sp>
        <p:nvSpPr>
          <p:cNvPr id="11" name="Title 10" hidden="1">
            <a:extLst>
              <a:ext uri="{FF2B5EF4-FFF2-40B4-BE49-F238E27FC236}">
                <a16:creationId xmlns:a16="http://schemas.microsoft.com/office/drawing/2014/main" id="{198D5D30-8CBF-4D85-AF5C-5D3448312800}"/>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Selecting Evidence-Based Programs</a:t>
            </a:r>
            <a:endParaRPr lang="en-US" dirty="0">
              <a:effectLst/>
            </a:endParaRPr>
          </a:p>
          <a:p>
            <a:endParaRPr lang="en-US" dirty="0"/>
          </a:p>
        </p:txBody>
      </p:sp>
    </p:spTree>
    <p:extLst>
      <p:ext uri="{BB962C8B-B14F-4D97-AF65-F5344CB8AC3E}">
        <p14:creationId xmlns:p14="http://schemas.microsoft.com/office/powerpoint/2010/main" val="216243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Resources header"/>
          <p:cNvGrpSpPr/>
          <p:nvPr/>
        </p:nvGrpSpPr>
        <p:grpSpPr>
          <a:xfrm>
            <a:off x="9922681" y="-1676"/>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1" name="Text Placeholder 2">
            <a:extLst>
              <a:ext uri="{FF2B5EF4-FFF2-40B4-BE49-F238E27FC236}">
                <a16:creationId xmlns:a16="http://schemas.microsoft.com/office/drawing/2014/main" id="{44417518-22FF-A545-A637-363FBCCAB9B4}"/>
              </a:ext>
            </a:extLst>
          </p:cNvPr>
          <p:cNvSpPr txBox="1">
            <a:spLocks/>
          </p:cNvSpPr>
          <p:nvPr/>
        </p:nvSpPr>
        <p:spPr>
          <a:xfrm>
            <a:off x="754060" y="277334"/>
            <a:ext cx="7099021"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Evidence-Based Programs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Settings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DD40A897-4A3A-C34D-97F8-FAC015596DF5}"/>
              </a:ext>
            </a:extLst>
          </p:cNvPr>
          <p:cNvSpPr>
            <a:spLocks noGrp="1"/>
          </p:cNvSpPr>
          <p:nvPr>
            <p:ph sz="quarter" idx="16"/>
          </p:nvPr>
        </p:nvSpPr>
        <p:spPr>
          <a:xfrm>
            <a:off x="754060" y="1949559"/>
            <a:ext cx="4503739" cy="3408317"/>
          </a:xfrm>
        </p:spPr>
        <p:txBody>
          <a:bodyPr/>
          <a:lstStyle/>
          <a:p>
            <a:pPr marL="0" indent="0">
              <a:spcAft>
                <a:spcPts val="1200"/>
              </a:spcAft>
              <a:buNone/>
            </a:pPr>
            <a:r>
              <a:rPr lang="en-US" dirty="0"/>
              <a:t>3-part webinar series on evidence-based programs in schools</a:t>
            </a:r>
          </a:p>
          <a:p>
            <a:pPr marL="971550" lvl="1" indent="-514350">
              <a:spcAft>
                <a:spcPts val="600"/>
              </a:spcAft>
              <a:buClr>
                <a:srgbClr val="6A4A62"/>
              </a:buClr>
              <a:buAutoNum type="arabicPeriod"/>
            </a:pPr>
            <a:r>
              <a:rPr lang="en-US" sz="2600" dirty="0"/>
              <a:t>Selecting</a:t>
            </a:r>
          </a:p>
          <a:p>
            <a:pPr marL="971550" lvl="1" indent="-514350">
              <a:spcAft>
                <a:spcPts val="600"/>
              </a:spcAft>
              <a:buClr>
                <a:srgbClr val="6A4A62"/>
              </a:buClr>
              <a:buAutoNum type="arabicPeriod"/>
            </a:pPr>
            <a:r>
              <a:rPr lang="en-US" sz="2600" dirty="0"/>
              <a:t>Implementing</a:t>
            </a:r>
          </a:p>
          <a:p>
            <a:pPr marL="971550" lvl="1" indent="-514350">
              <a:spcAft>
                <a:spcPts val="600"/>
              </a:spcAft>
              <a:buClr>
                <a:srgbClr val="6A4A62"/>
              </a:buClr>
              <a:buAutoNum type="arabicPeriod"/>
            </a:pPr>
            <a:r>
              <a:rPr lang="en-US" sz="2600" dirty="0"/>
              <a:t>Preparing</a:t>
            </a:r>
          </a:p>
        </p:txBody>
      </p:sp>
      <p:sp>
        <p:nvSpPr>
          <p:cNvPr id="12" name="Rectangle 11">
            <a:extLst>
              <a:ext uri="{FF2B5EF4-FFF2-40B4-BE49-F238E27FC236}">
                <a16:creationId xmlns:a16="http://schemas.microsoft.com/office/drawing/2014/main" id="{2CE118C8-D8D8-7747-85BA-3BD213298B4C}"/>
              </a:ext>
            </a:extLst>
          </p:cNvPr>
          <p:cNvSpPr/>
          <p:nvPr/>
        </p:nvSpPr>
        <p:spPr>
          <a:xfrm>
            <a:off x="6144207" y="5065488"/>
            <a:ext cx="588769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http://airhsdlearning.airws.org/EBPModule1/story_html5.html</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Thumbnail from the Evidence-Based Programs in School Settings webian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214" y="1370881"/>
            <a:ext cx="5319676" cy="3456781"/>
          </a:xfrm>
          <a:prstGeom prst="rect">
            <a:avLst/>
          </a:prstGeom>
        </p:spPr>
      </p:pic>
      <p:cxnSp>
        <p:nvCxnSpPr>
          <p:cNvPr id="14" name="Straight Connector 13">
            <a:extLst>
              <a:ext uri="{C183D7F6-B498-43B3-948B-1728B52AA6E4}">
                <adec:decorative xmlns:adec="http://schemas.microsoft.com/office/drawing/2017/decorative" val="1"/>
              </a:ext>
            </a:extLst>
          </p:cNvPr>
          <p:cNvCxnSpPr/>
          <p:nvPr/>
        </p:nvCxnSpPr>
        <p:spPr>
          <a:xfrm flipH="1">
            <a:off x="5680531" y="17650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51DEFD9B-C3E3-4E11-BAE6-633EF0895089}"/>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Evidence-Based Programs in </a:t>
            </a:r>
            <a:endParaRPr lang="en-US" dirty="0">
              <a:effectLst/>
            </a:endParaRPr>
          </a:p>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School Settings</a:t>
            </a:r>
            <a:endParaRPr lang="en-US" dirty="0">
              <a:effectLst/>
            </a:endParaRPr>
          </a:p>
          <a:p>
            <a:endParaRPr lang="en-US" dirty="0"/>
          </a:p>
        </p:txBody>
      </p:sp>
    </p:spTree>
    <p:extLst>
      <p:ext uri="{BB962C8B-B14F-4D97-AF65-F5344CB8AC3E}">
        <p14:creationId xmlns:p14="http://schemas.microsoft.com/office/powerpoint/2010/main" val="3020316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C9AF1C3A-B4B8-8941-AFD1-1555126D516D}"/>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DD04407C-A155-4848-B7FA-3CDB44D1D968}"/>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5ABC36B-E2BA-6E4E-85B2-566F1A1EEB7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481264" y="1801013"/>
            <a:ext cx="453656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ensure adequate resource capacity to implement </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mental health promotion (Tier 1) services and supports? </a:t>
            </a:r>
          </a:p>
        </p:txBody>
      </p:sp>
      <p:sp>
        <p:nvSpPr>
          <p:cNvPr id="6" name="TextBox 5"/>
          <p:cNvSpPr txBox="1"/>
          <p:nvPr/>
        </p:nvSpPr>
        <p:spPr>
          <a:xfrm>
            <a:off x="5654340" y="97484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1710680"/>
            <a:ext cx="5351820" cy="408522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S</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taffing</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capacity needed to implement services and supports.</a:t>
            </a:r>
          </a:p>
          <a:p>
            <a:pPr marL="800100" lvl="1" indent="-342900" defTabSz="457200">
              <a:lnSpc>
                <a:spcPct val="90000"/>
              </a:lnSpc>
              <a:spcBef>
                <a:spcPts val="1000"/>
              </a:spcBef>
              <a:buClr>
                <a:srgbClr val="6A4A62"/>
              </a:buClr>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A</a:t>
            </a:r>
            <a:r>
              <a:rPr lang="en-US" sz="2200" dirty="0" err="1">
                <a:solidFill>
                  <a:prstClr val="black"/>
                </a:solidFill>
                <a:latin typeface="Arial" panose="020B0604020202020204"/>
              </a:rPr>
              <a:t>vailability</a:t>
            </a:r>
            <a:r>
              <a:rPr lang="en-US" sz="2200" dirty="0">
                <a:solidFill>
                  <a:prstClr val="black"/>
                </a:solidFill>
                <a:latin typeface="Arial" panose="020B0604020202020204"/>
              </a:rPr>
              <a:t> of staff with training in providing culturally responsive, anti-racist, and equitable supports.</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I</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mplementation</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supports.</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C</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osts</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of training and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Determine whether staffing, supports, and costs are achievable.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271BC51-BC3D-4564-A5A4-1A34CEE51811}"/>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ensure adequate resource capacity to implement </a:t>
            </a:r>
            <a:endParaRPr lang="en-US" dirty="0"/>
          </a:p>
        </p:txBody>
      </p:sp>
      <p:sp>
        <p:nvSpPr>
          <p:cNvPr id="14" name="Footer Placeholder 5">
            <a:extLst>
              <a:ext uri="{FF2B5EF4-FFF2-40B4-BE49-F238E27FC236}">
                <a16:creationId xmlns:a16="http://schemas.microsoft.com/office/drawing/2014/main" id="{93812DC4-52EC-D945-B9EE-9F59B35DDC6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08739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a:extLst>
              <a:ext uri="{FF2B5EF4-FFF2-40B4-BE49-F238E27FC236}">
                <a16:creationId xmlns:a16="http://schemas.microsoft.com/office/drawing/2014/main" id="{937E3696-7F27-BD4F-B9B1-C7A31F3ACF8F}"/>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D8CA6EB0-EBE3-1145-AD41-E643DB10A061}"/>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D8B7A07-472E-C04C-96AC-FC7457B1180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9" name="Text Placeholder 2">
            <a:extLst>
              <a:ext uri="{FF2B5EF4-FFF2-40B4-BE49-F238E27FC236}">
                <a16:creationId xmlns:a16="http://schemas.microsoft.com/office/drawing/2014/main" id="{821BB0C5-4C95-2F47-AAA5-64133C6F5453}"/>
              </a:ext>
            </a:extLst>
          </p:cNvPr>
          <p:cNvSpPr txBox="1">
            <a:spLocks/>
          </p:cNvSpPr>
          <p:nvPr/>
        </p:nvSpPr>
        <p:spPr>
          <a:xfrm>
            <a:off x="487975" y="341194"/>
            <a:ext cx="595410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Intervention Planning Form</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cxnSp>
        <p:nvCxnSpPr>
          <p:cNvPr id="11" name="Straight Connector 10">
            <a:extLst>
              <a:ext uri="{C183D7F6-B498-43B3-948B-1728B52AA6E4}">
                <adec:decorative xmlns:adec="http://schemas.microsoft.com/office/drawing/2017/decorative" val="1"/>
              </a:ext>
            </a:extLst>
          </p:cNvPr>
          <p:cNvCxnSpPr/>
          <p:nvPr/>
        </p:nvCxnSpPr>
        <p:spPr>
          <a:xfrm flipV="1">
            <a:off x="487975" y="950547"/>
            <a:ext cx="5106709"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descr="Intervention Planning Form "/>
          <p:cNvPicPr>
            <a:picLocks noChangeAspect="1"/>
          </p:cNvPicPr>
          <p:nvPr/>
        </p:nvPicPr>
        <p:blipFill rotWithShape="1">
          <a:blip r:embed="rId3" cstate="hqprint">
            <a:extLst>
              <a:ext uri="{28A0092B-C50C-407E-A947-70E740481C1C}">
                <a14:useLocalDpi xmlns:a14="http://schemas.microsoft.com/office/drawing/2010/main" val="0"/>
              </a:ext>
            </a:extLst>
          </a:blip>
          <a:srcRect b="4378"/>
          <a:stretch/>
        </p:blipFill>
        <p:spPr>
          <a:xfrm>
            <a:off x="990953" y="1059836"/>
            <a:ext cx="9632930" cy="4511815"/>
          </a:xfrm>
          <a:prstGeom prst="rect">
            <a:avLst/>
          </a:prstGeom>
        </p:spPr>
      </p:pic>
      <p:sp>
        <p:nvSpPr>
          <p:cNvPr id="2" name="Title 1" hidden="1">
            <a:extLst>
              <a:ext uri="{FF2B5EF4-FFF2-40B4-BE49-F238E27FC236}">
                <a16:creationId xmlns:a16="http://schemas.microsoft.com/office/drawing/2014/main" id="{CF5EFC04-8C44-4F25-9749-4B9CB59F43C0}"/>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Intervention Planning Form</a:t>
            </a:r>
            <a:endParaRPr lang="en-US" dirty="0">
              <a:effectLst/>
            </a:endParaRPr>
          </a:p>
          <a:p>
            <a:endParaRPr lang="en-US" dirty="0"/>
          </a:p>
        </p:txBody>
      </p:sp>
      <p:sp>
        <p:nvSpPr>
          <p:cNvPr id="12" name="Footer Placeholder 5">
            <a:extLst>
              <a:ext uri="{FF2B5EF4-FFF2-40B4-BE49-F238E27FC236}">
                <a16:creationId xmlns:a16="http://schemas.microsoft.com/office/drawing/2014/main" id="{32E85256-D791-284E-944B-92BDB7ED6FF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57047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Resources header">
            <a:extLst>
              <a:ext uri="{FF2B5EF4-FFF2-40B4-BE49-F238E27FC236}">
                <a16:creationId xmlns:a16="http://schemas.microsoft.com/office/drawing/2014/main" id="{F03E4124-C088-334D-B6A0-334F5CC4A482}"/>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C0A9522E-56C3-4A40-94B1-24F20391DD1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B35B7CF-770E-A04A-A6D5-6B7AE254FA07}"/>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4" name="Text Placeholder 2">
            <a:extLst>
              <a:ext uri="{FF2B5EF4-FFF2-40B4-BE49-F238E27FC236}">
                <a16:creationId xmlns:a16="http://schemas.microsoft.com/office/drawing/2014/main" id="{8AD2DF18-47DB-4229-898A-5998A748F5A2}"/>
              </a:ext>
            </a:extLst>
          </p:cNvPr>
          <p:cNvSpPr txBox="1">
            <a:spLocks/>
          </p:cNvSpPr>
          <p:nvPr/>
        </p:nvSpPr>
        <p:spPr>
          <a:xfrm>
            <a:off x="302976" y="341194"/>
            <a:ext cx="9200517"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Implementing EBPs in School Settings Checklist</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p:cNvSpPr>
            <a:spLocks noGrp="1"/>
          </p:cNvSpPr>
          <p:nvPr>
            <p:ph sz="quarter" idx="12"/>
          </p:nvPr>
        </p:nvSpPr>
        <p:spPr>
          <a:xfrm>
            <a:off x="797849" y="1554241"/>
            <a:ext cx="5181846" cy="3890990"/>
          </a:xfrm>
        </p:spPr>
        <p:txBody>
          <a:bodyPr>
            <a:noAutofit/>
          </a:bodyPr>
          <a:lstStyle/>
          <a:p>
            <a:pPr marL="457200" indent="-457200">
              <a:lnSpc>
                <a:spcPct val="100000"/>
              </a:lnSpc>
              <a:spcBef>
                <a:spcPts val="0"/>
              </a:spcBef>
              <a:spcAft>
                <a:spcPts val="600"/>
              </a:spcAft>
              <a:buClr>
                <a:srgbClr val="6A4A62"/>
              </a:buClr>
              <a:buFont typeface="+mj-lt"/>
              <a:buAutoNum type="arabicPeriod"/>
            </a:pPr>
            <a:r>
              <a:rPr lang="en-US" sz="2200" dirty="0"/>
              <a:t>Develop a plan to track implementation of core components of the EBP.</a:t>
            </a:r>
          </a:p>
          <a:p>
            <a:pPr marL="457200" indent="-457200">
              <a:lnSpc>
                <a:spcPct val="100000"/>
              </a:lnSpc>
              <a:spcBef>
                <a:spcPts val="0"/>
              </a:spcBef>
              <a:spcAft>
                <a:spcPts val="600"/>
              </a:spcAft>
              <a:buClr>
                <a:srgbClr val="6A4A62"/>
              </a:buClr>
              <a:buFont typeface="+mj-lt"/>
              <a:buAutoNum type="arabicPeriod"/>
            </a:pPr>
            <a:r>
              <a:rPr lang="en-US" sz="2200" dirty="0"/>
              <a:t>Monitor adaptations to the EBP to check fidelity.</a:t>
            </a:r>
          </a:p>
          <a:p>
            <a:pPr marL="457200" indent="-457200">
              <a:lnSpc>
                <a:spcPct val="100000"/>
              </a:lnSpc>
              <a:spcBef>
                <a:spcPts val="0"/>
              </a:spcBef>
              <a:spcAft>
                <a:spcPts val="600"/>
              </a:spcAft>
              <a:buClr>
                <a:srgbClr val="6A4A62"/>
              </a:buClr>
              <a:buFont typeface="+mj-lt"/>
              <a:buAutoNum type="arabicPeriod"/>
            </a:pPr>
            <a:r>
              <a:rPr lang="en-US" sz="2200" dirty="0"/>
              <a:t>Ensure that quantitative and qualitative data are obtained to monitor fidelity.</a:t>
            </a:r>
          </a:p>
          <a:p>
            <a:pPr marL="457200" indent="-457200">
              <a:lnSpc>
                <a:spcPct val="100000"/>
              </a:lnSpc>
              <a:spcBef>
                <a:spcPts val="0"/>
              </a:spcBef>
              <a:buClr>
                <a:srgbClr val="6A4A62"/>
              </a:buClr>
              <a:buFont typeface="+mj-lt"/>
              <a:buAutoNum type="arabicPeriod"/>
            </a:pPr>
            <a:r>
              <a:rPr lang="en-US" sz="2200" dirty="0"/>
              <a:t>Develop a plan to address low-fidelity adherence.</a:t>
            </a:r>
          </a:p>
        </p:txBody>
      </p:sp>
      <p:pic>
        <p:nvPicPr>
          <p:cNvPr id="3" name="Picture 2" descr="Thumnail of the checklist for Implementing EBPs in School Settings">
            <a:extLst>
              <a:ext uri="{FF2B5EF4-FFF2-40B4-BE49-F238E27FC236}">
                <a16:creationId xmlns:a16="http://schemas.microsoft.com/office/drawing/2014/main" id="{99130000-9DF3-4110-9C89-E4640B43B98D}"/>
              </a:ext>
            </a:extLst>
          </p:cNvPr>
          <p:cNvPicPr>
            <a:picLocks noChangeAspect="1"/>
          </p:cNvPicPr>
          <p:nvPr/>
        </p:nvPicPr>
        <p:blipFill rotWithShape="1">
          <a:blip r:embed="rId3">
            <a:duotone>
              <a:schemeClr val="accent6">
                <a:shade val="45000"/>
                <a:satMod val="135000"/>
              </a:schemeClr>
              <a:prstClr val="white"/>
            </a:duotone>
          </a:blip>
          <a:srcRect l="16611" t="12846" r="67334" b="6563"/>
          <a:stretch/>
        </p:blipFill>
        <p:spPr>
          <a:xfrm>
            <a:off x="7549810" y="939326"/>
            <a:ext cx="3278611" cy="4628690"/>
          </a:xfrm>
          <a:prstGeom prst="rect">
            <a:avLst/>
          </a:prstGeom>
        </p:spPr>
      </p:pic>
      <p:sp>
        <p:nvSpPr>
          <p:cNvPr id="5" name="Rectangle 4">
            <a:extLst>
              <a:ext uri="{FF2B5EF4-FFF2-40B4-BE49-F238E27FC236}">
                <a16:creationId xmlns:a16="http://schemas.microsoft.com/office/drawing/2014/main" id="{41461588-9030-4675-A7C0-608BE2FE9C92}"/>
              </a:ext>
            </a:extLst>
          </p:cNvPr>
          <p:cNvSpPr/>
          <p:nvPr/>
        </p:nvSpPr>
        <p:spPr>
          <a:xfrm>
            <a:off x="583765" y="5849805"/>
            <a:ext cx="67795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https://healthysafechildren.org/sites/default/files/EBP-ModulesChkltsMod-3-508.pdf</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7" name="Straight Connector 16">
            <a:extLst>
              <a:ext uri="{C183D7F6-B498-43B3-948B-1728B52AA6E4}">
                <adec:decorative xmlns:adec="http://schemas.microsoft.com/office/drawing/2017/decorative" val="1"/>
              </a:ext>
            </a:extLst>
          </p:cNvPr>
          <p:cNvCxnSpPr/>
          <p:nvPr/>
        </p:nvCxnSpPr>
        <p:spPr>
          <a:xfrm flipH="1">
            <a:off x="6738844" y="169513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D79AE53-F5C0-4C6B-90D0-E1579FE46DD2}"/>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Implementing EBPs in School Settings Checklist</a:t>
            </a:r>
            <a:endParaRPr lang="en-US" dirty="0">
              <a:effectLst/>
            </a:endParaRPr>
          </a:p>
          <a:p>
            <a:endParaRPr lang="en-US" dirty="0"/>
          </a:p>
        </p:txBody>
      </p:sp>
    </p:spTree>
    <p:extLst>
      <p:ext uri="{BB962C8B-B14F-4D97-AF65-F5344CB8AC3E}">
        <p14:creationId xmlns:p14="http://schemas.microsoft.com/office/powerpoint/2010/main" val="424872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920979" y="2332211"/>
            <a:ext cx="3753134" cy="1857368"/>
          </a:xfrm>
        </p:spPr>
        <p:txBody>
          <a:bodyPr>
            <a:normAutofit/>
          </a:bodyPr>
          <a:lstStyle/>
          <a:p>
            <a:pPr marL="0" indent="0" algn="r">
              <a:buNone/>
            </a:pPr>
            <a:r>
              <a:rPr lang="en-US" sz="4000" b="1" dirty="0">
                <a:solidFill>
                  <a:srgbClr val="6A4A62"/>
                </a:solidFill>
              </a:rPr>
              <a:t>What Is Mental Health Promotion?</a:t>
            </a:r>
          </a:p>
        </p:txBody>
      </p:sp>
      <p:sp>
        <p:nvSpPr>
          <p:cNvPr id="7" name="Content Placeholder 2"/>
          <p:cNvSpPr>
            <a:spLocks noGrp="1"/>
          </p:cNvSpPr>
          <p:nvPr>
            <p:ph sz="half" idx="4294967295"/>
          </p:nvPr>
        </p:nvSpPr>
        <p:spPr>
          <a:xfrm>
            <a:off x="6434861" y="878782"/>
            <a:ext cx="4394579" cy="4764225"/>
          </a:xfrm>
          <a:prstGeom prst="rect">
            <a:avLst/>
          </a:prstGeom>
        </p:spPr>
        <p:txBody>
          <a:bodyPr vert="horz" lIns="91440" tIns="45720" rIns="91440" bIns="45720" rtlCol="0" anchor="ctr">
            <a:normAutofit/>
          </a:bodyPr>
          <a:lstStyle/>
          <a:p>
            <a:pPr marL="0" lvl="0" indent="0">
              <a:lnSpc>
                <a:spcPct val="100000"/>
              </a:lnSpc>
              <a:spcBef>
                <a:spcPts val="0"/>
              </a:spcBef>
              <a:buNone/>
              <a:defRPr/>
            </a:pPr>
            <a:r>
              <a:rPr lang="en-US" sz="2400" dirty="0"/>
              <a:t>Activities to foster positive social, emotional, and behavioral skills and well-being of all students regardless of their level of risk for mental health problems.</a:t>
            </a:r>
          </a:p>
        </p:txBody>
      </p:sp>
      <p:cxnSp>
        <p:nvCxnSpPr>
          <p:cNvPr id="9" name="Straight Connector 8">
            <a:extLst>
              <a:ext uri="{C183D7F6-B498-43B3-948B-1728B52AA6E4}">
                <adec:decorative xmlns:adec="http://schemas.microsoft.com/office/drawing/2017/decorative" val="1"/>
              </a:ext>
            </a:extLst>
          </p:cNvPr>
          <p:cNvCxnSpPr/>
          <p:nvPr/>
        </p:nvCxnSpPr>
        <p:spPr>
          <a:xfrm flipH="1">
            <a:off x="6047663" y="155673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021A74E-C344-40A7-8A02-B266002A6F0F}"/>
              </a:ext>
            </a:extLst>
          </p:cNvPr>
          <p:cNvSpPr>
            <a:spLocks noGrp="1"/>
          </p:cNvSpPr>
          <p:nvPr>
            <p:ph type="title" idx="4294967295"/>
          </p:nvPr>
        </p:nvSpPr>
        <p:spPr/>
        <p:txBody>
          <a:bodyPr/>
          <a:lstStyle/>
          <a:p>
            <a:r>
              <a:rPr lang="en-US" dirty="0"/>
              <a:t>What is Mental Health Promotion?</a:t>
            </a:r>
          </a:p>
        </p:txBody>
      </p:sp>
      <p:sp>
        <p:nvSpPr>
          <p:cNvPr id="10" name="Footer Placeholder 5">
            <a:extLst>
              <a:ext uri="{FF2B5EF4-FFF2-40B4-BE49-F238E27FC236}">
                <a16:creationId xmlns:a16="http://schemas.microsoft.com/office/drawing/2014/main" id="{0943C4A9-A2F0-F347-BF90-6F41ED5295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0155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24293AF6-8ACC-4740-B17E-6AA62139CD82}"/>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BF60F80-9CC8-8E41-AD2B-0FC77C77FB60}"/>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CBE6CCD-2182-F240-8991-BB1BF866DF7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27699" y="1801013"/>
            <a:ext cx="4644849"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support training and professional development, including ongoing implementation supports</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 for</a:t>
            </a:r>
            <a:r>
              <a:rPr lang="en-US" sz="2400" dirty="0">
                <a:solidFill>
                  <a:srgbClr val="6A4A62"/>
                </a:solidFill>
                <a:latin typeface="Arial" panose="020B0604020202020204"/>
              </a:rPr>
              <a:t>  mental health promotion (Tier</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 1</a:t>
            </a:r>
            <a:r>
              <a:rPr lang="en-US" sz="2400" dirty="0">
                <a:solidFill>
                  <a:srgbClr val="6A4A62"/>
                </a:solidFill>
                <a:latin typeface="Arial" panose="020B0604020202020204"/>
              </a:rPr>
              <a:t>)</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 services and supports?</a:t>
            </a:r>
          </a:p>
        </p:txBody>
      </p:sp>
      <p:sp>
        <p:nvSpPr>
          <p:cNvPr id="6" name="TextBox 5"/>
          <p:cNvSpPr txBox="1"/>
          <p:nvPr/>
        </p:nvSpPr>
        <p:spPr>
          <a:xfrm>
            <a:off x="5679740" y="120016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39" y="2002891"/>
            <a:ext cx="6219213" cy="380104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interactive training.</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ongoing support for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400" dirty="0">
                <a:solidFill>
                  <a:prstClr val="black"/>
                </a:solidFill>
                <a:latin typeface="Arial" panose="020B0604020202020204"/>
              </a:rPr>
              <a:t>Ensure trainings and supports appropriately attend to cultural responsiveness, anti-racism, and equity.</a:t>
            </a:r>
          </a:p>
          <a:p>
            <a:pPr marL="342900" indent="-342900" defTabSz="457200">
              <a:lnSpc>
                <a:spcPct val="90000"/>
              </a:lnSpc>
              <a:spcBef>
                <a:spcPts val="1000"/>
              </a:spcBef>
              <a:buClr>
                <a:srgbClr val="6A4A62"/>
              </a:buClr>
              <a:buFont typeface="Arial" panose="020B0604020202020204" pitchFamily="34" charset="0"/>
              <a:buChar char="•"/>
              <a:defRPr/>
            </a:pPr>
            <a:r>
              <a:rPr lang="en-US" sz="2400" b="1" dirty="0">
                <a:solidFill>
                  <a:prstClr val="black"/>
                </a:solidFill>
                <a:latin typeface="Arial" panose="020B0604020202020204"/>
              </a:rPr>
              <a:t>NOTE: </a:t>
            </a:r>
            <a:r>
              <a:rPr lang="en-US" sz="2400" dirty="0">
                <a:solidFill>
                  <a:prstClr val="black"/>
                </a:solidFill>
                <a:latin typeface="Arial" panose="020B0604020202020204"/>
              </a:rPr>
              <a:t>Distributing materials and one-time didactic trainings without follow-up support are </a:t>
            </a:r>
            <a:r>
              <a:rPr lang="en-US" sz="2400" b="1" dirty="0">
                <a:solidFill>
                  <a:prstClr val="black"/>
                </a:solidFill>
                <a:latin typeface="Arial" panose="020B0604020202020204"/>
              </a:rPr>
              <a:t>not</a:t>
            </a:r>
            <a:r>
              <a:rPr lang="en-US" sz="2400" dirty="0">
                <a:solidFill>
                  <a:prstClr val="black"/>
                </a:solidFill>
                <a:latin typeface="Arial" panose="020B0604020202020204"/>
              </a:rPr>
              <a:t> best practices to support implementation.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460936" y="171067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D928970-2716-459E-AAF1-F00CC8A3A6BD}"/>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support training and professional development, including ongoing implementation supports</a:t>
            </a:r>
            <a:endParaRPr lang="en-US" dirty="0"/>
          </a:p>
        </p:txBody>
      </p:sp>
      <p:sp>
        <p:nvSpPr>
          <p:cNvPr id="14" name="Footer Placeholder 5">
            <a:extLst>
              <a:ext uri="{FF2B5EF4-FFF2-40B4-BE49-F238E27FC236}">
                <a16:creationId xmlns:a16="http://schemas.microsoft.com/office/drawing/2014/main" id="{BF84BF33-D014-9143-ABA4-CF9C099176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31389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81121" y="1213908"/>
            <a:ext cx="3470521" cy="3877224"/>
          </a:xfrm>
          <a:prstGeom prst="rect">
            <a:avLst/>
          </a:prstGeom>
          <a:effectLst/>
        </p:spPr>
      </p:pic>
      <p:sp>
        <p:nvSpPr>
          <p:cNvPr id="7" name="Title 1"/>
          <p:cNvSpPr>
            <a:spLocks noGrp="1"/>
          </p:cNvSpPr>
          <p:nvPr>
            <p:ph type="title"/>
          </p:nvPr>
        </p:nvSpPr>
        <p:spPr>
          <a:xfrm>
            <a:off x="5126431" y="782679"/>
            <a:ext cx="6012623" cy="900135"/>
          </a:xfrm>
        </p:spPr>
        <p:txBody>
          <a:bodyPr vert="horz" lIns="91440" tIns="45720" rIns="91440" bIns="45720" rtlCol="0" anchor="b">
            <a:normAutofit/>
          </a:bodyPr>
          <a:lstStyle/>
          <a:p>
            <a:r>
              <a:rPr lang="en-US" sz="2800" dirty="0"/>
              <a:t>What Does the Research Say About Training?</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126433" y="1923843"/>
            <a:ext cx="6404507" cy="3070676"/>
          </a:xfrm>
          <a:prstGeom prst="rect">
            <a:avLst/>
          </a:prstGeom>
        </p:spPr>
        <p:txBody>
          <a:bodyPr vert="horz" lIns="91440" tIns="45720" rIns="91440" bIns="45720" rtlCol="0">
            <a:noAutofit/>
          </a:bodyPr>
          <a:lstStyle/>
          <a:p>
            <a:pPr>
              <a:buClr>
                <a:srgbClr val="6A4A62"/>
              </a:buClr>
            </a:pPr>
            <a:r>
              <a:rPr lang="en-US" sz="2400" dirty="0"/>
              <a:t>One-time training may improve knowledge or attitudes, but not practice.</a:t>
            </a:r>
          </a:p>
          <a:p>
            <a:pPr>
              <a:buClr>
                <a:srgbClr val="6A4A62"/>
              </a:buClr>
            </a:pPr>
            <a:r>
              <a:rPr lang="en-US" sz="2400" dirty="0"/>
              <a:t>Ongoing coaching and consultation predicts skill learning and application.</a:t>
            </a:r>
          </a:p>
          <a:p>
            <a:pPr>
              <a:buClr>
                <a:srgbClr val="6A4A62"/>
              </a:buClr>
            </a:pPr>
            <a:r>
              <a:rPr lang="en-US" sz="2400" dirty="0"/>
              <a:t>Train-the-trainer models require substantial oversight.</a:t>
            </a:r>
          </a:p>
          <a:p>
            <a:pPr>
              <a:buClr>
                <a:srgbClr val="6A4A62"/>
              </a:buClr>
            </a:pPr>
            <a:r>
              <a:rPr lang="en-US" sz="2400" dirty="0"/>
              <a:t>80% success after 3 years of implementation with appropriate planning and ongoing support.</a:t>
            </a:r>
          </a:p>
          <a:p>
            <a:endParaRPr lang="en-US" sz="2400" dirty="0"/>
          </a:p>
        </p:txBody>
      </p:sp>
      <p:cxnSp>
        <p:nvCxnSpPr>
          <p:cNvPr id="11" name="Straight Connector 10">
            <a:extLst>
              <a:ext uri="{C183D7F6-B498-43B3-948B-1728B52AA6E4}">
                <adec:decorative xmlns:adec="http://schemas.microsoft.com/office/drawing/2017/decorative" val="1"/>
              </a:ext>
            </a:extLst>
          </p:cNvPr>
          <p:cNvCxnSpPr/>
          <p:nvPr/>
        </p:nvCxnSpPr>
        <p:spPr>
          <a:xfrm flipH="1">
            <a:off x="4861918" y="16828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92AECCDA-DFB2-F241-8A62-1902A66BA65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55422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789CB314-C313-EA4E-B2CD-E68BF2E9BED1}"/>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C6B3CE52-B88D-3843-B0AC-4ADDEEF279AC}"/>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69A79B9-DB65-3544-A800-BEA849B12335}"/>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819397" y="1801013"/>
            <a:ext cx="41984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monitor fidelity of mental health promotion (Tier 1) services and supports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742923"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742922" y="1723638"/>
            <a:ext cx="5514885"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your tool or system measures adherence to content, quality of delivery, and logistics.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frequency of fidelity measurement.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and track adaptations.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keep improving.</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409188" y="169772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2EED758-1761-442B-9179-044594978EFB}"/>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monitor fidelity of mental health promotion</a:t>
            </a:r>
            <a:endParaRPr lang="en-US" dirty="0"/>
          </a:p>
        </p:txBody>
      </p:sp>
      <p:sp>
        <p:nvSpPr>
          <p:cNvPr id="14" name="Footer Placeholder 5">
            <a:extLst>
              <a:ext uri="{FF2B5EF4-FFF2-40B4-BE49-F238E27FC236}">
                <a16:creationId xmlns:a16="http://schemas.microsoft.com/office/drawing/2014/main" id="{A5C46FA8-94A7-874D-8E19-90D7F2A4908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52513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1B8C-3932-41E8-A9D7-33BE43729C8B}"/>
              </a:ext>
            </a:extLst>
          </p:cNvPr>
          <p:cNvSpPr>
            <a:spLocks noGrp="1"/>
          </p:cNvSpPr>
          <p:nvPr>
            <p:ph type="title"/>
          </p:nvPr>
        </p:nvSpPr>
        <p:spPr>
          <a:xfrm>
            <a:off x="956566" y="256844"/>
            <a:ext cx="10515600" cy="1078662"/>
          </a:xfrm>
        </p:spPr>
        <p:txBody>
          <a:bodyPr>
            <a:normAutofit/>
          </a:bodyPr>
          <a:lstStyle/>
          <a:p>
            <a:r>
              <a:rPr lang="en-US" sz="4000" b="1" dirty="0">
                <a:solidFill>
                  <a:srgbClr val="6A4A62"/>
                </a:solidFill>
                <a:latin typeface="Arial  "/>
              </a:rPr>
              <a:t>What Is Fidelity Monitoring?</a:t>
            </a:r>
            <a:endParaRPr lang="en-US" sz="4000" b="1" dirty="0">
              <a:latin typeface="Arial  "/>
            </a:endParaRPr>
          </a:p>
        </p:txBody>
      </p:sp>
      <p:sp>
        <p:nvSpPr>
          <p:cNvPr id="4" name="Content Placeholder 3"/>
          <p:cNvSpPr>
            <a:spLocks noGrp="1"/>
          </p:cNvSpPr>
          <p:nvPr>
            <p:ph idx="1"/>
          </p:nvPr>
        </p:nvSpPr>
        <p:spPr>
          <a:xfrm>
            <a:off x="956565" y="1690690"/>
            <a:ext cx="9944045" cy="4313068"/>
          </a:xfrm>
        </p:spPr>
        <p:txBody>
          <a:bodyPr>
            <a:normAutofit/>
          </a:bodyPr>
          <a:lstStyle/>
          <a:p>
            <a:pPr marL="0" indent="0">
              <a:spcAft>
                <a:spcPts val="1200"/>
              </a:spcAft>
              <a:buNone/>
            </a:pPr>
            <a:r>
              <a:rPr lang="en-US" sz="3000" dirty="0"/>
              <a:t>A system of evaluating the degree to which an intervention or program is implemented as intended, which requires you to:</a:t>
            </a:r>
          </a:p>
          <a:p>
            <a:pPr lvl="1">
              <a:spcAft>
                <a:spcPts val="600"/>
              </a:spcAft>
              <a:buClr>
                <a:srgbClr val="6A4A62"/>
              </a:buClr>
            </a:pPr>
            <a:r>
              <a:rPr lang="en-US" sz="2600" dirty="0"/>
              <a:t>Clarify what the intervention or program intends to achieve.</a:t>
            </a:r>
          </a:p>
          <a:p>
            <a:pPr lvl="1">
              <a:spcAft>
                <a:spcPts val="600"/>
              </a:spcAft>
              <a:buClr>
                <a:srgbClr val="6A4A62"/>
              </a:buClr>
            </a:pPr>
            <a:r>
              <a:rPr lang="en-US" sz="2600" dirty="0"/>
              <a:t>Monitor and track the extent to which intentions are achieved.</a:t>
            </a:r>
          </a:p>
          <a:p>
            <a:pPr lvl="1">
              <a:buClr>
                <a:srgbClr val="6A4A62"/>
              </a:buClr>
            </a:pPr>
            <a:r>
              <a:rPr lang="en-US" sz="2600" dirty="0"/>
              <a:t>Analyze why actions and/or methods are leading to observed outcomes.</a:t>
            </a:r>
          </a:p>
          <a:p>
            <a:pPr marL="0" indent="0" algn="r">
              <a:buNone/>
            </a:pPr>
            <a:endParaRPr lang="en-US" sz="4000" b="1" dirty="0">
              <a:solidFill>
                <a:srgbClr val="6A4A62"/>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flipV="1">
            <a:off x="1053840" y="1239843"/>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DF8F02D4-C1DE-7B4B-B401-1F23EE00B99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44962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Resources ">
            <a:extLst>
              <a:ext uri="{FF2B5EF4-FFF2-40B4-BE49-F238E27FC236}">
                <a16:creationId xmlns:a16="http://schemas.microsoft.com/office/drawing/2014/main" id="{552F4678-1222-8A41-86CA-7D94CA012003}"/>
              </a:ext>
            </a:extLst>
          </p:cNvPr>
          <p:cNvGrpSpPr/>
          <p:nvPr/>
        </p:nvGrpSpPr>
        <p:grpSpPr>
          <a:xfrm>
            <a:off x="9922681" y="0"/>
            <a:ext cx="2269319" cy="682388"/>
            <a:chOff x="6874681" y="0"/>
            <a:chExt cx="2269319" cy="682388"/>
          </a:xfrm>
        </p:grpSpPr>
        <p:sp>
          <p:nvSpPr>
            <p:cNvPr id="7" name="Rectangle 8">
              <a:extLst>
                <a:ext uri="{FF2B5EF4-FFF2-40B4-BE49-F238E27FC236}">
                  <a16:creationId xmlns:a16="http://schemas.microsoft.com/office/drawing/2014/main" id="{231E215C-09B5-8F43-98AF-1BF0EF43AF3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5A6A5FA-AD9C-8744-8745-E65FB8BF1B3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a:extLst>
              <a:ext uri="{FF2B5EF4-FFF2-40B4-BE49-F238E27FC236}">
                <a16:creationId xmlns:a16="http://schemas.microsoft.com/office/drawing/2014/main" id="{8AD2DF18-47DB-4229-898A-5998A748F5A2}"/>
              </a:ext>
            </a:extLst>
          </p:cNvPr>
          <p:cNvSpPr txBox="1">
            <a:spLocks/>
          </p:cNvSpPr>
          <p:nvPr/>
        </p:nvSpPr>
        <p:spPr>
          <a:xfrm>
            <a:off x="346592" y="378593"/>
            <a:ext cx="7806308"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Fidelity Monitoring Checklist</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Content Placeholder 3"/>
          <p:cNvSpPr txBox="1">
            <a:spLocks/>
          </p:cNvSpPr>
          <p:nvPr/>
        </p:nvSpPr>
        <p:spPr>
          <a:xfrm>
            <a:off x="608383" y="1785235"/>
            <a:ext cx="5231466" cy="329972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the frequency of fidelity measurement.</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 for acceptable levels of fidelity.</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adaptations.</a:t>
            </a:r>
          </a:p>
        </p:txBody>
      </p:sp>
      <p:cxnSp>
        <p:nvCxnSpPr>
          <p:cNvPr id="4" name="Straight Connector 3">
            <a:extLst>
              <a:ext uri="{C183D7F6-B498-43B3-948B-1728B52AA6E4}">
                <adec:decorative xmlns:adec="http://schemas.microsoft.com/office/drawing/2017/decorative" val="1"/>
              </a:ext>
            </a:extLst>
          </p:cNvPr>
          <p:cNvCxnSpPr/>
          <p:nvPr/>
        </p:nvCxnSpPr>
        <p:spPr>
          <a:xfrm flipH="1">
            <a:off x="6296236" y="20309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humbnail of the Planning Checklist for Monitoring Fidelity of Evidence-Based Practices (EBPs)"/>
          <p:cNvPicPr>
            <a:picLocks noChangeAspect="1"/>
          </p:cNvPicPr>
          <p:nvPr/>
        </p:nvPicPr>
        <p:blipFill rotWithShape="1">
          <a:blip r:embed="rId3" cstate="hqprint">
            <a:extLst>
              <a:ext uri="{28A0092B-C50C-407E-A947-70E740481C1C}">
                <a14:useLocalDpi xmlns:a14="http://schemas.microsoft.com/office/drawing/2010/main" val="0"/>
              </a:ext>
            </a:extLst>
          </a:blip>
          <a:srcRect b="3850"/>
          <a:stretch/>
        </p:blipFill>
        <p:spPr>
          <a:xfrm>
            <a:off x="7188645" y="986184"/>
            <a:ext cx="4342295" cy="5597788"/>
          </a:xfrm>
          <a:prstGeom prst="rect">
            <a:avLst/>
          </a:prstGeom>
        </p:spPr>
      </p:pic>
      <p:sp>
        <p:nvSpPr>
          <p:cNvPr id="9" name="Title 8" hidden="1">
            <a:extLst>
              <a:ext uri="{FF2B5EF4-FFF2-40B4-BE49-F238E27FC236}">
                <a16:creationId xmlns:a16="http://schemas.microsoft.com/office/drawing/2014/main" id="{A04F126B-3B9D-4253-AC05-177BB55F15C2}"/>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Fidelity Monitoring Checklist</a:t>
            </a:r>
            <a:endParaRPr lang="en-US" dirty="0">
              <a:effectLst/>
            </a:endParaRPr>
          </a:p>
          <a:p>
            <a:endParaRPr lang="en-US" dirty="0"/>
          </a:p>
        </p:txBody>
      </p:sp>
    </p:spTree>
    <p:extLst>
      <p:ext uri="{BB962C8B-B14F-4D97-AF65-F5344CB8AC3E}">
        <p14:creationId xmlns:p14="http://schemas.microsoft.com/office/powerpoint/2010/main" val="1202947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66273" y="1461118"/>
            <a:ext cx="3205827" cy="3581511"/>
          </a:xfrm>
          <a:prstGeom prst="rect">
            <a:avLst/>
          </a:prstGeom>
          <a:effectLst/>
        </p:spPr>
      </p:pic>
      <p:sp>
        <p:nvSpPr>
          <p:cNvPr id="7" name="Title 1"/>
          <p:cNvSpPr>
            <a:spLocks noGrp="1"/>
          </p:cNvSpPr>
          <p:nvPr>
            <p:ph type="title"/>
          </p:nvPr>
        </p:nvSpPr>
        <p:spPr>
          <a:xfrm>
            <a:off x="5303747" y="753420"/>
            <a:ext cx="4358414" cy="616462"/>
          </a:xfrm>
        </p:spPr>
        <p:txBody>
          <a:bodyPr vert="horz" lIns="91440" tIns="45720" rIns="91440" bIns="45720" rtlCol="0" anchor="b">
            <a:normAutofit/>
          </a:bodyPr>
          <a:lstStyle/>
          <a:p>
            <a:r>
              <a:rPr lang="en-US" sz="3000" dirty="0"/>
              <a:t>Fidelity Monitoring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03746" y="1514946"/>
            <a:ext cx="6167817" cy="3702718"/>
          </a:xfrm>
          <a:prstGeom prst="rect">
            <a:avLst/>
          </a:prstGeom>
        </p:spPr>
        <p:txBody>
          <a:bodyPr vert="horz" lIns="91440" tIns="45720" rIns="91440" bIns="45720" rtlCol="0">
            <a:noAutofit/>
          </a:bodyPr>
          <a:lstStyle/>
          <a:p>
            <a:pPr>
              <a:buClr>
                <a:srgbClr val="6A4A62"/>
              </a:buClr>
            </a:pPr>
            <a:r>
              <a:rPr lang="en-US" sz="2400" dirty="0"/>
              <a:t>Plan ahead for fidelity monitoring methods and tools before implementation.</a:t>
            </a:r>
          </a:p>
          <a:p>
            <a:pPr>
              <a:buClr>
                <a:srgbClr val="6A4A62"/>
              </a:buClr>
            </a:pPr>
            <a:r>
              <a:rPr lang="en-US" sz="2400" dirty="0"/>
              <a:t>Decide how to strike a balance between fidelity and adaptation.</a:t>
            </a:r>
          </a:p>
          <a:p>
            <a:pPr lvl="1">
              <a:buClr>
                <a:srgbClr val="6A4A62"/>
              </a:buClr>
            </a:pPr>
            <a:r>
              <a:rPr lang="en-US" sz="1800" b="1" dirty="0"/>
              <a:t>Fidelity</a:t>
            </a:r>
            <a:r>
              <a:rPr lang="en-US" sz="1800" dirty="0"/>
              <a:t> – degree to which a program or practice is implemented as intended.</a:t>
            </a:r>
          </a:p>
          <a:p>
            <a:pPr lvl="1">
              <a:buClr>
                <a:srgbClr val="6A4A62"/>
              </a:buClr>
            </a:pPr>
            <a:r>
              <a:rPr lang="en-US" sz="1800" b="1" dirty="0"/>
              <a:t>Adaptation</a:t>
            </a:r>
            <a:r>
              <a:rPr lang="en-US" sz="1800" dirty="0"/>
              <a:t> – how much, and in what ways, a program or practice is changed to meet local circumstances.</a:t>
            </a:r>
          </a:p>
          <a:p>
            <a:pPr>
              <a:buClr>
                <a:srgbClr val="6A4A62"/>
              </a:buClr>
            </a:pPr>
            <a:r>
              <a:rPr lang="en-US" sz="2400" dirty="0"/>
              <a:t>Share fidelity data back with implementers and other key members of the team to make continuous improvements.</a:t>
            </a:r>
          </a:p>
          <a:p>
            <a:endParaRPr lang="en-US" sz="2400" dirty="0"/>
          </a:p>
          <a:p>
            <a:pPr>
              <a:lnSpc>
                <a:spcPct val="140000"/>
              </a:lnSpc>
              <a:spcBef>
                <a:spcPts val="0"/>
              </a:spcBef>
              <a:buClr>
                <a:srgbClr val="6A4A62"/>
              </a:buClr>
            </a:pPr>
            <a:endParaRPr lang="en-US" sz="2000" dirty="0"/>
          </a:p>
        </p:txBody>
      </p:sp>
      <p:cxnSp>
        <p:nvCxnSpPr>
          <p:cNvPr id="11" name="Straight Connector 10">
            <a:extLst>
              <a:ext uri="{C183D7F6-B498-43B3-948B-1728B52AA6E4}">
                <adec:decorative xmlns:adec="http://schemas.microsoft.com/office/drawing/2017/decorative" val="1"/>
              </a:ext>
            </a:extLst>
          </p:cNvPr>
          <p:cNvCxnSpPr/>
          <p:nvPr/>
        </p:nvCxnSpPr>
        <p:spPr>
          <a:xfrm flipH="1">
            <a:off x="4819641" y="15477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CCCDE6DD-0E43-5443-B52E-33454A34C7B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016965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320" y="764010"/>
            <a:ext cx="4474932" cy="904382"/>
          </a:xfrm>
        </p:spPr>
        <p:txBody>
          <a:bodyPr>
            <a:normAutofit/>
          </a:bodyPr>
          <a:lstStyle/>
          <a:p>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19" y="1668392"/>
            <a:ext cx="6359091" cy="4097408"/>
          </a:xfrm>
          <a:prstGeom prst="rect">
            <a:avLst/>
          </a:prstGeom>
        </p:spPr>
        <p:txBody>
          <a:bodyPr vert="horz" lIns="91440" tIns="45720" rIns="91440" bIns="45720" rtlCol="0">
            <a:normAutofit fontScale="92500" lnSpcReduction="10000"/>
          </a:bodyPr>
          <a:lstStyle/>
          <a:p>
            <a:pPr marL="0" indent="0" algn="just">
              <a:lnSpc>
                <a:spcPct val="120000"/>
              </a:lnSpc>
              <a:spcBef>
                <a:spcPts val="0"/>
              </a:spcBef>
              <a:buNone/>
            </a:pPr>
            <a:r>
              <a:rPr lang="en-US" sz="1700" dirty="0"/>
              <a:t>One large urban school district decided to implement Restorative Practices district-wide, but started with select schools to closely monitor fidelity and implementation to inform sustainable scale-up. Every adult in the school attended a 1-day interactive training, including instructional and non-instructional staff and community partners. A fidelity monitoring tool was developed and a team of 2 Restorative Practices trainers employed by the district conducted 2-day trainings for each school, followed by ongoing consultation and coaching and fidelity monitoring every fall and spring. The fidelity metric included a principal interview, staff interview, student interview, restorative circle observation, and overall school observation. Scores fall in the ranges of “not implemented,” “developing,” or “effective.” Fidelity data were used in feedback and planning meetings with principals to plan targeted coaching.</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797" y="1106905"/>
            <a:ext cx="3248297" cy="4487779"/>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flipH="1">
            <a:off x="4819641"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BCE9D646-ED64-FC41-B57B-71ABB00E8C3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678997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EFFDDE8-D3D7-4C0A-AD0C-C2157C9829B9}"/>
              </a:ext>
            </a:extLst>
          </p:cNvPr>
          <p:cNvSpPr txBox="1">
            <a:spLocks/>
          </p:cNvSpPr>
          <p:nvPr/>
        </p:nvSpPr>
        <p:spPr>
          <a:xfrm>
            <a:off x="1268204" y="2067666"/>
            <a:ext cx="3493827" cy="22799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4300" b="1" i="0" u="none" strike="noStrike" kern="1200" cap="none" spc="0" normalizeH="0" baseline="0" noProof="0" dirty="0">
                <a:ln>
                  <a:noFill/>
                </a:ln>
                <a:solidFill>
                  <a:srgbClr val="6A4A62"/>
                </a:solidFill>
                <a:effectLst/>
                <a:uLnTx/>
                <a:uFillTx/>
                <a:latin typeface="Arial" panose="020B0604020202020204"/>
                <a:ea typeface="+mn-ea"/>
                <a:cs typeface="+mn-cs"/>
              </a:rPr>
              <a:t>Reflection: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rPr>
              <a:t>What mental health promotion services and supports does your district/school provide?</a:t>
            </a:r>
          </a:p>
        </p:txBody>
      </p:sp>
      <p:sp>
        <p:nvSpPr>
          <p:cNvPr id="7" name="Title 1"/>
          <p:cNvSpPr>
            <a:spLocks noGrp="1"/>
          </p:cNvSpPr>
          <p:nvPr>
            <p:ph type="title"/>
          </p:nvPr>
        </p:nvSpPr>
        <p:spPr>
          <a:xfrm>
            <a:off x="5798516" y="988966"/>
            <a:ext cx="6816090" cy="597219"/>
          </a:xfrm>
        </p:spPr>
        <p:txBody>
          <a:bodyPr vert="horz" lIns="91440" tIns="45720" rIns="91440" bIns="45720" rtlCol="0" anchor="b">
            <a:noAutofit/>
          </a:bodyPr>
          <a:lstStyle/>
          <a:p>
            <a:r>
              <a:rPr lang="en-US" sz="3000" dirty="0"/>
              <a:t>Questions to Consider</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890315" y="1684050"/>
            <a:ext cx="5343742" cy="4184004"/>
          </a:xfrm>
          <a:prstGeom prst="rect">
            <a:avLst/>
          </a:prstGeom>
        </p:spPr>
        <p:txBody>
          <a:bodyPr vert="horz" lIns="91440" tIns="45720" rIns="91440" bIns="45720" rtlCol="0">
            <a:normAutofit/>
          </a:bodyPr>
          <a:lstStyle/>
          <a:p>
            <a:r>
              <a:rPr lang="en-US" sz="2200" dirty="0"/>
              <a:t>Are the services and supports evidence-based?</a:t>
            </a:r>
          </a:p>
          <a:p>
            <a:pPr marL="0" indent="0">
              <a:buNone/>
            </a:pPr>
            <a:endParaRPr lang="en-US" sz="2200" dirty="0"/>
          </a:p>
          <a:p>
            <a:pPr>
              <a:spcAft>
                <a:spcPts val="600"/>
              </a:spcAft>
              <a:buClr>
                <a:srgbClr val="6A4A62"/>
              </a:buClr>
            </a:pPr>
            <a:r>
              <a:rPr lang="en-US" sz="2200" dirty="0"/>
              <a:t>Do you have the right mix of mental health promotion services and supports for your students’ strengths, needs, and cultural and linguistic characteristics?</a:t>
            </a:r>
          </a:p>
          <a:p>
            <a:pPr marL="0" indent="0">
              <a:spcAft>
                <a:spcPts val="600"/>
              </a:spcAft>
              <a:buClr>
                <a:srgbClr val="6A4A62"/>
              </a:buClr>
              <a:buNone/>
            </a:pPr>
            <a:r>
              <a:rPr lang="en-US" sz="2200" dirty="0"/>
              <a:t> </a:t>
            </a:r>
          </a:p>
          <a:p>
            <a:pPr>
              <a:buClr>
                <a:srgbClr val="6A4A62"/>
              </a:buClr>
            </a:pPr>
            <a:r>
              <a:rPr lang="en-US" sz="2200" dirty="0"/>
              <a:t>Are there programs being implemented that would benefit from fidelity monitoring? </a:t>
            </a:r>
          </a:p>
          <a:p>
            <a:pPr marL="742950" lvl="1">
              <a:lnSpc>
                <a:spcPct val="130000"/>
              </a:lnSpc>
              <a:spcBef>
                <a:spcPts val="0"/>
              </a:spcBef>
              <a:buClr>
                <a:srgbClr val="6A4A62"/>
              </a:buClr>
            </a:pPr>
            <a:endParaRPr lang="en-US" sz="1800" dirty="0"/>
          </a:p>
          <a:p>
            <a:pPr marL="742950" lvl="1">
              <a:lnSpc>
                <a:spcPct val="130000"/>
              </a:lnSpc>
              <a:spcBef>
                <a:spcPts val="0"/>
              </a:spcBef>
              <a:buClr>
                <a:srgbClr val="6A4A62"/>
              </a:buClr>
            </a:pPr>
            <a:endParaRPr lang="en-US" sz="1600" dirty="0"/>
          </a:p>
        </p:txBody>
      </p:sp>
      <p:sp>
        <p:nvSpPr>
          <p:cNvPr id="11" name="Rounded Rectangular Callout 10">
            <a:extLst>
              <a:ext uri="{FF2B5EF4-FFF2-40B4-BE49-F238E27FC236}">
                <a16:creationId xmlns:a16="http://schemas.microsoft.com/office/drawing/2014/main" id="{5CB5F9B4-C9EC-EE4B-9581-C4DC367C9E7B}"/>
              </a:ext>
              <a:ext uri="{C183D7F6-B498-43B3-948B-1728B52AA6E4}">
                <adec:decorative xmlns:adec="http://schemas.microsoft.com/office/drawing/2017/decorative" val="1"/>
              </a:ext>
            </a:extLst>
          </p:cNvPr>
          <p:cNvSpPr/>
          <p:nvPr/>
        </p:nvSpPr>
        <p:spPr>
          <a:xfrm>
            <a:off x="908850" y="1586185"/>
            <a:ext cx="3853181" cy="3242884"/>
          </a:xfrm>
          <a:prstGeom prst="wedgeRoundRectCallout">
            <a:avLst>
              <a:gd name="adj1" fmla="val -36001"/>
              <a:gd name="adj2" fmla="val 81724"/>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C183D7F6-B498-43B3-948B-1728B52AA6E4}">
                <adec:decorative xmlns:adec="http://schemas.microsoft.com/office/drawing/2017/decorative" val="1"/>
              </a:ext>
            </a:extLst>
          </p:cNvPr>
          <p:cNvCxnSpPr/>
          <p:nvPr/>
        </p:nvCxnSpPr>
        <p:spPr>
          <a:xfrm flipH="1">
            <a:off x="5409188" y="169772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07A0BBEC-F9BA-A542-809A-ED7FF5FA6C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538740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891057" y="4138863"/>
            <a:ext cx="4851306" cy="1636295"/>
          </a:xfrm>
        </p:spPr>
        <p:txBody>
          <a:bodyPr>
            <a:normAutofit fontScale="47500" lnSpcReduction="20000"/>
          </a:bodyPr>
          <a:lstStyle/>
          <a:p>
            <a:pPr marL="0" indent="0" algn="ctr">
              <a:buNone/>
            </a:pPr>
            <a:r>
              <a:rPr lang="en-US" sz="6700" b="1" dirty="0">
                <a:solidFill>
                  <a:srgbClr val="6A4A62"/>
                </a:solidFill>
              </a:rPr>
              <a:t>Discussion</a:t>
            </a:r>
          </a:p>
          <a:p>
            <a:pPr marL="0" indent="0" algn="ctr">
              <a:lnSpc>
                <a:spcPct val="110000"/>
              </a:lnSpc>
              <a:buNone/>
            </a:pPr>
            <a:r>
              <a:rPr lang="en-US" sz="4200" dirty="0"/>
              <a:t>How does this content fit with your district understanding and policy/practice related to mental health promotion?</a:t>
            </a:r>
          </a:p>
        </p:txBody>
      </p:sp>
      <p:sp>
        <p:nvSpPr>
          <p:cNvPr id="6" name="Title 3">
            <a:extLst>
              <a:ext uri="{FF2B5EF4-FFF2-40B4-BE49-F238E27FC236}">
                <a16:creationId xmlns:a16="http://schemas.microsoft.com/office/drawing/2014/main" id="{734E2AFF-3529-48E3-80D6-185F6D46AFF0}"/>
              </a:ext>
            </a:extLst>
          </p:cNvPr>
          <p:cNvSpPr txBox="1">
            <a:spLocks/>
          </p:cNvSpPr>
          <p:nvPr/>
        </p:nvSpPr>
        <p:spPr>
          <a:xfrm>
            <a:off x="6887715" y="1887067"/>
            <a:ext cx="3626763"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6A4A62"/>
                </a:solidFill>
                <a:effectLst/>
                <a:uLnTx/>
                <a:uFillTx/>
                <a:latin typeface="Arial"/>
                <a:ea typeface="+mj-ea"/>
                <a:cs typeface="+mj-cs"/>
              </a:rPr>
              <a:t>Strategic Planning</a:t>
            </a:r>
          </a:p>
        </p:txBody>
      </p:sp>
      <p:sp>
        <p:nvSpPr>
          <p:cNvPr id="7" name="Content Placeholder 2"/>
          <p:cNvSpPr>
            <a:spLocks noGrp="1"/>
          </p:cNvSpPr>
          <p:nvPr>
            <p:ph sz="half" idx="4294967295"/>
          </p:nvPr>
        </p:nvSpPr>
        <p:spPr>
          <a:xfrm>
            <a:off x="6887715" y="2777482"/>
            <a:ext cx="4900706" cy="1951571"/>
          </a:xfrm>
          <a:prstGeom prst="rect">
            <a:avLst/>
          </a:prstGeom>
        </p:spPr>
        <p:txBody>
          <a:bodyPr vert="horz" lIns="91440" tIns="45720" rIns="91440" bIns="45720" rtlCol="0" anchor="ctr">
            <a:normAutofit/>
          </a:bodyPr>
          <a:lstStyle/>
          <a:p>
            <a:pPr>
              <a:buClr>
                <a:srgbClr val="6A4A62"/>
              </a:buClr>
            </a:pPr>
            <a:r>
              <a:rPr lang="en-US" sz="2400" dirty="0"/>
              <a:t>State a specific goal for your district within this domain.</a:t>
            </a:r>
          </a:p>
          <a:p>
            <a:pPr>
              <a:buClr>
                <a:srgbClr val="6A4A62"/>
              </a:buClr>
            </a:pPr>
            <a:r>
              <a:rPr lang="en-US" sz="2400" dirty="0"/>
              <a:t>List 3 potential action steps to move this goal forward.</a:t>
            </a:r>
          </a:p>
          <a:p>
            <a:pPr marL="0" indent="0">
              <a:buNone/>
            </a:pPr>
            <a:endParaRPr lang="en-US" sz="2400"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6338294" y="162264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057" y="1031021"/>
            <a:ext cx="4851306" cy="2871971"/>
          </a:xfrm>
          <a:prstGeom prst="rect">
            <a:avLst/>
          </a:prstGeom>
        </p:spPr>
      </p:pic>
      <p:sp>
        <p:nvSpPr>
          <p:cNvPr id="2" name="Title 1" hidden="1">
            <a:extLst>
              <a:ext uri="{FF2B5EF4-FFF2-40B4-BE49-F238E27FC236}">
                <a16:creationId xmlns:a16="http://schemas.microsoft.com/office/drawing/2014/main" id="{2CEE18DD-BE3B-4FFE-89EA-5CA427D5FE4E}"/>
              </a:ext>
            </a:extLst>
          </p:cNvPr>
          <p:cNvSpPr>
            <a:spLocks noGrp="1"/>
          </p:cNvSpPr>
          <p:nvPr>
            <p:ph type="title" idx="4294967295"/>
          </p:nvPr>
        </p:nvSpPr>
        <p:spPr/>
        <p:txBody>
          <a:bodyPr/>
          <a:lstStyle/>
          <a:p>
            <a:r>
              <a:rPr lang="en-US" dirty="0"/>
              <a:t>Discussion </a:t>
            </a:r>
          </a:p>
        </p:txBody>
      </p:sp>
      <p:sp>
        <p:nvSpPr>
          <p:cNvPr id="12" name="Footer Placeholder 5">
            <a:extLst>
              <a:ext uri="{FF2B5EF4-FFF2-40B4-BE49-F238E27FC236}">
                <a16:creationId xmlns:a16="http://schemas.microsoft.com/office/drawing/2014/main" id="{E067FFD1-3AA0-7D4A-9BFE-023C4C8FFE4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5081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52492"/>
            <a:ext cx="10990212" cy="4990675"/>
          </a:xfrm>
        </p:spPr>
        <p:txBody>
          <a:bodyPr vert="horz" lIns="91440" tIns="45720" rIns="91440" bIns="45720" rtlCol="0" anchor="t">
            <a:noAutofit/>
          </a:bodyPr>
          <a:lstStyle/>
          <a:p>
            <a:pPr marL="0" indent="-457200">
              <a:buNone/>
            </a:pPr>
            <a:r>
              <a:rPr lang="en-US" sz="1600" dirty="0"/>
              <a:t>American Institutes for Research and the National Center for School Mental Health. (2018). </a:t>
            </a:r>
            <a:r>
              <a:rPr lang="en-US" sz="1600" i="1" dirty="0"/>
              <a:t>Planning checklist for monitoring fidelity of evidence-based practices (EBPs). </a:t>
            </a:r>
            <a:r>
              <a:rPr lang="en-US" sz="1600" dirty="0">
                <a:hlinkClick r:id="rId3"/>
              </a:rPr>
              <a:t>http://bit.ly/2HgRBWk</a:t>
            </a:r>
            <a:r>
              <a:rPr lang="en-US" sz="1600" dirty="0"/>
              <a:t> </a:t>
            </a:r>
            <a:r>
              <a:rPr lang="en-US" sz="1600" i="1" dirty="0"/>
              <a:t> </a:t>
            </a:r>
            <a:endParaRPr lang="en-US" sz="1600" i="1" dirty="0">
              <a:highlight>
                <a:srgbClr val="FFFF00"/>
              </a:highlight>
              <a:cs typeface="Arial"/>
            </a:endParaRPr>
          </a:p>
          <a:p>
            <a:pPr marL="0" indent="-457200">
              <a:buNone/>
            </a:pPr>
            <a:r>
              <a:rPr lang="en-US" sz="1600" dirty="0"/>
              <a:t>Barrett, S., Eber, L., &amp; Weist, M. (2017). Advancing education effectiveness: Interconnecting school mental health and school-wide positive behavior support. </a:t>
            </a:r>
            <a:r>
              <a:rPr lang="en-US" sz="1600" i="1" dirty="0"/>
              <a:t>Center for School Mental Health</a:t>
            </a:r>
            <a:r>
              <a:rPr lang="en-US" sz="1600" dirty="0"/>
              <a:t>. </a:t>
            </a:r>
            <a:r>
              <a:rPr lang="en-US" sz="1600" dirty="0">
                <a:hlinkClick r:id="rId4"/>
              </a:rPr>
              <a:t>https://www.pbis.org/resource/advancing-education-effectiveness-interconnecting-school-mental-health-and-school-wide-positive-behavior-support</a:t>
            </a:r>
            <a:endParaRPr lang="en-US" sz="1600" dirty="0">
              <a:cs typeface="Arial"/>
            </a:endParaRPr>
          </a:p>
          <a:p>
            <a:pPr marL="0" indent="-457200">
              <a:buNone/>
            </a:pPr>
            <a:r>
              <a:rPr lang="en-US" sz="1600" dirty="0"/>
              <a:t>Blueprints for Healthy Youth Development. (n.d.) </a:t>
            </a:r>
            <a:r>
              <a:rPr lang="en-US" sz="1600" i="1" dirty="0"/>
              <a:t>Blueprints for healthy youth development. </a:t>
            </a:r>
            <a:r>
              <a:rPr lang="en-US" sz="1600" u="sng" dirty="0">
                <a:hlinkClick r:id="rId5"/>
              </a:rPr>
              <a:t>https://www.blueprintsprograms.org/about</a:t>
            </a:r>
            <a:endParaRPr lang="en-US" sz="1600" dirty="0"/>
          </a:p>
          <a:p>
            <a:pPr marL="0" indent="-457200">
              <a:buNone/>
            </a:pPr>
            <a:r>
              <a:rPr lang="en-US" sz="1600" dirty="0"/>
              <a:t>Center for Disease Control and Prevention. (2018). </a:t>
            </a:r>
            <a:r>
              <a:rPr lang="en-US" sz="1600" i="1" dirty="0"/>
              <a:t>Health-related quality of life (HRQOL). </a:t>
            </a:r>
            <a:r>
              <a:rPr lang="en-US" sz="1600" dirty="0">
                <a:hlinkClick r:id="rId6"/>
              </a:rPr>
              <a:t>https://www.cdc.gov/hrqol/index.htm</a:t>
            </a:r>
            <a:r>
              <a:rPr lang="en-US" sz="1600" dirty="0"/>
              <a:t> </a:t>
            </a:r>
            <a:endParaRPr lang="en-US" sz="1600" i="1" dirty="0"/>
          </a:p>
          <a:p>
            <a:pPr marL="0" indent="-457200">
              <a:buNone/>
            </a:pPr>
            <a:r>
              <a:rPr lang="en-US" sz="1600" dirty="0"/>
              <a:t>Collaborative for Academic, Social, and Emotional Learning (CASEL). (n.d.). </a:t>
            </a:r>
            <a:r>
              <a:rPr lang="en-US" sz="1600" i="1" dirty="0"/>
              <a:t>CASEL</a:t>
            </a:r>
            <a:r>
              <a:rPr lang="en-US" sz="1600" dirty="0"/>
              <a:t>. </a:t>
            </a:r>
            <a:r>
              <a:rPr lang="en-US" sz="1600" dirty="0">
                <a:hlinkClick r:id="rId7"/>
              </a:rPr>
              <a:t>www.casel.org</a:t>
            </a:r>
            <a:r>
              <a:rPr lang="en-US" sz="1600" dirty="0"/>
              <a:t> </a:t>
            </a:r>
          </a:p>
          <a:p>
            <a:pPr marL="0" indent="-457200">
              <a:buNone/>
            </a:pPr>
            <a:r>
              <a:rPr lang="en-US" sz="1600" dirty="0"/>
              <a:t>Collaborative for Academic, Social, and Emotional Learning (CASEL). (n.d.). </a:t>
            </a:r>
            <a:r>
              <a:rPr lang="en-US" sz="1600" i="1" dirty="0"/>
              <a:t>CASEL Program Guides</a:t>
            </a:r>
            <a:r>
              <a:rPr lang="en-US" sz="1600" dirty="0"/>
              <a:t>. </a:t>
            </a:r>
            <a:r>
              <a:rPr lang="en-US" sz="1600" dirty="0">
                <a:hlinkClick r:id="rId8"/>
              </a:rPr>
              <a:t>https://casel.org/guide/</a:t>
            </a:r>
            <a:r>
              <a:rPr lang="en-US" sz="1600" dirty="0"/>
              <a:t> </a:t>
            </a:r>
          </a:p>
          <a:p>
            <a:pPr marL="0" indent="-457200">
              <a:buNone/>
            </a:pPr>
            <a:r>
              <a:rPr lang="en-US" sz="1600" dirty="0"/>
              <a:t>Collaborative for Academic, Social, and Emotional Learning (CASEL). (n.d.)  </a:t>
            </a:r>
            <a:r>
              <a:rPr lang="en-US" sz="1600" i="1" dirty="0"/>
              <a:t>District resource center</a:t>
            </a:r>
            <a:r>
              <a:rPr lang="en-US" sz="1600" dirty="0"/>
              <a:t>: </a:t>
            </a:r>
            <a:r>
              <a:rPr lang="en-US" sz="1600" dirty="0">
                <a:hlinkClick r:id="rId9"/>
              </a:rPr>
              <a:t>https://drc.casel.org</a:t>
            </a:r>
            <a:endParaRPr lang="en-US" sz="1600" dirty="0"/>
          </a:p>
          <a:p>
            <a:pPr marL="0" indent="-457200">
              <a:buNone/>
            </a:pPr>
            <a:r>
              <a:rPr lang="en-US" sz="1600" dirty="0" err="1"/>
              <a:t>Dymnicki</a:t>
            </a:r>
            <a:r>
              <a:rPr lang="en-US" sz="1600" dirty="0"/>
              <a:t>, A., Becker, K. D., Cunningham, D. L., &amp; Anderson, K. L. (2014, October). </a:t>
            </a:r>
            <a:r>
              <a:rPr lang="en-US" sz="1600" i="1" dirty="0"/>
              <a:t>Evidence-Based Module Series. </a:t>
            </a:r>
            <a:r>
              <a:rPr lang="en-US" sz="1600" dirty="0"/>
              <a:t>Online Learning Module product of the National Resource Center for Mental Health Promotion and Youth Violence Prevention, Substance Abuse and Mental Health Services Administration.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F00B93A-25FF-4B09-A7EB-D0A081B44438}"/>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3229FD9E-71AE-9D4E-AAA5-4B1BC80C836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91246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297180" y="375922"/>
            <a:ext cx="11361126" cy="646331"/>
          </a:xfrm>
          <a:prstGeom prst="rect">
            <a:avLst/>
          </a:prstGeom>
          <a:noFill/>
        </p:spPr>
        <p:txBody>
          <a:bodyPr wrap="square" rtlCol="0">
            <a:spAutoFit/>
          </a:bodyPr>
          <a:lstStyle/>
          <a:p>
            <a:pPr algn="ctr"/>
            <a:r>
              <a:rPr lang="en-US" sz="3600" b="1" dirty="0">
                <a:solidFill>
                  <a:srgbClr val="6A4A62"/>
                </a:solidFill>
              </a:rPr>
              <a:t>The Value of Mental Health Promotion in Schools</a:t>
            </a: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533694" y="1468549"/>
            <a:ext cx="7535886" cy="4743579"/>
          </a:xfrm>
        </p:spPr>
        <p:txBody>
          <a:bodyPr>
            <a:normAutofit fontScale="92500"/>
          </a:bodyPr>
          <a:lstStyle/>
          <a:p>
            <a:pPr>
              <a:buClr>
                <a:srgbClr val="6A4A62"/>
              </a:buClr>
            </a:pPr>
            <a:r>
              <a:rPr lang="en-US" sz="2600" dirty="0"/>
              <a:t>Promotes well-being and educational success for </a:t>
            </a:r>
            <a:r>
              <a:rPr lang="en-US" sz="2600" i="1" dirty="0"/>
              <a:t>all</a:t>
            </a:r>
            <a:r>
              <a:rPr lang="en-US" sz="2600" dirty="0"/>
              <a:t> students </a:t>
            </a:r>
          </a:p>
          <a:p>
            <a:pPr>
              <a:buClr>
                <a:srgbClr val="6A4A62"/>
              </a:buClr>
            </a:pPr>
            <a:r>
              <a:rPr lang="en-US" sz="2600" dirty="0"/>
              <a:t>Serves as foundation for Tiers 2 and 3 mental health services and supports</a:t>
            </a:r>
          </a:p>
          <a:p>
            <a:pPr>
              <a:buClr>
                <a:srgbClr val="6A4A62"/>
              </a:buClr>
            </a:pPr>
            <a:r>
              <a:rPr lang="en-US" sz="2600" dirty="0"/>
              <a:t>Produces cost savings by investing in mental health promotion and early intervention (versus treatment)</a:t>
            </a:r>
          </a:p>
          <a:p>
            <a:pPr>
              <a:buClr>
                <a:srgbClr val="6A4A62"/>
              </a:buClr>
            </a:pPr>
            <a:r>
              <a:rPr lang="en-US" sz="2600" dirty="0"/>
              <a:t>Decreases stigma about mental health and illness</a:t>
            </a:r>
          </a:p>
          <a:p>
            <a:pPr>
              <a:buClr>
                <a:srgbClr val="6A4A62"/>
              </a:buClr>
            </a:pPr>
            <a:r>
              <a:rPr lang="en-US" sz="2600" dirty="0"/>
              <a:t>Promotes school staff well-being</a:t>
            </a:r>
          </a:p>
          <a:p>
            <a:pPr>
              <a:buClr>
                <a:srgbClr val="6A4A62"/>
              </a:buClr>
            </a:pPr>
            <a:r>
              <a:rPr lang="en-US" sz="2600" dirty="0"/>
              <a:t>Mental health is part of overall health, and students must be healthy enough to learn, and teachers healthy enough to teach</a:t>
            </a:r>
          </a:p>
          <a:p>
            <a:pPr>
              <a:buClr>
                <a:srgbClr val="6A4A62"/>
              </a:buClr>
            </a:pPr>
            <a:endParaRPr lang="en-US" sz="2600" dirty="0"/>
          </a:p>
          <a:p>
            <a:pPr>
              <a:buClr>
                <a:srgbClr val="6A4A62"/>
              </a:buClr>
            </a:pPr>
            <a:endParaRPr lang="en-US" sz="2600" dirty="0"/>
          </a:p>
        </p:txBody>
      </p:sp>
      <p:cxnSp>
        <p:nvCxnSpPr>
          <p:cNvPr id="6" name="Straight Connector 5">
            <a:extLst>
              <a:ext uri="{C183D7F6-B498-43B3-948B-1728B52AA6E4}">
                <adec:decorative xmlns:adec="http://schemas.microsoft.com/office/drawing/2017/decorative" val="1"/>
              </a:ext>
            </a:extLst>
          </p:cNvPr>
          <p:cNvCxnSpPr/>
          <p:nvPr/>
        </p:nvCxnSpPr>
        <p:spPr>
          <a:xfrm flipV="1">
            <a:off x="533694" y="1138380"/>
            <a:ext cx="9114188"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descr="Group of adolescent students sits at their desks and listens to teacher"/>
          <p:cNvPicPr>
            <a:picLocks noChangeAspect="1"/>
          </p:cNvPicPr>
          <p:nvPr/>
        </p:nvPicPr>
        <p:blipFill rotWithShape="1">
          <a:blip r:embed="rId3">
            <a:extLst>
              <a:ext uri="{28A0092B-C50C-407E-A947-70E740481C1C}">
                <a14:useLocalDpi xmlns:a14="http://schemas.microsoft.com/office/drawing/2010/main" val="0"/>
              </a:ext>
            </a:extLst>
          </a:blip>
          <a:srcRect l="3362" t="11683" r="23683" b="1425"/>
          <a:stretch/>
        </p:blipFill>
        <p:spPr>
          <a:xfrm>
            <a:off x="8069580" y="1468549"/>
            <a:ext cx="3746112" cy="2777491"/>
          </a:xfrm>
          <a:prstGeom prst="rect">
            <a:avLst/>
          </a:prstGeom>
        </p:spPr>
      </p:pic>
      <p:sp>
        <p:nvSpPr>
          <p:cNvPr id="3" name="Title 2" hidden="1">
            <a:extLst>
              <a:ext uri="{FF2B5EF4-FFF2-40B4-BE49-F238E27FC236}">
                <a16:creationId xmlns:a16="http://schemas.microsoft.com/office/drawing/2014/main" id="{74C17A35-32E5-400C-BD2A-5846D43BA5F3}"/>
              </a:ext>
            </a:extLst>
          </p:cNvPr>
          <p:cNvSpPr>
            <a:spLocks noGrp="1"/>
          </p:cNvSpPr>
          <p:nvPr>
            <p:ph type="title" idx="4294967295"/>
          </p:nvPr>
        </p:nvSpPr>
        <p:spPr/>
        <p:txBody>
          <a:bodyPr/>
          <a:lstStyle/>
          <a:p>
            <a:r>
              <a:rPr lang="en-US" dirty="0"/>
              <a:t>The Value of Mental Health Promotion in Schools</a:t>
            </a:r>
          </a:p>
        </p:txBody>
      </p:sp>
      <p:sp>
        <p:nvSpPr>
          <p:cNvPr id="9" name="Footer Placeholder 5">
            <a:extLst>
              <a:ext uri="{FF2B5EF4-FFF2-40B4-BE49-F238E27FC236}">
                <a16:creationId xmlns:a16="http://schemas.microsoft.com/office/drawing/2014/main" id="{A511B863-3DCA-2D4C-A16F-80BE4AA005A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99585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4380" y="1142674"/>
            <a:ext cx="10990212" cy="4672507"/>
          </a:xfrm>
        </p:spPr>
        <p:txBody>
          <a:bodyPr vert="horz" lIns="91440" tIns="45720" rIns="91440" bIns="45720" rtlCol="0" anchor="t">
            <a:noAutofit/>
          </a:bodyPr>
          <a:lstStyle/>
          <a:p>
            <a:pPr marL="0" indent="-457200">
              <a:buNone/>
            </a:pPr>
            <a:r>
              <a:rPr lang="en-US" sz="1600" dirty="0"/>
              <a:t>Education Development Center. (n.d.). A framework for effectively implementing evidence-based programs and practices (EBPs). </a:t>
            </a:r>
            <a:r>
              <a:rPr lang="en-US" sz="1600" dirty="0">
                <a:hlinkClick r:id="rId3"/>
              </a:rPr>
              <a:t>http://www.promoteprevent.org/sites/www.promoteprevent.org/files/resources/Framework%20for%20Effectively%20Implementing%20Evidence-Based%20Programs_Practices%20%282%29.pdf</a:t>
            </a:r>
            <a:r>
              <a:rPr lang="en-US" sz="1600" dirty="0"/>
              <a:t> </a:t>
            </a:r>
          </a:p>
          <a:p>
            <a:pPr marL="0" indent="-457200">
              <a:buNone/>
            </a:pPr>
            <a:r>
              <a:rPr lang="en-US" sz="1600" dirty="0" err="1"/>
              <a:t>Flook</a:t>
            </a:r>
            <a:r>
              <a:rPr lang="en-US" sz="1600" dirty="0"/>
              <a:t>, L., Goldberg, S. B., Pinger, L., Bonus, K., &amp; Davidson, R. J. (2013). Mindfulness for teachers: A pilot study to assess effects on stress, burnout, and teaching efficacy (MBSR). </a:t>
            </a:r>
            <a:r>
              <a:rPr lang="en-US" sz="1600" i="1" dirty="0"/>
              <a:t>Mind, Brain, and Education, 7</a:t>
            </a:r>
            <a:r>
              <a:rPr lang="en-US" sz="1600" dirty="0"/>
              <a:t>(3), 182–195. </a:t>
            </a:r>
            <a:r>
              <a:rPr lang="en-US" sz="1600" dirty="0">
                <a:hlinkClick r:id="rId4"/>
              </a:rPr>
              <a:t>https://doi.org/10.1111/mbe.12026</a:t>
            </a:r>
            <a:r>
              <a:rPr lang="en-US" sz="1600" dirty="0"/>
              <a:t> </a:t>
            </a:r>
            <a:endParaRPr lang="en-US" sz="1600" dirty="0">
              <a:cs typeface="Arial"/>
            </a:endParaRPr>
          </a:p>
          <a:p>
            <a:pPr marL="0" indent="-457200">
              <a:buNone/>
            </a:pPr>
            <a:r>
              <a:rPr lang="en-US" sz="1600" dirty="0"/>
              <a:t>Frank, J.L., </a:t>
            </a:r>
            <a:r>
              <a:rPr lang="en-US" sz="1600" dirty="0" err="1"/>
              <a:t>Reibel</a:t>
            </a:r>
            <a:r>
              <a:rPr lang="en-US" sz="1600" dirty="0"/>
              <a:t>, D., Broderick, P., Cantrell, T. &amp; Metz, S. (2015). The effectiveness of mindfulness-based stress reduction (MBSR) on educator stress and well-being: results from a pilot study. </a:t>
            </a:r>
            <a:r>
              <a:rPr lang="en-US" sz="1600" i="1" dirty="0"/>
              <a:t>Mindfulness, 6,</a:t>
            </a:r>
            <a:r>
              <a:rPr lang="en-US" sz="1600" dirty="0"/>
              <a:t> 208–216. </a:t>
            </a:r>
            <a:r>
              <a:rPr lang="en-US" sz="1600" dirty="0">
                <a:hlinkClick r:id="rId5"/>
              </a:rPr>
              <a:t>https://doi.org/10.1007/s12671-013-0246-2</a:t>
            </a:r>
            <a:r>
              <a:rPr lang="en-US" sz="1600" dirty="0"/>
              <a:t> </a:t>
            </a:r>
          </a:p>
          <a:p>
            <a:pPr marL="0" indent="-457200">
              <a:buNone/>
            </a:pPr>
            <a:r>
              <a:rPr lang="en-US" sz="1600" dirty="0"/>
              <a:t>Harris, A. R., Jennings, P. A., Katz, D. A., </a:t>
            </a:r>
            <a:r>
              <a:rPr lang="en-US" sz="1600" dirty="0" err="1"/>
              <a:t>Abenavoli</a:t>
            </a:r>
            <a:r>
              <a:rPr lang="en-US" sz="1600" dirty="0"/>
              <a:t>, R. M., &amp; Greenberg, M. T. (2016). Promoting stress management and wellbeing in educators: Feasibility and efficacy of a school-based yoga and mindfulness intervention (CALM</a:t>
            </a:r>
            <a:r>
              <a:rPr lang="en-US" sz="1600" i="1" dirty="0"/>
              <a:t>). Mindfulness, 7</a:t>
            </a:r>
            <a:r>
              <a:rPr lang="en-US" sz="1600" dirty="0"/>
              <a:t>(1), 143–154. </a:t>
            </a:r>
            <a:r>
              <a:rPr lang="en-US" sz="1600" dirty="0">
                <a:hlinkClick r:id="rId6"/>
              </a:rPr>
              <a:t>https://doi.org/10.1007/s12671-015-0451-2</a:t>
            </a:r>
            <a:r>
              <a:rPr lang="en-US" sz="1600" dirty="0"/>
              <a:t> </a:t>
            </a:r>
          </a:p>
          <a:p>
            <a:pPr marL="0" indent="-457200">
              <a:buNone/>
            </a:pPr>
            <a:r>
              <a:rPr lang="en-US" sz="1600" dirty="0"/>
              <a:t>Hart, P. M., Wearing, A. J., Conn, M., Carter, N. L., &amp; Dingle, A. R. K. (2000). Development of the School </a:t>
            </a:r>
            <a:r>
              <a:rPr lang="en-US" sz="1600" dirty="0" err="1"/>
              <a:t>Organisational</a:t>
            </a:r>
            <a:r>
              <a:rPr lang="en-US" sz="1600" dirty="0"/>
              <a:t> Health Questionnaire: A measure for assessing teacher morale and school organizational climate. </a:t>
            </a:r>
            <a:r>
              <a:rPr lang="en-US" sz="1600" i="1" dirty="0"/>
              <a:t>British Journal of Educational Psychology</a:t>
            </a:r>
            <a:r>
              <a:rPr lang="en-US" sz="1600" dirty="0"/>
              <a:t>, </a:t>
            </a:r>
            <a:r>
              <a:rPr lang="en-US" sz="1600" i="1" dirty="0"/>
              <a:t>70</a:t>
            </a:r>
            <a:r>
              <a:rPr lang="en-US" sz="1600" dirty="0"/>
              <a:t>(2), 211–228. </a:t>
            </a:r>
            <a:r>
              <a:rPr lang="en-US" sz="1600" dirty="0">
                <a:hlinkClick r:id="rId7"/>
              </a:rPr>
              <a:t>https://doi.org/10.1348/000709900158065</a:t>
            </a:r>
            <a:r>
              <a:rPr lang="en-US" sz="1600" dirty="0"/>
              <a:t> </a:t>
            </a:r>
          </a:p>
          <a:p>
            <a:pPr marL="15875" indent="-473075">
              <a:buNone/>
            </a:pPr>
            <a:r>
              <a:rPr lang="en-US" sz="1600" dirty="0"/>
              <a:t>Hudnall </a:t>
            </a:r>
            <a:r>
              <a:rPr lang="en-US" sz="1600" dirty="0" err="1"/>
              <a:t>Stamm</a:t>
            </a:r>
            <a:r>
              <a:rPr lang="en-US" sz="1600" dirty="0"/>
              <a:t>, B. (2009). </a:t>
            </a:r>
            <a:r>
              <a:rPr lang="en-US" sz="1600" i="1" dirty="0"/>
              <a:t>Professional Quality of Life: Compassion Satisfaction Fatigue Version 5 (</a:t>
            </a:r>
            <a:r>
              <a:rPr lang="en-US" sz="1600" i="1" dirty="0" err="1"/>
              <a:t>ProQOL</a:t>
            </a:r>
            <a:r>
              <a:rPr lang="en-US" sz="1600" i="1" dirty="0"/>
              <a:t>)</a:t>
            </a:r>
            <a:r>
              <a:rPr lang="en-US" sz="1600" dirty="0"/>
              <a:t>. </a:t>
            </a:r>
            <a:r>
              <a:rPr lang="en-US" sz="1600" dirty="0">
                <a:hlinkClick r:id="rId8"/>
              </a:rPr>
              <a:t>https://proqol.org/uploads/ProQOL_5_English.pdf</a:t>
            </a:r>
            <a:r>
              <a:rPr lang="en-US" sz="1600" dirty="0"/>
              <a:t> </a:t>
            </a:r>
          </a:p>
          <a:p>
            <a:pPr marL="692150" indent="-1149350">
              <a:buNone/>
            </a:pPr>
            <a:endParaRPr lang="en-US" sz="1600"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6CFB4561-A386-4DA0-A4F6-E0090ECD5E90}"/>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D20782D9-89FC-EF4D-92F8-8554728A271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710584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18601"/>
            <a:ext cx="10990212" cy="4672507"/>
          </a:xfrm>
        </p:spPr>
        <p:txBody>
          <a:bodyPr>
            <a:noAutofit/>
          </a:bodyPr>
          <a:lstStyle/>
          <a:p>
            <a:pPr marL="0" indent="-457200">
              <a:buNone/>
            </a:pPr>
            <a:r>
              <a:rPr lang="en-US" sz="1600" dirty="0"/>
              <a:t>Institute of Education Services. (</a:t>
            </a:r>
            <a:r>
              <a:rPr lang="en-US" sz="1600" dirty="0" err="1"/>
              <a:t>n.d.</a:t>
            </a:r>
            <a:r>
              <a:rPr lang="en-US" sz="1600" dirty="0"/>
              <a:t>). </a:t>
            </a:r>
            <a:r>
              <a:rPr lang="en-US" sz="1600" i="1" dirty="0"/>
              <a:t>What Works Clearinghouse. </a:t>
            </a:r>
            <a:r>
              <a:rPr lang="en-US" sz="1600" dirty="0">
                <a:hlinkClick r:id="rId3"/>
              </a:rPr>
              <a:t>https://ies.ed.gov/ncee/wwc/</a:t>
            </a:r>
            <a:r>
              <a:rPr lang="en-US" sz="1600" dirty="0"/>
              <a:t>   </a:t>
            </a:r>
          </a:p>
          <a:p>
            <a:pPr marL="0" indent="-457200">
              <a:buNone/>
            </a:pPr>
            <a:r>
              <a:rPr lang="en-US" sz="1600" dirty="0"/>
              <a:t>Jennings, P. A., Frank, J. L., </a:t>
            </a:r>
            <a:r>
              <a:rPr lang="en-US" sz="1600" dirty="0" err="1"/>
              <a:t>Snowberg</a:t>
            </a:r>
            <a:r>
              <a:rPr lang="en-US" sz="1600" dirty="0"/>
              <a:t>, K. E., </a:t>
            </a:r>
            <a:r>
              <a:rPr lang="en-US" sz="1600" dirty="0" err="1"/>
              <a:t>Coccia</a:t>
            </a:r>
            <a:r>
              <a:rPr lang="en-US" sz="1600" dirty="0"/>
              <a:t>, M. A., &amp; Greenberg, M. T. (2013). Improving classroom learning environments by Cultivating Awareness and Resilience in Education (CARE): Results of a randomized controlled trial</a:t>
            </a:r>
            <a:r>
              <a:rPr lang="en-US" sz="1600" i="1" dirty="0"/>
              <a:t>. School Psychology Quarterly, 28</a:t>
            </a:r>
            <a:r>
              <a:rPr lang="en-US" sz="1600" dirty="0"/>
              <a:t>(4), 374. </a:t>
            </a:r>
            <a:r>
              <a:rPr lang="en-US" sz="1600" dirty="0">
                <a:hlinkClick r:id="rId4"/>
              </a:rPr>
              <a:t>https://doi.org/10.1037/spq0000035</a:t>
            </a:r>
            <a:r>
              <a:rPr lang="en-US" sz="1600" dirty="0"/>
              <a:t> </a:t>
            </a:r>
          </a:p>
          <a:p>
            <a:pPr marL="0" indent="-457200">
              <a:buNone/>
            </a:pPr>
            <a:r>
              <a:rPr lang="en-US" sz="1600" dirty="0"/>
              <a:t>Mental Health Collaborative. (n.d.). </a:t>
            </a:r>
            <a:r>
              <a:rPr lang="en-US" sz="1600" i="1" dirty="0"/>
              <a:t>Mental health for educators: Knowledge and tools for the classroom</a:t>
            </a:r>
            <a:r>
              <a:rPr lang="en-US" sz="1600" dirty="0"/>
              <a:t>. </a:t>
            </a:r>
            <a:r>
              <a:rPr lang="en-US" sz="1600" dirty="0">
                <a:hlinkClick r:id="rId5"/>
              </a:rPr>
              <a:t>https://www.mentalhealthcollaborative.org/programs/mental-health-essentials-for-educators-part-1/</a:t>
            </a:r>
            <a:r>
              <a:rPr lang="en-US" sz="1600" dirty="0"/>
              <a:t> </a:t>
            </a:r>
          </a:p>
          <a:p>
            <a:pPr marL="0" indent="-457200">
              <a:buNone/>
            </a:pPr>
            <a:r>
              <a:rPr lang="en-US" sz="1600" dirty="0"/>
              <a:t>National Center for Healthy Safe Children. (n.d.). </a:t>
            </a:r>
            <a:r>
              <a:rPr lang="en-US" sz="1600" i="1" dirty="0"/>
              <a:t>Evidence-based module series. </a:t>
            </a:r>
            <a:r>
              <a:rPr lang="en-US" sz="1600" dirty="0">
                <a:hlinkClick r:id="rId6"/>
              </a:rPr>
              <a:t>https://healthysafechildren.org/learning-module-series/evidence-based-module-series</a:t>
            </a:r>
            <a:r>
              <a:rPr lang="en-US" sz="1600" dirty="0"/>
              <a:t> </a:t>
            </a:r>
          </a:p>
          <a:p>
            <a:pPr marL="0" indent="-457200">
              <a:buNone/>
            </a:pPr>
            <a:r>
              <a:rPr lang="en-US" sz="1600" dirty="0">
                <a:latin typeface="Arial" panose="020B0604020202020204" pitchFamily="34" charset="0"/>
                <a:cs typeface="Arial" panose="020B0604020202020204" pitchFamily="34" charset="0"/>
              </a:rPr>
              <a:t>National Center for Healthy Safe Children. (n.d.) </a:t>
            </a:r>
            <a:r>
              <a:rPr lang="en-US" sz="1600" i="1" dirty="0">
                <a:latin typeface="Arial" panose="020B0604020202020204" pitchFamily="34" charset="0"/>
                <a:cs typeface="Arial" panose="020B0604020202020204" pitchFamily="34" charset="0"/>
              </a:rPr>
              <a:t>Evidence-based module series: Module #3 Implementing evidence based programs in school settings. </a:t>
            </a:r>
            <a:r>
              <a:rPr lang="en-US" sz="1600" dirty="0">
                <a:latin typeface="Arial" panose="020B0604020202020204" pitchFamily="34" charset="0"/>
                <a:cs typeface="Arial" panose="020B0604020202020204" pitchFamily="34" charset="0"/>
                <a:hlinkClick r:id="rId7"/>
              </a:rPr>
              <a:t>https://healthysafechildren.org/resource/selecting</a:t>
            </a:r>
            <a:r>
              <a:rPr lang="en-US" sz="1600" dirty="0">
                <a:latin typeface="Arial" panose="020B0604020202020204" pitchFamily="34" charset="0"/>
                <a:cs typeface="Arial" panose="020B0604020202020204" pitchFamily="34" charset="0"/>
                <a:hlinkClick r:id="rId8"/>
              </a:rPr>
              <a:t>-evidence-based-programs-school-settings</a:t>
            </a:r>
            <a:endParaRPr lang="en-US" sz="1600" dirty="0">
              <a:latin typeface="Arial" panose="020B0604020202020204" pitchFamily="34" charset="0"/>
              <a:cs typeface="Arial" panose="020B0604020202020204" pitchFamily="34" charset="0"/>
            </a:endParaRPr>
          </a:p>
          <a:p>
            <a:pPr marL="0" indent="-457200">
              <a:buNone/>
            </a:pPr>
            <a:r>
              <a:rPr lang="en-US" sz="1600" dirty="0"/>
              <a:t>National Center for Mental Health Promotion and Youth Violence Prevention. (</a:t>
            </a:r>
            <a:r>
              <a:rPr lang="en-US" sz="1600" dirty="0" err="1"/>
              <a:t>n.d.</a:t>
            </a:r>
            <a:r>
              <a:rPr lang="en-US" sz="1600" dirty="0"/>
              <a:t>). Selecting evidence-based programs. </a:t>
            </a:r>
            <a:r>
              <a:rPr lang="en-US" sz="1600" dirty="0">
                <a:hlinkClick r:id="rId9"/>
              </a:rPr>
              <a:t>https://healthysafechildren.org/resource/selecting-evidence-based-programs</a:t>
            </a:r>
            <a:r>
              <a:rPr lang="en-US" sz="1600" dirty="0"/>
              <a:t> </a:t>
            </a:r>
          </a:p>
          <a:p>
            <a:pPr marL="0" indent="-457200">
              <a:buNone/>
            </a:pPr>
            <a:r>
              <a:rPr lang="en-US" sz="1600" dirty="0"/>
              <a:t>National Center for Mental Health Promotion and Youth Violence Prevention. (n.d.). Selecting evidence-based programs in school settings. </a:t>
            </a:r>
            <a:r>
              <a:rPr lang="en-US" sz="1600" dirty="0">
                <a:hlinkClick r:id="rId8"/>
              </a:rPr>
              <a:t>https://healthysafechildren.org/resource/selecting-evidence-based-programs-school-settings</a:t>
            </a:r>
            <a:endParaRPr lang="en-US" sz="1600"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59D2E34-AB23-4CB1-87AD-8EB5E0AD8260}"/>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50D1E5C9-1715-DF4D-A4E9-CD49DD91CA3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8192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3" y="1118601"/>
            <a:ext cx="11131031" cy="4672507"/>
          </a:xfrm>
        </p:spPr>
        <p:txBody>
          <a:bodyPr>
            <a:noAutofit/>
          </a:bodyPr>
          <a:lstStyle/>
          <a:p>
            <a:pPr marL="0" indent="-457200">
              <a:buNone/>
            </a:pPr>
            <a:r>
              <a:rPr lang="en-US" sz="1600" dirty="0"/>
              <a:t>National Center for School Mental Health. (n.d.). </a:t>
            </a:r>
            <a:r>
              <a:rPr lang="en-US" sz="1600" i="1" dirty="0"/>
              <a:t>Intervention planning form</a:t>
            </a:r>
            <a:r>
              <a:rPr lang="en-US" sz="1600" dirty="0"/>
              <a:t>. </a:t>
            </a:r>
            <a:r>
              <a:rPr lang="en-US" sz="1600" dirty="0">
                <a:hlinkClick r:id="rId3"/>
              </a:rPr>
              <a:t>https://dm0gz550769cd.cloudfront.net/shape/a2/a22be8263910aca821bb40c04fc8a086.pdf</a:t>
            </a:r>
            <a:r>
              <a:rPr lang="en-US" sz="1600" dirty="0"/>
              <a:t> </a:t>
            </a:r>
          </a:p>
          <a:p>
            <a:pPr marL="0" indent="-457200">
              <a:buNone/>
            </a:pPr>
            <a:r>
              <a:rPr lang="en-US" sz="1600" dirty="0"/>
              <a:t>National Center for School Mental Health. (n.d.). </a:t>
            </a:r>
            <a:r>
              <a:rPr lang="en-US" sz="1600" i="1" dirty="0"/>
              <a:t>Organizational Well-Being Inventory for Schools (OWBI-S). </a:t>
            </a:r>
            <a:r>
              <a:rPr lang="en-US" sz="1600" dirty="0">
                <a:hlinkClick r:id="rId4"/>
              </a:rPr>
              <a:t>https://shape.3cimpact.com/owbi</a:t>
            </a:r>
            <a:r>
              <a:rPr lang="en-US" sz="1600" dirty="0"/>
              <a:t> </a:t>
            </a:r>
          </a:p>
          <a:p>
            <a:pPr marL="0" indent="-457200">
              <a:buNone/>
            </a:pPr>
            <a:r>
              <a:rPr lang="en-US" sz="1600" dirty="0"/>
              <a:t>National Center for School Mental Health. (n.d.). </a:t>
            </a:r>
            <a:r>
              <a:rPr lang="en-US" sz="1600" i="1" dirty="0"/>
              <a:t>Planning checklist for monitoring fidelity of evidence-based practices (EBPs)</a:t>
            </a:r>
            <a:r>
              <a:rPr lang="en-US" sz="1600" dirty="0"/>
              <a:t>. </a:t>
            </a:r>
            <a:r>
              <a:rPr lang="en-US" sz="1600" dirty="0">
                <a:hlinkClick r:id="rId5"/>
              </a:rPr>
              <a:t>https://dm0gz550769cd.cloudfront.net/shape/6a/6ace1f979015ac4593afa1281ec7361d.pdf</a:t>
            </a:r>
            <a:r>
              <a:rPr lang="en-US" sz="1600" dirty="0"/>
              <a:t>  </a:t>
            </a:r>
          </a:p>
          <a:p>
            <a:pPr marL="0" indent="-457200">
              <a:buNone/>
            </a:pPr>
            <a:r>
              <a:rPr lang="en-US" sz="1600" dirty="0"/>
              <a:t>National Center for School Mental Health (2023). </a:t>
            </a:r>
            <a:r>
              <a:rPr lang="en-US" sz="1600" i="1" dirty="0"/>
              <a:t>School Mental Health Quality Guide: Mental health promotion services &amp; supports (tier 1)</a:t>
            </a:r>
            <a:r>
              <a:rPr lang="en-US" sz="1600" dirty="0"/>
              <a:t>. </a:t>
            </a:r>
            <a:r>
              <a:rPr lang="en-US" sz="1600" dirty="0">
                <a:hlinkClick r:id="rId6"/>
              </a:rPr>
              <a:t>https://www.schoolmentalhealth.org/media/som/microsites/ncsmh/documents/quality-guides/Tier-1.pdf</a:t>
            </a:r>
            <a:endParaRPr lang="en-US" sz="1600" dirty="0"/>
          </a:p>
          <a:p>
            <a:pPr marL="15875" indent="-473075">
              <a:buNone/>
            </a:pPr>
            <a:r>
              <a:rPr lang="en-US" sz="1600" dirty="0"/>
              <a:t>National Center on Safe Supportive Learning Environments. (n.d.). </a:t>
            </a:r>
            <a:r>
              <a:rPr lang="en-US" sz="1600" i="1" dirty="0"/>
              <a:t>ED School Climate Surveys (EDSCLS). </a:t>
            </a:r>
            <a:r>
              <a:rPr lang="en-US" sz="1600" dirty="0">
                <a:hlinkClick r:id="rId7"/>
              </a:rPr>
              <a:t>https://safesupportivelearning.ed.gov/edscls</a:t>
            </a:r>
            <a:r>
              <a:rPr lang="en-US" sz="1600" dirty="0"/>
              <a:t>  </a:t>
            </a:r>
          </a:p>
          <a:p>
            <a:pPr marL="0" indent="-457200">
              <a:buNone/>
            </a:pPr>
            <a:r>
              <a:rPr lang="en-US" sz="1600" dirty="0"/>
              <a:t>National Center on Safe Supportive Learning Environments. (n.d.). </a:t>
            </a:r>
            <a:r>
              <a:rPr lang="en-US" sz="1600" i="1" dirty="0"/>
              <a:t>School climate improvement resource package.</a:t>
            </a:r>
            <a:r>
              <a:rPr lang="en-US" sz="1600" dirty="0"/>
              <a:t> </a:t>
            </a:r>
            <a:r>
              <a:rPr lang="en-US" sz="1600" dirty="0">
                <a:hlinkClick r:id="rId8"/>
              </a:rPr>
              <a:t>https://safesupportivelearning.ed.gov/scirp/about</a:t>
            </a:r>
            <a:r>
              <a:rPr lang="en-US" sz="1600" dirty="0"/>
              <a:t> </a:t>
            </a:r>
          </a:p>
          <a:p>
            <a:pPr marL="0" indent="-457200">
              <a:buNone/>
            </a:pPr>
            <a:r>
              <a:rPr lang="en-US" sz="1600" dirty="0"/>
              <a:t>National Center on Safe Supportive Learning Environments. (</a:t>
            </a:r>
            <a:r>
              <a:rPr lang="en-US" sz="1600" dirty="0" err="1"/>
              <a:t>n.d.</a:t>
            </a:r>
            <a:r>
              <a:rPr lang="en-US" sz="1600" dirty="0"/>
              <a:t>). </a:t>
            </a:r>
            <a:r>
              <a:rPr lang="en-US" sz="1600" i="1" dirty="0"/>
              <a:t>School climate measurement.</a:t>
            </a:r>
            <a:r>
              <a:rPr lang="en-US" sz="1600" dirty="0"/>
              <a:t> </a:t>
            </a:r>
            <a:r>
              <a:rPr lang="en-US" sz="1600" dirty="0">
                <a:hlinkClick r:id="rId9"/>
              </a:rPr>
              <a:t>https://safesupportivelearning.ed.gov/safe-and-healthy-students/school-climate</a:t>
            </a:r>
            <a:r>
              <a:rPr lang="en-US" sz="1600" dirty="0"/>
              <a:t>   </a:t>
            </a:r>
          </a:p>
          <a:p>
            <a:pPr marL="15875" indent="-473075">
              <a:buNone/>
            </a:pPr>
            <a:r>
              <a:rPr lang="en-US" sz="1600" dirty="0"/>
              <a:t>Now Is the Time Technical Assistance. (n.d.). </a:t>
            </a:r>
            <a:r>
              <a:rPr lang="en-US" sz="1600" i="1" dirty="0"/>
              <a:t>Using the Interconnected Systems Framework in Now Is the Time, Project AWARE. </a:t>
            </a:r>
            <a:r>
              <a:rPr lang="en-US" sz="1600" dirty="0">
                <a:hlinkClick r:id="rId10"/>
              </a:rPr>
              <a:t>https://cars-ta.groupsite.com/page/project-aware</a:t>
            </a:r>
            <a:endParaRPr lang="en-US" sz="1200" dirty="0"/>
          </a:p>
          <a:p>
            <a:pPr marL="0" indent="0">
              <a:buNone/>
            </a:pPr>
            <a:endParaRPr lang="en-US" sz="1200" dirty="0"/>
          </a:p>
          <a:p>
            <a:pPr>
              <a:buFont typeface="+mj-lt"/>
              <a:buAutoNum type="arabicPeriod"/>
            </a:pPr>
            <a:endParaRPr lang="en-US" sz="1100" dirty="0"/>
          </a:p>
          <a:p>
            <a:pPr>
              <a:buFont typeface="+mj-lt"/>
              <a:buAutoNum type="arabicPeriod"/>
            </a:pPr>
            <a:endParaRPr lang="en-US" sz="1100"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0B30150A-0BF4-4826-B391-5766B6D59B81}"/>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630F4662-A5B9-A44F-BFA6-DCE6AD1C5E2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206835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52260"/>
            <a:ext cx="10990212" cy="5094425"/>
          </a:xfrm>
        </p:spPr>
        <p:txBody>
          <a:bodyPr>
            <a:noAutofit/>
          </a:bodyPr>
          <a:lstStyle/>
          <a:p>
            <a:pPr marL="0" indent="-457200">
              <a:buNone/>
            </a:pPr>
            <a:r>
              <a:rPr lang="en-US" sz="1600" dirty="0"/>
              <a:t>Office of Juvenile Justice and Delinquency Prevention. (n.d.). </a:t>
            </a:r>
            <a:r>
              <a:rPr lang="en-US" sz="1600" i="1" dirty="0"/>
              <a:t>Model programs guide. </a:t>
            </a:r>
            <a:r>
              <a:rPr lang="en-US" sz="1600" dirty="0">
                <a:hlinkClick r:id="rId3"/>
              </a:rPr>
              <a:t>https://www.ojjdp.gov/mpg</a:t>
            </a:r>
            <a:endParaRPr lang="en-US" sz="1600" dirty="0"/>
          </a:p>
          <a:p>
            <a:pPr marL="15875" indent="-15875">
              <a:buNone/>
            </a:pPr>
            <a:r>
              <a:rPr lang="en-US" sz="1600" dirty="0"/>
              <a:t>Positive Behavioral Interventions &amp; Supports. (n.d.). </a:t>
            </a:r>
            <a:r>
              <a:rPr lang="en-US" sz="1600" i="1" dirty="0"/>
              <a:t>Positive behavioral interventions and supports. </a:t>
            </a:r>
            <a:r>
              <a:rPr lang="en-US" sz="1600" dirty="0">
                <a:latin typeface="Arial" panose="020B0604020202020204" pitchFamily="34" charset="0"/>
                <a:cs typeface="Arial" panose="020B0604020202020204" pitchFamily="34" charset="0"/>
                <a:hlinkClick r:id="rId4"/>
              </a:rPr>
              <a:t>https://www.pbis.org/</a:t>
            </a:r>
            <a:endParaRPr lang="en-US" sz="600" dirty="0"/>
          </a:p>
          <a:p>
            <a:pPr marL="12700" indent="-469900">
              <a:buNone/>
            </a:pPr>
            <a:r>
              <a:rPr lang="en-US" sz="1600" dirty="0">
                <a:latin typeface="Arial" panose="020B0604020202020204" pitchFamily="34" charset="0"/>
                <a:cs typeface="Arial" panose="020B0604020202020204" pitchFamily="34" charset="0"/>
              </a:rPr>
              <a:t>Positive Behavioral Interventions &amp; Supports. (2020). </a:t>
            </a:r>
            <a:r>
              <a:rPr lang="en-US" sz="1600" i="1" dirty="0">
                <a:latin typeface="Arial" panose="020B0604020202020204" pitchFamily="34" charset="0"/>
                <a:cs typeface="Arial" panose="020B0604020202020204" pitchFamily="34" charset="0"/>
              </a:rPr>
              <a:t>Creating Effective Classroom Environments Plan Template. </a:t>
            </a:r>
            <a:r>
              <a:rPr lang="en-US" sz="1600" dirty="0">
                <a:latin typeface="Arial" panose="020B0604020202020204" pitchFamily="34" charset="0"/>
                <a:cs typeface="Arial" panose="020B0604020202020204" pitchFamily="34" charset="0"/>
                <a:hlinkClick r:id="rId5"/>
              </a:rPr>
              <a:t>https://www.pbis.org/resource/creating-effective-classroom-environments-plan-template</a:t>
            </a:r>
            <a:r>
              <a:rPr lang="en-US" sz="1600" dirty="0">
                <a:latin typeface="Arial" panose="020B0604020202020204" pitchFamily="34" charset="0"/>
                <a:cs typeface="Arial" panose="020B0604020202020204" pitchFamily="34" charset="0"/>
              </a:rPr>
              <a:t> </a:t>
            </a:r>
          </a:p>
          <a:p>
            <a:pPr marL="12700" indent="-469900">
              <a:buNone/>
            </a:pPr>
            <a:r>
              <a:rPr lang="en-US" sz="1600" dirty="0">
                <a:latin typeface="Arial" panose="020B0604020202020204" pitchFamily="34" charset="0"/>
                <a:cs typeface="Arial" panose="020B0604020202020204" pitchFamily="34" charset="0"/>
              </a:rPr>
              <a:t>Positive Behavioral Interventions &amp; Supports. (2022). Supporting and responding to students’ social, emotional, and behavioral needs: Evidence-based practices for educators.  </a:t>
            </a:r>
            <a:r>
              <a:rPr lang="en-US" sz="1600" dirty="0">
                <a:latin typeface="Arial" panose="020B0604020202020204" pitchFamily="34" charset="0"/>
                <a:cs typeface="Arial" panose="020B0604020202020204" pitchFamily="34" charset="0"/>
                <a:hlinkClick r:id="rId6"/>
              </a:rPr>
              <a:t>https://www.pbis.org/resource/supporting-and-responding-to-behavior-evidence-based-classroom-strategies-for-teachers</a:t>
            </a:r>
            <a:r>
              <a:rPr lang="en-US" sz="1600" dirty="0">
                <a:latin typeface="Arial" panose="020B0604020202020204" pitchFamily="34" charset="0"/>
                <a:cs typeface="Arial" panose="020B0604020202020204" pitchFamily="34" charset="0"/>
              </a:rPr>
              <a:t> </a:t>
            </a:r>
          </a:p>
          <a:p>
            <a:pPr marL="0" indent="-457200">
              <a:buNone/>
            </a:pPr>
            <a:r>
              <a:rPr lang="en-US" sz="1600" dirty="0">
                <a:latin typeface="Arial" panose="020B0604020202020204" pitchFamily="34" charset="0"/>
                <a:cs typeface="Arial" panose="020B0604020202020204" pitchFamily="34" charset="0"/>
              </a:rPr>
              <a:t>Renshaw, T. L. (2022). </a:t>
            </a:r>
            <a:r>
              <a:rPr lang="en-US" sz="1600" i="1" dirty="0">
                <a:latin typeface="Arial" panose="020B0604020202020204" pitchFamily="34" charset="0"/>
                <a:cs typeface="Arial" panose="020B0604020202020204" pitchFamily="34" charset="0"/>
              </a:rPr>
              <a:t>Teacher Subjective Wellbeing Questionnaire (TSWQ): Measure and user guide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7"/>
              </a:rPr>
              <a:t>https://osf.io/6548v</a:t>
            </a:r>
            <a:r>
              <a:rPr lang="en-US" sz="1600" dirty="0">
                <a:latin typeface="Arial" panose="020B0604020202020204" pitchFamily="34" charset="0"/>
                <a:cs typeface="Arial" panose="020B0604020202020204" pitchFamily="34" charset="0"/>
              </a:rPr>
              <a:t> </a:t>
            </a:r>
          </a:p>
          <a:p>
            <a:pPr marL="15875" indent="-473075">
              <a:buNone/>
            </a:pPr>
            <a:r>
              <a:rPr lang="en-US" sz="1600" dirty="0">
                <a:latin typeface="Arial" panose="020B0604020202020204" pitchFamily="34" charset="0"/>
                <a:cs typeface="Arial" panose="020B0604020202020204" pitchFamily="34" charset="0"/>
              </a:rPr>
              <a:t>Renshaw, T. L., Long, A. C., &amp; Cook, C. R. (2015). Assessing teachers’ positive psychological functioning at work: Development and validation of the Teacher Subjective Wellbeing Questionnaire. </a:t>
            </a:r>
            <a:r>
              <a:rPr lang="en-US" sz="1600" i="1" dirty="0">
                <a:latin typeface="Arial" panose="020B0604020202020204" pitchFamily="34" charset="0"/>
                <a:cs typeface="Arial" panose="020B0604020202020204" pitchFamily="34" charset="0"/>
              </a:rPr>
              <a:t>School Psychology Quarterly</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30</a:t>
            </a:r>
            <a:r>
              <a:rPr lang="en-US" sz="1600" dirty="0">
                <a:latin typeface="Arial" panose="020B0604020202020204" pitchFamily="34" charset="0"/>
                <a:cs typeface="Arial" panose="020B0604020202020204" pitchFamily="34" charset="0"/>
              </a:rPr>
              <a:t>(2), 289. </a:t>
            </a:r>
            <a:r>
              <a:rPr lang="en-US" sz="1600" dirty="0">
                <a:latin typeface="Arial" panose="020B0604020202020204" pitchFamily="34" charset="0"/>
                <a:cs typeface="Arial" panose="020B0604020202020204" pitchFamily="34" charset="0"/>
                <a:hlinkClick r:id="rId8"/>
              </a:rPr>
              <a:t>https://doi.org/10.1037/spq0000112</a:t>
            </a:r>
            <a:r>
              <a:rPr lang="en-US" sz="1600" dirty="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Schott Foundation. (n.d.). </a:t>
            </a:r>
            <a:r>
              <a:rPr lang="en-US" sz="1600" i="1" dirty="0">
                <a:latin typeface="Arial" panose="020B0604020202020204" pitchFamily="34" charset="0"/>
                <a:cs typeface="Arial" panose="020B0604020202020204" pitchFamily="34" charset="0"/>
              </a:rPr>
              <a:t>Toolkit &amp; infographic: What are restorative practices? </a:t>
            </a:r>
            <a:r>
              <a:rPr lang="en-US" sz="1600" dirty="0">
                <a:latin typeface="Arial" panose="020B0604020202020204" pitchFamily="34" charset="0"/>
                <a:cs typeface="Arial" panose="020B0604020202020204" pitchFamily="34" charset="0"/>
                <a:hlinkClick r:id="rId9"/>
              </a:rPr>
              <a:t>https://schottfoundation.org/restorative-practices/</a:t>
            </a:r>
            <a:r>
              <a:rPr lang="en-US" sz="1600" dirty="0">
                <a:latin typeface="Arial" panose="020B0604020202020204" pitchFamily="34" charset="0"/>
                <a:cs typeface="Arial" panose="020B0604020202020204" pitchFamily="34" charset="0"/>
              </a:rPr>
              <a: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B9566558-C4CD-41CC-8F10-DA69D8C579D0}"/>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1C5097F6-4AAE-6C45-88AB-B1E7B87135E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15285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494058"/>
          </a:xfrm>
        </p:spPr>
        <p:txBody>
          <a:bodyPr>
            <a:noAutofit/>
          </a:bodyPr>
          <a:lstStyle/>
          <a:p>
            <a:r>
              <a:rPr lang="en-US" sz="3200" b="1" dirty="0">
                <a:solidFill>
                  <a:srgbClr val="6A4A62"/>
                </a:solidFill>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600894" y="1152260"/>
            <a:ext cx="11184706" cy="5094425"/>
          </a:xfrm>
        </p:spPr>
        <p:txBody>
          <a:bodyPr>
            <a:noAutofit/>
          </a:bodyPr>
          <a:lstStyle/>
          <a:p>
            <a:pPr marL="0" indent="-457200">
              <a:buNone/>
            </a:pPr>
            <a:r>
              <a:rPr lang="en-US" sz="1600" dirty="0">
                <a:latin typeface="Arial" panose="020B0604020202020204" pitchFamily="34" charset="0"/>
                <a:cs typeface="Arial" panose="020B0604020202020204" pitchFamily="34" charset="0"/>
              </a:rPr>
              <a:t>Shockey, T. M. (2017). Health-related quality of life (HRQOL): Variation across occupation groups. </a:t>
            </a:r>
            <a:r>
              <a:rPr lang="en-US" sz="1600" i="1" dirty="0">
                <a:latin typeface="Arial" panose="020B0604020202020204" pitchFamily="34" charset="0"/>
                <a:cs typeface="Arial" panose="020B0604020202020204" pitchFamily="34" charset="0"/>
              </a:rPr>
              <a:t>Centers for Disease Control and Prevention</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3"/>
              </a:rPr>
              <a:t>https://blogs.cdc.gov/niosh-science-blog/2017/07/26/hrqol/</a:t>
            </a:r>
            <a:r>
              <a:rPr lang="en-US" sz="1600" dirty="0">
                <a:latin typeface="Arial" panose="020B0604020202020204" pitchFamily="34" charset="0"/>
                <a:cs typeface="Arial" panose="020B0604020202020204" pitchFamily="34" charset="0"/>
              </a:rPr>
              <a:t> </a:t>
            </a:r>
          </a:p>
          <a:p>
            <a:pPr marL="0" indent="-457200">
              <a:buNone/>
            </a:pPr>
            <a:r>
              <a:rPr lang="en-US" sz="1600" dirty="0">
                <a:latin typeface="Arial" panose="020B0604020202020204" pitchFamily="34" charset="0"/>
                <a:cs typeface="Arial" panose="020B0604020202020204" pitchFamily="34" charset="0"/>
              </a:rPr>
              <a:t>Society of Clinical Child &amp; Adolescent Psychology. (2018, April 24). </a:t>
            </a:r>
            <a:r>
              <a:rPr lang="en-US" sz="1600" i="1" dirty="0">
                <a:latin typeface="Arial" panose="020B0604020202020204" pitchFamily="34" charset="0"/>
                <a:cs typeface="Arial" panose="020B0604020202020204" pitchFamily="34" charset="0"/>
              </a:rPr>
              <a:t>Evidence-based therapies. </a:t>
            </a:r>
            <a:r>
              <a:rPr lang="en-US" sz="1600" dirty="0">
                <a:latin typeface="Arial" panose="020B0604020202020204" pitchFamily="34" charset="0"/>
                <a:cs typeface="Arial" panose="020B0604020202020204" pitchFamily="34" charset="0"/>
                <a:hlinkClick r:id="rId4"/>
              </a:rPr>
              <a:t>https://effectivechildtherapy.org/therapies</a:t>
            </a:r>
            <a:endParaRPr lang="en-US" sz="1600" dirty="0">
              <a:latin typeface="Arial" panose="020B0604020202020204" pitchFamily="34" charset="0"/>
              <a:cs typeface="Arial" panose="020B0604020202020204" pitchFamily="34" charset="0"/>
            </a:endParaRPr>
          </a:p>
          <a:p>
            <a:pPr marL="692150" indent="-1149350">
              <a:buNone/>
            </a:pPr>
            <a:r>
              <a:rPr lang="en-US" sz="1600" dirty="0" err="1">
                <a:latin typeface="Arial" panose="020B0604020202020204" pitchFamily="34" charset="0"/>
                <a:cs typeface="Arial" panose="020B0604020202020204" pitchFamily="34" charset="0"/>
              </a:rPr>
              <a:t>TeacherWISE</a:t>
            </a:r>
            <a:r>
              <a:rPr lang="en-US" sz="1600" dirty="0">
                <a:latin typeface="Arial" panose="020B0604020202020204" pitchFamily="34" charset="0"/>
                <a:cs typeface="Arial" panose="020B0604020202020204" pitchFamily="34" charset="0"/>
              </a:rPr>
              <a:t>. (n.d.). </a:t>
            </a:r>
            <a:r>
              <a:rPr lang="en-US" sz="1600" i="1" dirty="0">
                <a:latin typeface="Arial" panose="020B0604020202020204" pitchFamily="34" charset="0"/>
                <a:cs typeface="Arial" panose="020B0604020202020204" pitchFamily="34" charset="0"/>
              </a:rPr>
              <a:t>About us</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5"/>
              </a:rPr>
              <a:t>https://teacherwise.org/</a:t>
            </a:r>
            <a:r>
              <a:rPr lang="en-US" sz="1600" dirty="0">
                <a:latin typeface="Arial" panose="020B0604020202020204" pitchFamily="34" charset="0"/>
                <a:cs typeface="Arial" panose="020B0604020202020204" pitchFamily="34" charset="0"/>
              </a:rPr>
              <a:t> </a:t>
            </a:r>
          </a:p>
          <a:p>
            <a:pPr marL="15875" indent="-473075">
              <a:buNone/>
            </a:pPr>
            <a:r>
              <a:rPr lang="en-US" sz="1600" dirty="0" err="1">
                <a:latin typeface="Arial" panose="020B0604020202020204" pitchFamily="34" charset="0"/>
                <a:cs typeface="Arial" panose="020B0604020202020204" pitchFamily="34" charset="0"/>
              </a:rPr>
              <a:t>Winwood</a:t>
            </a:r>
            <a:r>
              <a:rPr lang="en-US" sz="1600" dirty="0">
                <a:latin typeface="Arial" panose="020B0604020202020204" pitchFamily="34" charset="0"/>
                <a:cs typeface="Arial" panose="020B0604020202020204" pitchFamily="34" charset="0"/>
              </a:rPr>
              <a:t>, C., &amp; McEwan, B. (2013). A practical measure of workplace resilience: Developing the Resilience at Work Scale. </a:t>
            </a:r>
            <a:r>
              <a:rPr lang="en-US" sz="1600" dirty="0">
                <a:latin typeface="Arial" panose="020B0604020202020204" pitchFamily="34" charset="0"/>
                <a:cs typeface="Arial" panose="020B0604020202020204" pitchFamily="34" charset="0"/>
                <a:hlinkClick r:id="rId6"/>
              </a:rPr>
              <a:t>http://</a:t>
            </a:r>
            <a:r>
              <a:rPr lang="en-US" sz="1600" dirty="0">
                <a:solidFill>
                  <a:schemeClr val="accent6"/>
                </a:solidFill>
                <a:latin typeface="Arial" panose="020B0604020202020204" pitchFamily="34" charset="0"/>
                <a:cs typeface="Arial" panose="020B0604020202020204" pitchFamily="34" charset="0"/>
                <a:hlinkClick r:id="rId6"/>
              </a:rPr>
              <a:t>d4462130.u92.platformpublishing.com.au/wp</a:t>
            </a:r>
            <a:endParaRPr lang="en-US" sz="1600" dirty="0">
              <a:solidFill>
                <a:schemeClr val="accent6"/>
              </a:solidFill>
              <a:latin typeface="Arial" panose="020B0604020202020204" pitchFamily="34" charset="0"/>
              <a:cs typeface="Arial" panose="020B0604020202020204" pitchFamily="34" charset="0"/>
            </a:endParaRPr>
          </a:p>
          <a:p>
            <a:pPr marL="15875" indent="-473075">
              <a:buNone/>
            </a:pPr>
            <a:r>
              <a:rPr lang="en-US" sz="1600" u="sng" dirty="0">
                <a:solidFill>
                  <a:schemeClr val="accent6"/>
                </a:solidFill>
                <a:latin typeface="Arial" panose="020B0604020202020204" pitchFamily="34" charset="0"/>
                <a:cs typeface="Arial" panose="020B0604020202020204" pitchFamily="34" charset="0"/>
              </a:rPr>
              <a:t>content/uploads/2013/10/</a:t>
            </a:r>
            <a:r>
              <a:rPr lang="en-US" sz="1600" u="sng" dirty="0" err="1">
                <a:solidFill>
                  <a:schemeClr val="accent6"/>
                </a:solidFill>
                <a:latin typeface="Arial" panose="020B0604020202020204" pitchFamily="34" charset="0"/>
                <a:cs typeface="Arial" panose="020B0604020202020204" pitchFamily="34" charset="0"/>
              </a:rPr>
              <a:t>RAWScaleArticleJOEM.pdf</a:t>
            </a:r>
            <a:endParaRPr lang="en-US" sz="1600" dirty="0">
              <a:latin typeface="Arial" panose="020B0604020202020204" pitchFamily="34" charset="0"/>
              <a:cs typeface="Arial" panose="020B0604020202020204" pitchFamily="34" charset="0"/>
            </a:endParaRPr>
          </a:p>
          <a:p>
            <a:pPr marL="15875" indent="-473075">
              <a:buNone/>
            </a:pPr>
            <a:r>
              <a:rPr lang="en-US" sz="1600" dirty="0">
                <a:latin typeface="Arial" panose="020B0604020202020204" pitchFamily="34" charset="0"/>
                <a:cs typeface="Arial" panose="020B0604020202020204" pitchFamily="34" charset="0"/>
              </a:rPr>
              <a:t>Wolf-</a:t>
            </a:r>
            <a:r>
              <a:rPr lang="en-US" sz="1600" dirty="0" err="1">
                <a:latin typeface="Arial" panose="020B0604020202020204" pitchFamily="34" charset="0"/>
                <a:cs typeface="Arial" panose="020B0604020202020204" pitchFamily="34" charset="0"/>
              </a:rPr>
              <a:t>Prusan</a:t>
            </a:r>
            <a:r>
              <a:rPr lang="en-US" sz="1600" dirty="0">
                <a:latin typeface="Arial" panose="020B0604020202020204" pitchFamily="34" charset="0"/>
                <a:cs typeface="Arial" panose="020B0604020202020204" pitchFamily="34" charset="0"/>
              </a:rPr>
              <a:t>, L., O’Malley, M., &amp; Hurley, N. (n.d.) </a:t>
            </a:r>
            <a:r>
              <a:rPr lang="en-US" sz="1600" i="1" dirty="0">
                <a:latin typeface="Arial" panose="020B0604020202020204" pitchFamily="34" charset="0"/>
                <a:cs typeface="Arial" panose="020B0604020202020204" pitchFamily="34" charset="0"/>
              </a:rPr>
              <a:t>Restorative practices: Approaches at the intersection of school discipline and school mental health. </a:t>
            </a:r>
            <a:r>
              <a:rPr lang="en-US" sz="1600" dirty="0">
                <a:latin typeface="Arial" panose="020B0604020202020204" pitchFamily="34" charset="0"/>
                <a:cs typeface="Arial" panose="020B0604020202020204" pitchFamily="34" charset="0"/>
                <a:hlinkClick r:id="rId7"/>
              </a:rPr>
              <a:t>https://dm0gz550769cd.cloudfront.net/shape/5d/5d75418901f4ed14b77d94193032dc8e.pdf</a:t>
            </a:r>
            <a:endParaRPr lang="en-US" sz="1600" dirty="0">
              <a:latin typeface="Arial" panose="020B0604020202020204" pitchFamily="34" charset="0"/>
              <a:cs typeface="Arial" panose="020B0604020202020204" pitchFamily="34" charset="0"/>
            </a:endParaRPr>
          </a:p>
          <a:p>
            <a:pPr marL="15875" indent="-473075">
              <a:buNone/>
            </a:pPr>
            <a:r>
              <a:rPr lang="en-US" sz="1600" dirty="0">
                <a:latin typeface="Arial" panose="020B0604020202020204" pitchFamily="34" charset="0"/>
                <a:cs typeface="Arial" panose="020B0604020202020204" pitchFamily="34" charset="0"/>
              </a:rPr>
              <a:t>Working with Resilience. (n.d.). </a:t>
            </a:r>
            <a:r>
              <a:rPr lang="en-US" sz="1600" i="1" dirty="0">
                <a:latin typeface="Arial" panose="020B0604020202020204" pitchFamily="34" charset="0"/>
                <a:cs typeface="Arial" panose="020B0604020202020204" pitchFamily="34" charset="0"/>
              </a:rPr>
              <a:t>Resilience at Work® individual scale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8"/>
              </a:rPr>
              <a:t>https://www.workingwithresilience.com.au/measure-resilience/rw-scale</a:t>
            </a:r>
            <a:r>
              <a:rPr lang="en-US" sz="1600" dirty="0">
                <a:latin typeface="Arial" panose="020B0604020202020204" pitchFamily="34" charset="0"/>
                <a:cs typeface="Arial" panose="020B0604020202020204" pitchFamily="34" charset="0"/>
              </a:rPr>
              <a:t> </a:t>
            </a:r>
          </a:p>
          <a:p>
            <a:pPr marL="0" indent="-457200">
              <a:buNone/>
            </a:pPr>
            <a:r>
              <a:rPr lang="en-US" sz="1600" dirty="0">
                <a:latin typeface="Arial" panose="020B0604020202020204" pitchFamily="34" charset="0"/>
                <a:cs typeface="Arial" panose="020B0604020202020204" pitchFamily="34" charset="0"/>
              </a:rPr>
              <a:t>Youth Mental Health First Aid. (n.d.). </a:t>
            </a:r>
            <a:r>
              <a:rPr lang="en-US" sz="1600" i="1" dirty="0">
                <a:latin typeface="Arial" panose="020B0604020202020204" pitchFamily="34" charset="0"/>
                <a:cs typeface="Arial" panose="020B0604020202020204" pitchFamily="34" charset="0"/>
              </a:rPr>
              <a:t>Take a course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9"/>
              </a:rPr>
              <a:t>https://www.mentalhealthfirstaid.org/take-a-course/</a:t>
            </a:r>
            <a:endParaRPr lang="en-US" sz="1600" dirty="0">
              <a:latin typeface="Arial" panose="020B0604020202020204" pitchFamily="34" charset="0"/>
              <a:cs typeface="Arial" panose="020B0604020202020204" pitchFamily="34" charset="0"/>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06689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5C8D0E5-6183-493B-8097-9A78CEB6A34C}"/>
              </a:ext>
            </a:extLst>
          </p:cNvPr>
          <p:cNvSpPr>
            <a:spLocks noGrp="1"/>
          </p:cNvSpPr>
          <p:nvPr>
            <p:ph type="title"/>
          </p:nvPr>
        </p:nvSpPr>
        <p:spPr/>
        <p:txBody>
          <a:bodyPr/>
          <a:lstStyle/>
          <a:p>
            <a:r>
              <a:rPr lang="en-US" dirty="0"/>
              <a:t>Resources</a:t>
            </a:r>
          </a:p>
        </p:txBody>
      </p:sp>
      <p:sp>
        <p:nvSpPr>
          <p:cNvPr id="10" name="Footer Placeholder 5">
            <a:extLst>
              <a:ext uri="{FF2B5EF4-FFF2-40B4-BE49-F238E27FC236}">
                <a16:creationId xmlns:a16="http://schemas.microsoft.com/office/drawing/2014/main" id="{07E03C00-2364-924E-9C17-E1FAA706F80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21308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4380" y="572834"/>
            <a:ext cx="4730314" cy="674188"/>
          </a:xfrm>
        </p:spPr>
        <p:txBody>
          <a:bodyPr>
            <a:noAutofit/>
          </a:bodyPr>
          <a:lstStyle/>
          <a:p>
            <a:r>
              <a:rPr lang="en-US" sz="3200" b="1" dirty="0">
                <a:solidFill>
                  <a:srgbClr val="6A4A62"/>
                </a:solidFill>
              </a:rPr>
              <a:t>References</a:t>
            </a:r>
          </a:p>
        </p:txBody>
      </p:sp>
      <p:sp>
        <p:nvSpPr>
          <p:cNvPr id="10" name="Content Placeholder 6">
            <a:extLst>
              <a:ext uri="{FF2B5EF4-FFF2-40B4-BE49-F238E27FC236}">
                <a16:creationId xmlns:a16="http://schemas.microsoft.com/office/drawing/2014/main" id="{CE65BCD1-3845-A544-AEFB-A93D7DAFBE71}"/>
              </a:ext>
            </a:extLst>
          </p:cNvPr>
          <p:cNvSpPr txBox="1">
            <a:spLocks/>
          </p:cNvSpPr>
          <p:nvPr/>
        </p:nvSpPr>
        <p:spPr>
          <a:xfrm>
            <a:off x="604380" y="1313082"/>
            <a:ext cx="10698112" cy="4933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15875" marR="0" lvl="0" indent="3175" algn="l" defTabSz="914400" rtl="0" eaLnBrk="1" fontAlgn="auto" latinLnBrk="0" hangingPunct="1">
              <a:lnSpc>
                <a:spcPct val="100000"/>
              </a:lnSpc>
              <a:spcAft>
                <a:spcPts val="0"/>
              </a:spcAft>
              <a:buClrTx/>
              <a:buSzTx/>
              <a:buFont typeface="Arial" panose="020B0604020202020204" pitchFamily="34" charset="0"/>
              <a:buNone/>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Anderson, C., Barnes, M. S., Beane, C., Bishop, J., Davis, E.,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Fishkind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 &amp; Truman, S. (2014).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Restorative practices: Fostering healthy relationships &amp; promoting positive discipline in schools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Advancement Project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https://advancementproject.org/resources/restorative-practices-fostering-healthy-relationships-promoting-positive-discipline-in-schools/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indent="0" defTabSz="966612">
              <a:lnSpc>
                <a:spcPct val="100000"/>
              </a:lnSpc>
              <a:buNone/>
              <a:defRPr/>
            </a:pPr>
            <a:r>
              <a:rPr lang="en-US" sz="1600" dirty="0" err="1">
                <a:solidFill>
                  <a:prstClr val="black"/>
                </a:solidFill>
                <a:latin typeface="Arial" panose="020B0604020202020204" pitchFamily="34" charset="0"/>
                <a:cs typeface="Arial" panose="020B0604020202020204" pitchFamily="34" charset="0"/>
              </a:rPr>
              <a:t>Durlak</a:t>
            </a:r>
            <a:r>
              <a:rPr lang="en-US" sz="1600" dirty="0">
                <a:solidFill>
                  <a:prstClr val="black"/>
                </a:solidFill>
                <a:latin typeface="Arial" panose="020B0604020202020204" pitchFamily="34" charset="0"/>
                <a:cs typeface="Arial" panose="020B0604020202020204" pitchFamily="34" charset="0"/>
              </a:rPr>
              <a:t>, J. A., Weissberg, R. P., </a:t>
            </a:r>
            <a:r>
              <a:rPr lang="en-US" sz="1600" dirty="0" err="1">
                <a:solidFill>
                  <a:prstClr val="black"/>
                </a:solidFill>
                <a:latin typeface="Arial" panose="020B0604020202020204" pitchFamily="34" charset="0"/>
                <a:cs typeface="Arial" panose="020B0604020202020204" pitchFamily="34" charset="0"/>
              </a:rPr>
              <a:t>Dymnicki</a:t>
            </a:r>
            <a:r>
              <a:rPr lang="en-US" sz="1600" dirty="0">
                <a:solidFill>
                  <a:prstClr val="black"/>
                </a:solidFill>
                <a:latin typeface="Arial" panose="020B0604020202020204" pitchFamily="34" charset="0"/>
                <a:cs typeface="Arial" panose="020B0604020202020204" pitchFamily="34" charset="0"/>
              </a:rPr>
              <a:t>, A. B., Taylor, R. D., &amp; </a:t>
            </a:r>
            <a:r>
              <a:rPr lang="en-US" sz="1600" dirty="0" err="1">
                <a:solidFill>
                  <a:prstClr val="black"/>
                </a:solidFill>
                <a:latin typeface="Arial" panose="020B0604020202020204" pitchFamily="34" charset="0"/>
                <a:cs typeface="Arial" panose="020B0604020202020204" pitchFamily="34" charset="0"/>
              </a:rPr>
              <a:t>Schellinger</a:t>
            </a:r>
            <a:r>
              <a:rPr lang="en-US" sz="1600" dirty="0">
                <a:solidFill>
                  <a:prstClr val="black"/>
                </a:solidFill>
                <a:latin typeface="Arial" panose="020B0604020202020204" pitchFamily="34" charset="0"/>
                <a:cs typeface="Arial" panose="020B0604020202020204" pitchFamily="34" charset="0"/>
              </a:rPr>
              <a:t>, K. (2011). The impact of enhancing students’ social and emotional learning: A meta-analysis of school-based universal interventions. </a:t>
            </a:r>
            <a:r>
              <a:rPr lang="en-US" sz="1600" i="1" dirty="0">
                <a:solidFill>
                  <a:prstClr val="black"/>
                </a:solidFill>
                <a:latin typeface="Arial" panose="020B0604020202020204" pitchFamily="34" charset="0"/>
                <a:cs typeface="Arial" panose="020B0604020202020204" pitchFamily="34" charset="0"/>
              </a:rPr>
              <a:t>Child Development, 82</a:t>
            </a:r>
            <a:r>
              <a:rPr lang="en-US" sz="1600" dirty="0">
                <a:solidFill>
                  <a:prstClr val="black"/>
                </a:solidFill>
                <a:latin typeface="Arial" panose="020B0604020202020204" pitchFamily="34" charset="0"/>
                <a:cs typeface="Arial" panose="020B0604020202020204" pitchFamily="34" charset="0"/>
              </a:rPr>
              <a:t>, 405–432. </a:t>
            </a:r>
            <a:r>
              <a:rPr lang="en-US" sz="1600" dirty="0">
                <a:solidFill>
                  <a:prstClr val="black"/>
                </a:solidFill>
                <a:latin typeface="Arial" panose="020B0604020202020204" pitchFamily="34" charset="0"/>
                <a:cs typeface="Arial" panose="020B0604020202020204" pitchFamily="34" charset="0"/>
                <a:hlinkClick r:id="rId4"/>
              </a:rPr>
              <a:t>https://doi.org/10.1111/j.1467-8624.2010.01564.x</a:t>
            </a:r>
            <a:r>
              <a:rPr lang="en-US" sz="1600" dirty="0">
                <a:solidFill>
                  <a:prstClr val="black"/>
                </a:solidFill>
                <a:latin typeface="Arial" panose="020B0604020202020204" pitchFamily="34" charset="0"/>
                <a:cs typeface="Arial" panose="020B0604020202020204" pitchFamily="34" charset="0"/>
              </a:rPr>
              <a:t> </a:t>
            </a:r>
          </a:p>
          <a:p>
            <a:pPr marL="0" indent="0">
              <a:buNone/>
            </a:pPr>
            <a:r>
              <a:rPr lang="en-US" sz="1600" dirty="0" err="1">
                <a:latin typeface="Arial" panose="020B0604020202020204" pitchFamily="34" charset="0"/>
                <a:cs typeface="Arial" panose="020B0604020202020204" pitchFamily="34" charset="0"/>
              </a:rPr>
              <a:t>Jorm</a:t>
            </a:r>
            <a:r>
              <a:rPr lang="en-US" sz="1600" dirty="0">
                <a:latin typeface="Arial" panose="020B0604020202020204" pitchFamily="34" charset="0"/>
                <a:cs typeface="Arial" panose="020B0604020202020204" pitchFamily="34" charset="0"/>
              </a:rPr>
              <a:t>, A. F. (2000). Mental health literacy: Public knowledge and beliefs about mental disorders. </a:t>
            </a:r>
            <a:r>
              <a:rPr lang="en-US" sz="1600" i="1" dirty="0">
                <a:latin typeface="Arial" panose="020B0604020202020204" pitchFamily="34" charset="0"/>
                <a:cs typeface="Arial" panose="020B0604020202020204" pitchFamily="34" charset="0"/>
              </a:rPr>
              <a:t>The British Journal of Psychiatry</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177</a:t>
            </a:r>
            <a:r>
              <a:rPr lang="en-US" sz="1600" dirty="0">
                <a:latin typeface="Arial" panose="020B0604020202020204" pitchFamily="34" charset="0"/>
                <a:cs typeface="Arial" panose="020B0604020202020204" pitchFamily="34" charset="0"/>
              </a:rPr>
              <a:t>(5), 396</a:t>
            </a:r>
            <a:r>
              <a:rPr lang="en-US" sz="1600" dirty="0">
                <a:solidFill>
                  <a:prstClr val="black"/>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401. </a:t>
            </a:r>
            <a:r>
              <a:rPr lang="en-US" sz="1600" dirty="0">
                <a:latin typeface="Arial" panose="020B0604020202020204" pitchFamily="34" charset="0"/>
                <a:cs typeface="Arial" panose="020B0604020202020204" pitchFamily="34" charset="0"/>
                <a:hlinkClick r:id="rId5"/>
              </a:rPr>
              <a:t>https://doi.org/10.1192/bjp.177.5.396</a:t>
            </a:r>
            <a:r>
              <a:rPr lang="en-US" sz="1600" dirty="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Kutcher, S., Wei, Y., &amp; Coniglio, C. (2016). Mental health literacy: past, present, and future. </a:t>
            </a:r>
            <a:r>
              <a:rPr lang="en-US" sz="1600" i="1" dirty="0">
                <a:latin typeface="Arial" panose="020B0604020202020204" pitchFamily="34" charset="0"/>
                <a:cs typeface="Arial" panose="020B0604020202020204" pitchFamily="34" charset="0"/>
              </a:rPr>
              <a:t>The Canadian Journal of Psychiatry</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61</a:t>
            </a:r>
            <a:r>
              <a:rPr lang="en-US" sz="1600" dirty="0">
                <a:latin typeface="Arial" panose="020B0604020202020204" pitchFamily="34" charset="0"/>
                <a:cs typeface="Arial" panose="020B0604020202020204" pitchFamily="34" charset="0"/>
              </a:rPr>
              <a:t>(3), 154</a:t>
            </a:r>
            <a:r>
              <a:rPr lang="en-US" sz="1600" dirty="0">
                <a:solidFill>
                  <a:prstClr val="black"/>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158. </a:t>
            </a:r>
            <a:r>
              <a:rPr lang="en-US" sz="1600" dirty="0">
                <a:latin typeface="Arial" panose="020B0604020202020204" pitchFamily="34" charset="0"/>
                <a:cs typeface="Arial" panose="020B0604020202020204" pitchFamily="34" charset="0"/>
                <a:hlinkClick r:id="rId6"/>
              </a:rPr>
              <a:t>https://doi.org/10.1177/0706743715616609</a:t>
            </a:r>
            <a:r>
              <a:rPr lang="en-US" sz="1600" dirty="0">
                <a:latin typeface="Arial" panose="020B0604020202020204" pitchFamily="34" charset="0"/>
                <a:cs typeface="Arial" panose="020B0604020202020204" pitchFamily="34" charset="0"/>
              </a:rPr>
              <a:t> </a:t>
            </a:r>
          </a:p>
          <a:p>
            <a:pPr marL="0" indent="0">
              <a:buNone/>
            </a:pPr>
            <a:r>
              <a:rPr lang="en-US" sz="1600" dirty="0">
                <a:solidFill>
                  <a:prstClr val="black"/>
                </a:solidFill>
                <a:latin typeface="Arial" panose="020B0604020202020204" pitchFamily="34" charset="0"/>
                <a:cs typeface="Arial" panose="020B0604020202020204" pitchFamily="34" charset="0"/>
              </a:rPr>
              <a:t>National Center on Safe Supportive Learning Environments. (n.d.) </a:t>
            </a:r>
            <a:r>
              <a:rPr lang="en-US" sz="1600" i="1" dirty="0">
                <a:solidFill>
                  <a:prstClr val="black"/>
                </a:solidFill>
                <a:latin typeface="Arial" panose="020B0604020202020204" pitchFamily="34" charset="0"/>
                <a:cs typeface="Arial" panose="020B0604020202020204" pitchFamily="34" charset="0"/>
              </a:rPr>
              <a:t>School climate.</a:t>
            </a:r>
            <a:r>
              <a:rPr lang="en-US" sz="1600" dirty="0">
                <a:solidFill>
                  <a:prstClr val="black"/>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7"/>
              </a:rPr>
              <a:t>https://safesupportivelearning.ed.gov/safe-and-healthy-students/school-climate</a:t>
            </a:r>
            <a:endParaRPr lang="en-US" sz="1600" dirty="0">
              <a:solidFill>
                <a:prstClr val="black"/>
              </a:solidFill>
              <a:latin typeface="Arial" panose="020B0604020202020204" pitchFamily="34" charset="0"/>
              <a:cs typeface="Arial" panose="020B0604020202020204" pitchFamily="34" charset="0"/>
            </a:endParaRPr>
          </a:p>
          <a:p>
            <a:pPr marL="0" indent="0" defTabSz="966612">
              <a:buNone/>
              <a:defRPr/>
            </a:pPr>
            <a:r>
              <a:rPr lang="en-US" sz="1600" dirty="0" err="1">
                <a:solidFill>
                  <a:prstClr val="black"/>
                </a:solidFill>
                <a:latin typeface="Arial" panose="020B0604020202020204" pitchFamily="34" charset="0"/>
                <a:cs typeface="Arial" panose="020B0604020202020204" pitchFamily="34" charset="0"/>
              </a:rPr>
              <a:t>Sklad</a:t>
            </a:r>
            <a:r>
              <a:rPr lang="en-US" sz="1600" dirty="0">
                <a:solidFill>
                  <a:prstClr val="black"/>
                </a:solidFill>
                <a:latin typeface="Arial" panose="020B0604020202020204" pitchFamily="34" charset="0"/>
                <a:cs typeface="Arial" panose="020B0604020202020204" pitchFamily="34" charset="0"/>
              </a:rPr>
              <a:t>, M., </a:t>
            </a:r>
            <a:r>
              <a:rPr lang="en-US" sz="1600" dirty="0" err="1">
                <a:solidFill>
                  <a:prstClr val="black"/>
                </a:solidFill>
                <a:latin typeface="Arial" panose="020B0604020202020204" pitchFamily="34" charset="0"/>
                <a:cs typeface="Arial" panose="020B0604020202020204" pitchFamily="34" charset="0"/>
              </a:rPr>
              <a:t>Diekstra</a:t>
            </a:r>
            <a:r>
              <a:rPr lang="en-US" sz="1600" dirty="0">
                <a:solidFill>
                  <a:prstClr val="black"/>
                </a:solidFill>
                <a:latin typeface="Arial" panose="020B0604020202020204" pitchFamily="34" charset="0"/>
                <a:cs typeface="Arial" panose="020B0604020202020204" pitchFamily="34" charset="0"/>
              </a:rPr>
              <a:t>, R., Ritter, M. D., Ben, J., &amp; </a:t>
            </a:r>
            <a:r>
              <a:rPr lang="en-US" sz="1600" dirty="0" err="1">
                <a:solidFill>
                  <a:prstClr val="black"/>
                </a:solidFill>
                <a:latin typeface="Arial" panose="020B0604020202020204" pitchFamily="34" charset="0"/>
                <a:cs typeface="Arial" panose="020B0604020202020204" pitchFamily="34" charset="0"/>
              </a:rPr>
              <a:t>Gravesteijn</a:t>
            </a:r>
            <a:r>
              <a:rPr lang="en-US" sz="1600" dirty="0">
                <a:solidFill>
                  <a:prstClr val="black"/>
                </a:solidFill>
                <a:latin typeface="Arial" panose="020B0604020202020204" pitchFamily="34" charset="0"/>
                <a:cs typeface="Arial" panose="020B0604020202020204" pitchFamily="34" charset="0"/>
              </a:rPr>
              <a:t>, C. (2012). Effectiveness of school-based universal social, emotional, and behavioral programs: Do they enhance students’ development in the area of skill, behavior, and adjustment? </a:t>
            </a:r>
            <a:r>
              <a:rPr lang="en-US" sz="1600" i="1" dirty="0">
                <a:latin typeface="Arial" panose="020B0604020202020204" pitchFamily="34" charset="0"/>
                <a:cs typeface="Arial" panose="020B0604020202020204" pitchFamily="34" charset="0"/>
              </a:rPr>
              <a:t>Psychology in the Schools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49</a:t>
            </a: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9</a:t>
            </a:r>
            <a:r>
              <a:rPr lang="en-US" sz="1600" dirty="0">
                <a:latin typeface="Arial" panose="020B0604020202020204" pitchFamily="34" charset="0"/>
                <a:cs typeface="Arial" panose="020B0604020202020204" pitchFamily="34" charset="0"/>
              </a:rPr>
              <a:t>), 892</a:t>
            </a:r>
            <a:r>
              <a:rPr lang="en-US" sz="1600" dirty="0">
                <a:solidFill>
                  <a:prstClr val="black"/>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909. </a:t>
            </a:r>
            <a:r>
              <a:rPr lang="en-US" sz="1600" dirty="0">
                <a:latin typeface="Arial" panose="020B0604020202020204" pitchFamily="34" charset="0"/>
                <a:cs typeface="Arial" panose="020B0604020202020204" pitchFamily="34" charset="0"/>
                <a:hlinkClick r:id="rId8"/>
              </a:rPr>
              <a:t>https://doi.org</a:t>
            </a:r>
            <a:r>
              <a:rPr lang="en-US" sz="1600">
                <a:latin typeface="Arial" panose="020B0604020202020204" pitchFamily="34" charset="0"/>
                <a:cs typeface="Arial" panose="020B0604020202020204" pitchFamily="34" charset="0"/>
                <a:hlinkClick r:id="rId8"/>
              </a:rPr>
              <a:t>/10.1002/pits.21641</a:t>
            </a:r>
            <a:r>
              <a:rPr lang="en-US" sz="1600">
                <a:latin typeface="Arial" panose="020B0604020202020204" pitchFamily="34" charset="0"/>
                <a:cs typeface="Arial" panose="020B0604020202020204" pitchFamily="34" charset="0"/>
              </a:rPr>
              <a:t> </a:t>
            </a:r>
            <a:endParaRPr lang="en-US" sz="1600" dirty="0">
              <a:solidFill>
                <a:prstClr val="black"/>
              </a:solidFill>
              <a:latin typeface="Arial" panose="020B0604020202020204" pitchFamily="34" charset="0"/>
              <a:cs typeface="Arial" panose="020B0604020202020204" pitchFamily="34" charset="0"/>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a:off x="604380" y="1247022"/>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Title 4" hidden="1">
            <a:extLst>
              <a:ext uri="{FF2B5EF4-FFF2-40B4-BE49-F238E27FC236}">
                <a16:creationId xmlns:a16="http://schemas.microsoft.com/office/drawing/2014/main" id="{CC52D897-EE1A-44F7-BF23-D614B4F16C17}"/>
              </a:ext>
            </a:extLst>
          </p:cNvPr>
          <p:cNvSpPr>
            <a:spLocks noGrp="1"/>
          </p:cNvSpPr>
          <p:nvPr>
            <p:ph type="title"/>
          </p:nvPr>
        </p:nvSpPr>
        <p:spPr/>
        <p:txBody>
          <a:bodyPr/>
          <a:lstStyle/>
          <a:p>
            <a:r>
              <a:rPr lang="en-US" dirty="0"/>
              <a:t>References</a:t>
            </a:r>
          </a:p>
        </p:txBody>
      </p:sp>
      <p:sp>
        <p:nvSpPr>
          <p:cNvPr id="8" name="Footer Placeholder 5">
            <a:extLst>
              <a:ext uri="{FF2B5EF4-FFF2-40B4-BE49-F238E27FC236}">
                <a16:creationId xmlns:a16="http://schemas.microsoft.com/office/drawing/2014/main" id="{ACB4C31F-F6EA-0649-A487-923D6B46B02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91211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sp>
        <p:nvSpPr>
          <p:cNvPr id="18" name="Footer Placeholder 5">
            <a:extLst>
              <a:ext uri="{FF2B5EF4-FFF2-40B4-BE49-F238E27FC236}">
                <a16:creationId xmlns:a16="http://schemas.microsoft.com/office/drawing/2014/main" id="{415EB42B-F846-9C49-9E01-257CD625F43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13427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774151" y="531189"/>
            <a:ext cx="1004604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rgbClr val="6A4A62"/>
                </a:solidFill>
                <a:latin typeface="Arial"/>
              </a:rPr>
              <a:t>Tier 1 Services and Supports</a:t>
            </a:r>
            <a:endParaRPr kumimoji="0" lang="en-US" sz="3600" b="1" i="0" u="none" strike="noStrike" kern="1200" cap="none" spc="0" normalizeH="0" baseline="0" noProof="0" dirty="0">
              <a:ln>
                <a:noFill/>
              </a:ln>
              <a:solidFill>
                <a:srgbClr val="6A4A62"/>
              </a:solidFill>
              <a:effectLst/>
              <a:uLnTx/>
              <a:uFillTx/>
              <a:latin typeface="Arial"/>
            </a:endParaRPr>
          </a:p>
        </p:txBody>
      </p:sp>
      <p:sp>
        <p:nvSpPr>
          <p:cNvPr id="2" name="Content Placeholder 1">
            <a:extLst>
              <a:ext uri="{FF2B5EF4-FFF2-40B4-BE49-F238E27FC236}">
                <a16:creationId xmlns:a16="http://schemas.microsoft.com/office/drawing/2014/main" id="{EA160C38-D645-4ED1-9414-6767FD074DF1}"/>
              </a:ext>
            </a:extLst>
          </p:cNvPr>
          <p:cNvSpPr>
            <a:spLocks noGrp="1"/>
          </p:cNvSpPr>
          <p:nvPr>
            <p:ph sz="quarter" idx="12"/>
          </p:nvPr>
        </p:nvSpPr>
        <p:spPr>
          <a:xfrm>
            <a:off x="369570" y="1691511"/>
            <a:ext cx="6495653" cy="4625469"/>
          </a:xfrm>
        </p:spPr>
        <p:txBody>
          <a:bodyPr>
            <a:normAutofit/>
          </a:bodyPr>
          <a:lstStyle/>
          <a:p>
            <a:pPr lvl="1">
              <a:lnSpc>
                <a:spcPct val="120000"/>
              </a:lnSpc>
              <a:buClr>
                <a:srgbClr val="6A4A62"/>
              </a:buClr>
            </a:pPr>
            <a:r>
              <a:rPr lang="en-US" dirty="0"/>
              <a:t>Activities that Support Positive and Inclusive School Climate</a:t>
            </a:r>
          </a:p>
          <a:p>
            <a:pPr marL="742950" lvl="1" indent="-285750">
              <a:lnSpc>
                <a:spcPct val="120000"/>
              </a:lnSpc>
              <a:buClr>
                <a:srgbClr val="6A4A62"/>
              </a:buClr>
            </a:pPr>
            <a:r>
              <a:rPr lang="en-US" dirty="0"/>
              <a:t>Teacher and School Staff Well-being</a:t>
            </a:r>
          </a:p>
          <a:p>
            <a:pPr marL="742950" lvl="1" indent="-285750">
              <a:lnSpc>
                <a:spcPct val="120000"/>
              </a:lnSpc>
              <a:buClr>
                <a:srgbClr val="6A4A62"/>
              </a:buClr>
            </a:pPr>
            <a:r>
              <a:rPr lang="en-US" dirty="0"/>
              <a:t>Positive Behaviors and Relationships</a:t>
            </a:r>
          </a:p>
          <a:p>
            <a:pPr marL="742950" lvl="1" indent="-285750">
              <a:lnSpc>
                <a:spcPct val="120000"/>
              </a:lnSpc>
              <a:buClr>
                <a:srgbClr val="6A4A62"/>
              </a:buClr>
            </a:pPr>
            <a:r>
              <a:rPr lang="en-US" dirty="0"/>
              <a:t>Positive Discipline Practices</a:t>
            </a:r>
          </a:p>
          <a:p>
            <a:pPr marL="742950" lvl="1" indent="-285750">
              <a:lnSpc>
                <a:spcPct val="120000"/>
              </a:lnSpc>
              <a:buClr>
                <a:srgbClr val="6A4A62"/>
              </a:buClr>
            </a:pPr>
            <a:r>
              <a:rPr lang="en-US" dirty="0"/>
              <a:t>Mental Health Literacy</a:t>
            </a:r>
          </a:p>
          <a:p>
            <a:pPr marL="742950" lvl="1" indent="-285750">
              <a:lnSpc>
                <a:spcPct val="120000"/>
              </a:lnSpc>
              <a:buClr>
                <a:srgbClr val="6A4A62"/>
              </a:buClr>
            </a:pPr>
            <a:r>
              <a:rPr lang="en-US" dirty="0"/>
              <a:t>Social Emotional Learning</a:t>
            </a:r>
          </a:p>
          <a:p>
            <a:pPr marL="457200" lvl="1" indent="0">
              <a:lnSpc>
                <a:spcPct val="120000"/>
              </a:lnSpc>
              <a:buClr>
                <a:srgbClr val="6A4A62"/>
              </a:buClr>
              <a:buNone/>
            </a:pPr>
            <a:endParaRPr lang="en-US" dirty="0"/>
          </a:p>
          <a:p>
            <a:endParaRPr lang="en-US" sz="2400" dirty="0"/>
          </a:p>
          <a:p>
            <a:endParaRPr lang="en-US" sz="2400" dirty="0"/>
          </a:p>
          <a:p>
            <a:endParaRPr lang="en-US" sz="2400" dirty="0"/>
          </a:p>
        </p:txBody>
      </p:sp>
      <p:cxnSp>
        <p:nvCxnSpPr>
          <p:cNvPr id="6" name="Straight Connector 5">
            <a:extLst>
              <a:ext uri="{C183D7F6-B498-43B3-948B-1728B52AA6E4}">
                <adec:decorative xmlns:adec="http://schemas.microsoft.com/office/drawing/2017/decorative" val="1"/>
              </a:ext>
            </a:extLst>
          </p:cNvPr>
          <p:cNvCxnSpPr/>
          <p:nvPr/>
        </p:nvCxnSpPr>
        <p:spPr>
          <a:xfrm flipV="1">
            <a:off x="899881" y="1299347"/>
            <a:ext cx="6541049"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092678" y="1888188"/>
            <a:ext cx="4442187" cy="2740962"/>
          </a:xfrm>
          <a:prstGeom prst="rect">
            <a:avLst/>
          </a:prstGeom>
        </p:spPr>
      </p:pic>
      <p:sp>
        <p:nvSpPr>
          <p:cNvPr id="3" name="Title 2" hidden="1">
            <a:extLst>
              <a:ext uri="{FF2B5EF4-FFF2-40B4-BE49-F238E27FC236}">
                <a16:creationId xmlns:a16="http://schemas.microsoft.com/office/drawing/2014/main" id="{EF7F34BF-39BD-44DC-8DD2-3AA54F538CA8}"/>
              </a:ext>
            </a:extLst>
          </p:cNvPr>
          <p:cNvSpPr>
            <a:spLocks noGrp="1"/>
          </p:cNvSpPr>
          <p:nvPr>
            <p:ph type="title" idx="4294967295"/>
          </p:nvPr>
        </p:nvSpPr>
        <p:spPr/>
        <p:txBody>
          <a:bodyPr/>
          <a:lstStyle/>
          <a:p>
            <a:r>
              <a:rPr lang="en-US" dirty="0"/>
              <a:t>Tier 1 Services and Supports</a:t>
            </a:r>
          </a:p>
        </p:txBody>
      </p:sp>
      <p:sp>
        <p:nvSpPr>
          <p:cNvPr id="9" name="Footer Placeholder 5">
            <a:extLst>
              <a:ext uri="{FF2B5EF4-FFF2-40B4-BE49-F238E27FC236}">
                <a16:creationId xmlns:a16="http://schemas.microsoft.com/office/drawing/2014/main" id="{19037355-4E48-E046-932D-4D80441152D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2326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8DA03-7A18-4646-BD26-F1DD2CA9F364}"/>
              </a:ext>
            </a:extLst>
          </p:cNvPr>
          <p:cNvSpPr txBox="1"/>
          <p:nvPr/>
        </p:nvSpPr>
        <p:spPr>
          <a:xfrm>
            <a:off x="512908" y="209962"/>
            <a:ext cx="1004604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a:ea typeface="+mn-ea"/>
                <a:cs typeface="+mn-cs"/>
              </a:rPr>
              <a:t>What Is School Climate?</a:t>
            </a:r>
          </a:p>
        </p:txBody>
      </p:sp>
      <p:graphicFrame>
        <p:nvGraphicFramePr>
          <p:cNvPr id="8" name="Diagram 7" descr="Diagram shows that engagement, safety, and environment all contribute to school climate&#10;">
            <a:extLst>
              <a:ext uri="{FF2B5EF4-FFF2-40B4-BE49-F238E27FC236}">
                <a16:creationId xmlns:a16="http://schemas.microsoft.com/office/drawing/2014/main" id="{BE6F5370-80B7-4B80-9664-3A1A52E7E3DD}"/>
              </a:ext>
            </a:extLst>
          </p:cNvPr>
          <p:cNvGraphicFramePr/>
          <p:nvPr>
            <p:extLst>
              <p:ext uri="{D42A27DB-BD31-4B8C-83A1-F6EECF244321}">
                <p14:modId xmlns:p14="http://schemas.microsoft.com/office/powerpoint/2010/main" val="694181106"/>
              </p:ext>
            </p:extLst>
          </p:nvPr>
        </p:nvGraphicFramePr>
        <p:xfrm>
          <a:off x="1230630" y="1097682"/>
          <a:ext cx="9936480" cy="541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6F38CC3-4977-45E0-996E-8F42C5700E11}"/>
              </a:ext>
            </a:extLst>
          </p:cNvPr>
          <p:cNvSpPr txBox="1"/>
          <p:nvPr/>
        </p:nvSpPr>
        <p:spPr>
          <a:xfrm>
            <a:off x="190213" y="6238444"/>
            <a:ext cx="3375947" cy="738664"/>
          </a:xfrm>
          <a:prstGeom prst="rect">
            <a:avLst/>
          </a:prstGeom>
          <a:noFill/>
        </p:spPr>
        <p:txBody>
          <a:bodyPr wrap="square" rtlCol="0">
            <a:spAutoFit/>
          </a:bodyPr>
          <a:lstStyle/>
          <a:p>
            <a:r>
              <a:rPr lang="en-US" sz="1400" dirty="0">
                <a:hlinkClick r:id="rId8"/>
              </a:rPr>
              <a:t>https://safesupportivelearning.ed.gov/safe-and-healthy-students/school-climate</a:t>
            </a:r>
            <a:endParaRPr lang="en-US" sz="1400" dirty="0"/>
          </a:p>
          <a:p>
            <a:endParaRPr lang="en-US" sz="1400" dirty="0"/>
          </a:p>
        </p:txBody>
      </p:sp>
      <p:cxnSp>
        <p:nvCxnSpPr>
          <p:cNvPr id="6" name="Straight Connector 5">
            <a:extLst>
              <a:ext uri="{C183D7F6-B498-43B3-948B-1728B52AA6E4}">
                <adec:decorative xmlns:adec="http://schemas.microsoft.com/office/drawing/2017/decorative" val="1"/>
              </a:ext>
            </a:extLst>
          </p:cNvPr>
          <p:cNvCxnSpPr/>
          <p:nvPr/>
        </p:nvCxnSpPr>
        <p:spPr>
          <a:xfrm flipV="1">
            <a:off x="660453" y="919171"/>
            <a:ext cx="6541049" cy="1051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7731963E-C6EC-4D24-BF31-F21855513413}"/>
              </a:ext>
            </a:extLst>
          </p:cNvPr>
          <p:cNvSpPr>
            <a:spLocks noGrp="1"/>
          </p:cNvSpPr>
          <p:nvPr>
            <p:ph type="title" idx="4294967295"/>
          </p:nvPr>
        </p:nvSpPr>
        <p:spPr/>
        <p:txBody>
          <a:bodyPr/>
          <a:lstStyle/>
          <a:p>
            <a:r>
              <a:rPr lang="en-US" dirty="0"/>
              <a:t>What is School Climate?</a:t>
            </a:r>
            <a:r>
              <a:rPr lang="en-US" baseline="0" dirty="0"/>
              <a:t> </a:t>
            </a:r>
            <a:endParaRPr lang="en-US" dirty="0"/>
          </a:p>
        </p:txBody>
      </p:sp>
    </p:spTree>
    <p:extLst>
      <p:ext uri="{BB962C8B-B14F-4D97-AF65-F5344CB8AC3E}">
        <p14:creationId xmlns:p14="http://schemas.microsoft.com/office/powerpoint/2010/main" val="307122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1D6CD8FB-9C2F-0747-B35B-AFEC67160CB0}"/>
              </a:ext>
            </a:extLst>
          </p:cNvPr>
          <p:cNvGrpSpPr/>
          <p:nvPr/>
        </p:nvGrpSpPr>
        <p:grpSpPr>
          <a:xfrm>
            <a:off x="0" y="1"/>
            <a:ext cx="3761117" cy="959880"/>
            <a:chOff x="6874681" y="-8244"/>
            <a:chExt cx="2201980" cy="675971"/>
          </a:xfrm>
          <a:solidFill>
            <a:srgbClr val="6A4A62"/>
          </a:solidFill>
        </p:grpSpPr>
        <p:sp>
          <p:nvSpPr>
            <p:cNvPr id="9" name="Rectangle 8">
              <a:extLst>
                <a:ext uri="{FF2B5EF4-FFF2-40B4-BE49-F238E27FC236}">
                  <a16:creationId xmlns:a16="http://schemas.microsoft.com/office/drawing/2014/main" id="{8F43B729-358A-8C43-810C-8A8D650A6447}"/>
                </a:ext>
              </a:extLst>
            </p:cNvPr>
            <p:cNvSpPr/>
            <p:nvPr/>
          </p:nvSpPr>
          <p:spPr>
            <a:xfrm>
              <a:off x="6874681" y="-8244"/>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B97B8B-8E3D-8A42-92D0-372D3BB3AA69}"/>
                </a:ext>
              </a:extLst>
            </p:cNvPr>
            <p:cNvSpPr txBox="1"/>
            <p:nvPr/>
          </p:nvSpPr>
          <p:spPr>
            <a:xfrm>
              <a:off x="6990530" y="164591"/>
              <a:ext cx="1552782" cy="346790"/>
            </a:xfrm>
            <a:prstGeom prst="rect">
              <a:avLst/>
            </a:prstGeom>
            <a:grpFill/>
            <a:ln>
              <a:noFill/>
            </a:ln>
          </p:spPr>
          <p:txBody>
            <a:bodyPr wrap="square" rtlCol="0">
              <a:spAutoFit/>
            </a:bodyPr>
            <a:lstStyle/>
            <a:p>
              <a:r>
                <a:rPr lang="en-US" sz="2600" dirty="0">
                  <a:solidFill>
                    <a:schemeClr val="bg1"/>
                  </a:solidFill>
                </a:rPr>
                <a:t>Quality Indicator </a:t>
              </a:r>
            </a:p>
          </p:txBody>
        </p:sp>
      </p:grpSp>
      <p:sp>
        <p:nvSpPr>
          <p:cNvPr id="17" name="Content Placeholder 3"/>
          <p:cNvSpPr txBox="1">
            <a:spLocks/>
          </p:cNvSpPr>
          <p:nvPr/>
        </p:nvSpPr>
        <p:spPr>
          <a:xfrm>
            <a:off x="1742364" y="1801013"/>
            <a:ext cx="3275463"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assess school climate</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2" y="76847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578331" y="1623812"/>
            <a:ext cx="6063768" cy="418576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Plan how data will be collected, stored, analyzed, and shared.</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multiple dimensions of school climate.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Obtain input from a variety of groups.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Assess school climate in multiple ways.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Allow anonymous input.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Align with the school/district vision.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Select evidence-based assessment tools.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9580" y="19358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9B5E04F-F0C6-4A58-933B-139EDFE7F79B}"/>
              </a:ext>
            </a:extLst>
          </p:cNvPr>
          <p:cNvSpPr>
            <a:spLocks noGrp="1"/>
          </p:cNvSpPr>
          <p:nvPr>
            <p:ph type="title"/>
          </p:nvPr>
        </p:nvSpPr>
        <p:spPr/>
        <p:txBody>
          <a:bodyPr/>
          <a:lstStyle/>
          <a:p>
            <a:r>
              <a:rPr lang="en-US" dirty="0"/>
              <a:t>Quality Indicator: School</a:t>
            </a:r>
            <a:r>
              <a:rPr lang="en-US" baseline="0" dirty="0"/>
              <a:t> Climate</a:t>
            </a:r>
            <a:endParaRPr lang="en-US" dirty="0"/>
          </a:p>
        </p:txBody>
      </p:sp>
      <p:sp>
        <p:nvSpPr>
          <p:cNvPr id="14" name="Footer Placeholder 5">
            <a:extLst>
              <a:ext uri="{FF2B5EF4-FFF2-40B4-BE49-F238E27FC236}">
                <a16:creationId xmlns:a16="http://schemas.microsoft.com/office/drawing/2014/main" id="{5CE7D2B3-625A-434E-A88C-7CF5A506C49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889084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15453</Words>
  <Application>Microsoft Macintosh PowerPoint</Application>
  <PresentationFormat>Widescreen</PresentationFormat>
  <Paragraphs>1141</Paragraphs>
  <Slides>66</Slides>
  <Notes>66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Arial</vt:lpstr>
      <vt:lpstr>Arial  </vt:lpstr>
      <vt:lpstr>Arial Black</vt:lpstr>
      <vt:lpstr>Calibri</vt:lpstr>
      <vt:lpstr>Helvetica</vt:lpstr>
      <vt:lpstr>Lato</vt:lpstr>
      <vt:lpstr>Times New Roman</vt:lpstr>
      <vt:lpstr>1_Office Theme</vt:lpstr>
      <vt:lpstr>2_Office Theme</vt:lpstr>
      <vt:lpstr>Module 5: Mental Health Promotion for All (Tier 1)</vt:lpstr>
      <vt:lpstr>Disclaimer</vt:lpstr>
      <vt:lpstr>Disclaimer</vt:lpstr>
      <vt:lpstr>Agenda</vt:lpstr>
      <vt:lpstr>What is Mental Health Promotion?</vt:lpstr>
      <vt:lpstr>The Value of Mental Health Promotion in Schools</vt:lpstr>
      <vt:lpstr>Tier 1 Services and Supports</vt:lpstr>
      <vt:lpstr>What is School Climate? </vt:lpstr>
      <vt:lpstr>Quality Indicator: School Climate</vt:lpstr>
      <vt:lpstr>School Climate Assessment Tool</vt:lpstr>
      <vt:lpstr>District Example</vt:lpstr>
      <vt:lpstr>Reflection</vt:lpstr>
      <vt:lpstr>Improving school climate</vt:lpstr>
      <vt:lpstr>PowerPoint Presentation</vt:lpstr>
      <vt:lpstr>School Climate Improvement Resources</vt:lpstr>
      <vt:lpstr>School Climate Interventions</vt:lpstr>
      <vt:lpstr>Why Focus on School Staff Well-Being? </vt:lpstr>
      <vt:lpstr>Assess teacher and staff well-being</vt:lpstr>
      <vt:lpstr>Staff Well-Being Assessment Tools </vt:lpstr>
      <vt:lpstr>Improve teacher and staff well-being</vt:lpstr>
      <vt:lpstr>Example School Staff Well-Being Programs</vt:lpstr>
      <vt:lpstr>Set schoolwide expectations</vt:lpstr>
      <vt:lpstr>Positive Behavioral Interventions &amp; Supports (PBIS) </vt:lpstr>
      <vt:lpstr>implement schoolwide positive reinforcement systems that promote positive behaviors?</vt:lpstr>
      <vt:lpstr>Positive Behavioral Interventions &amp; Supports (PBIS) </vt:lpstr>
      <vt:lpstr>Interconnected Systems Framework (ISF)</vt:lpstr>
      <vt:lpstr>Interconnected Systems Framework (ISF)</vt:lpstr>
      <vt:lpstr>proactively build healthy relationships and a sense of community </vt:lpstr>
      <vt:lpstr>Restorative Practices</vt:lpstr>
      <vt:lpstr>promote or use discipline policies and practices</vt:lpstr>
      <vt:lpstr>Restorative Practice: Approaches at the Intersection of School Discipline and School Mental Health</vt:lpstr>
      <vt:lpstr>What is Mental Health Literacy?</vt:lpstr>
      <vt:lpstr>increase mental health literacy </vt:lpstr>
      <vt:lpstr>Strategies to Increase  Mental Health Literacy </vt:lpstr>
      <vt:lpstr>Mental Health Literacy Resources </vt:lpstr>
      <vt:lpstr>What Is Social and Emotional Learning (SEL)? </vt:lpstr>
      <vt:lpstr>support SEL skill development for all students</vt:lpstr>
      <vt:lpstr>Core SEL Competencies </vt:lpstr>
      <vt:lpstr>CASEL Program Guides </vt:lpstr>
      <vt:lpstr>District Example</vt:lpstr>
      <vt:lpstr>Mental Health Promotion  Implementation and Fidelity Indicators</vt:lpstr>
      <vt:lpstr>determine whether mental health promotion (Tier 1) services and supports are evidence-informed?</vt:lpstr>
      <vt:lpstr>Sources of Evidence </vt:lpstr>
      <vt:lpstr>fit the unique strengths, needs, and cultural/linguistic considerations of your students and families</vt:lpstr>
      <vt:lpstr>Selecting Evidence-Based Programs </vt:lpstr>
      <vt:lpstr>Evidence-Based Programs in  School Settings </vt:lpstr>
      <vt:lpstr>ensure adequate resource capacity to implement </vt:lpstr>
      <vt:lpstr>Intervention Planning Form </vt:lpstr>
      <vt:lpstr>Implementing EBPs in School Settings Checklist </vt:lpstr>
      <vt:lpstr>support training and professional development, including ongoing implementation supports</vt:lpstr>
      <vt:lpstr>What Does the Research Say About Training?</vt:lpstr>
      <vt:lpstr>monitor fidelity of mental health promotion</vt:lpstr>
      <vt:lpstr>What Is Fidelity Monitoring?</vt:lpstr>
      <vt:lpstr>Fidelity Monitoring Checklist </vt:lpstr>
      <vt:lpstr>Fidelity Monitoring </vt:lpstr>
      <vt:lpstr>District Example</vt:lpstr>
      <vt:lpstr>Questions to Consider</vt:lpstr>
      <vt:lpstr>Discussion </vt:lpstr>
      <vt:lpstr>Resources</vt:lpstr>
      <vt:lpstr>Resources</vt:lpstr>
      <vt:lpstr>Resources</vt:lpstr>
      <vt:lpstr>Resources</vt:lpstr>
      <vt:lpstr>Resources</vt:lpstr>
      <vt:lpstr>Resources</vt:lpstr>
      <vt:lpstr>References</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of the National School Mental Health Curriculum – Mental Health Promotion for All (Tier 1)</dc:title>
  <dc:subject>Mental Health</dc:subject>
  <dc:creator>National Center for School Mental Health in partnership with the Mental Health Technology Transfer Center (MHTTC) Network</dc:creator>
  <cp:lastModifiedBy>Ricardo Canelo</cp:lastModifiedBy>
  <cp:revision>161</cp:revision>
  <cp:lastPrinted>2019-03-06T20:18:36Z</cp:lastPrinted>
  <dcterms:created xsi:type="dcterms:W3CDTF">2019-03-06T20:12:15Z</dcterms:created>
  <dcterms:modified xsi:type="dcterms:W3CDTF">2024-04-07T03:22:37Z</dcterms:modified>
</cp:coreProperties>
</file>