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81" r:id="rId2"/>
    <p:sldMasterId id="2147483695" r:id="rId3"/>
    <p:sldMasterId id="2147483713" r:id="rId4"/>
  </p:sldMasterIdLst>
  <p:notesMasterIdLst>
    <p:notesMasterId r:id="rId37"/>
  </p:notesMasterIdLst>
  <p:handoutMasterIdLst>
    <p:handoutMasterId r:id="rId38"/>
  </p:handoutMasterIdLst>
  <p:sldIdLst>
    <p:sldId id="1733" r:id="rId5"/>
    <p:sldId id="1743" r:id="rId6"/>
    <p:sldId id="1764" r:id="rId7"/>
    <p:sldId id="1744" r:id="rId8"/>
    <p:sldId id="1735" r:id="rId9"/>
    <p:sldId id="1736" r:id="rId10"/>
    <p:sldId id="267" r:id="rId11"/>
    <p:sldId id="1730" r:id="rId12"/>
    <p:sldId id="4332" r:id="rId13"/>
    <p:sldId id="1738" r:id="rId14"/>
    <p:sldId id="1740" r:id="rId15"/>
    <p:sldId id="1739" r:id="rId16"/>
    <p:sldId id="1678" r:id="rId17"/>
    <p:sldId id="1722" r:id="rId18"/>
    <p:sldId id="277" r:id="rId19"/>
    <p:sldId id="1636" r:id="rId20"/>
    <p:sldId id="1628" r:id="rId21"/>
    <p:sldId id="1639" r:id="rId22"/>
    <p:sldId id="1728" r:id="rId23"/>
    <p:sldId id="1746" r:id="rId24"/>
    <p:sldId id="1737" r:id="rId25"/>
    <p:sldId id="1725" r:id="rId26"/>
    <p:sldId id="289" r:id="rId27"/>
    <p:sldId id="1747" r:id="rId28"/>
    <p:sldId id="1750" r:id="rId29"/>
    <p:sldId id="1748" r:id="rId30"/>
    <p:sldId id="266" r:id="rId31"/>
    <p:sldId id="307" r:id="rId32"/>
    <p:sldId id="1749" r:id="rId33"/>
    <p:sldId id="4333" r:id="rId34"/>
    <p:sldId id="1734" r:id="rId35"/>
    <p:sldId id="174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Halsted Connors" initials="EHC" lastIdx="1" clrIdx="0"/>
  <p:cmAuthor id="2" name="Connors, Elizabeth" initials="CE" lastIdx="1" clrIdx="1">
    <p:extLst>
      <p:ext uri="{19B8F6BF-5375-455C-9EA6-DF929625EA0E}">
        <p15:presenceInfo xmlns:p15="http://schemas.microsoft.com/office/powerpoint/2012/main" userId="Connors, Elizabeth" providerId="None"/>
      </p:ext>
    </p:extLst>
  </p:cmAuthor>
  <p:cmAuthor id="3" name="Steven Adelsheim" initials="SA" lastIdx="2" clrIdx="2">
    <p:extLst>
      <p:ext uri="{19B8F6BF-5375-455C-9EA6-DF929625EA0E}">
        <p15:presenceInfo xmlns:p15="http://schemas.microsoft.com/office/powerpoint/2012/main" userId="Steven Adelsheim" providerId="None"/>
      </p:ext>
    </p:extLst>
  </p:cmAuthor>
  <p:cmAuthor id="4" name="Jessica Elizabeth Gonzalez" initials="JEG" lastIdx="5" clrIdx="3">
    <p:extLst>
      <p:ext uri="{19B8F6BF-5375-455C-9EA6-DF929625EA0E}">
        <p15:presenceInfo xmlns:p15="http://schemas.microsoft.com/office/powerpoint/2012/main" userId="S-1-5-21-2000478354-1844237615-1801674531-563469" providerId="AD"/>
      </p:ext>
    </p:extLst>
  </p:cmAuthor>
  <p:cmAuthor id="5" name="Heather J. Gotham" initials="HJG" lastIdx="1" clrIdx="4">
    <p:extLst>
      <p:ext uri="{19B8F6BF-5375-455C-9EA6-DF929625EA0E}">
        <p15:presenceInfo xmlns:p15="http://schemas.microsoft.com/office/powerpoint/2012/main" userId="S-1-5-21-2000478354-1844237615-1801674531-556477" providerId="AD"/>
      </p:ext>
    </p:extLst>
  </p:cmAuthor>
  <p:cmAuthor id="6" name="Patel, Chandni" initials="PC" lastIdx="1" clrIdx="5">
    <p:extLst>
      <p:ext uri="{19B8F6BF-5375-455C-9EA6-DF929625EA0E}">
        <p15:presenceInfo xmlns:p15="http://schemas.microsoft.com/office/powerpoint/2012/main" userId="S-1-5-21-1632836770-1910314338-1553874782-1453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84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3" autoAdjust="0"/>
    <p:restoredTop sz="86413" autoAdjust="0"/>
  </p:normalViewPr>
  <p:slideViewPr>
    <p:cSldViewPr snapToGrid="0">
      <p:cViewPr varScale="1">
        <p:scale>
          <a:sx n="91" d="100"/>
          <a:sy n="91" d="100"/>
        </p:scale>
        <p:origin x="1392" y="176"/>
      </p:cViewPr>
      <p:guideLst>
        <p:guide orient="horz" pos="2160"/>
        <p:guide pos="3840"/>
      </p:guideLst>
    </p:cSldViewPr>
  </p:slideViewPr>
  <p:outlineViewPr>
    <p:cViewPr>
      <p:scale>
        <a:sx n="33" d="100"/>
        <a:sy n="33" d="100"/>
      </p:scale>
      <p:origin x="0" y="-33441"/>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2093"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3CB2DC-0042-45B7-A153-262BE9BC4E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3ABFE9-41C7-4B0E-B857-97004C6BBE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F99197-215E-4338-84B2-A7910F995643}" type="datetimeFigureOut">
              <a:rPr lang="en-US" smtClean="0"/>
              <a:t>4/6/24</a:t>
            </a:fld>
            <a:endParaRPr lang="en-US"/>
          </a:p>
        </p:txBody>
      </p:sp>
      <p:sp>
        <p:nvSpPr>
          <p:cNvPr id="4" name="Footer Placeholder 3">
            <a:extLst>
              <a:ext uri="{FF2B5EF4-FFF2-40B4-BE49-F238E27FC236}">
                <a16:creationId xmlns:a16="http://schemas.microsoft.com/office/drawing/2014/main" id="{5ED9F546-F1A1-46C3-A2BF-75D10AD0C2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7EEFD9-039E-471B-8A7E-30B1D9BF09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99D570-9D05-441A-A329-BDB5F2D47CB2}" type="slidenum">
              <a:rPr lang="en-US" smtClean="0"/>
              <a:t>‹#›</a:t>
            </a:fld>
            <a:endParaRPr lang="en-US"/>
          </a:p>
        </p:txBody>
      </p:sp>
    </p:spTree>
    <p:extLst>
      <p:ext uri="{BB962C8B-B14F-4D97-AF65-F5344CB8AC3E}">
        <p14:creationId xmlns:p14="http://schemas.microsoft.com/office/powerpoint/2010/main" val="460758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B403A4-4EDF-4C1F-87BD-1ABC20BEDF0D}" type="datetimeFigureOut">
              <a:rPr lang="en-US" smtClean="0"/>
              <a:t>4/6/24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08A72D-3A49-4FC1-ADCD-F4954970C19B}" type="slidenum">
              <a:rPr lang="en-US" smtClean="0"/>
              <a:t>‹#›</a:t>
            </a:fld>
            <a:endParaRPr lang="en-US"/>
          </a:p>
        </p:txBody>
      </p:sp>
    </p:spTree>
    <p:extLst>
      <p:ext uri="{BB962C8B-B14F-4D97-AF65-F5344CB8AC3E}">
        <p14:creationId xmlns:p14="http://schemas.microsoft.com/office/powerpoint/2010/main" val="34824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airhsdlearning.airws.org/SMHModule3/story_html5.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tapartnership.org/docs/BlueprintFinal_9-25-13.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Welcome to Module 8 of </a:t>
            </a:r>
            <a:r>
              <a:rPr lang="en-US" sz="1200" dirty="0">
                <a:latin typeface="+mn-lt"/>
              </a:rPr>
              <a:t>National School Mental Health </a:t>
            </a:r>
            <a:r>
              <a:rPr lang="en-US" sz="1200" dirty="0"/>
              <a:t>Best Practices: Implementation Guidance Modules for States, Districts, and Schools</a:t>
            </a:r>
            <a:r>
              <a:rPr lang="en-US" sz="1200" dirty="0">
                <a:latin typeface="+mn-lt"/>
              </a:rPr>
              <a:t> – Impact</a:t>
            </a:r>
            <a:r>
              <a:rPr lang="en-US" dirty="0"/>
              <a:t>.</a:t>
            </a:r>
          </a:p>
          <a:p>
            <a:endParaRPr lang="en-US" dirty="0"/>
          </a:p>
          <a:p>
            <a:r>
              <a:rPr lang="en-US" sz="1200" dirty="0">
                <a:latin typeface="+mn-lt"/>
              </a:rPr>
              <a:t>Module content was developed by the National Center for School Mental Health in partnership with the Mental Health Technology Transfer Center (MHTTC) Network.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920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 and school teams need feasible, systematic ways to identify when students may benefit from additional academic, social, emotional, and behavioral services and supports; to track service provision; and to monitor how students respond. Student information systems are a mechanism for capturing this type of data. The sophistication of the systems varies, and may range from a simple Excel file to a more complex, web-based platform for gathering, analyzing, and reporting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nSpc>
                <a:spcPct val="100000"/>
              </a:lnSpc>
              <a:spcBef>
                <a:spcPts val="0"/>
              </a:spcBef>
              <a:buNone/>
              <a:defRPr/>
            </a:pPr>
            <a:r>
              <a:rPr lang="en-US" sz="1200" b="0" i="0" dirty="0"/>
              <a:t>Student Information Systems do the following:</a:t>
            </a:r>
            <a:endParaRPr lang="en-US" sz="1200" b="1" i="0" dirty="0"/>
          </a:p>
          <a:p>
            <a:pPr marL="171450" indent="-171450">
              <a:buFont typeface="Arial" panose="020B0604020202020204" pitchFamily="34" charset="0"/>
              <a:buChar char="•"/>
            </a:pPr>
            <a:r>
              <a:rPr lang="en-US" sz="1200" i="0" dirty="0"/>
              <a:t>Promote early identification of students who need additional supports.</a:t>
            </a:r>
          </a:p>
          <a:p>
            <a:pPr marL="171450" indent="-171450">
              <a:buFont typeface="Arial" panose="020B0604020202020204" pitchFamily="34" charset="0"/>
              <a:buChar char="•"/>
            </a:pPr>
            <a:r>
              <a:rPr lang="en-US" sz="1200" i="0" dirty="0"/>
              <a:t>Support decision-making about how to match student needs to services.</a:t>
            </a:r>
          </a:p>
          <a:p>
            <a:pPr marL="171450" indent="-171450">
              <a:buFont typeface="Arial" panose="020B0604020202020204" pitchFamily="34" charset="0"/>
              <a:buChar char="•"/>
            </a:pPr>
            <a:r>
              <a:rPr lang="en-US" sz="1200" i="0" dirty="0"/>
              <a:t>Identify gaps in services that may need to be filled.</a:t>
            </a:r>
          </a:p>
          <a:p>
            <a:pPr marL="171450" indent="-171450">
              <a:buFont typeface="Arial" panose="020B0604020202020204" pitchFamily="34" charset="0"/>
              <a:buChar char="•"/>
            </a:pPr>
            <a:r>
              <a:rPr lang="en-US" sz="1200" i="0" dirty="0"/>
              <a:t>Alert staff when a service or support is not helping a student.</a:t>
            </a:r>
          </a:p>
          <a:p>
            <a:pPr marL="171450" indent="-171450">
              <a:buFont typeface="Arial" panose="020B0604020202020204" pitchFamily="34" charset="0"/>
              <a:buChar char="•"/>
            </a:pPr>
            <a:r>
              <a:rPr lang="en-US" sz="1200" i="0" dirty="0"/>
              <a:t>Document the impact of services and supports on target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NCSMH Student Information Systems Brief reviews the following:</a:t>
            </a:r>
          </a:p>
          <a:p>
            <a:pPr marL="171450" lvl="0" indent="-171450">
              <a:buFont typeface="Arial" panose="020B0604020202020204" pitchFamily="34" charset="0"/>
              <a:buChar char="•"/>
            </a:pPr>
            <a:r>
              <a:rPr lang="en-US" dirty="0"/>
              <a:t>Benefits of using student information systems</a:t>
            </a:r>
          </a:p>
          <a:p>
            <a:pPr marL="171450" lvl="0" indent="-171450">
              <a:buFont typeface="Arial" panose="020B0604020202020204" pitchFamily="34" charset="0"/>
              <a:buChar char="•"/>
            </a:pPr>
            <a:r>
              <a:rPr lang="en-US" dirty="0"/>
              <a:t>Commonly used student information systems</a:t>
            </a:r>
          </a:p>
          <a:p>
            <a:pPr marL="171450" lvl="0" indent="-171450">
              <a:buFont typeface="Arial" panose="020B0604020202020204" pitchFamily="34" charset="0"/>
              <a:buChar char="•"/>
            </a:pPr>
            <a:r>
              <a:rPr lang="en-US" dirty="0"/>
              <a:t>How to select the</a:t>
            </a:r>
            <a:r>
              <a:rPr lang="en-US" baseline="0" dirty="0"/>
              <a:t> best </a:t>
            </a:r>
            <a:r>
              <a:rPr lang="en-US" dirty="0"/>
              <a:t>student system for your district</a:t>
            </a:r>
          </a:p>
          <a:p>
            <a:pPr lvl="1"/>
            <a:endParaRPr lang="en-US" dirty="0"/>
          </a:p>
          <a:p>
            <a:r>
              <a:rPr lang="en-US" sz="1200" b="0" i="0" kern="1200" dirty="0">
                <a:solidFill>
                  <a:schemeClr val="tx1"/>
                </a:solidFill>
                <a:effectLst/>
                <a:latin typeface="+mn-lt"/>
                <a:ea typeface="+mn-ea"/>
                <a:cs typeface="+mn-cs"/>
              </a:rPr>
              <a:t> </a:t>
            </a:r>
          </a:p>
          <a:p>
            <a:pPr lvl="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10</a:t>
            </a:fld>
            <a:endParaRPr lang="en-US"/>
          </a:p>
        </p:txBody>
      </p:sp>
    </p:spTree>
    <p:extLst>
      <p:ext uri="{BB962C8B-B14F-4D97-AF65-F5344CB8AC3E}">
        <p14:creationId xmlns:p14="http://schemas.microsoft.com/office/powerpoint/2010/main" val="44035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illustrates how one district was able to use an existing student information system (PowerSchool) to start collecting more information on students receiving Tiers 2 and 3 mental health services and supports.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One rural school district in Kansas created a systematic approach to document the impact of Tiers 2 and 3 services and supports on educational and social, emotional, and behavioral outcomes. Modeled after their documentation of Tiers 2 and 3 academic services, new codes were developed in PowerSchool (a student information system) to track referrals and provision of mental health Tiers 2 and 3 services. Their data showed that Tiers 2 and 3 mental health services and supports were provided to students with high levels of disciplinary events (68%), suspensions (55%), chronic absence (52%), and in poverty for three or more consecutive school years (65%). Based on one school year of data, they found that of students receiving Tiers 2 and 3 mental health services, 65% no longer required Tier 2 Language Arts supports and 61% no longer required Tier 2 Mathematics supports. </a:t>
            </a:r>
          </a:p>
          <a:p>
            <a:endParaRPr lang="en-US" dirty="0"/>
          </a:p>
        </p:txBody>
      </p:sp>
      <p:sp>
        <p:nvSpPr>
          <p:cNvPr id="4" name="Slide Number Placeholder 3"/>
          <p:cNvSpPr>
            <a:spLocks noGrp="1"/>
          </p:cNvSpPr>
          <p:nvPr>
            <p:ph type="sldNum" sz="quarter" idx="10"/>
          </p:nvPr>
        </p:nvSpPr>
        <p:spPr/>
        <p:txBody>
          <a:bodyPr/>
          <a:lstStyle/>
          <a:p>
            <a:fld id="{1556123A-E4EB-4C09-8A55-35B911DDFBA2}" type="slidenum">
              <a:rPr lang="en-US" smtClean="0"/>
              <a:t>11</a:t>
            </a:fld>
            <a:endParaRPr lang="en-US"/>
          </a:p>
        </p:txBody>
      </p:sp>
    </p:spTree>
    <p:extLst>
      <p:ext uri="{BB962C8B-B14F-4D97-AF65-F5344CB8AC3E}">
        <p14:creationId xmlns:p14="http://schemas.microsoft.com/office/powerpoint/2010/main" val="2340245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US" sz="1200" b="0" dirty="0">
                <a:solidFill>
                  <a:schemeClr val="tx1"/>
                </a:solidFill>
                <a:latin typeface="+mj-lt"/>
              </a:rPr>
              <a:t>Let’s take a few minutes to reflect.</a:t>
            </a:r>
          </a:p>
          <a:p>
            <a:pPr marL="0" indent="0">
              <a:spcAft>
                <a:spcPts val="600"/>
              </a:spcAft>
              <a:buNone/>
            </a:pPr>
            <a:endParaRPr lang="en-US" sz="1200" b="0" dirty="0">
              <a:solidFill>
                <a:schemeClr val="tx1"/>
              </a:solidFill>
              <a:latin typeface="+mj-lt"/>
            </a:endParaRPr>
          </a:p>
          <a:p>
            <a:pPr marL="0" indent="0">
              <a:spcAft>
                <a:spcPts val="600"/>
              </a:spcAft>
              <a:buNone/>
            </a:pPr>
            <a:r>
              <a:rPr lang="en-US" sz="1200" b="1" dirty="0">
                <a:solidFill>
                  <a:schemeClr val="tx1"/>
                </a:solidFill>
                <a:latin typeface="+mj-lt"/>
              </a:rPr>
              <a:t>Reflection:</a:t>
            </a:r>
          </a:p>
          <a:p>
            <a:pPr marL="0" indent="0">
              <a:spcAft>
                <a:spcPts val="600"/>
              </a:spcAft>
              <a:buNone/>
            </a:pPr>
            <a:r>
              <a:rPr lang="en-US" sz="1200" dirty="0">
                <a:solidFill>
                  <a:schemeClr val="tx1"/>
                </a:solidFill>
                <a:latin typeface="+mj-lt"/>
              </a:rPr>
              <a:t>How effective is your district’s process for gathering and using student data to inform decisions about and understand the</a:t>
            </a:r>
            <a:r>
              <a:rPr lang="en-US" sz="1200" baseline="0" dirty="0">
                <a:solidFill>
                  <a:schemeClr val="tx1"/>
                </a:solidFill>
                <a:latin typeface="+mj-lt"/>
              </a:rPr>
              <a:t> </a:t>
            </a:r>
            <a:r>
              <a:rPr lang="en-US" sz="1200" dirty="0">
                <a:solidFill>
                  <a:schemeClr val="tx1"/>
                </a:solidFill>
                <a:latin typeface="+mj-lt"/>
              </a:rPr>
              <a:t>impact of services and supports?</a:t>
            </a:r>
          </a:p>
          <a:p>
            <a:endParaRPr lang="en-US" sz="1200" dirty="0">
              <a:solidFill>
                <a:schemeClr val="tx1"/>
              </a:solidFill>
              <a:latin typeface="+mj-lt"/>
            </a:endParaRPr>
          </a:p>
          <a:p>
            <a:r>
              <a:rPr lang="en-US" sz="1200" b="1" dirty="0">
                <a:solidFill>
                  <a:schemeClr val="tx1"/>
                </a:solidFill>
                <a:latin typeface="+mj-lt"/>
              </a:rPr>
              <a:t>Questions to Consider:</a:t>
            </a:r>
            <a:endParaRPr lang="en-US" sz="1200" dirty="0">
              <a:solidFill>
                <a:schemeClr val="tx1"/>
              </a:solidFill>
              <a:latin typeface="+mj-lt"/>
            </a:endParaRPr>
          </a:p>
          <a:p>
            <a:pPr marL="171450" indent="-171450">
              <a:buFont typeface="Arial" panose="020B0604020202020204" pitchFamily="34" charset="0"/>
              <a:buChar char="•"/>
            </a:pPr>
            <a:r>
              <a:rPr lang="en-US" sz="1200" dirty="0">
                <a:solidFill>
                  <a:schemeClr val="tx1"/>
                </a:solidFill>
                <a:latin typeface="+mj-lt"/>
                <a:cs typeface="Arial" panose="020B0604020202020204" pitchFamily="34" charset="0"/>
              </a:rPr>
              <a:t>What student information system(s) does your district currently use to gather and report on student educational and social, emotional, and behavioral functioning?</a:t>
            </a:r>
          </a:p>
          <a:p>
            <a:pPr marL="171450" indent="-171450">
              <a:buFont typeface="Arial" panose="020B0604020202020204" pitchFamily="34" charset="0"/>
              <a:buChar char="•"/>
            </a:pPr>
            <a:r>
              <a:rPr lang="en-US" sz="1200" dirty="0">
                <a:solidFill>
                  <a:schemeClr val="tx1"/>
                </a:solidFill>
                <a:latin typeface="+mj-lt"/>
                <a:cs typeface="Arial" panose="020B0604020202020204" pitchFamily="34" charset="0"/>
              </a:rPr>
              <a:t>What improvements are needed to more effectively gather and use student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j-lt"/>
                <a:cs typeface="Arial" panose="020B0604020202020204" pitchFamily="34" charset="0"/>
              </a:rPr>
              <a:t>What partnerships exist (or need to be established) to support data collection efforts?</a:t>
            </a:r>
          </a:p>
          <a:p>
            <a:pPr marL="457200" indent="-45720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009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a:solidFill>
                  <a:schemeClr val="tx1"/>
                </a:solidFill>
                <a:effectLst/>
                <a:latin typeface="+mn-lt"/>
                <a:ea typeface="+mn-ea"/>
                <a:cs typeface="+mn-cs"/>
              </a:rPr>
              <a:t>Education success is a key domain of child and adolescent functioning, and especially important to measure and document when providing services and supports in the school setting. </a:t>
            </a:r>
          </a:p>
          <a:p>
            <a:pPr lvl="0"/>
            <a:endParaRPr lang="en-US" sz="1200" i="0" kern="1200" dirty="0">
              <a:solidFill>
                <a:schemeClr val="tx1"/>
              </a:solidFill>
              <a:effectLst/>
              <a:latin typeface="+mn-lt"/>
              <a:ea typeface="+mn-ea"/>
              <a:cs typeface="+mn-cs"/>
            </a:endParaRPr>
          </a:p>
          <a:p>
            <a:pPr lvl="0"/>
            <a:r>
              <a:rPr lang="en-US" sz="1200" b="1" i="0" kern="1200" dirty="0">
                <a:solidFill>
                  <a:schemeClr val="tx1"/>
                </a:solidFill>
                <a:effectLst/>
                <a:latin typeface="+mn-lt"/>
                <a:ea typeface="+mn-ea"/>
                <a:cs typeface="+mn-cs"/>
              </a:rPr>
              <a:t>Best practices for this indicator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Develop a theory of change about how specific mental health services or supports impact educational outcomes for students </a:t>
            </a:r>
            <a:r>
              <a:rPr lang="en-US" dirty="0"/>
              <a:t>across cultural backgrounds and identities to decide which educational outcomes to focus on. </a:t>
            </a:r>
            <a:r>
              <a:rPr lang="en-US" dirty="0">
                <a:solidFill>
                  <a:srgbClr val="211D1E"/>
                </a:solidFill>
                <a:effectLst/>
                <a:latin typeface="Helvetica" pitchFamily="2" charset="0"/>
              </a:rPr>
              <a:t>In the context of school mental health, developing a Theory of Change can help school and district teams map short and long-term outcomes they expect to result from various mental health services and supports. </a:t>
            </a:r>
            <a:endParaRPr lang="en-US" dirty="0">
              <a:cs typeface="Calibri"/>
            </a:endParaRPr>
          </a:p>
          <a:p>
            <a:pPr marL="171450" indent="-171450">
              <a:buFont typeface="Arial" panose="020B0604020202020204" pitchFamily="34" charset="0"/>
              <a:buChar char="•"/>
            </a:pPr>
            <a:r>
              <a:rPr lang="en-US" dirty="0"/>
              <a:t>Identify existing and potential educational outcome data, including grades, attendance, chronic absence, office discipline referrals, suspensions and expulsions, performance test scores, achievement, gifted and talented placement, college and career readiness, involvement or leadership in extracurricular activities, or benchmark test scores.</a:t>
            </a:r>
            <a:endParaRPr lang="en-US" dirty="0">
              <a:cs typeface="Calibri"/>
            </a:endParaRPr>
          </a:p>
          <a:p>
            <a:pPr marL="171450" indent="-171450">
              <a:buFont typeface="Arial" panose="020B0604020202020204" pitchFamily="34" charset="0"/>
              <a:buChar char="•"/>
            </a:pPr>
            <a:r>
              <a:rPr lang="en-US" dirty="0"/>
              <a:t>Develop a plan to for data collection.</a:t>
            </a:r>
          </a:p>
          <a:p>
            <a:pPr marL="171450" indent="-171450">
              <a:buFont typeface="Arial" panose="020B0604020202020204" pitchFamily="34" charset="0"/>
              <a:buChar char="•"/>
            </a:pPr>
            <a:r>
              <a:rPr lang="en-US" dirty="0"/>
              <a:t>Establish data infrastructure that allows for easy collection, analysis, and reporting.</a:t>
            </a:r>
            <a:endParaRPr lang="en-US" dirty="0">
              <a:cs typeface="Calibri"/>
            </a:endParaRPr>
          </a:p>
          <a:p>
            <a:pPr marL="171450" indent="-171450">
              <a:buFont typeface="Arial" panose="020B0604020202020204" pitchFamily="34" charset="0"/>
              <a:buChar char="•"/>
            </a:pPr>
            <a:r>
              <a:rPr lang="en-US" dirty="0"/>
              <a:t>Examine educational data to understand student progress and service impact.</a:t>
            </a:r>
            <a:endParaRPr lang="en-US" dirty="0">
              <a:cs typeface="Calibri"/>
            </a:endParaRPr>
          </a:p>
          <a:p>
            <a:pPr marL="171450" indent="-171450">
              <a:buFont typeface="Arial" panose="020B0604020202020204" pitchFamily="34" charset="0"/>
              <a:buChar char="•"/>
            </a:pPr>
            <a:r>
              <a:rPr lang="en-US" dirty="0"/>
              <a:t>Engage diverse individuals (e.g., students, caregivers, teachers, other school staff) to provide qualitative feedback (e.g., testimonials, critiques) about the impact of school mental health services and supports on educational success.</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1082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a:solidFill>
                  <a:schemeClr val="tx1"/>
                </a:solidFill>
                <a:effectLst/>
                <a:latin typeface="+mn-lt"/>
                <a:ea typeface="+mn-ea"/>
                <a:cs typeface="+mn-cs"/>
              </a:rPr>
              <a:t>In addition to educational outcomes, districts will need to document the impact of their comprehensive school mental health system on social, emotional, and behavioral outcomes. </a:t>
            </a:r>
          </a:p>
          <a:p>
            <a:pPr lvl="0"/>
            <a:endParaRPr lang="en-US" sz="1200" i="0" kern="1200" dirty="0">
              <a:solidFill>
                <a:schemeClr val="tx1"/>
              </a:solidFill>
              <a:effectLst/>
              <a:latin typeface="+mn-lt"/>
              <a:ea typeface="+mn-ea"/>
              <a:cs typeface="+mn-cs"/>
            </a:endParaRPr>
          </a:p>
          <a:p>
            <a:pPr lvl="0"/>
            <a:r>
              <a:rPr lang="en-US" sz="1200" b="1" i="0" kern="1200" dirty="0">
                <a:solidFill>
                  <a:schemeClr val="tx1"/>
                </a:solidFill>
                <a:effectLst/>
                <a:latin typeface="+mn-lt"/>
                <a:ea typeface="+mn-ea"/>
                <a:cs typeface="+mn-cs"/>
              </a:rPr>
              <a:t>Best practices for this indicator include:</a:t>
            </a: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Develop a theory of change about how specific mental health services or supports impact social, emotional, and behavioral outcomes for students across all cultural backgrounds and identities to decide which outcomes to focus on</a:t>
            </a:r>
            <a:endParaRPr lang="en-US" dirty="0">
              <a:cs typeface="Calibri"/>
            </a:endParaRPr>
          </a:p>
          <a:p>
            <a:pPr marL="171450" indent="-171450">
              <a:buFont typeface="Arial" panose="020B0604020202020204" pitchFamily="34" charset="0"/>
              <a:buChar char="•"/>
            </a:pPr>
            <a:r>
              <a:rPr lang="en-US" dirty="0"/>
              <a:t>Identify existing and potential social, emotional, and behavioral outcome data, including social/emotional/behavioral health screenings and assessments, behavioral observations, crisis incidents, school climate data, and strengths assessments.</a:t>
            </a:r>
            <a:endParaRPr lang="en-US" dirty="0">
              <a:cs typeface="Calibri"/>
            </a:endParaRPr>
          </a:p>
          <a:p>
            <a:pPr marL="171450" indent="-171450">
              <a:buFont typeface="Arial" panose="020B0604020202020204" pitchFamily="34" charset="0"/>
              <a:buChar char="•"/>
            </a:pPr>
            <a:r>
              <a:rPr lang="en-US" dirty="0"/>
              <a:t>Develop a plan for data collection with student and family input, ensuring representation of diverse identities and cultural backgrounds.</a:t>
            </a:r>
          </a:p>
          <a:p>
            <a:pPr marL="171450" indent="-171450">
              <a:buFont typeface="Arial" panose="020B0604020202020204" pitchFamily="34" charset="0"/>
              <a:buChar char="•"/>
            </a:pPr>
            <a:r>
              <a:rPr lang="en-US" dirty="0"/>
              <a:t>Establish data infrastructure that allows for easy collection, analysis, and reporting.</a:t>
            </a:r>
            <a:endParaRPr lang="en-US" dirty="0">
              <a:cs typeface="Calibri"/>
            </a:endParaRPr>
          </a:p>
          <a:p>
            <a:pPr marL="171450" indent="-171450">
              <a:buFont typeface="Arial" panose="020B0604020202020204" pitchFamily="34" charset="0"/>
              <a:buChar char="•"/>
            </a:pPr>
            <a:r>
              <a:rPr lang="en-US" dirty="0"/>
              <a:t>Examine social, emotional and behavioral data to understand student progress and service impact.</a:t>
            </a:r>
            <a:endParaRPr lang="en-US" dirty="0">
              <a:cs typeface="Calibri"/>
            </a:endParaRPr>
          </a:p>
          <a:p>
            <a:pPr marL="171450" indent="-171450">
              <a:buFont typeface="Arial" panose="020B0604020202020204" pitchFamily="34" charset="0"/>
              <a:buChar char="•"/>
            </a:pPr>
            <a:r>
              <a:rPr lang="en-US" dirty="0"/>
              <a:t>Engage individuals (e.g., students, caregivers, teachers, other school staff) across diverse cultural backgrounds and identities to provide qualitative feedback (e.g., testimonials, critiques) about the impact of school mental health services and supports on social, emotional, and behavioral functioning.</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5252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Teams need to decide what specific educational, social, emotional, and behavioral data they will collect. </a:t>
            </a:r>
          </a:p>
          <a:p>
            <a:endParaRPr lang="en-US" b="0" dirty="0"/>
          </a:p>
          <a:p>
            <a:r>
              <a:rPr lang="en-US" sz="2400" b="0" dirty="0"/>
              <a:t>Identify educational data that are readily available or could be reasonably collected.  Examples are:</a:t>
            </a:r>
          </a:p>
          <a:p>
            <a:pPr lvl="1"/>
            <a:r>
              <a:rPr lang="en-US" sz="2000" b="0" dirty="0"/>
              <a:t>Grades </a:t>
            </a:r>
          </a:p>
          <a:p>
            <a:pPr lvl="1"/>
            <a:r>
              <a:rPr lang="en-US" sz="2000" b="0" dirty="0"/>
              <a:t>Attendance</a:t>
            </a:r>
          </a:p>
          <a:p>
            <a:pPr lvl="1"/>
            <a:r>
              <a:rPr lang="en-US" sz="2000" b="0" dirty="0"/>
              <a:t>Performance test scores</a:t>
            </a:r>
          </a:p>
          <a:p>
            <a:pPr lvl="1"/>
            <a:r>
              <a:rPr lang="en-US" sz="2000" b="0" dirty="0"/>
              <a:t>Achievement/benchmark test scores</a:t>
            </a:r>
          </a:p>
          <a:p>
            <a:pPr lvl="1"/>
            <a:endParaRPr lang="en-US" sz="2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It is also important to consider what educational data are of most importance to different groups, including students, families, school staff, policymakers, and funders.  </a:t>
            </a:r>
            <a:r>
              <a:rPr lang="en-US" b="0" dirty="0"/>
              <a:t>If implementing new data collection, engage different groups to identify data that are useful for ongoing progress monitoring and program effectiveness.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 is also important to consider whether data can be shared within and beyond the school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dirty="0"/>
              <a:t>Similar to educational data, teams will need to decide what specific social, emotional, and behavioral data they will collect.  The same considerations we discussed for educational data apply. </a:t>
            </a:r>
          </a:p>
          <a:p>
            <a:endParaRPr lang="en-US" sz="2400" b="1" dirty="0"/>
          </a:p>
          <a:p>
            <a:r>
              <a:rPr lang="en-US" sz="2400" b="1" dirty="0"/>
              <a:t>Social, emotional, and behavioral data that are readily available or could be reasonably collected may include:</a:t>
            </a:r>
          </a:p>
          <a:p>
            <a:pPr marL="628650" lvl="1" indent="-171450">
              <a:buFont typeface="Arial" panose="020B0604020202020204" pitchFamily="34" charset="0"/>
              <a:buChar char="•"/>
            </a:pPr>
            <a:r>
              <a:rPr lang="en-US" dirty="0"/>
              <a:t>Student self-reported distress and well-being</a:t>
            </a:r>
          </a:p>
          <a:p>
            <a:pPr marL="628650" lvl="1" indent="-171450">
              <a:buFont typeface="Arial" panose="020B0604020202020204" pitchFamily="34" charset="0"/>
              <a:buChar char="•"/>
            </a:pPr>
            <a:r>
              <a:rPr lang="en-US" sz="1200" dirty="0"/>
              <a:t>Office referrals</a:t>
            </a:r>
          </a:p>
          <a:p>
            <a:pPr marL="628650" lvl="1" indent="-171450">
              <a:buFont typeface="Arial" panose="020B0604020202020204" pitchFamily="34" charset="0"/>
              <a:buChar char="•"/>
            </a:pPr>
            <a:r>
              <a:rPr lang="en-US" sz="1200" dirty="0"/>
              <a:t>Suspensions and expulsions</a:t>
            </a:r>
          </a:p>
          <a:p>
            <a:pPr marL="628650" lvl="1" indent="-171450">
              <a:buFont typeface="Arial" panose="020B0604020202020204" pitchFamily="34" charset="0"/>
              <a:buChar char="•"/>
            </a:pPr>
            <a:r>
              <a:rPr lang="en-US" dirty="0"/>
              <a:t>Behavior observations</a:t>
            </a:r>
          </a:p>
          <a:p>
            <a:pPr marL="628650" lvl="1" indent="-171450">
              <a:buFont typeface="Arial" panose="020B0604020202020204" pitchFamily="34" charset="0"/>
              <a:buChar char="•"/>
            </a:pPr>
            <a:r>
              <a:rPr lang="en-US" dirty="0"/>
              <a:t>Crisis incidents</a:t>
            </a:r>
          </a:p>
          <a:p>
            <a:pPr marL="628650" lvl="1" indent="-171450">
              <a:buFont typeface="Arial" panose="020B0604020202020204" pitchFamily="34" charset="0"/>
              <a:buChar char="•"/>
            </a:pPr>
            <a:r>
              <a:rPr lang="en-US" dirty="0"/>
              <a:t>School climate data</a:t>
            </a:r>
          </a:p>
          <a:p>
            <a:pPr marL="628650" lvl="1" indent="-171450">
              <a:buFont typeface="Arial" panose="020B0604020202020204" pitchFamily="34" charset="0"/>
              <a:buChar char="•"/>
            </a:pPr>
            <a:r>
              <a:rPr lang="en-US" dirty="0"/>
              <a:t>Teacher well-being data</a:t>
            </a:r>
          </a:p>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15</a:t>
            </a:fld>
            <a:endParaRPr lang="en-US"/>
          </a:p>
        </p:txBody>
      </p:sp>
    </p:spTree>
    <p:extLst>
      <p:ext uri="{BB962C8B-B14F-4D97-AF65-F5344CB8AC3E}">
        <p14:creationId xmlns:p14="http://schemas.microsoft.com/office/powerpoint/2010/main" val="3476994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a helpful, interactive module designed by the National Center for Mental Health Promotion &amp; Youth Violence Prevention, in partnership with leaders from the National Center for School Mental Health, that describes evaluation of comprehensive school mental health systems. The module is part of a series of modules describing the implementation of Comprehensive School Mental Health Programs.</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Citation: </a:t>
            </a:r>
            <a:r>
              <a:rPr lang="en-US" sz="1200" kern="1200" dirty="0">
                <a:solidFill>
                  <a:schemeClr val="tx1"/>
                </a:solidFill>
                <a:effectLst/>
                <a:latin typeface="+mn-lt"/>
                <a:ea typeface="+mn-ea"/>
                <a:cs typeface="+mn-cs"/>
              </a:rPr>
              <a:t>Lever, N., Connors, E., Freeman, E., &amp; Stephan, S. </a:t>
            </a:r>
            <a:r>
              <a:rPr lang="en-US" sz="1200" i="1" kern="1200" dirty="0">
                <a:solidFill>
                  <a:schemeClr val="tx1"/>
                </a:solidFill>
                <a:effectLst/>
                <a:latin typeface="+mn-lt"/>
                <a:ea typeface="+mn-ea"/>
                <a:cs typeface="+mn-cs"/>
              </a:rPr>
              <a:t>Implementing a Comprehensive School Mental Health Program</a:t>
            </a:r>
            <a:r>
              <a:rPr lang="en-US" sz="1200" kern="1200" dirty="0">
                <a:solidFill>
                  <a:schemeClr val="tx1"/>
                </a:solidFill>
                <a:effectLst/>
                <a:latin typeface="+mn-lt"/>
                <a:ea typeface="+mn-ea"/>
                <a:cs typeface="+mn-cs"/>
              </a:rPr>
              <a:t>. Available from </a:t>
            </a:r>
            <a:r>
              <a:rPr lang="en-US" sz="1200" u="sng" kern="1200" dirty="0">
                <a:solidFill>
                  <a:schemeClr val="tx1"/>
                </a:solidFill>
                <a:effectLst/>
                <a:latin typeface="+mn-lt"/>
                <a:ea typeface="+mn-ea"/>
                <a:cs typeface="+mn-cs"/>
                <a:hlinkClick r:id="rId3"/>
              </a:rPr>
              <a:t>http://airhsdlearning.airws.org/SMHModule3/story_html5.html</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008A72D-3A49-4FC1-ADCD-F4954970C19B}" type="slidenum">
              <a:rPr lang="en-US" smtClean="0"/>
              <a:t>16</a:t>
            </a:fld>
            <a:endParaRPr lang="en-US"/>
          </a:p>
        </p:txBody>
      </p:sp>
    </p:spTree>
    <p:extLst>
      <p:ext uri="{BB962C8B-B14F-4D97-AF65-F5344CB8AC3E}">
        <p14:creationId xmlns:p14="http://schemas.microsoft.com/office/powerpoint/2010/main" val="1861825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module provides details about the value of using data to evaluate school mental health impact, including supporting:</a:t>
            </a:r>
          </a:p>
          <a:p>
            <a:pPr marL="171450" indent="-171450">
              <a:buFont typeface="Arial" panose="020B0604020202020204" pitchFamily="34" charset="0"/>
              <a:buChar char="•"/>
            </a:pPr>
            <a:r>
              <a:rPr lang="en-US" dirty="0"/>
              <a:t>Accountability and sustainability</a:t>
            </a:r>
          </a:p>
          <a:p>
            <a:pPr marL="171450" indent="-171450">
              <a:buFont typeface="Arial" panose="020B0604020202020204" pitchFamily="34" charset="0"/>
              <a:buChar char="•"/>
            </a:pPr>
            <a:r>
              <a:rPr lang="en-US" dirty="0"/>
              <a:t>Evidence of service quality and impacts</a:t>
            </a:r>
          </a:p>
          <a:p>
            <a:pPr marL="171450" indent="-171450">
              <a:buFont typeface="Arial" panose="020B0604020202020204" pitchFamily="34" charset="0"/>
              <a:buChar char="•"/>
            </a:pPr>
            <a:r>
              <a:rPr lang="en-US" dirty="0"/>
              <a:t>Range of perspectives of the program</a:t>
            </a:r>
          </a:p>
          <a:p>
            <a:pPr marL="171450" indent="-171450">
              <a:buFont typeface="Arial" panose="020B0604020202020204" pitchFamily="34" charset="0"/>
              <a:buChar char="•"/>
            </a:pPr>
            <a:r>
              <a:rPr lang="en-US" dirty="0"/>
              <a:t>Reduced confirmatory bias</a:t>
            </a:r>
          </a:p>
          <a:p>
            <a:pPr marL="171450" indent="-171450">
              <a:buFont typeface="Arial" panose="020B0604020202020204" pitchFamily="34" charset="0"/>
              <a:buChar char="•"/>
            </a:pPr>
            <a:r>
              <a:rPr lang="en-US" dirty="0"/>
              <a:t>A data-driven approach</a:t>
            </a:r>
          </a:p>
        </p:txBody>
      </p:sp>
      <p:sp>
        <p:nvSpPr>
          <p:cNvPr id="4" name="Slide Number Placeholder 3"/>
          <p:cNvSpPr>
            <a:spLocks noGrp="1"/>
          </p:cNvSpPr>
          <p:nvPr>
            <p:ph type="sldNum" sz="quarter" idx="5"/>
          </p:nvPr>
        </p:nvSpPr>
        <p:spPr/>
        <p:txBody>
          <a:bodyPr/>
          <a:lstStyle/>
          <a:p>
            <a:fld id="{1008A72D-3A49-4FC1-ADCD-F4954970C19B}" type="slidenum">
              <a:rPr lang="en-US" smtClean="0"/>
              <a:t>17</a:t>
            </a:fld>
            <a:endParaRPr lang="en-US"/>
          </a:p>
        </p:txBody>
      </p:sp>
    </p:spTree>
    <p:extLst>
      <p:ext uri="{BB962C8B-B14F-4D97-AF65-F5344CB8AC3E}">
        <p14:creationId xmlns:p14="http://schemas.microsoft.com/office/powerpoint/2010/main" val="2636166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learning module provides guidance at each level of a </a:t>
            </a:r>
            <a:r>
              <a:rPr lang="en-US" sz="1200" b="1" i="1" kern="1200" dirty="0">
                <a:solidFill>
                  <a:schemeClr val="tx1"/>
                </a:solidFill>
                <a:effectLst/>
                <a:latin typeface="+mn-lt"/>
                <a:ea typeface="+mn-ea"/>
                <a:cs typeface="+mn-cs"/>
              </a:rPr>
              <a:t>Continuum of Program Evaluation for Comprehensive School Mental Health Programs</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novice stage, program evaluation typically focuses on describing the program and the services it provides. </a:t>
            </a:r>
          </a:p>
          <a:p>
            <a:r>
              <a:rPr lang="en-US" sz="1200" kern="1200" dirty="0">
                <a:solidFill>
                  <a:schemeClr val="tx1"/>
                </a:solidFill>
                <a:effectLst/>
                <a:latin typeface="+mn-lt"/>
                <a:ea typeface="+mn-ea"/>
                <a:cs typeface="+mn-cs"/>
              </a:rPr>
              <a:t>At the beginner stage, the program evaluation focus often shifts to describing the academic and psychosocial characteristics of students being served. </a:t>
            </a:r>
          </a:p>
          <a:p>
            <a:r>
              <a:rPr lang="en-US" sz="1200" kern="1200" dirty="0">
                <a:solidFill>
                  <a:schemeClr val="tx1"/>
                </a:solidFill>
                <a:effectLst/>
                <a:latin typeface="+mn-lt"/>
                <a:ea typeface="+mn-ea"/>
                <a:cs typeface="+mn-cs"/>
              </a:rPr>
              <a:t>At the intermediate stage, programs often track student progress and outcomes over time. </a:t>
            </a:r>
          </a:p>
          <a:p>
            <a:r>
              <a:rPr lang="en-US" sz="1200" kern="1200" dirty="0">
                <a:solidFill>
                  <a:schemeClr val="tx1"/>
                </a:solidFill>
                <a:effectLst/>
                <a:latin typeface="+mn-lt"/>
                <a:ea typeface="+mn-ea"/>
                <a:cs typeface="+mn-cs"/>
              </a:rPr>
              <a:t>And at the advanced stage, programs typically begin to examine long-term outcomes for students and compare them to similar students who did not receive services.</a:t>
            </a:r>
          </a:p>
          <a:p>
            <a:endParaRPr lang="en-US" dirty="0"/>
          </a:p>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18</a:t>
            </a:fld>
            <a:endParaRPr lang="en-US"/>
          </a:p>
        </p:txBody>
      </p:sp>
    </p:spTree>
    <p:extLst>
      <p:ext uri="{BB962C8B-B14F-4D97-AF65-F5344CB8AC3E}">
        <p14:creationId xmlns:p14="http://schemas.microsoft.com/office/powerpoint/2010/main" val="952607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a:solidFill>
                  <a:schemeClr val="tx1"/>
                </a:solidFill>
                <a:effectLst/>
                <a:latin typeface="+mn-lt"/>
                <a:ea typeface="+mn-ea"/>
                <a:cs typeface="+mn-cs"/>
              </a:rPr>
              <a:t>Having the ability to disaggregate student mental health services and support data can help teams to identify if there are differences in student outcomes based on subpopulation characteristics.  This process can help a team better understand whether outcomes differ based on key characteristics such as gender, race/ethnicity, age, or intensity of need.</a:t>
            </a:r>
          </a:p>
          <a:p>
            <a:pPr lvl="0"/>
            <a:endParaRPr lang="en-US" sz="1200" i="0" kern="1200" dirty="0">
              <a:solidFill>
                <a:schemeClr val="tx1"/>
              </a:solidFill>
              <a:effectLst/>
              <a:latin typeface="+mn-lt"/>
              <a:ea typeface="+mn-ea"/>
              <a:cs typeface="+mn-cs"/>
            </a:endParaRPr>
          </a:p>
          <a:p>
            <a:pPr lvl="0"/>
            <a:r>
              <a:rPr lang="en-US" sz="1200" b="1" i="0" kern="1200" dirty="0">
                <a:solidFill>
                  <a:schemeClr val="tx1"/>
                </a:solidFill>
                <a:effectLst/>
                <a:latin typeface="+mn-lt"/>
                <a:ea typeface="+mn-ea"/>
                <a:cs typeface="+mn-cs"/>
              </a:rPr>
              <a:t>Best practices for this indicator include:</a:t>
            </a:r>
          </a:p>
          <a:p>
            <a:pPr marL="171450" indent="-171450">
              <a:buFont typeface="Arial" panose="020B0604020202020204" pitchFamily="34" charset="0"/>
              <a:buChar char="•"/>
            </a:pPr>
            <a:r>
              <a:rPr lang="en-US" dirty="0"/>
              <a:t>Review current student information or data collection for variables that capture relevant demographic characteristics of your student body, such as age, disability status, ethnicity, gender identity and expression, language, national origin, race, religion, sexual orientation, sex, and socioeconomic status.</a:t>
            </a:r>
            <a:endParaRPr lang="en-US" dirty="0">
              <a:cs typeface="Calibri"/>
            </a:endParaRPr>
          </a:p>
          <a:p>
            <a:pPr marL="171450" indent="-171450">
              <a:buFont typeface="Arial" panose="020B0604020202020204" pitchFamily="34" charset="0"/>
              <a:buChar char="•"/>
            </a:pPr>
            <a:r>
              <a:rPr lang="en-US" dirty="0"/>
              <a:t>Add any variables relevant to demographic groups that are not represented and develop a plan for data collection, evaluation, and reporting.</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Identify key student outcomes that can inform action steps to improve service provision, such as receipt of mental health services and supports relative to referrals, achievement of individual goals, social, emotional, behavioral and/or functional improvement, school connectedness, sense of safety at school, and performance test scores.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Examine key student outcomes for all students and compare those results to outcomes for students in demographic groups of interest.</a:t>
            </a:r>
            <a:endParaRPr lang="en-US" dirty="0">
              <a:cs typeface="Calibri"/>
            </a:endParaRPr>
          </a:p>
          <a:p>
            <a:pPr marL="171450" indent="-171450">
              <a:buFont typeface="Arial" panose="020B0604020202020204" pitchFamily="34" charset="0"/>
              <a:buChar char="•"/>
            </a:pPr>
            <a:r>
              <a:rPr lang="en-US" dirty="0"/>
              <a:t>Based on findings from data collection, develop strategies as a team to address inequities or disparities in mental health access or outcomes.</a:t>
            </a:r>
          </a:p>
          <a:p>
            <a:pPr marL="171450" indent="-171450">
              <a:buFont typeface="Arial" panose="020B0604020202020204" pitchFamily="34" charset="0"/>
              <a:buChar char="•"/>
            </a:pPr>
            <a:endParaRPr lang="en-US" dirty="0">
              <a:cs typeface="Calibri"/>
            </a:endParaRPr>
          </a:p>
          <a:p>
            <a:pPr marL="0" indent="0">
              <a:buFont typeface="Arial" panose="020B0604020202020204" pitchFamily="34" charset="0"/>
              <a:buNone/>
            </a:pPr>
            <a:r>
              <a:rPr lang="en-US" dirty="0">
                <a:cs typeface="Calibri"/>
              </a:rPr>
              <a:t>Here are some action steps you can take to disaggregate service and support data to examine student outcomes based on subpopulation characteristics:</a:t>
            </a:r>
          </a:p>
          <a:p>
            <a:pPr marL="171450" indent="-171450">
              <a:buFont typeface="Arial" panose="020B0604020202020204" pitchFamily="34" charset="0"/>
              <a:buChar char="•"/>
            </a:pPr>
            <a:r>
              <a:rPr lang="en-US" dirty="0">
                <a:cs typeface="Calibri"/>
              </a:rPr>
              <a:t>Consider characteristics to examine (e.g., gender, grade level, academic performance, race, ethnicity, English proficiency, severity of mental health needs, length of time in the district, and types of tiered services received).</a:t>
            </a:r>
          </a:p>
          <a:p>
            <a:pPr marL="171450" indent="-171450">
              <a:buFont typeface="Arial" panose="020B0604020202020204" pitchFamily="34" charset="0"/>
              <a:buChar char="•"/>
            </a:pPr>
            <a:r>
              <a:rPr lang="en-US" dirty="0">
                <a:cs typeface="Calibri"/>
              </a:rPr>
              <a:t>Consider potential outcomes to examine (e.g., school connectedness, academic performance, sense of safety at school, achievement of individual goals, disciplinary incidents, teacher ratings of student functioning, enrollment in mental health services and supports relative to referrals, and social, emotional, behavioral, and/or functional improvement.</a:t>
            </a:r>
          </a:p>
          <a:p>
            <a:pPr marL="171450" indent="-171450">
              <a:buFont typeface="Arial" panose="020B0604020202020204" pitchFamily="34" charset="0"/>
              <a:buChar char="•"/>
            </a:pPr>
            <a:r>
              <a:rPr lang="en-US" dirty="0">
                <a:cs typeface="Calibri"/>
              </a:rPr>
              <a:t>Track disaggregated data to help determine patterns over time. This can help identify:</a:t>
            </a:r>
          </a:p>
          <a:p>
            <a:pPr marL="628650" lvl="1" indent="-171450">
              <a:buFont typeface="Arial" panose="020B0604020202020204" pitchFamily="34" charset="0"/>
              <a:buChar char="•"/>
            </a:pPr>
            <a:r>
              <a:rPr lang="en-US" dirty="0">
                <a:cs typeface="Calibri"/>
              </a:rPr>
              <a:t>Patterns of sub-group performance from year-to-year or the beginning-to-the-end of one year.</a:t>
            </a:r>
          </a:p>
          <a:p>
            <a:pPr marL="628650" lvl="1" indent="-171450">
              <a:buFont typeface="Arial" panose="020B0604020202020204" pitchFamily="34" charset="0"/>
              <a:buChar char="•"/>
            </a:pPr>
            <a:r>
              <a:rPr lang="en-US" dirty="0">
                <a:cs typeface="Calibri"/>
              </a:rPr>
              <a:t>Whether disparities are decreasing, staying the same, or increasing over time.</a:t>
            </a:r>
          </a:p>
          <a:p>
            <a:pPr marL="171450" lvl="0" indent="-171450">
              <a:buFont typeface="Arial" panose="020B0604020202020204" pitchFamily="34" charset="0"/>
              <a:buChar char="•"/>
            </a:pPr>
            <a:r>
              <a:rPr lang="en-US" dirty="0">
                <a:cs typeface="Calibri"/>
              </a:rPr>
              <a:t>Partner with students, families, and community members to understand the data patterns observed when data are disaggregated and work together to develop, implement, and evaluate strategies to address disparities in student access to services and/or outcomes.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831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Disclaimer</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3172827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Developed by the American Institutes for Research (AIR) and the Cultural Competence Action Team of SAMHSA’s Technical Assistance Partnership for Child and Family Mental Health, the </a:t>
            </a:r>
            <a:r>
              <a:rPr lang="en-US" sz="1200" b="0" i="1" u="none" strike="noStrike" kern="1200" dirty="0">
                <a:solidFill>
                  <a:schemeClr val="tx1"/>
                </a:solidFill>
                <a:effectLst/>
                <a:latin typeface="+mn-lt"/>
                <a:ea typeface="+mn-ea"/>
                <a:cs typeface="+mn-cs"/>
                <a:hlinkClick r:id="rId3"/>
              </a:rPr>
              <a:t>Blueprint for Using Data to Reduce Disparities/Disproportionalities in Human Services and Behavioral Health Care</a:t>
            </a:r>
            <a:r>
              <a:rPr lang="en-US" sz="1200" b="0" i="0" kern="1200" dirty="0">
                <a:solidFill>
                  <a:schemeClr val="tx1"/>
                </a:solidFill>
                <a:effectLst/>
                <a:latin typeface="+mn-lt"/>
                <a:ea typeface="+mn-ea"/>
                <a:cs typeface="+mn-cs"/>
              </a:rPr>
              <a:t> enables communities and states to develop and implement data-driven strategies.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Key to this process is the disaggregation of data to compare with local, county, state, or national data to assess differences/similarities or over-/underrepresentation to help make conclusions about the presence or absence of disparities and disproportionalities.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brief may be accessed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https://www.air.org/resource/blueprint-using-data-reduce-disparities-disproportionalities-human-services-and-behavioral </a:t>
            </a:r>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20</a:t>
            </a:fld>
            <a:endParaRPr lang="en-US"/>
          </a:p>
        </p:txBody>
      </p:sp>
    </p:spTree>
    <p:extLst>
      <p:ext uri="{BB962C8B-B14F-4D97-AF65-F5344CB8AC3E}">
        <p14:creationId xmlns:p14="http://schemas.microsoft.com/office/powerpoint/2010/main" val="2328660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few minutes to reflect. </a:t>
            </a:r>
          </a:p>
          <a:p>
            <a:endParaRPr lang="en-US" dirty="0"/>
          </a:p>
          <a:p>
            <a:r>
              <a:rPr lang="en-US" dirty="0"/>
              <a:t>It is critical that school teams identify their current barriers to collecting student outcome data so that steps can be taken to address these barriers. Common barriers to implementation of data systems include:</a:t>
            </a:r>
          </a:p>
          <a:p>
            <a:pPr marL="171450" indent="-171450">
              <a:buFont typeface="Arial" panose="020B0604020202020204" pitchFamily="34" charset="0"/>
              <a:buChar char="•"/>
            </a:pPr>
            <a:r>
              <a:rPr lang="en-US" dirty="0"/>
              <a:t>Inability to share data across systems (e.g., school and community mental health providers)</a:t>
            </a:r>
          </a:p>
          <a:p>
            <a:pPr marL="171450" indent="-171450">
              <a:buFont typeface="Arial" panose="020B0604020202020204" pitchFamily="34" charset="0"/>
              <a:buChar char="•"/>
            </a:pPr>
            <a:r>
              <a:rPr lang="en-US" dirty="0"/>
              <a:t>Lack of staffing capacity</a:t>
            </a:r>
          </a:p>
          <a:p>
            <a:pPr marL="171450" indent="-171450">
              <a:buFont typeface="Arial" panose="020B0604020202020204" pitchFamily="34" charset="0"/>
              <a:buChar char="•"/>
            </a:pPr>
            <a:r>
              <a:rPr lang="en-US" dirty="0"/>
              <a:t>Lack of technological options/infrastructure</a:t>
            </a:r>
          </a:p>
          <a:p>
            <a:pPr marL="171450" indent="-171450">
              <a:buFont typeface="Arial" panose="020B0604020202020204" pitchFamily="34" charset="0"/>
              <a:buChar char="•"/>
            </a:pPr>
            <a:r>
              <a:rPr lang="en-US" dirty="0"/>
              <a:t>Lack of knowledge, training, or time to create a data </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Reflection:</a:t>
            </a:r>
          </a:p>
          <a:p>
            <a:pPr marL="0" indent="0">
              <a:spcAft>
                <a:spcPts val="600"/>
              </a:spcAft>
              <a:buFont typeface="Arial" panose="020B0604020202020204" pitchFamily="34" charset="0"/>
              <a:buNone/>
            </a:pPr>
            <a:r>
              <a:rPr lang="en-US" sz="1200" dirty="0">
                <a:solidFill>
                  <a:srgbClr val="6A4A62"/>
                </a:solidFill>
              </a:rPr>
              <a:t>What barriers does your district have related to collecting or sharing data?  </a:t>
            </a:r>
          </a:p>
          <a:p>
            <a:pPr marL="0" indent="0">
              <a:spcAft>
                <a:spcPts val="600"/>
              </a:spcAft>
              <a:buFont typeface="Arial" panose="020B0604020202020204" pitchFamily="34" charset="0"/>
              <a:buNone/>
            </a:pPr>
            <a:r>
              <a:rPr lang="en-US" sz="1200" dirty="0">
                <a:solidFill>
                  <a:srgbClr val="6A4A62"/>
                </a:solidFill>
              </a:rPr>
              <a:t>What actions do you think could help address these barriers?</a:t>
            </a:r>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4137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a:solidFill>
                  <a:schemeClr val="tx1"/>
                </a:solidFill>
                <a:effectLst/>
                <a:latin typeface="+mn-lt"/>
                <a:ea typeface="+mn-ea"/>
                <a:cs typeface="+mn-cs"/>
              </a:rPr>
              <a:t>Reporting the impact of your comprehensive school mental health system can generate buy-in and support from diverse stakeholders, including policymakers and funders.</a:t>
            </a:r>
          </a:p>
          <a:p>
            <a:pPr lvl="0"/>
            <a:endParaRPr lang="en-US" sz="1200" i="0" kern="1200" dirty="0">
              <a:solidFill>
                <a:schemeClr val="tx1"/>
              </a:solidFill>
              <a:effectLst/>
              <a:latin typeface="+mn-lt"/>
              <a:ea typeface="+mn-ea"/>
              <a:cs typeface="+mn-cs"/>
            </a:endParaRPr>
          </a:p>
          <a:p>
            <a:pPr lvl="0"/>
            <a:r>
              <a:rPr lang="en-US" sz="1200" b="1" i="0" kern="1200" dirty="0">
                <a:solidFill>
                  <a:schemeClr val="tx1"/>
                </a:solidFill>
                <a:effectLst/>
                <a:latin typeface="+mn-lt"/>
                <a:ea typeface="+mn-ea"/>
                <a:cs typeface="+mn-cs"/>
              </a:rPr>
              <a:t>Best practices for this indicator include:</a:t>
            </a:r>
          </a:p>
          <a:p>
            <a:pPr marL="171450" indent="-171450">
              <a:buFont typeface="Arial" panose="020B0604020202020204" pitchFamily="34" charset="0"/>
              <a:buChar char="•"/>
            </a:pPr>
            <a:r>
              <a:rPr lang="en-US" dirty="0"/>
              <a:t>Develop quarterly or semi-annual reports and newsletters or host meetings to share your data with those who submitted or contributed to the data or are interested in or help fund school mental health</a:t>
            </a:r>
            <a:endParaRPr lang="en-US" dirty="0">
              <a:cs typeface="Calibri"/>
            </a:endParaRPr>
          </a:p>
          <a:p>
            <a:pPr marL="171450" indent="-171450">
              <a:buFont typeface="Arial" panose="020B0604020202020204" pitchFamily="34" charset="0"/>
              <a:buChar char="•"/>
            </a:pPr>
            <a:r>
              <a:rPr lang="en-US" dirty="0"/>
              <a:t>Prepare a compelling and clear 1-2 page document that communicates the impact of school mental health services, with terms and graphics that consider the language abilities and communication styles of the intended audiences of students, educators, community members, families, etc.</a:t>
            </a:r>
            <a:endParaRPr lang="en-US" dirty="0">
              <a:cs typeface="Calibri"/>
            </a:endParaRPr>
          </a:p>
          <a:p>
            <a:pPr marL="171450" indent="-171450">
              <a:buFont typeface="Arial" panose="020B0604020202020204" pitchFamily="34" charset="0"/>
              <a:buChar char="•"/>
            </a:pPr>
            <a:r>
              <a:rPr lang="en-US" dirty="0"/>
              <a:t>Prepare a short “elevator” speech that highlights students served and key indicators of impact to share verbally or in writing with stakeholders</a:t>
            </a:r>
            <a:endParaRPr lang="en-US" dirty="0">
              <a:cs typeface="Calibri"/>
            </a:endParaRPr>
          </a:p>
          <a:p>
            <a:pPr marL="171450" indent="-171450">
              <a:buFont typeface="Arial" panose="020B0604020202020204" pitchFamily="34" charset="0"/>
              <a:buChar char="•"/>
            </a:pPr>
            <a:r>
              <a:rPr lang="en-US" dirty="0"/>
              <a:t>Present findings at conferences and other meetings where individuals and groups that are invested in children’s mental health and education are present</a:t>
            </a:r>
            <a:endParaRPr lang="en-US" dirty="0">
              <a:cs typeface="Calibri"/>
            </a:endParaRPr>
          </a:p>
          <a:p>
            <a:pPr marL="171450" indent="-171450">
              <a:buFont typeface="Arial" panose="020B0604020202020204" pitchFamily="34" charset="0"/>
              <a:buChar char="•"/>
            </a:pPr>
            <a:r>
              <a:rPr lang="en-US" dirty="0"/>
              <a:t>Develop a social marketing campaign; this may include creating published (e.g., fliers) or online (e.g., website) access to your evaluation findings</a:t>
            </a:r>
            <a:endParaRPr lang="en-US" dirty="0">
              <a:cs typeface="Calibri"/>
            </a:endParaRPr>
          </a:p>
          <a:p>
            <a:pPr marL="171450" indent="-171450">
              <a:buFont typeface="Arial" panose="020B0604020202020204" pitchFamily="34" charset="0"/>
              <a:buChar char="•"/>
            </a:pPr>
            <a:r>
              <a:rPr lang="en-US" dirty="0"/>
              <a:t>Use news media outlets (write press releases for newspapers, relevant magazines, online news sources and/or create public service announcements on radio or local TV) in multiple languages as a way to disseminate information about your services, supports, and impact</a:t>
            </a:r>
            <a:endParaRPr lang="en-US" dirty="0">
              <a:cs typeface="Calibri"/>
            </a:endParaRPr>
          </a:p>
          <a:p>
            <a:pPr marL="171450" lvl="0" indent="-171450">
              <a:buFont typeface="Arial" panose="020B0604020202020204" pitchFamily="34" charset="0"/>
              <a:buChar char="•"/>
            </a:pPr>
            <a:r>
              <a:rPr lang="en-US" dirty="0"/>
              <a:t>Use social media, such as Facebook and Twitter accounts, as well as columns/blurbs in the school or district newsletter, to communicate the impact of your work</a:t>
            </a:r>
            <a:endParaRPr lang="en-US" dirty="0">
              <a:cs typeface="Calibri"/>
            </a:endParaRPr>
          </a:p>
          <a:p>
            <a:pPr marL="171450" indent="-171450">
              <a:buFont typeface="Arial" panose="020B0604020202020204" pitchFamily="34" charset="0"/>
              <a:buChar char="•"/>
            </a:pPr>
            <a:r>
              <a:rPr lang="en-US" dirty="0"/>
              <a:t>Create a website and/or ask the school or district to include information about CSMHS services and findings on the school or district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0139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shows how one school district partnered with a community-based mental health provider to establish a data system for documenting progress of students engaged in Tiers 2 and 3 services and supports.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One large Midwestern school district-community partnership developed a data system for community-partnered mental health clinicians to submit Strengths and Difficulties Questionnaires for all students served in Tiers 2 and 3 services every three to six months. After several years, there is now a large dataset that this team uses to monitor trends in student outcomes and the relation between mental health and academic outcomes, and to communicate findings to education partners and other stakeholders. The team has also successfully used the data to demonstrate the positive impact of mental health services on student outcomes and to leverage findings to secure additional state funding.</a:t>
            </a:r>
          </a:p>
          <a:p>
            <a:endParaRPr lang="en-US" dirty="0"/>
          </a:p>
        </p:txBody>
      </p:sp>
      <p:sp>
        <p:nvSpPr>
          <p:cNvPr id="4" name="Slide Number Placeholder 3"/>
          <p:cNvSpPr>
            <a:spLocks noGrp="1"/>
          </p:cNvSpPr>
          <p:nvPr>
            <p:ph type="sldNum" sz="quarter" idx="10"/>
          </p:nvPr>
        </p:nvSpPr>
        <p:spPr/>
        <p:txBody>
          <a:bodyPr/>
          <a:lstStyle/>
          <a:p>
            <a:fld id="{1556123A-E4EB-4C09-8A55-35B911DDFBA2}" type="slidenum">
              <a:rPr lang="en-US" smtClean="0"/>
              <a:t>23</a:t>
            </a:fld>
            <a:endParaRPr lang="en-US"/>
          </a:p>
        </p:txBody>
      </p:sp>
    </p:spTree>
    <p:extLst>
      <p:ext uri="{BB962C8B-B14F-4D97-AF65-F5344CB8AC3E}">
        <p14:creationId xmlns:p14="http://schemas.microsoft.com/office/powerpoint/2010/main" val="3537172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resource illustrates the value of having a template for reporting the impact of school mental health.</a:t>
            </a:r>
          </a:p>
          <a:p>
            <a:endParaRPr lang="en-US" dirty="0"/>
          </a:p>
          <a:p>
            <a:r>
              <a:rPr lang="en-US" dirty="0"/>
              <a:t>All Safe Schools/Healthy Students state grantees were provided with a template that included design features and recommended sections, such as Background and Local Examples, to share their findings. The template provides scaffolding for states to document and share impact. </a:t>
            </a:r>
          </a:p>
          <a:p>
            <a:endParaRPr lang="en-US" dirty="0"/>
          </a:p>
          <a:p>
            <a:r>
              <a:rPr lang="en-US" dirty="0"/>
              <a:t>Another example of the impact of Safe Schools/Healthy Students across all grantee states is included in the resource section:</a:t>
            </a:r>
          </a:p>
          <a:p>
            <a:r>
              <a:rPr lang="en-US" dirty="0"/>
              <a:t>https://healthysafechildren.org/sites/default/files/SS-HS_infographic.PDF</a:t>
            </a:r>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24</a:t>
            </a:fld>
            <a:endParaRPr lang="en-US"/>
          </a:p>
        </p:txBody>
      </p:sp>
    </p:spTree>
    <p:extLst>
      <p:ext uri="{BB962C8B-B14F-4D97-AF65-F5344CB8AC3E}">
        <p14:creationId xmlns:p14="http://schemas.microsoft.com/office/powerpoint/2010/main" val="2489590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infographic shows the impact of the entire Safe Schools/Healthy Students initiative nationwide, with state grantees featured. However, it could easily be adapted to any multisite, multi-program effort to support student mental health and well-being. Notice how the visual emphasis is on the large-font numbers and relevant images (called “vectors”) with brief segments of text to explain each finding</a:t>
            </a:r>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25</a:t>
            </a:fld>
            <a:endParaRPr lang="en-US"/>
          </a:p>
        </p:txBody>
      </p:sp>
    </p:spTree>
    <p:extLst>
      <p:ext uri="{BB962C8B-B14F-4D97-AF65-F5344CB8AC3E}">
        <p14:creationId xmlns:p14="http://schemas.microsoft.com/office/powerpoint/2010/main" val="1645625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This is another example of using a brief communication document to share findings from a school mental health effort in one state. In this example, state leaders from Ohio used an infographic to describe a classroom-based positive behavior intervention, including a description of students served and educational and behavioral outcomes of the intervention across several districts.</a:t>
            </a:r>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26</a:t>
            </a:fld>
            <a:endParaRPr lang="en-US"/>
          </a:p>
        </p:txBody>
      </p:sp>
    </p:spTree>
    <p:extLst>
      <p:ext uri="{BB962C8B-B14F-4D97-AF65-F5344CB8AC3E}">
        <p14:creationId xmlns:p14="http://schemas.microsoft.com/office/powerpoint/2010/main" val="3394414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US" sz="1800" b="0" dirty="0">
                <a:solidFill>
                  <a:srgbClr val="6A4A62"/>
                </a:solidFill>
              </a:rPr>
              <a:t>Let’s take a few minutes to reflect.</a:t>
            </a:r>
          </a:p>
          <a:p>
            <a:pPr marL="0" indent="0">
              <a:spcAft>
                <a:spcPts val="600"/>
              </a:spcAft>
              <a:buNone/>
            </a:pPr>
            <a:endParaRPr lang="en-US" sz="1800" b="0" dirty="0">
              <a:solidFill>
                <a:srgbClr val="6A4A62"/>
              </a:solidFill>
            </a:endParaRPr>
          </a:p>
          <a:p>
            <a:pPr marL="0" indent="0">
              <a:spcAft>
                <a:spcPts val="600"/>
              </a:spcAft>
              <a:buNone/>
            </a:pPr>
            <a:r>
              <a:rPr lang="en-US" sz="1800" b="1" dirty="0">
                <a:solidFill>
                  <a:srgbClr val="6A4A62"/>
                </a:solidFill>
              </a:rPr>
              <a:t>Reflection:</a:t>
            </a:r>
          </a:p>
          <a:p>
            <a:pPr marL="0" indent="0">
              <a:spcAft>
                <a:spcPts val="600"/>
              </a:spcAft>
              <a:buNone/>
            </a:pPr>
            <a:r>
              <a:rPr lang="en-US" sz="1200" b="0" dirty="0">
                <a:solidFill>
                  <a:srgbClr val="6A4A62"/>
                </a:solidFill>
              </a:rPr>
              <a:t>What do you think would be the most compelling finding to highlight about school mental health in your district and how would you best share the information? </a:t>
            </a:r>
          </a:p>
          <a:p>
            <a:endParaRPr lang="en-US" sz="1200" dirty="0"/>
          </a:p>
          <a:p>
            <a:r>
              <a:rPr lang="en-US" sz="1200" b="1" dirty="0"/>
              <a:t>Questions to Consider:</a:t>
            </a:r>
            <a:endParaRPr lang="en-US" sz="1200" dirty="0"/>
          </a:p>
          <a:p>
            <a:pPr marL="171450" indent="-171450">
              <a:buFont typeface="Arial" panose="020B0604020202020204" pitchFamily="34" charset="0"/>
              <a:buChar char="•"/>
            </a:pPr>
            <a:r>
              <a:rPr lang="en-US" sz="1200" dirty="0"/>
              <a:t>From whom are you trying to get buy-in?</a:t>
            </a:r>
          </a:p>
          <a:p>
            <a:pPr marL="171450" indent="-171450">
              <a:buFont typeface="Arial" panose="020B0604020202020204" pitchFamily="34" charset="0"/>
              <a:buChar char="•"/>
            </a:pPr>
            <a:r>
              <a:rPr lang="en-US" sz="1200" dirty="0"/>
              <a:t>What matters most to this group?</a:t>
            </a:r>
          </a:p>
          <a:p>
            <a:pPr marL="171450" indent="-171450">
              <a:buFont typeface="Arial" panose="020B0604020202020204" pitchFamily="34" charset="0"/>
              <a:buChar char="•"/>
            </a:pPr>
            <a:r>
              <a:rPr lang="en-US" sz="1200" dirty="0"/>
              <a:t>What can you share about school mental health that would matter to them?</a:t>
            </a:r>
          </a:p>
          <a:p>
            <a:pPr marL="171450" indent="-171450">
              <a:buFont typeface="Arial" panose="020B0604020202020204" pitchFamily="34" charset="0"/>
              <a:buChar char="•"/>
            </a:pPr>
            <a:r>
              <a:rPr lang="en-US" sz="1200" dirty="0"/>
              <a:t>How can you best share the information?</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677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consider how this module and quality indicators fit with your understanding and policy/practice related to documenting and sharing school mental health impact. </a:t>
            </a:r>
          </a:p>
          <a:p>
            <a:endParaRPr lang="en-US" dirty="0"/>
          </a:p>
          <a:p>
            <a:r>
              <a:rPr lang="en-US" dirty="0"/>
              <a:t>Please work together with your group to state a specific goal for your district and then consider three potential action steps that could reasonably be taken to move the goal forward.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9734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29</a:t>
            </a:fld>
            <a:endParaRPr lang="en-US"/>
          </a:p>
        </p:txBody>
      </p:sp>
    </p:spTree>
    <p:extLst>
      <p:ext uri="{BB962C8B-B14F-4D97-AF65-F5344CB8AC3E}">
        <p14:creationId xmlns:p14="http://schemas.microsoft.com/office/powerpoint/2010/main" val="45562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Disclaimer</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4164427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30</a:t>
            </a:fld>
            <a:endParaRPr lang="en-US"/>
          </a:p>
        </p:txBody>
      </p:sp>
    </p:spTree>
    <p:extLst>
      <p:ext uri="{BB962C8B-B14F-4D97-AF65-F5344CB8AC3E}">
        <p14:creationId xmlns:p14="http://schemas.microsoft.com/office/powerpoint/2010/main" val="1354109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55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this module, we will review the definition of impact and the value of documenting and sharing information about the impact of your comprehensive school mental health system. We will review quality indicators and best practices for the Impact domain, and then will engage in district strategic planning. </a:t>
            </a:r>
          </a:p>
        </p:txBody>
      </p:sp>
      <p:sp>
        <p:nvSpPr>
          <p:cNvPr id="4" name="Slide Number Placeholder 3"/>
          <p:cNvSpPr>
            <a:spLocks noGrp="1"/>
          </p:cNvSpPr>
          <p:nvPr>
            <p:ph type="sldNum" sz="quarter" idx="5"/>
          </p:nvPr>
        </p:nvSpPr>
        <p:spPr/>
        <p:txBody>
          <a:bodyPr/>
          <a:lstStyle/>
          <a:p>
            <a:fld id="{1008A72D-3A49-4FC1-ADCD-F4954970C19B}" type="slidenum">
              <a:rPr lang="en-US" smtClean="0"/>
              <a:t>4</a:t>
            </a:fld>
            <a:endParaRPr lang="en-US"/>
          </a:p>
        </p:txBody>
      </p:sp>
    </p:spTree>
    <p:extLst>
      <p:ext uri="{BB962C8B-B14F-4D97-AF65-F5344CB8AC3E}">
        <p14:creationId xmlns:p14="http://schemas.microsoft.com/office/powerpoint/2010/main" val="405325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Impact refers to the long-term effects or changes that occur as a result of the programs, practices, or policies implemented within a comprehensive school mental health system.  </a:t>
            </a:r>
          </a:p>
          <a:p>
            <a:pPr marL="0" indent="0">
              <a:buNone/>
            </a:pPr>
            <a:endParaRPr lang="en-US" dirty="0"/>
          </a:p>
          <a:p>
            <a:pPr marL="0" indent="0">
              <a:buNone/>
            </a:pPr>
            <a:r>
              <a:rPr lang="en-US" dirty="0"/>
              <a:t>Examples of impact include:</a:t>
            </a:r>
          </a:p>
          <a:p>
            <a:pPr marL="171450" indent="-171450">
              <a:buFont typeface="Arial" panose="020B0604020202020204" pitchFamily="34" charset="0"/>
              <a:buChar char="•"/>
            </a:pPr>
            <a:r>
              <a:rPr lang="en-US" dirty="0"/>
              <a:t>Educational impact – improvement in grades, achievement testing, teacher retention </a:t>
            </a:r>
          </a:p>
          <a:p>
            <a:pPr marL="171450" indent="-171450">
              <a:buFont typeface="Arial" panose="020B0604020202020204" pitchFamily="34" charset="0"/>
              <a:buChar char="•"/>
            </a:pPr>
            <a:r>
              <a:rPr lang="en-US" dirty="0"/>
              <a:t>Health impact – improved health and well-being of students and staff members</a:t>
            </a:r>
          </a:p>
          <a:p>
            <a:pPr marL="171450" indent="-171450">
              <a:buFont typeface="Arial" panose="020B0604020202020204" pitchFamily="34" charset="0"/>
              <a:buChar char="•"/>
            </a:pPr>
            <a:r>
              <a:rPr lang="en-US" dirty="0"/>
              <a:t>School climate – improved relationships between staff and students, reduced violence, sense of safety</a:t>
            </a:r>
          </a:p>
          <a:p>
            <a:pPr marL="171450" indent="-171450">
              <a:buFont typeface="Arial" panose="020B0604020202020204" pitchFamily="34" charset="0"/>
              <a:buChar char="•"/>
            </a:pPr>
            <a:r>
              <a:rPr lang="en-US" dirty="0"/>
              <a:t>Cost – cost-savings related to expenditures on staffing, services and potential outcomes like dropout and suspension</a:t>
            </a:r>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5</a:t>
            </a:fld>
            <a:endParaRPr lang="en-US"/>
          </a:p>
        </p:txBody>
      </p:sp>
    </p:spTree>
    <p:extLst>
      <p:ext uri="{BB962C8B-B14F-4D97-AF65-F5344CB8AC3E}">
        <p14:creationId xmlns:p14="http://schemas.microsoft.com/office/powerpoint/2010/main" val="21332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Documenting the impact of comprehensive school mental health systems allows districts to describe what is going well and areas for improvement.</a:t>
            </a:r>
          </a:p>
          <a:p>
            <a:pPr marL="0" indent="0">
              <a:buNone/>
            </a:pPr>
            <a:endParaRPr lang="en-US" dirty="0"/>
          </a:p>
          <a:p>
            <a:pPr marL="0" indent="0">
              <a:buNone/>
            </a:pPr>
            <a:r>
              <a:rPr lang="en-US" dirty="0"/>
              <a:t>Impact data provides information that can inform continuous quality improvement. For example, if the implementation of Tier 2 school mental health services results in improved educational functioning for students, but staff report increased burden, it may call for maintenance of the Tier 2 services but improvements in paperwork efficiencies and staff support. </a:t>
            </a:r>
          </a:p>
          <a:p>
            <a:pPr marL="0" indent="0">
              <a:buNone/>
            </a:pPr>
            <a:endParaRPr lang="en-US" dirty="0"/>
          </a:p>
          <a:p>
            <a:r>
              <a:rPr lang="en-US" dirty="0"/>
              <a:t>Impact data can be shared with policymakers and funders to demonstrate the value and cost-effectiveness of a CSMHS.</a:t>
            </a:r>
          </a:p>
        </p:txBody>
      </p:sp>
      <p:sp>
        <p:nvSpPr>
          <p:cNvPr id="4" name="Slide Number Placeholder 3"/>
          <p:cNvSpPr>
            <a:spLocks noGrp="1"/>
          </p:cNvSpPr>
          <p:nvPr>
            <p:ph type="sldNum" sz="quarter" idx="5"/>
          </p:nvPr>
        </p:nvSpPr>
        <p:spPr/>
        <p:txBody>
          <a:bodyPr/>
          <a:lstStyle/>
          <a:p>
            <a:fld id="{1008A72D-3A49-4FC1-ADCD-F4954970C19B}" type="slidenum">
              <a:rPr lang="en-US" smtClean="0"/>
              <a:t>6</a:t>
            </a:fld>
            <a:endParaRPr lang="en-US"/>
          </a:p>
        </p:txBody>
      </p:sp>
    </p:spTree>
    <p:extLst>
      <p:ext uri="{BB962C8B-B14F-4D97-AF65-F5344CB8AC3E}">
        <p14:creationId xmlns:p14="http://schemas.microsoft.com/office/powerpoint/2010/main" val="2559927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the quality indicators for the Impact domain.  </a:t>
            </a:r>
          </a:p>
          <a:p>
            <a:endParaRPr lang="en-US" dirty="0"/>
          </a:p>
          <a:p>
            <a:r>
              <a:rPr lang="en-US" dirty="0"/>
              <a:t>For each of these indicators we will discuss best practices, resources, and helpful tips.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7</a:t>
            </a:fld>
            <a:endParaRPr lang="en-US"/>
          </a:p>
        </p:txBody>
      </p:sp>
    </p:spTree>
    <p:extLst>
      <p:ext uri="{BB962C8B-B14F-4D97-AF65-F5344CB8AC3E}">
        <p14:creationId xmlns:p14="http://schemas.microsoft.com/office/powerpoint/2010/main" val="1096405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One important thing to keep in mind throughout this section is that </a:t>
            </a:r>
            <a:r>
              <a:rPr lang="en-US" sz="1200" b="0" kern="1200" dirty="0">
                <a:solidFill>
                  <a:srgbClr val="FFFFFF"/>
                </a:solidFill>
                <a:effectLst/>
                <a:latin typeface="Helvetica" pitchFamily="2" charset="0"/>
                <a:ea typeface="+mn-ea"/>
                <a:cs typeface="+mn-cs"/>
              </a:rPr>
              <a:t>t</a:t>
            </a:r>
            <a:r>
              <a:rPr lang="en-US" dirty="0">
                <a:solidFill>
                  <a:srgbClr val="FFFFFF"/>
                </a:solidFill>
                <a:effectLst/>
                <a:latin typeface="Helvetica" pitchFamily="2" charset="0"/>
              </a:rPr>
              <a:t>here are no “Tier 3 students,” but rather students who need or receive Tier 3 services or supports at a given time. Students may benefit from Tier 1, 2, and/or 3 supports for their academic, social, emotional, and behavioral wellness and success throughout their school years, and their needs and skills will change over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lvl="0"/>
            <a:r>
              <a:rPr lang="en-US" sz="1200" b="0" kern="1200" dirty="0">
                <a:solidFill>
                  <a:schemeClr val="tx1"/>
                </a:solidFill>
                <a:effectLst/>
                <a:latin typeface="+mn-lt"/>
                <a:ea typeface="+mn-ea"/>
                <a:cs typeface="+mn-cs"/>
              </a:rPr>
              <a:t>A first step in understanding impact is to document the number of students who are eligible for and receive Tiers 2 and 3 services and supports and the outcomes of those services and supports. </a:t>
            </a:r>
          </a:p>
          <a:p>
            <a:pPr lvl="0"/>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Information to document includes: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How many unduplicated* students were identified through a systematic screening or other referral process to possibly receive Early Intervention (Tier 2) and/or Treatment (Tier 3) services and supports?</a:t>
            </a:r>
            <a:r>
              <a:rPr lang="en-US" sz="1200" b="0" u="sng"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What was the total number of unduplicated* students who received </a:t>
            </a:r>
            <a:r>
              <a:rPr lang="en-US" sz="1200" b="0" u="heavy" kern="1200" dirty="0">
                <a:solidFill>
                  <a:schemeClr val="tx1"/>
                </a:solidFill>
                <a:effectLst/>
                <a:latin typeface="+mn-lt"/>
                <a:ea typeface="+mn-ea"/>
                <a:cs typeface="+mn-cs"/>
              </a:rPr>
              <a:t>at least one Tier 2 or Tier 3</a:t>
            </a:r>
            <a:r>
              <a:rPr lang="en-US" sz="1200" b="0" kern="1200" dirty="0">
                <a:solidFill>
                  <a:schemeClr val="tx1"/>
                </a:solidFill>
                <a:effectLst/>
                <a:latin typeface="+mn-lt"/>
                <a:ea typeface="+mn-ea"/>
                <a:cs typeface="+mn-cs"/>
              </a:rPr>
              <a:t> school mental health service or support? </a:t>
            </a:r>
            <a:r>
              <a:rPr lang="en-US" sz="1200" b="0" i="1" u="none" kern="1200" dirty="0">
                <a:solidFill>
                  <a:schemeClr val="tx1"/>
                </a:solidFill>
                <a:effectLst/>
                <a:latin typeface="+mn-lt"/>
                <a:ea typeface="+mn-ea"/>
                <a:cs typeface="+mn-cs"/>
              </a:rPr>
              <a:t>This includes any school-based Tier 2 or Tier 3 school mental health service provided by school or community-employed providers.</a:t>
            </a:r>
            <a:endParaRPr lang="en-US" sz="1200" b="0" u="non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How many unduplicated* students who received </a:t>
            </a:r>
            <a:r>
              <a:rPr lang="en-US" sz="1200" b="0" u="heavy" kern="1200" dirty="0">
                <a:solidFill>
                  <a:schemeClr val="tx1"/>
                </a:solidFill>
                <a:effectLst/>
                <a:latin typeface="+mn-lt"/>
                <a:ea typeface="+mn-ea"/>
                <a:cs typeface="+mn-cs"/>
              </a:rPr>
              <a:t>Tier 2 and/or Tier 3</a:t>
            </a:r>
            <a:r>
              <a:rPr lang="en-US" sz="1200" b="0" kern="1200" dirty="0">
                <a:solidFill>
                  <a:schemeClr val="tx1"/>
                </a:solidFill>
                <a:effectLst/>
                <a:latin typeface="+mn-lt"/>
                <a:ea typeface="+mn-ea"/>
                <a:cs typeface="+mn-cs"/>
              </a:rPr>
              <a:t> services and supports have documented improvement in </a:t>
            </a:r>
            <a:r>
              <a:rPr lang="en-US" sz="1200" b="0" u="heavy" kern="1200" dirty="0">
                <a:solidFill>
                  <a:schemeClr val="tx1"/>
                </a:solidFill>
                <a:effectLst/>
                <a:latin typeface="+mn-lt"/>
                <a:ea typeface="+mn-ea"/>
                <a:cs typeface="+mn-cs"/>
              </a:rPr>
              <a:t>educational</a:t>
            </a:r>
            <a:r>
              <a:rPr lang="en-US" sz="1200" b="0" kern="1200" dirty="0">
                <a:solidFill>
                  <a:schemeClr val="tx1"/>
                </a:solidFill>
                <a:effectLst/>
                <a:latin typeface="+mn-lt"/>
                <a:ea typeface="+mn-ea"/>
                <a:cs typeface="+mn-cs"/>
              </a:rPr>
              <a:t> functioning? </a:t>
            </a:r>
            <a:r>
              <a:rPr lang="en-US" sz="1200" b="0" i="1" kern="1200" dirty="0">
                <a:solidFill>
                  <a:schemeClr val="tx1"/>
                </a:solidFill>
                <a:effectLst/>
                <a:latin typeface="+mn-lt"/>
                <a:ea typeface="+mn-ea"/>
                <a:cs typeface="+mn-cs"/>
              </a:rPr>
              <a:t>Examples of documented improvement: grades, benchmark assessments, state testing, Annual Yearly Progress, attendance, discipline data, Individualized Education Program </a:t>
            </a: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IEP) review, etc.</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How many unduplicated* students who received </a:t>
            </a:r>
            <a:r>
              <a:rPr lang="en-US" sz="1200" b="0" u="heavy" kern="1200" dirty="0">
                <a:solidFill>
                  <a:schemeClr val="tx1"/>
                </a:solidFill>
                <a:effectLst/>
                <a:latin typeface="+mn-lt"/>
                <a:ea typeface="+mn-ea"/>
                <a:cs typeface="+mn-cs"/>
              </a:rPr>
              <a:t>Tier 2 and/or Tier 3</a:t>
            </a:r>
            <a:r>
              <a:rPr lang="en-US" sz="1200" b="0" kern="1200" dirty="0">
                <a:solidFill>
                  <a:schemeClr val="tx1"/>
                </a:solidFill>
                <a:effectLst/>
                <a:latin typeface="+mn-lt"/>
                <a:ea typeface="+mn-ea"/>
                <a:cs typeface="+mn-cs"/>
              </a:rPr>
              <a:t> services and supports have documented improvement in </a:t>
            </a:r>
            <a:r>
              <a:rPr lang="en-US" sz="1200" b="0" u="heavy" kern="1200" dirty="0">
                <a:solidFill>
                  <a:schemeClr val="tx1"/>
                </a:solidFill>
                <a:effectLst/>
                <a:latin typeface="+mn-lt"/>
                <a:ea typeface="+mn-ea"/>
                <a:cs typeface="+mn-cs"/>
              </a:rPr>
              <a:t>social, emotional, or behavioral</a:t>
            </a:r>
            <a:r>
              <a:rPr lang="en-US" sz="1200" b="0" kern="1200" dirty="0">
                <a:solidFill>
                  <a:schemeClr val="tx1"/>
                </a:solidFill>
                <a:effectLst/>
                <a:latin typeface="+mn-lt"/>
                <a:ea typeface="+mn-ea"/>
                <a:cs typeface="+mn-cs"/>
              </a:rPr>
              <a:t> functioning? </a:t>
            </a:r>
            <a:r>
              <a:rPr lang="en-US" sz="1200" b="0" i="1" kern="1200" dirty="0">
                <a:solidFill>
                  <a:schemeClr val="tx1"/>
                </a:solidFill>
                <a:effectLst/>
                <a:latin typeface="+mn-lt"/>
                <a:ea typeface="+mn-ea"/>
                <a:cs typeface="+mn-cs"/>
              </a:rPr>
              <a:t>Examples of documented improvement: screening, assessment and</a:t>
            </a:r>
            <a:r>
              <a:rPr lang="en-US" sz="1200" b="0"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progress monitoring data collected from students, families, and</a:t>
            </a:r>
            <a:r>
              <a:rPr lang="en-US" sz="1200" b="0"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teachers that demonstrate improvements in social-emotional wellness, mental health functioning, and target problem areas.</a:t>
            </a:r>
            <a:r>
              <a:rPr lang="en-US" sz="1200" b="0" i="1" u="sng"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a student received more than one type of Tier 2 or 3 service, the student should only be counted once.</a:t>
            </a:r>
          </a:p>
          <a:p>
            <a:pPr lvl="0"/>
            <a:endParaRPr lang="en-US"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If your data system allows you to capture the number of students in each of these categories, it is a useful way to understand system functioning and impact. If your data system does not yet allow you to capture the number of students eligible for and receiving services or the impact of those services on educational and social, emotional, and behavioral functioning, that may be a goal for improvement (i.e., improve data systems to allow for capturing this information). </a:t>
            </a:r>
          </a:p>
          <a:p>
            <a:pPr lvl="0"/>
            <a:endParaRPr lang="en-US" sz="1200" b="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8993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resource, </a:t>
            </a:r>
            <a:r>
              <a:rPr lang="en-US" b="0" i="1" dirty="0"/>
              <a:t>School Mental Health Impact Quality Guide, </a:t>
            </a:r>
            <a:r>
              <a:rPr lang="en-US" b="0" i="0" dirty="0"/>
              <a:t>was developed by the National Center for School Mental Health and covers best practices and practical tips from the field in school mental health impact. It also includes a number of customizable impact resources, some of which are also featured as resources throughout this module and included in your participant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Below, you can find some action steps from this guide that you can use to help document the impact of Tier 2 &amp; 3 services and supports.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171450" indent="-171450">
              <a:buFont typeface="Arial" panose="020B0604020202020204" pitchFamily="34" charset="0"/>
              <a:buChar char="•"/>
            </a:pPr>
            <a:r>
              <a:rPr lang="en-US" b="1" dirty="0">
                <a:solidFill>
                  <a:srgbClr val="FFFFFF"/>
                </a:solidFill>
                <a:effectLst/>
                <a:latin typeface="Helvetica" pitchFamily="2" charset="0"/>
              </a:rPr>
              <a:t>Tier 2 and 3 services and supports.</a:t>
            </a:r>
          </a:p>
          <a:p>
            <a:pPr marL="628650" lvl="1" indent="-171450">
              <a:buFont typeface="Arial" panose="020B0604020202020204" pitchFamily="34" charset="0"/>
              <a:buChar char="•"/>
            </a:pPr>
            <a:r>
              <a:rPr lang="en-US" dirty="0">
                <a:solidFill>
                  <a:srgbClr val="FFFFFF"/>
                </a:solidFill>
                <a:effectLst/>
                <a:latin typeface="Helvetica" pitchFamily="2" charset="0"/>
              </a:rPr>
              <a:t>Work with your team to clearly define Tier 2 and 3 services and supports and clarify which services and supports fit these criteria in your school or district.</a:t>
            </a:r>
          </a:p>
          <a:p>
            <a:pPr marL="171450" lvl="0" indent="-171450">
              <a:buFont typeface="Arial" panose="020B0604020202020204" pitchFamily="34" charset="0"/>
              <a:buChar char="•"/>
            </a:pPr>
            <a:r>
              <a:rPr lang="en-US" b="1" dirty="0">
                <a:solidFill>
                  <a:srgbClr val="FFFFFF"/>
                </a:solidFill>
                <a:effectLst/>
                <a:latin typeface="Helvetica" pitchFamily="2" charset="0"/>
              </a:rPr>
              <a:t>Clarify how students are identified.</a:t>
            </a:r>
          </a:p>
          <a:p>
            <a:pPr marL="628650" lvl="1" indent="-171450">
              <a:buFont typeface="Arial" panose="020B0604020202020204" pitchFamily="34" charset="0"/>
              <a:buChar char="•"/>
            </a:pPr>
            <a:r>
              <a:rPr lang="en-US" dirty="0">
                <a:solidFill>
                  <a:srgbClr val="FFFFFF"/>
                </a:solidFill>
                <a:effectLst/>
                <a:latin typeface="Helvetica" pitchFamily="2" charset="0"/>
              </a:rPr>
              <a:t>Develop or improve a systematic process or set of processes by which students are identified for Tier 2 and 3 services and supports.</a:t>
            </a:r>
          </a:p>
          <a:p>
            <a:pPr marL="628650" lvl="1" indent="-171450">
              <a:buFont typeface="Arial" panose="020B0604020202020204" pitchFamily="34" charset="0"/>
              <a:buChar char="•"/>
            </a:pPr>
            <a:r>
              <a:rPr lang="en-US" dirty="0">
                <a:solidFill>
                  <a:srgbClr val="FFFFFF"/>
                </a:solidFill>
                <a:effectLst/>
                <a:latin typeface="Helvetica" pitchFamily="2" charset="0"/>
              </a:rPr>
              <a:t>Examine referral sources, patterns, and procedures as well as systematic nomination or screening methods to identify students who may benefit from Tier 2 and/or 3 services and supports.</a:t>
            </a:r>
          </a:p>
          <a:p>
            <a:pPr marL="171450" lvl="0" indent="-171450">
              <a:buFont typeface="Arial" panose="020B0604020202020204" pitchFamily="34" charset="0"/>
              <a:buChar char="•"/>
            </a:pPr>
            <a:r>
              <a:rPr lang="en-US" b="1" dirty="0">
                <a:solidFill>
                  <a:srgbClr val="FFFFFF"/>
                </a:solidFill>
                <a:effectLst/>
                <a:latin typeface="Helvetica" pitchFamily="2" charset="0"/>
              </a:rPr>
              <a:t>Use a good tracking system.</a:t>
            </a:r>
          </a:p>
          <a:p>
            <a:pPr marL="628650" lvl="1" indent="-171450">
              <a:buFont typeface="Arial" panose="020B0604020202020204" pitchFamily="34" charset="0"/>
              <a:buChar char="•"/>
            </a:pPr>
            <a:r>
              <a:rPr lang="en-US" dirty="0">
                <a:solidFill>
                  <a:srgbClr val="FFFFFF"/>
                </a:solidFill>
                <a:effectLst/>
                <a:latin typeface="Helvetica" pitchFamily="2" charset="0"/>
              </a:rPr>
              <a:t>Use an efficient system to track students who are eligible for Tier 2 or 3 services and enrolled or included in an intervention. Further, having a Student Information System that allows tracking of progress as a result of services or supports received is preferred.</a:t>
            </a:r>
          </a:p>
          <a:p>
            <a:pPr marL="628650" lvl="1" indent="-171450">
              <a:buFont typeface="Arial" panose="020B0604020202020204" pitchFamily="34" charset="0"/>
              <a:buChar char="•"/>
            </a:pPr>
            <a:r>
              <a:rPr lang="en-US" dirty="0">
                <a:solidFill>
                  <a:srgbClr val="FFFFFF"/>
                </a:solidFill>
                <a:effectLst/>
                <a:latin typeface="Helvetica" pitchFamily="2" charset="0"/>
              </a:rPr>
              <a:t>Oftentimes, data systems that schools or their community partners use are not customized to track students receiving specific interventions or metrics to track their progress over time. Teams should assess if they can customize and use current data systems to access needed data to monitor who receives services and measure progress and the impact of their school mental health services, or if the team needs to select an alternative tracking system.</a:t>
            </a:r>
            <a:endParaRPr lang="en-US" b="1" dirty="0">
              <a:solidFill>
                <a:srgbClr val="EAE9E3"/>
              </a:solidFill>
              <a:effectLst/>
              <a:latin typeface="Helvetica" pitchFamily="2" charset="0"/>
            </a:endParaRPr>
          </a:p>
          <a:p>
            <a:pPr marL="171450" lvl="0" indent="-171450">
              <a:buFont typeface="Arial" panose="020B0604020202020204" pitchFamily="34" charset="0"/>
              <a:buChar char="•"/>
            </a:pPr>
            <a:r>
              <a:rPr lang="en-US" b="1" dirty="0">
                <a:solidFill>
                  <a:srgbClr val="FFFFFF"/>
                </a:solidFill>
                <a:effectLst/>
                <a:latin typeface="Helvetica" pitchFamily="2" charset="0"/>
              </a:rPr>
              <a:t>Decide who is reporting, on what, when.</a:t>
            </a:r>
          </a:p>
          <a:p>
            <a:pPr marL="628650" lvl="1" indent="-171450">
              <a:buFont typeface="Arial" panose="020B0604020202020204" pitchFamily="34" charset="0"/>
              <a:buChar char="•"/>
            </a:pPr>
            <a:r>
              <a:rPr lang="en-US" dirty="0">
                <a:solidFill>
                  <a:srgbClr val="FFFFFF"/>
                </a:solidFill>
                <a:effectLst/>
                <a:latin typeface="Helvetica" pitchFamily="2" charset="0"/>
              </a:rPr>
              <a:t>Ideally, any school team member (</a:t>
            </a:r>
            <a:r>
              <a:rPr lang="en-US" i="1" dirty="0">
                <a:solidFill>
                  <a:srgbClr val="FFFFFF"/>
                </a:solidFill>
                <a:effectLst/>
                <a:latin typeface="Helvetica" pitchFamily="2" charset="0"/>
              </a:rPr>
              <a:t>school-employed, school-based, or community-employed personnel</a:t>
            </a:r>
            <a:r>
              <a:rPr lang="en-US" dirty="0">
                <a:solidFill>
                  <a:srgbClr val="FFFFFF"/>
                </a:solidFill>
                <a:effectLst/>
                <a:latin typeface="Helvetica" pitchFamily="2" charset="0"/>
              </a:rPr>
              <a:t>) providing Tier 2 and/or 3 mental health services and supports to students would report on the students they are serving to a centralized student information system. School mental health teams may decide to start with specific services, students served, grades, schools, or team members while testing out and improving tracking systems before scaling up to all providers.</a:t>
            </a:r>
            <a:endParaRPr lang="en-US" b="1" dirty="0">
              <a:solidFill>
                <a:srgbClr val="EAE9E3"/>
              </a:solidFill>
              <a:effectLst/>
              <a:latin typeface="Helvetica" pitchFamily="2" charset="0"/>
            </a:endParaRPr>
          </a:p>
          <a:p>
            <a:pPr marL="628650" lvl="1" indent="-171450">
              <a:buFont typeface="Arial" panose="020B0604020202020204" pitchFamily="34" charset="0"/>
              <a:buChar char="•"/>
            </a:pPr>
            <a:r>
              <a:rPr lang="en-US" dirty="0">
                <a:solidFill>
                  <a:srgbClr val="FFFFFF"/>
                </a:solidFill>
                <a:effectLst/>
                <a:latin typeface="Helvetica" pitchFamily="2" charset="0"/>
              </a:rPr>
              <a:t>The data collection and reporting time frame should be customized based on feasibility for all stakeholders.</a:t>
            </a:r>
          </a:p>
          <a:p>
            <a:pPr marL="171450" lvl="0" indent="-171450">
              <a:buFont typeface="Arial" panose="020B0604020202020204" pitchFamily="34" charset="0"/>
              <a:buChar char="•"/>
            </a:pPr>
            <a:endParaRPr lang="en-US" dirty="0">
              <a:solidFill>
                <a:srgbClr val="FFFFFF"/>
              </a:solidFill>
              <a:effectLst/>
              <a:latin typeface="Helvetica" pitchFamily="2" charset="0"/>
            </a:endParaRPr>
          </a:p>
          <a:p>
            <a:pPr marL="0" lvl="0" indent="0">
              <a:buFont typeface="Arial" panose="020B0604020202020204" pitchFamily="34" charset="0"/>
              <a:buNone/>
            </a:pPr>
            <a:r>
              <a:rPr lang="en-US" dirty="0">
                <a:solidFill>
                  <a:srgbClr val="FFFFFF"/>
                </a:solidFill>
                <a:effectLst/>
                <a:latin typeface="Helvetica" pitchFamily="2" charset="0"/>
              </a:rPr>
              <a:t>You can also find recommended definitions for Tier 2 and 3 supports.</a:t>
            </a:r>
            <a:endParaRPr lang="en-US" dirty="0">
              <a:solidFill>
                <a:srgbClr val="211D1E"/>
              </a:solidFill>
              <a:effectLst/>
              <a:latin typeface="Helvetica" pitchFamily="2" charset="0"/>
            </a:endParaRPr>
          </a:p>
          <a:p>
            <a:pPr algn="l"/>
            <a:r>
              <a:rPr lang="en-US" b="1" dirty="0">
                <a:solidFill>
                  <a:srgbClr val="FFFFFF"/>
                </a:solidFill>
                <a:effectLst/>
                <a:latin typeface="Helvetica" pitchFamily="2" charset="0"/>
              </a:rPr>
              <a:t>Tier 2/Early Intervention services and supports address the mental health concerns of students who are experiencing mild distress, functional impairment, or are at risk for a given problem or concern. </a:t>
            </a:r>
            <a:r>
              <a:rPr lang="en-US" dirty="0">
                <a:solidFill>
                  <a:srgbClr val="FFFFFF"/>
                </a:solidFill>
                <a:effectLst/>
                <a:latin typeface="Helvetica" pitchFamily="2" charset="0"/>
              </a:rPr>
              <a:t>These students can be identified through needs assessments, screening, referrals, or another school teaming process. When mental health needs are identified early, and culturally responsive, anti-racist, and equitable (CARE) supports are put in place, positive youth development is promoted, and the chronicity and severity of mental health concerns can be eliminated or reduced. Sometimes these are referred to as “selective” mental health “prevention” or “secondary prevention” services.</a:t>
            </a:r>
          </a:p>
          <a:p>
            <a:pPr algn="l"/>
            <a:endParaRPr lang="en-US" dirty="0">
              <a:solidFill>
                <a:srgbClr val="FFFFFF"/>
              </a:solidFill>
              <a:effectLst/>
              <a:latin typeface="Helvetica" pitchFamily="2" charset="0"/>
            </a:endParaRPr>
          </a:p>
          <a:p>
            <a:pPr algn="l"/>
            <a:r>
              <a:rPr lang="en-US" b="1" dirty="0">
                <a:solidFill>
                  <a:srgbClr val="FFFFFF"/>
                </a:solidFill>
                <a:effectLst/>
                <a:latin typeface="Helvetica" pitchFamily="2" charset="0"/>
              </a:rPr>
              <a:t>Tier 3/Treatment services and supports address the mental health concerns of students who are already experiencing significant distress and functional impairment. </a:t>
            </a:r>
            <a:r>
              <a:rPr lang="en-US" dirty="0">
                <a:solidFill>
                  <a:srgbClr val="FFFFFF"/>
                </a:solidFill>
                <a:effectLst/>
                <a:latin typeface="Helvetica" pitchFamily="2" charset="0"/>
              </a:rPr>
              <a:t>Sometimes these are referred to as “indicated” mental health “intervention,” ”tertiary,” or “intensive” services, and are individualized to specific student needs.</a:t>
            </a:r>
          </a:p>
          <a:p>
            <a:pPr marL="0" lvl="0" indent="0">
              <a:buFont typeface="Arial" panose="020B0604020202020204" pitchFamily="34" charset="0"/>
              <a:buNone/>
            </a:pPr>
            <a:endParaRPr lang="en-US" dirty="0">
              <a:solidFill>
                <a:srgbClr val="FFFFFF"/>
              </a:solidFill>
              <a:effectLst/>
              <a:latin typeface="Helvetica" pitchFamily="2"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158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4086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4982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116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2461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 Diagonals">
    <p:spTree>
      <p:nvGrpSpPr>
        <p:cNvPr id="1" name=""/>
        <p:cNvGrpSpPr/>
        <p:nvPr/>
      </p:nvGrpSpPr>
      <p:grpSpPr>
        <a:xfrm>
          <a:off x="0" y="0"/>
          <a:ext cx="0" cy="0"/>
          <a:chOff x="0" y="0"/>
          <a:chExt cx="0" cy="0"/>
        </a:xfrm>
      </p:grpSpPr>
      <p:sp>
        <p:nvSpPr>
          <p:cNvPr id="3" name="Title Placeholder 6"/>
          <p:cNvSpPr>
            <a:spLocks noGrp="1"/>
          </p:cNvSpPr>
          <p:nvPr>
            <p:ph type="title"/>
          </p:nvPr>
        </p:nvSpPr>
        <p:spPr>
          <a:xfrm>
            <a:off x="475367" y="139386"/>
            <a:ext cx="8714453" cy="95960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8" name="Text Placeholder 7"/>
          <p:cNvSpPr>
            <a:spLocks noGrp="1"/>
          </p:cNvSpPr>
          <p:nvPr>
            <p:ph type="body" sz="quarter" idx="10"/>
          </p:nvPr>
        </p:nvSpPr>
        <p:spPr>
          <a:xfrm>
            <a:off x="961557" y="1804057"/>
            <a:ext cx="9580033" cy="4498975"/>
          </a:xfrm>
          <a:prstGeom prst="rect">
            <a:avLst/>
          </a:prstGeom>
        </p:spPr>
        <p:txBody>
          <a:bodyPr vert="horz"/>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side_di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3045" y="0"/>
            <a:ext cx="572004" cy="6858000"/>
          </a:xfrm>
          <a:prstGeom prst="rect">
            <a:avLst/>
          </a:prstGeom>
        </p:spPr>
      </p:pic>
      <p:pic>
        <p:nvPicPr>
          <p:cNvPr id="9" name="Picture 8" descr="line_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7726"/>
            <a:ext cx="6843776" cy="67056"/>
          </a:xfrm>
          <a:prstGeom prst="rect">
            <a:avLst/>
          </a:prstGeom>
        </p:spPr>
      </p:pic>
    </p:spTree>
    <p:extLst>
      <p:ext uri="{BB962C8B-B14F-4D97-AF65-F5344CB8AC3E}">
        <p14:creationId xmlns:p14="http://schemas.microsoft.com/office/powerpoint/2010/main" val="81887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 Hatching">
    <p:spTree>
      <p:nvGrpSpPr>
        <p:cNvPr id="1" name=""/>
        <p:cNvGrpSpPr/>
        <p:nvPr/>
      </p:nvGrpSpPr>
      <p:grpSpPr>
        <a:xfrm>
          <a:off x="0" y="0"/>
          <a:ext cx="0" cy="0"/>
          <a:chOff x="0" y="0"/>
          <a:chExt cx="0" cy="0"/>
        </a:xfrm>
      </p:grpSpPr>
      <p:sp>
        <p:nvSpPr>
          <p:cNvPr id="3" name="Title Placeholder 6"/>
          <p:cNvSpPr>
            <a:spLocks noGrp="1"/>
          </p:cNvSpPr>
          <p:nvPr>
            <p:ph type="title"/>
          </p:nvPr>
        </p:nvSpPr>
        <p:spPr>
          <a:xfrm>
            <a:off x="475368" y="154874"/>
            <a:ext cx="8714453" cy="9416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8" name="Text Placeholder 7"/>
          <p:cNvSpPr>
            <a:spLocks noGrp="1"/>
          </p:cNvSpPr>
          <p:nvPr>
            <p:ph type="body" sz="quarter" idx="10"/>
          </p:nvPr>
        </p:nvSpPr>
        <p:spPr>
          <a:xfrm>
            <a:off x="961560" y="1804061"/>
            <a:ext cx="9580033" cy="4498975"/>
          </a:xfrm>
          <a:prstGeom prst="rect">
            <a:avLst/>
          </a:prstGeom>
        </p:spPr>
        <p:txBody>
          <a:bodyPr vert="horz"/>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068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DE964D-54B6-4944-97B3-7CAD874333B7}" type="datetimeFigureOut">
              <a:rPr lang="en-US" smtClean="0"/>
              <a:t>4/6/24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95489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E964D-54B6-4944-97B3-7CAD874333B7}" type="datetimeFigureOut">
              <a:rPr lang="en-US" smtClean="0"/>
              <a:t>4/6/24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4755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DE964D-54B6-4944-97B3-7CAD874333B7}" type="datetimeFigureOut">
              <a:rPr lang="en-US" smtClean="0"/>
              <a:t>4/6/24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03545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DE964D-54B6-4944-97B3-7CAD874333B7}" type="datetimeFigureOut">
              <a:rPr lang="en-US" smtClean="0"/>
              <a:t>4/6/24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79847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DE964D-54B6-4944-97B3-7CAD874333B7}" type="datetimeFigureOut">
              <a:rPr lang="en-US" smtClean="0"/>
              <a:t>4/6/24</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39671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42657"/>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47419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DE964D-54B6-4944-97B3-7CAD874333B7}" type="datetimeFigureOut">
              <a:rPr lang="en-US" smtClean="0"/>
              <a:t>4/6/24</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92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E964D-54B6-4944-97B3-7CAD874333B7}" type="datetimeFigureOut">
              <a:rPr lang="en-US" smtClean="0"/>
              <a:t>4/6/24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43284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DE964D-54B6-4944-97B3-7CAD874333B7}" type="datetimeFigureOut">
              <a:rPr lang="en-US" smtClean="0"/>
              <a:t>4/6/24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23741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DE964D-54B6-4944-97B3-7CAD874333B7}" type="datetimeFigureOut">
              <a:rPr lang="en-US" smtClean="0"/>
              <a:t>4/6/24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56353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E964D-54B6-4944-97B3-7CAD874333B7}" type="datetimeFigureOut">
              <a:rPr lang="en-US" smtClean="0"/>
              <a:t>4/6/24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92487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E964D-54B6-4944-97B3-7CAD874333B7}" type="datetimeFigureOut">
              <a:rPr lang="en-US" smtClean="0"/>
              <a:t>4/6/24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3486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12234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42657"/>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7332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6CBF7-67C2-447C-BD26-9C14775D91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45E0FF-600A-4349-8711-EB98B60C17F2}"/>
              </a:ext>
            </a:extLst>
          </p:cNvPr>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4" name="Footer Placeholder 3">
            <a:extLst>
              <a:ext uri="{FF2B5EF4-FFF2-40B4-BE49-F238E27FC236}">
                <a16:creationId xmlns:a16="http://schemas.microsoft.com/office/drawing/2014/main" id="{ED437259-549E-4C7F-8CC3-0473E620025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3693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5984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6CBF7-67C2-447C-BD26-9C14775D91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45E0FF-600A-4349-8711-EB98B60C17F2}"/>
              </a:ext>
            </a:extLst>
          </p:cNvPr>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4" name="Footer Placeholder 3">
            <a:extLst>
              <a:ext uri="{FF2B5EF4-FFF2-40B4-BE49-F238E27FC236}">
                <a16:creationId xmlns:a16="http://schemas.microsoft.com/office/drawing/2014/main" id="{ED437259-549E-4C7F-8CC3-0473E620025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43468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smtClean="0"/>
              <a:t>4/6/24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93909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37782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87278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1698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4/6/24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8865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77813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7643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33940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64024" y="0"/>
            <a:ext cx="11109277" cy="1166884"/>
          </a:xfrm>
        </p:spPr>
        <p:txBody>
          <a:bodyPr/>
          <a:lstStyle>
            <a:lvl1pPr>
              <a:defRPr b="1">
                <a:solidFill>
                  <a:srgbClr val="6A4A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8"/>
          <p:cNvSpPr>
            <a:spLocks noGrp="1"/>
          </p:cNvSpPr>
          <p:nvPr>
            <p:ph sz="quarter" idx="11"/>
          </p:nvPr>
        </p:nvSpPr>
        <p:spPr>
          <a:xfrm>
            <a:off x="464025" y="1321929"/>
            <a:ext cx="4586639" cy="3178182"/>
          </a:xfrm>
        </p:spPr>
        <p:txBody>
          <a:bodyPr/>
          <a:lstStyle>
            <a:lvl1pPr>
              <a:defRPr>
                <a:solidFill>
                  <a:srgbClr val="6A4A62"/>
                </a:solidFill>
              </a:defRPr>
            </a:lvl1pPr>
            <a:lvl2pPr>
              <a:defRPr>
                <a:solidFill>
                  <a:srgbClr val="6A4A62"/>
                </a:solidFill>
              </a:defRPr>
            </a:lvl2pPr>
            <a:lvl3pPr>
              <a:defRPr>
                <a:solidFill>
                  <a:srgbClr val="6A4A62"/>
                </a:solidFill>
              </a:defRPr>
            </a:lvl3pPr>
            <a:lvl4pPr>
              <a:defRPr>
                <a:solidFill>
                  <a:srgbClr val="6A4A62"/>
                </a:solidFill>
              </a:defRPr>
            </a:lvl4pPr>
            <a:lvl5pPr>
              <a:defRPr>
                <a:solidFill>
                  <a:srgbClr val="6A4A6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6996114" y="1321928"/>
            <a:ext cx="4768257" cy="3182112"/>
          </a:xfrm>
        </p:spPr>
        <p:txBody>
          <a:bodyPr/>
          <a:lstStyle>
            <a:lvl1pPr>
              <a:defRPr>
                <a:solidFill>
                  <a:srgbClr val="6A4A62"/>
                </a:solidFill>
              </a:defRPr>
            </a:lvl1pPr>
            <a:lvl2pPr>
              <a:defRPr>
                <a:solidFill>
                  <a:srgbClr val="6A4A62"/>
                </a:solidFill>
              </a:defRPr>
            </a:lvl2pPr>
            <a:lvl3pPr>
              <a:defRPr>
                <a:solidFill>
                  <a:srgbClr val="6A4A62"/>
                </a:solidFill>
              </a:defRPr>
            </a:lvl3pPr>
            <a:lvl4pPr>
              <a:defRPr>
                <a:solidFill>
                  <a:srgbClr val="6A4A62"/>
                </a:solidFill>
              </a:defRPr>
            </a:lvl4pPr>
            <a:lvl5pPr>
              <a:defRPr>
                <a:solidFill>
                  <a:srgbClr val="6A4A6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213449422"/>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13" name="Content Placeholder 12"/>
          <p:cNvSpPr>
            <a:spLocks noGrp="1"/>
          </p:cNvSpPr>
          <p:nvPr>
            <p:ph sz="quarter" idx="12" hasCustomPrompt="1"/>
          </p:nvPr>
        </p:nvSpPr>
        <p:spPr>
          <a:xfrm>
            <a:off x="750864" y="1668651"/>
            <a:ext cx="4122739" cy="3408317"/>
          </a:xfrm>
        </p:spPr>
        <p:txBody>
          <a:bodyPr/>
          <a:lstStyle>
            <a:lvl1pPr>
              <a:defRPr/>
            </a:lvl1pPr>
          </a:lstStyle>
          <a:p>
            <a:pPr lvl="0"/>
            <a:r>
              <a:rPr lang="en-US" dirty="0"/>
              <a:t>Question</a:t>
            </a:r>
          </a:p>
          <a:p>
            <a:pPr lvl="1"/>
            <a:r>
              <a:rPr lang="en-US" dirty="0"/>
              <a:t>Second level</a:t>
            </a:r>
          </a:p>
          <a:p>
            <a:pPr lvl="2"/>
            <a:r>
              <a:rPr lang="en-US" dirty="0"/>
              <a:t>Third level</a:t>
            </a:r>
          </a:p>
          <a:p>
            <a:pPr lvl="3"/>
            <a:r>
              <a:rPr lang="en-US" dirty="0"/>
              <a:t>Fourth level</a:t>
            </a:r>
          </a:p>
        </p:txBody>
      </p:sp>
      <p:sp>
        <p:nvSpPr>
          <p:cNvPr id="14" name="Content Placeholder 12"/>
          <p:cNvSpPr>
            <a:spLocks noGrp="1"/>
          </p:cNvSpPr>
          <p:nvPr>
            <p:ph sz="quarter" idx="16" hasCustomPrompt="1"/>
          </p:nvPr>
        </p:nvSpPr>
        <p:spPr>
          <a:xfrm>
            <a:off x="6814228" y="1668650"/>
            <a:ext cx="4122739" cy="3408317"/>
          </a:xfrm>
        </p:spPr>
        <p:txBody>
          <a:bodyPr/>
          <a:lstStyle>
            <a:lvl1pPr>
              <a:defRPr/>
            </a:lvl1pPr>
          </a:lstStyle>
          <a:p>
            <a:pPr lvl="0"/>
            <a:r>
              <a:rPr lang="en-US" dirty="0"/>
              <a:t>Answer</a:t>
            </a:r>
          </a:p>
          <a:p>
            <a:pPr lvl="1"/>
            <a:r>
              <a:rPr lang="en-US" dirty="0"/>
              <a:t>Second level</a:t>
            </a:r>
          </a:p>
          <a:p>
            <a:pPr lvl="2"/>
            <a:r>
              <a:rPr lang="en-US" dirty="0"/>
              <a:t>Third level</a:t>
            </a:r>
          </a:p>
          <a:p>
            <a:pPr lvl="3"/>
            <a:r>
              <a:rPr lang="en-US" dirty="0"/>
              <a:t>Fourth level</a:t>
            </a:r>
          </a:p>
        </p:txBody>
      </p:sp>
      <p:pic>
        <p:nvPicPr>
          <p:cNvPr id="6" name="Picture 5"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310592982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08328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9" y="3"/>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spTree>
    <p:custDataLst>
      <p:tags r:id="rId1"/>
    </p:custDataLst>
    <p:extLst>
      <p:ext uri="{BB962C8B-B14F-4D97-AF65-F5344CB8AC3E}">
        <p14:creationId xmlns:p14="http://schemas.microsoft.com/office/powerpoint/2010/main" val="42003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5159324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2613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5963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91976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4/6/24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77765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8214" y="1185863"/>
            <a:ext cx="7141261" cy="823912"/>
          </a:xfrm>
        </p:spPr>
        <p:txBody>
          <a:bodyPr anchor="b">
            <a:noAutofit/>
          </a:bodyPr>
          <a:lstStyle>
            <a:lvl1pPr marL="0" indent="0">
              <a:buNone/>
              <a:defRPr sz="4400" b="1">
                <a:solidFill>
                  <a:srgbClr val="CC492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72201" y="2505076"/>
            <a:ext cx="5183188" cy="2749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HTTC stacked color bars" title="MHTTC stacked color bar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extLst>
      <p:ext uri="{BB962C8B-B14F-4D97-AF65-F5344CB8AC3E}">
        <p14:creationId xmlns:p14="http://schemas.microsoft.com/office/powerpoint/2010/main" val="2358319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4/6/24</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736178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4/6/24</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77292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4/6/24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435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smtClean="0"/>
              <a:t>4/6/24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650446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4/6/24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90934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171282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98460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838199" y="1713490"/>
            <a:ext cx="4993944"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6995685" y="1713490"/>
            <a:ext cx="4760913" cy="3454400"/>
          </a:xfrm>
        </p:spPr>
        <p:txBody>
          <a:bodyPr/>
          <a:lstStyle/>
          <a:p>
            <a:endParaRPr lang="en-US"/>
          </a:p>
        </p:txBody>
      </p:sp>
      <p:sp>
        <p:nvSpPr>
          <p:cNvPr id="5" name="Picture Placeholder 7"/>
          <p:cNvSpPr>
            <a:spLocks noGrp="1" noChangeAspect="1"/>
          </p:cNvSpPr>
          <p:nvPr>
            <p:ph type="pic" sz="quarter" idx="12" hasCustomPrompt="1"/>
          </p:nvPr>
        </p:nvSpPr>
        <p:spPr>
          <a:xfrm>
            <a:off x="838199" y="5936777"/>
            <a:ext cx="4981651" cy="743805"/>
          </a:xfrm>
        </p:spPr>
        <p:txBody>
          <a:bodyPr/>
          <a:lstStyle>
            <a:lvl1pPr>
              <a:defRPr baseline="0"/>
            </a:lvl1pPr>
          </a:lstStyle>
          <a:p>
            <a:r>
              <a:rPr lang="en-US" dirty="0"/>
              <a:t>Your logo on Master slide</a:t>
            </a:r>
          </a:p>
        </p:txBody>
      </p:sp>
      <p:pic>
        <p:nvPicPr>
          <p:cNvPr id="13" name="Picture 12"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301891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4" name="Picture 3"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917763240"/>
      </p:ext>
    </p:extLst>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795944" y="2009255"/>
            <a:ext cx="4768257" cy="3531737"/>
          </a:xfrm>
        </p:spPr>
        <p:txBody>
          <a:bodyPr/>
          <a:lstStyle>
            <a:lvl1pPr>
              <a:lnSpc>
                <a:spcPct val="110000"/>
              </a:lnSpc>
              <a:defRPr>
                <a:solidFill>
                  <a:srgbClr val="6A4A62"/>
                </a:solidFill>
              </a:defRPr>
            </a:lvl1pPr>
            <a:lvl2pPr>
              <a:lnSpc>
                <a:spcPct val="110000"/>
              </a:lnSpc>
              <a:defRPr>
                <a:solidFill>
                  <a:srgbClr val="6A4A62"/>
                </a:solidFill>
              </a:defRPr>
            </a:lvl2pPr>
            <a:lvl3pPr>
              <a:lnSpc>
                <a:spcPct val="110000"/>
              </a:lnSpc>
              <a:defRPr>
                <a:solidFill>
                  <a:srgbClr val="6A4A62"/>
                </a:solidFill>
              </a:defRPr>
            </a:lvl3pPr>
            <a:lvl4pPr>
              <a:lnSpc>
                <a:spcPct val="110000"/>
              </a:lnSpc>
              <a:defRPr>
                <a:solidFill>
                  <a:srgbClr val="6A4A62"/>
                </a:solidFill>
              </a:defRPr>
            </a:lvl4pPr>
            <a:lvl5pPr>
              <a:lnSpc>
                <a:spcPct val="110000"/>
              </a:lnSpc>
              <a:defRPr>
                <a:solidFill>
                  <a:srgbClr val="6A4A6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7671833" y="769194"/>
            <a:ext cx="3016476" cy="893929"/>
          </a:xfrm>
        </p:spPr>
        <p:txBody>
          <a:bodyPr/>
          <a:lstStyle>
            <a:lvl1pPr>
              <a:defRPr>
                <a:solidFill>
                  <a:srgbClr val="6A4A62"/>
                </a:solidFill>
              </a:defRPr>
            </a:lvl1pPr>
          </a:lstStyle>
          <a:p>
            <a:r>
              <a:rPr lang="en-US" dirty="0">
                <a:latin typeface="+mn-lt"/>
              </a:rPr>
              <a:t>Agenda</a:t>
            </a:r>
          </a:p>
        </p:txBody>
      </p:sp>
    </p:spTree>
    <p:custDataLst>
      <p:tags r:id="rId1"/>
    </p:custDataLst>
    <p:extLst>
      <p:ext uri="{BB962C8B-B14F-4D97-AF65-F5344CB8AC3E}">
        <p14:creationId xmlns:p14="http://schemas.microsoft.com/office/powerpoint/2010/main" val="3888422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64024" y="0"/>
            <a:ext cx="11109277" cy="1166884"/>
          </a:xfrm>
        </p:spPr>
        <p:txBody>
          <a:bodyPr/>
          <a:lstStyle>
            <a:lvl1pPr>
              <a:defRPr b="1">
                <a:solidFill>
                  <a:srgbClr val="6A4A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8"/>
          <p:cNvSpPr>
            <a:spLocks noGrp="1"/>
          </p:cNvSpPr>
          <p:nvPr>
            <p:ph sz="quarter" idx="11"/>
          </p:nvPr>
        </p:nvSpPr>
        <p:spPr>
          <a:xfrm>
            <a:off x="464025" y="1321929"/>
            <a:ext cx="4586639" cy="3178182"/>
          </a:xfrm>
        </p:spPr>
        <p:txBody>
          <a:bodyPr/>
          <a:lstStyle>
            <a:lvl1pPr>
              <a:defRPr>
                <a:solidFill>
                  <a:srgbClr val="6A4A62"/>
                </a:solidFill>
              </a:defRPr>
            </a:lvl1pPr>
            <a:lvl2pPr>
              <a:defRPr>
                <a:solidFill>
                  <a:srgbClr val="6A4A62"/>
                </a:solidFill>
              </a:defRPr>
            </a:lvl2pPr>
            <a:lvl3pPr>
              <a:defRPr>
                <a:solidFill>
                  <a:srgbClr val="6A4A62"/>
                </a:solidFill>
              </a:defRPr>
            </a:lvl3pPr>
            <a:lvl4pPr>
              <a:defRPr>
                <a:solidFill>
                  <a:srgbClr val="6A4A62"/>
                </a:solidFill>
              </a:defRPr>
            </a:lvl4pPr>
            <a:lvl5pPr>
              <a:defRPr>
                <a:solidFill>
                  <a:srgbClr val="6A4A6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6996114" y="1321928"/>
            <a:ext cx="4768257" cy="3182112"/>
          </a:xfrm>
        </p:spPr>
        <p:txBody>
          <a:bodyPr/>
          <a:lstStyle>
            <a:lvl1pPr>
              <a:defRPr>
                <a:solidFill>
                  <a:srgbClr val="6A4A62"/>
                </a:solidFill>
              </a:defRPr>
            </a:lvl1pPr>
            <a:lvl2pPr>
              <a:defRPr>
                <a:solidFill>
                  <a:srgbClr val="6A4A62"/>
                </a:solidFill>
              </a:defRPr>
            </a:lvl2pPr>
            <a:lvl3pPr>
              <a:defRPr>
                <a:solidFill>
                  <a:srgbClr val="6A4A62"/>
                </a:solidFill>
              </a:defRPr>
            </a:lvl3pPr>
            <a:lvl4pPr>
              <a:defRPr>
                <a:solidFill>
                  <a:srgbClr val="6A4A62"/>
                </a:solidFill>
              </a:defRPr>
            </a:lvl4pPr>
            <a:lvl5pPr>
              <a:defRPr>
                <a:solidFill>
                  <a:srgbClr val="6A4A6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5"/>
          <p:cNvSpPr>
            <a:spLocks noGrp="1"/>
          </p:cNvSpPr>
          <p:nvPr>
            <p:ph type="ftr" sz="quarter" idx="13"/>
          </p:nvPr>
        </p:nvSpPr>
        <p:spPr>
          <a:xfrm>
            <a:off x="0" y="6492876"/>
            <a:ext cx="7242413" cy="365125"/>
          </a:xfrm>
          <a:ln>
            <a:noFill/>
          </a:ln>
        </p:spPr>
        <p:txBody>
          <a:bodyPr/>
          <a:lstStyle>
            <a:lvl1pPr>
              <a:defRPr sz="1400" b="0">
                <a:solidFill>
                  <a:srgbClr val="919195"/>
                </a:solidFill>
                <a:latin typeface="Arial" panose="020B0604020202020204" pitchFamily="34" charset="0"/>
                <a:cs typeface="Arial" panose="020B0604020202020204" pitchFamily="34" charset="0"/>
              </a:defRPr>
            </a:lvl1pPr>
          </a:lstStyle>
          <a:p>
            <a:r>
              <a:rPr lang="en-US" dirty="0"/>
              <a:t>National Learning Collaborative | School Mental Health Curriculum </a:t>
            </a:r>
          </a:p>
        </p:txBody>
      </p:sp>
      <p:pic>
        <p:nvPicPr>
          <p:cNvPr id="7" name="Picture 6"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3919744441"/>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3" name="Content Placeholder 12"/>
          <p:cNvSpPr>
            <a:spLocks noGrp="1"/>
          </p:cNvSpPr>
          <p:nvPr>
            <p:ph sz="quarter" idx="12" hasCustomPrompt="1"/>
          </p:nvPr>
        </p:nvSpPr>
        <p:spPr>
          <a:xfrm>
            <a:off x="750864" y="1668651"/>
            <a:ext cx="4122739" cy="3408317"/>
          </a:xfrm>
        </p:spPr>
        <p:txBody>
          <a:bodyPr/>
          <a:lstStyle>
            <a:lvl1pPr>
              <a:defRPr/>
            </a:lvl1pPr>
          </a:lstStyle>
          <a:p>
            <a:pPr lvl="0"/>
            <a:r>
              <a:rPr lang="en-US" dirty="0"/>
              <a:t>Question</a:t>
            </a:r>
          </a:p>
          <a:p>
            <a:pPr lvl="1"/>
            <a:r>
              <a:rPr lang="en-US" dirty="0"/>
              <a:t>Second level</a:t>
            </a:r>
          </a:p>
          <a:p>
            <a:pPr lvl="2"/>
            <a:r>
              <a:rPr lang="en-US" dirty="0"/>
              <a:t>Third level</a:t>
            </a:r>
          </a:p>
          <a:p>
            <a:pPr lvl="3"/>
            <a:r>
              <a:rPr lang="en-US" dirty="0"/>
              <a:t>Fourth level</a:t>
            </a:r>
          </a:p>
        </p:txBody>
      </p:sp>
      <p:sp>
        <p:nvSpPr>
          <p:cNvPr id="12" name="Footer Placeholder 5"/>
          <p:cNvSpPr>
            <a:spLocks noGrp="1"/>
          </p:cNvSpPr>
          <p:nvPr>
            <p:ph type="ftr" sz="quarter" idx="15"/>
          </p:nvPr>
        </p:nvSpPr>
        <p:spPr>
          <a:xfrm>
            <a:off x="0" y="6492876"/>
            <a:ext cx="7242413" cy="365125"/>
          </a:xfrm>
          <a:ln>
            <a:noFill/>
          </a:ln>
        </p:spPr>
        <p:txBody>
          <a:bodyPr/>
          <a:lstStyle>
            <a:lvl1pPr>
              <a:defRPr sz="1400" b="0">
                <a:solidFill>
                  <a:srgbClr val="919195"/>
                </a:solidFill>
                <a:latin typeface="Arial" panose="020B0604020202020204" pitchFamily="34" charset="0"/>
                <a:cs typeface="Arial" panose="020B0604020202020204" pitchFamily="34" charset="0"/>
              </a:defRPr>
            </a:lvl1pPr>
          </a:lstStyle>
          <a:p>
            <a:r>
              <a:rPr lang="en-US" dirty="0"/>
              <a:t>National Learning Collaborative | School Mental Health Curriculum </a:t>
            </a:r>
          </a:p>
        </p:txBody>
      </p:sp>
      <p:sp>
        <p:nvSpPr>
          <p:cNvPr id="14" name="Content Placeholder 12"/>
          <p:cNvSpPr>
            <a:spLocks noGrp="1"/>
          </p:cNvSpPr>
          <p:nvPr>
            <p:ph sz="quarter" idx="16" hasCustomPrompt="1"/>
          </p:nvPr>
        </p:nvSpPr>
        <p:spPr>
          <a:xfrm>
            <a:off x="6814228" y="1668650"/>
            <a:ext cx="4122739" cy="3408317"/>
          </a:xfrm>
        </p:spPr>
        <p:txBody>
          <a:bodyPr/>
          <a:lstStyle>
            <a:lvl1pPr>
              <a:defRPr/>
            </a:lvl1pPr>
          </a:lstStyle>
          <a:p>
            <a:pPr lvl="0"/>
            <a:r>
              <a:rPr lang="en-US" dirty="0"/>
              <a:t>Answer</a:t>
            </a:r>
          </a:p>
          <a:p>
            <a:pPr lvl="1"/>
            <a:r>
              <a:rPr lang="en-US" dirty="0"/>
              <a:t>Second level</a:t>
            </a:r>
          </a:p>
          <a:p>
            <a:pPr lvl="2"/>
            <a:r>
              <a:rPr lang="en-US" dirty="0"/>
              <a:t>Third level</a:t>
            </a:r>
          </a:p>
          <a:p>
            <a:pPr lvl="3"/>
            <a:r>
              <a:rPr lang="en-US" dirty="0"/>
              <a:t>Fourth level</a:t>
            </a:r>
          </a:p>
        </p:txBody>
      </p:sp>
      <p:pic>
        <p:nvPicPr>
          <p:cNvPr id="6" name="Picture 5"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618308653"/>
      </p:ext>
    </p:extLst>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9" y="3"/>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spTree>
    <p:custDataLst>
      <p:tags r:id="rId1"/>
    </p:custDataLst>
    <p:extLst>
      <p:ext uri="{BB962C8B-B14F-4D97-AF65-F5344CB8AC3E}">
        <p14:creationId xmlns:p14="http://schemas.microsoft.com/office/powerpoint/2010/main" val="230571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4162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3275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4/6/24</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5274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4/6/24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56941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746" y="113472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475571"/>
            <a:ext cx="10515600" cy="37013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2DA9F3EF-B77D-474E-97CB-CB514CD52CE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14746" y="303059"/>
            <a:ext cx="5224054" cy="781130"/>
          </a:xfrm>
          <a:prstGeom prst="rect">
            <a:avLst/>
          </a:prstGeom>
        </p:spPr>
      </p:pic>
      <p:pic>
        <p:nvPicPr>
          <p:cNvPr id="8" name="Picture 2" descr="C:\Users\Econnors\Downloads\NCSMH NEW LOGO_png (2).png">
            <a:extLst>
              <a:ext uri="{FF2B5EF4-FFF2-40B4-BE49-F238E27FC236}">
                <a16:creationId xmlns:a16="http://schemas.microsoft.com/office/drawing/2014/main" id="{3ED38893-D9AC-4286-A492-B070927FB8F2}"/>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082574" y="197308"/>
            <a:ext cx="1582206" cy="93741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a:extLst>
              <a:ext uri="{FF2B5EF4-FFF2-40B4-BE49-F238E27FC236}">
                <a16:creationId xmlns:a16="http://schemas.microsoft.com/office/drawing/2014/main" id="{3F16A6BD-1131-46FA-A0E8-0A26D45BDB3E}"/>
              </a:ext>
            </a:extLst>
          </p:cNvPr>
          <p:cNvSpPr txBox="1">
            <a:spLocks/>
          </p:cNvSpPr>
          <p:nvPr userDrawn="1"/>
        </p:nvSpPr>
        <p:spPr>
          <a:xfrm>
            <a:off x="3509356"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02901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8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93" r:id="rId13"/>
    <p:sldLayoutId id="214748369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E964D-54B6-4944-97B3-7CAD874333B7}" type="datetimeFigureOut">
              <a:rPr lang="en-US" smtClean="0"/>
              <a:t>4/6/24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0A05A5C0-9E3D-4F54-8848-D8E2A28B5942}"/>
              </a:ext>
            </a:extLst>
          </p:cNvPr>
          <p:cNvSpPr txBox="1">
            <a:spLocks/>
          </p:cNvSpPr>
          <p:nvPr userDrawn="1"/>
        </p:nvSpPr>
        <p:spPr>
          <a:xfrm>
            <a:off x="3509356"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750222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a:extLst>
              <a:ext uri="{FF2B5EF4-FFF2-40B4-BE49-F238E27FC236}">
                <a16:creationId xmlns:a16="http://schemas.microsoft.com/office/drawing/2014/main" id="{7E967BFB-4882-475D-AACD-9DD2C23AE209}"/>
              </a:ext>
            </a:extLst>
          </p:cNvPr>
          <p:cNvSpPr txBox="1">
            <a:spLocks/>
          </p:cNvSpPr>
          <p:nvPr userDrawn="1"/>
        </p:nvSpPr>
        <p:spPr>
          <a:xfrm>
            <a:off x="3509356"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499763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9" r:id="rId13"/>
    <p:sldLayoutId id="2147483710" r:id="rId14"/>
    <p:sldLayoutId id="2147483712" r:id="rId15"/>
    <p:sldLayoutId id="214748373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4/6/24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a:extLst>
              <a:ext uri="{FF2B5EF4-FFF2-40B4-BE49-F238E27FC236}">
                <a16:creationId xmlns:a16="http://schemas.microsoft.com/office/drawing/2014/main" id="{5507C258-607A-4A5F-AA02-4A3C479C68B1}"/>
              </a:ext>
            </a:extLst>
          </p:cNvPr>
          <p:cNvSpPr txBox="1">
            <a:spLocks/>
          </p:cNvSpPr>
          <p:nvPr userDrawn="1"/>
        </p:nvSpPr>
        <p:spPr>
          <a:xfrm>
            <a:off x="3509356"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688065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6" r:id="rId12"/>
    <p:sldLayoutId id="2147483727" r:id="rId13"/>
    <p:sldLayoutId id="2147483728" r:id="rId14"/>
    <p:sldLayoutId id="2147483729" r:id="rId15"/>
    <p:sldLayoutId id="2147483730" r:id="rId16"/>
    <p:sldLayoutId id="214748373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0.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48.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8" Type="http://schemas.openxmlformats.org/officeDocument/2006/relationships/hyperlink" Target="https://nces.ed.gov/pubs2017/NFES2017017.pdf" TargetMode="External"/><Relationship Id="rId3" Type="http://schemas.openxmlformats.org/officeDocument/2006/relationships/hyperlink" Target="https://www.aecf.org/resources/theory-of-change" TargetMode="External"/><Relationship Id="rId7" Type="http://schemas.openxmlformats.org/officeDocument/2006/relationships/hyperlink" Target="https://www.schoolmentalhealth.org/media/som/microsites/ncsmh/documents/quality-guides/Impact.pdf" TargetMode="External"/><Relationship Id="rId2" Type="http://schemas.openxmlformats.org/officeDocument/2006/relationships/notesSlide" Target="../notesSlides/notesSlide29.xml"/><Relationship Id="rId1" Type="http://schemas.openxmlformats.org/officeDocument/2006/relationships/slideLayout" Target="../slideLayouts/slideLayout49.xml"/><Relationship Id="rId6" Type="http://schemas.openxmlformats.org/officeDocument/2006/relationships/hyperlink" Target="https://www.air.org/resource/blueprint-using-data-reduce-disparities-disproportionalities-human-services-and-behavioral" TargetMode="External"/><Relationship Id="rId5" Type="http://schemas.openxmlformats.org/officeDocument/2006/relationships/hyperlink" Target="http://airhsdlearning.airws.org/SMHModule3/story_html5.html" TargetMode="External"/><Relationship Id="rId4" Type="http://schemas.openxmlformats.org/officeDocument/2006/relationships/hyperlink" Target="http://bit.ly/SISbrief"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healthysafechildren.org/sites/default/files/GranteeProfile-NV-508.pdf" TargetMode="External"/><Relationship Id="rId2" Type="http://schemas.openxmlformats.org/officeDocument/2006/relationships/notesSlide" Target="../notesSlides/notesSlide30.xml"/><Relationship Id="rId1" Type="http://schemas.openxmlformats.org/officeDocument/2006/relationships/slideLayout" Target="../slideLayouts/slideLayout49.xml"/><Relationship Id="rId5" Type="http://schemas.openxmlformats.org/officeDocument/2006/relationships/image" Target="../media/image5.png"/><Relationship Id="rId4" Type="http://schemas.openxmlformats.org/officeDocument/2006/relationships/hyperlink" Target="http://bit.ly/2Vzmh9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ealthysafechildren.org/sites/default/files/SS-HS_infographic.PDF" TargetMode="Externa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7.png"/><Relationship Id="rId2" Type="http://schemas.openxmlformats.org/officeDocument/2006/relationships/slideLayout" Target="../slideLayouts/slideLayout58.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9.jf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0.jf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568" y="3201145"/>
            <a:ext cx="7772400" cy="717580"/>
          </a:xfrm>
        </p:spPr>
        <p:txBody>
          <a:bodyPr>
            <a:normAutofit/>
          </a:bodyPr>
          <a:lstStyle/>
          <a:p>
            <a:pPr algn="l"/>
            <a:r>
              <a:rPr lang="en-US" sz="3600" b="1" dirty="0">
                <a:solidFill>
                  <a:srgbClr val="684860"/>
                </a:solidFill>
                <a:latin typeface="Arial"/>
              </a:rPr>
              <a:t>Module 8: Impact</a:t>
            </a:r>
            <a:endParaRPr lang="en-US" sz="3600" dirty="0">
              <a:solidFill>
                <a:srgbClr val="684860"/>
              </a:solidFill>
            </a:endParaRPr>
          </a:p>
        </p:txBody>
      </p:sp>
      <p:sp>
        <p:nvSpPr>
          <p:cNvPr id="3" name="Subtitle 2"/>
          <p:cNvSpPr>
            <a:spLocks noGrp="1"/>
          </p:cNvSpPr>
          <p:nvPr>
            <p:ph type="subTitle" idx="1"/>
          </p:nvPr>
        </p:nvSpPr>
        <p:spPr>
          <a:xfrm>
            <a:off x="668568" y="3954649"/>
            <a:ext cx="7561032" cy="969962"/>
          </a:xfrm>
        </p:spPr>
        <p:txBody>
          <a:bodyPr>
            <a:noAutofit/>
          </a:bodyPr>
          <a:lstStyle/>
          <a:p>
            <a:pPr algn="l">
              <a:lnSpc>
                <a:spcPct val="110000"/>
              </a:lnSpc>
              <a:spcBef>
                <a:spcPts val="0"/>
              </a:spcBef>
            </a:pPr>
            <a:r>
              <a:rPr lang="en-US" sz="2800" dirty="0">
                <a:latin typeface="Arial" panose="020B0604020202020204" pitchFamily="34" charset="0"/>
                <a:cs typeface="Arial" panose="020B0604020202020204" pitchFamily="34" charset="0"/>
              </a:rPr>
              <a:t>National School Mental Health Best Practices:</a:t>
            </a:r>
          </a:p>
          <a:p>
            <a:pPr algn="l">
              <a:lnSpc>
                <a:spcPct val="110000"/>
              </a:lnSpc>
              <a:spcBef>
                <a:spcPts val="0"/>
              </a:spcBef>
            </a:pPr>
            <a:r>
              <a:rPr lang="en-US" sz="2800" dirty="0">
                <a:latin typeface="Arial" panose="020B0604020202020204" pitchFamily="34" charset="0"/>
                <a:cs typeface="Arial" panose="020B0604020202020204" pitchFamily="34" charset="0"/>
              </a:rPr>
              <a:t>Implementation Guidance Modules</a:t>
            </a:r>
          </a:p>
          <a:p>
            <a:pPr algn="l">
              <a:lnSpc>
                <a:spcPct val="110000"/>
              </a:lnSpc>
              <a:spcBef>
                <a:spcPts val="0"/>
              </a:spcBef>
            </a:pPr>
            <a:r>
              <a:rPr lang="en-US" sz="2800" dirty="0">
                <a:latin typeface="Arial" panose="020B0604020202020204" pitchFamily="34" charset="0"/>
                <a:cs typeface="Arial" panose="020B0604020202020204" pitchFamily="34" charset="0"/>
              </a:rPr>
              <a:t>for States, Districts, and Schools</a:t>
            </a:r>
          </a:p>
        </p:txBody>
      </p:sp>
      <p:pic>
        <p:nvPicPr>
          <p:cNvPr id="7" name="Stacked color bar placeholder">
            <a:extLst>
              <a:ext uri="{C183D7F6-B498-43B3-948B-1728B52AA6E4}">
                <adec:decorative xmlns:adec="http://schemas.microsoft.com/office/drawing/2017/decorative" val="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3737" b="13737"/>
          <a:stretch>
            <a:fillRect/>
          </a:stretch>
        </p:blipFill>
        <p:spPr>
          <a:xfrm>
            <a:off x="7766050" y="4924611"/>
            <a:ext cx="4425950" cy="2139950"/>
          </a:xfrm>
        </p:spPr>
      </p:pic>
      <p:sp>
        <p:nvSpPr>
          <p:cNvPr id="11" name="Rectangle: Single Corner Snipped 4">
            <a:extLst>
              <a:ext uri="{C183D7F6-B498-43B3-948B-1728B52AA6E4}">
                <adec:decorative xmlns:adec="http://schemas.microsoft.com/office/drawing/2017/decorative" val="1"/>
              </a:ext>
            </a:extLst>
          </p:cNvPr>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13" name="Picture 2" descr="Logo: MHTTC Mental Health Technology Center Network&#10;Funded by Substance Abuse and Mental Health Services Administratio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568" y="218269"/>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Logo: NCSMH National Center for School Mental Health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spTree>
    <p:custDataLst>
      <p:tags r:id="rId1"/>
    </p:custDataLst>
    <p:extLst>
      <p:ext uri="{BB962C8B-B14F-4D97-AF65-F5344CB8AC3E}">
        <p14:creationId xmlns:p14="http://schemas.microsoft.com/office/powerpoint/2010/main" val="70103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Resources header ">
            <a:extLst>
              <a:ext uri="{FF2B5EF4-FFF2-40B4-BE49-F238E27FC236}">
                <a16:creationId xmlns:a16="http://schemas.microsoft.com/office/drawing/2014/main" id="{552F4678-1222-8A41-86CA-7D94CA012003}"/>
              </a:ext>
            </a:extLst>
          </p:cNvPr>
          <p:cNvGrpSpPr/>
          <p:nvPr/>
        </p:nvGrpSpPr>
        <p:grpSpPr>
          <a:xfrm>
            <a:off x="9922681" y="0"/>
            <a:ext cx="2269319" cy="682388"/>
            <a:chOff x="6874681" y="0"/>
            <a:chExt cx="2269319" cy="682388"/>
          </a:xfrm>
        </p:grpSpPr>
        <p:sp>
          <p:nvSpPr>
            <p:cNvPr id="11" name="Rectangle 8">
              <a:extLst>
                <a:ext uri="{FF2B5EF4-FFF2-40B4-BE49-F238E27FC236}">
                  <a16:creationId xmlns:a16="http://schemas.microsoft.com/office/drawing/2014/main" id="{231E215C-09B5-8F43-98AF-1BF0EF43AF3E}"/>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C5A6A5FA-AD9C-8744-8745-E65FB8BF1B3F}"/>
                </a:ext>
              </a:extLst>
            </p:cNvPr>
            <p:cNvSpPr txBox="1"/>
            <p:nvPr/>
          </p:nvSpPr>
          <p:spPr>
            <a:xfrm>
              <a:off x="7414792" y="141139"/>
              <a:ext cx="1457316"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Resources</a:t>
              </a:r>
            </a:p>
          </p:txBody>
        </p:sp>
      </p:grpSp>
      <p:sp>
        <p:nvSpPr>
          <p:cNvPr id="4" name="Text Placeholder 3">
            <a:extLst>
              <a:ext uri="{FF2B5EF4-FFF2-40B4-BE49-F238E27FC236}">
                <a16:creationId xmlns:a16="http://schemas.microsoft.com/office/drawing/2014/main" id="{FA9BC72F-884B-0A4E-AFB7-73B877B5147C}"/>
              </a:ext>
            </a:extLst>
          </p:cNvPr>
          <p:cNvSpPr>
            <a:spLocks noGrp="1"/>
          </p:cNvSpPr>
          <p:nvPr>
            <p:ph type="body" sz="half" idx="2"/>
          </p:nvPr>
        </p:nvSpPr>
        <p:spPr>
          <a:xfrm>
            <a:off x="250183" y="401912"/>
            <a:ext cx="9052856" cy="743517"/>
          </a:xfrm>
        </p:spPr>
        <p:txBody>
          <a:bodyPr>
            <a:normAutofit fontScale="92500"/>
          </a:bodyPr>
          <a:lstStyle/>
          <a:p>
            <a:r>
              <a:rPr lang="en-US" sz="3600" b="1" dirty="0">
                <a:solidFill>
                  <a:srgbClr val="684860"/>
                </a:solidFill>
              </a:rPr>
              <a:t>NCSMH Student Information Systems Brief</a:t>
            </a:r>
          </a:p>
        </p:txBody>
      </p:sp>
      <p:sp>
        <p:nvSpPr>
          <p:cNvPr id="3" name="Content Placeholder 2">
            <a:extLst>
              <a:ext uri="{FF2B5EF4-FFF2-40B4-BE49-F238E27FC236}">
                <a16:creationId xmlns:a16="http://schemas.microsoft.com/office/drawing/2014/main" id="{2DA71981-A9B1-A64A-8482-C272C9D0B0E0}"/>
              </a:ext>
            </a:extLst>
          </p:cNvPr>
          <p:cNvSpPr>
            <a:spLocks noGrp="1"/>
          </p:cNvSpPr>
          <p:nvPr>
            <p:ph idx="1"/>
          </p:nvPr>
        </p:nvSpPr>
        <p:spPr>
          <a:xfrm>
            <a:off x="250183" y="1374126"/>
            <a:ext cx="5361268" cy="4744099"/>
          </a:xfrm>
        </p:spPr>
        <p:txBody>
          <a:bodyPr>
            <a:normAutofit/>
          </a:bodyPr>
          <a:lstStyle/>
          <a:p>
            <a:pPr marL="0" lvl="0" indent="0">
              <a:buNone/>
              <a:defRPr/>
            </a:pPr>
            <a:r>
              <a:rPr lang="en-US" sz="2800" b="1" dirty="0"/>
              <a:t>Student Information Systems</a:t>
            </a:r>
          </a:p>
          <a:p>
            <a:pPr>
              <a:buClr>
                <a:srgbClr val="684860"/>
              </a:buClr>
            </a:pPr>
            <a:r>
              <a:rPr lang="en-US" sz="2200" dirty="0"/>
              <a:t>Promote early identification of students who need additional supports.</a:t>
            </a:r>
          </a:p>
          <a:p>
            <a:pPr>
              <a:buClr>
                <a:srgbClr val="684860"/>
              </a:buClr>
            </a:pPr>
            <a:r>
              <a:rPr lang="en-US" sz="2200" dirty="0"/>
              <a:t>Support decision-making about how to match student needs to services.</a:t>
            </a:r>
          </a:p>
          <a:p>
            <a:pPr>
              <a:buClr>
                <a:srgbClr val="684860"/>
              </a:buClr>
            </a:pPr>
            <a:r>
              <a:rPr lang="en-US" sz="2200" dirty="0"/>
              <a:t>Identify gaps in services that may need to be filled.</a:t>
            </a:r>
          </a:p>
          <a:p>
            <a:pPr>
              <a:buClr>
                <a:srgbClr val="684860"/>
              </a:buClr>
            </a:pPr>
            <a:r>
              <a:rPr lang="en-US" sz="2200" dirty="0"/>
              <a:t>Alert staff when a service or support is not helping a student.</a:t>
            </a:r>
          </a:p>
          <a:p>
            <a:pPr>
              <a:buClr>
                <a:srgbClr val="684860"/>
              </a:buClr>
            </a:pPr>
            <a:r>
              <a:rPr lang="en-US" sz="2200" dirty="0"/>
              <a:t>Document the impact of services and supports on target outcomes.</a:t>
            </a:r>
          </a:p>
        </p:txBody>
      </p:sp>
      <p:cxnSp>
        <p:nvCxnSpPr>
          <p:cNvPr id="9" name="Straight Connector 8">
            <a:extLst>
              <a:ext uri="{C183D7F6-B498-43B3-948B-1728B52AA6E4}">
                <adec:decorative xmlns:adec="http://schemas.microsoft.com/office/drawing/2017/decorative" val="1"/>
              </a:ext>
            </a:extLst>
          </p:cNvPr>
          <p:cNvCxnSpPr/>
          <p:nvPr/>
        </p:nvCxnSpPr>
        <p:spPr>
          <a:xfrm flipH="1">
            <a:off x="6082352" y="1724841"/>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grpSp>
        <p:nvGrpSpPr>
          <p:cNvPr id="2" name="Group 1" descr="Thumbnail of Student Information Systems Issue Brief">
            <a:extLst>
              <a:ext uri="{FF2B5EF4-FFF2-40B4-BE49-F238E27FC236}">
                <a16:creationId xmlns:a16="http://schemas.microsoft.com/office/drawing/2014/main" id="{327331B1-4F8E-4E29-8418-93C89B03561C}"/>
              </a:ext>
            </a:extLst>
          </p:cNvPr>
          <p:cNvGrpSpPr/>
          <p:nvPr/>
        </p:nvGrpSpPr>
        <p:grpSpPr>
          <a:xfrm>
            <a:off x="6358131" y="1776055"/>
            <a:ext cx="5714069" cy="3787483"/>
            <a:chOff x="6358131" y="1776055"/>
            <a:chExt cx="5714069" cy="3787483"/>
          </a:xfrm>
        </p:grpSpPr>
        <p:pic>
          <p:nvPicPr>
            <p:cNvPr id="13" name="Picture 12">
              <a:extLst>
                <a:ext uri="{FF2B5EF4-FFF2-40B4-BE49-F238E27FC236}">
                  <a16:creationId xmlns:a16="http://schemas.microsoft.com/office/drawing/2014/main" id="{99B691AB-0C24-4F0D-911D-CDBB88854D20}"/>
                </a:ext>
              </a:extLst>
            </p:cNvPr>
            <p:cNvPicPr>
              <a:picLocks noChangeAspect="1"/>
            </p:cNvPicPr>
            <p:nvPr/>
          </p:nvPicPr>
          <p:blipFill rotWithShape="1">
            <a:blip r:embed="rId3"/>
            <a:srcRect l="3736" t="3642" r="4412" b="14147"/>
            <a:stretch/>
          </p:blipFill>
          <p:spPr>
            <a:xfrm>
              <a:off x="8929688" y="1928814"/>
              <a:ext cx="3142512" cy="3634724"/>
            </a:xfrm>
            <a:prstGeom prst="rect">
              <a:avLst/>
            </a:prstGeom>
          </p:spPr>
        </p:pic>
        <p:pic>
          <p:nvPicPr>
            <p:cNvPr id="14" name="Picture 13">
              <a:extLst>
                <a:ext uri="{FF2B5EF4-FFF2-40B4-BE49-F238E27FC236}">
                  <a16:creationId xmlns:a16="http://schemas.microsoft.com/office/drawing/2014/main" id="{82D3C252-0F99-432E-A2CA-D265ADC40A3A}"/>
                </a:ext>
              </a:extLst>
            </p:cNvPr>
            <p:cNvPicPr>
              <a:picLocks noChangeAspect="1"/>
            </p:cNvPicPr>
            <p:nvPr/>
          </p:nvPicPr>
          <p:blipFill rotWithShape="1">
            <a:blip r:embed="rId4"/>
            <a:srcRect l="7855" t="2359" r="5575" b="5283"/>
            <a:stretch/>
          </p:blipFill>
          <p:spPr>
            <a:xfrm>
              <a:off x="6358131" y="1776055"/>
              <a:ext cx="2741590" cy="3779794"/>
            </a:xfrm>
            <a:prstGeom prst="rect">
              <a:avLst/>
            </a:prstGeom>
          </p:spPr>
        </p:pic>
      </p:grpSp>
      <p:sp>
        <p:nvSpPr>
          <p:cNvPr id="5" name="Title 4" hidden="1">
            <a:extLst>
              <a:ext uri="{FF2B5EF4-FFF2-40B4-BE49-F238E27FC236}">
                <a16:creationId xmlns:a16="http://schemas.microsoft.com/office/drawing/2014/main" id="{862D1A90-F585-47C4-BD7C-F4CA07D0B8D1}"/>
              </a:ext>
            </a:extLst>
          </p:cNvPr>
          <p:cNvSpPr>
            <a:spLocks noGrp="1"/>
          </p:cNvSpPr>
          <p:nvPr>
            <p:ph type="title"/>
          </p:nvPr>
        </p:nvSpPr>
        <p:spPr/>
        <p:txBody>
          <a:bodyPr/>
          <a:lstStyle/>
          <a:p>
            <a:pPr rtl="0" eaLnBrk="1" latinLnBrk="0" hangingPunct="1"/>
            <a:r>
              <a:rPr lang="en-US" sz="3300" b="1" kern="1200" dirty="0">
                <a:solidFill>
                  <a:srgbClr val="684860"/>
                </a:solidFill>
                <a:effectLst/>
                <a:latin typeface="Arial" panose="020B0604020202020204" pitchFamily="34" charset="0"/>
                <a:ea typeface="+mn-ea"/>
                <a:cs typeface="+mn-cs"/>
              </a:rPr>
              <a:t>NCSMH Student Information Systems Brief</a:t>
            </a:r>
            <a:endParaRPr lang="en-US" dirty="0">
              <a:effectLst/>
            </a:endParaRPr>
          </a:p>
          <a:p>
            <a:endParaRPr lang="en-US" dirty="0"/>
          </a:p>
        </p:txBody>
      </p:sp>
      <p:sp>
        <p:nvSpPr>
          <p:cNvPr id="15" name="Footer Placeholder 5">
            <a:extLst>
              <a:ext uri="{FF2B5EF4-FFF2-40B4-BE49-F238E27FC236}">
                <a16:creationId xmlns:a16="http://schemas.microsoft.com/office/drawing/2014/main" id="{28EB991A-42BC-D24D-AE39-347A538B531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749121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410" y="500782"/>
            <a:ext cx="4474932" cy="904382"/>
          </a:xfrm>
        </p:spPr>
        <p:txBody>
          <a:bodyPr>
            <a:normAutofit/>
          </a:bodyPr>
          <a:lstStyle/>
          <a:p>
            <a:pPr algn="r"/>
            <a:r>
              <a:rPr lang="en-US" sz="4000" dirty="0"/>
              <a:t>District Example</a:t>
            </a:r>
          </a:p>
        </p:txBody>
      </p:sp>
      <p:sp>
        <p:nvSpPr>
          <p:cNvPr id="6" name="Content Placeholder 2">
            <a:extLst>
              <a:ext uri="{FF2B5EF4-FFF2-40B4-BE49-F238E27FC236}">
                <a16:creationId xmlns:a16="http://schemas.microsoft.com/office/drawing/2014/main" id="{E9C2D3B3-8684-4EAB-BFA0-30D4A95FB287}"/>
              </a:ext>
            </a:extLst>
          </p:cNvPr>
          <p:cNvSpPr>
            <a:spLocks noGrp="1"/>
          </p:cNvSpPr>
          <p:nvPr>
            <p:ph sz="half" idx="4294967295"/>
          </p:nvPr>
        </p:nvSpPr>
        <p:spPr>
          <a:xfrm>
            <a:off x="5113020" y="1405164"/>
            <a:ext cx="6469380" cy="4022602"/>
          </a:xfrm>
          <a:prstGeom prst="rect">
            <a:avLst/>
          </a:prstGeom>
        </p:spPr>
        <p:txBody>
          <a:bodyPr vert="horz" lIns="91440" tIns="45720" rIns="91440" bIns="45720" rtlCol="0">
            <a:normAutofit fontScale="92500" lnSpcReduction="10000"/>
          </a:bodyPr>
          <a:lstStyle/>
          <a:p>
            <a:pPr marL="0" indent="0" algn="just">
              <a:lnSpc>
                <a:spcPct val="120000"/>
              </a:lnSpc>
              <a:spcBef>
                <a:spcPts val="0"/>
              </a:spcBef>
              <a:buNone/>
            </a:pPr>
            <a:r>
              <a:rPr lang="en-US" sz="1700" dirty="0"/>
              <a:t>One rural school district in Kansas created a systematic approach to document the impact of Tiers 2 and 3 services and supports on educational and social, emotional, and behavioral outcomes. Modeled after their documentation of Tiers 2 and 3 academic services, new codes were developed in PowerSchool (a student information system) to track referrals and provision of mental health Tiers 2 and 3 services. Their data showed that Tiers 2 and 3 mental health services and supports were provided to students with high levels of disciplinary events (68%), suspensions (55%), chronic absence (52%), and poverty for 3 or more consecutive school years (65%). Based on one school year of data, they found that of students receiving Tiers 2 and 3 mental health services, 65% no longer required Tier 2 Language Arts supports and 61% no longer required Tier 2 Mathematics supports. </a:t>
            </a:r>
          </a:p>
        </p:txBody>
      </p:sp>
      <p:cxnSp>
        <p:nvCxnSpPr>
          <p:cNvPr id="10" name="Straight Connector 9">
            <a:extLst>
              <a:ext uri="{C183D7F6-B498-43B3-948B-1728B52AA6E4}">
                <adec:decorative xmlns:adec="http://schemas.microsoft.com/office/drawing/2017/decorative" val="1"/>
              </a:ext>
            </a:extLst>
          </p:cNvPr>
          <p:cNvCxnSpPr/>
          <p:nvPr/>
        </p:nvCxnSpPr>
        <p:spPr>
          <a:xfrm flipH="1">
            <a:off x="4690603" y="1596357"/>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00" y="1161402"/>
            <a:ext cx="3088035" cy="4266364"/>
          </a:xfrm>
          <a:prstGeom prst="rect">
            <a:avLst/>
          </a:prstGeom>
        </p:spPr>
      </p:pic>
      <p:sp>
        <p:nvSpPr>
          <p:cNvPr id="7" name="Footer Placeholder 5">
            <a:extLst>
              <a:ext uri="{FF2B5EF4-FFF2-40B4-BE49-F238E27FC236}">
                <a16:creationId xmlns:a16="http://schemas.microsoft.com/office/drawing/2014/main" id="{BC98F331-81AC-B04A-8B84-95955DDA3C4E}"/>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697251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4294967295"/>
          </p:nvPr>
        </p:nvSpPr>
        <p:spPr>
          <a:xfrm>
            <a:off x="1271451" y="2009839"/>
            <a:ext cx="4114012" cy="2866961"/>
          </a:xfrm>
          <a:prstGeom prst="rect">
            <a:avLst/>
          </a:prstGeom>
        </p:spPr>
        <p:txBody>
          <a:bodyPr>
            <a:normAutofit fontScale="77500" lnSpcReduction="20000"/>
          </a:bodyPr>
          <a:lstStyle/>
          <a:p>
            <a:pPr marL="0" indent="0">
              <a:spcAft>
                <a:spcPts val="600"/>
              </a:spcAft>
              <a:buNone/>
            </a:pPr>
            <a:r>
              <a:rPr lang="en-US" sz="4600" b="1" dirty="0">
                <a:solidFill>
                  <a:srgbClr val="6A4A62"/>
                </a:solidFill>
              </a:rPr>
              <a:t>Reflection:</a:t>
            </a:r>
          </a:p>
          <a:p>
            <a:pPr marL="0" indent="0">
              <a:lnSpc>
                <a:spcPct val="110000"/>
              </a:lnSpc>
              <a:spcAft>
                <a:spcPts val="600"/>
              </a:spcAft>
              <a:buNone/>
            </a:pPr>
            <a:r>
              <a:rPr lang="en-US" sz="3000" dirty="0">
                <a:solidFill>
                  <a:srgbClr val="6A4A62"/>
                </a:solidFill>
              </a:rPr>
              <a:t>How effective is your district’s process for gathering and using student data to inform decisions about and understand the impact of services and supports?</a:t>
            </a:r>
          </a:p>
        </p:txBody>
      </p:sp>
      <p:sp>
        <p:nvSpPr>
          <p:cNvPr id="3" name="TextBox 2">
            <a:extLst>
              <a:ext uri="{FF2B5EF4-FFF2-40B4-BE49-F238E27FC236}">
                <a16:creationId xmlns:a16="http://schemas.microsoft.com/office/drawing/2014/main" id="{8F625AC4-65C0-4D7C-A4DE-6D661500EE30}"/>
              </a:ext>
            </a:extLst>
          </p:cNvPr>
          <p:cNvSpPr txBox="1"/>
          <p:nvPr/>
        </p:nvSpPr>
        <p:spPr>
          <a:xfrm>
            <a:off x="6447638" y="1165772"/>
            <a:ext cx="5230246" cy="4632037"/>
          </a:xfrm>
          <a:prstGeom prst="rect">
            <a:avLst/>
          </a:prstGeom>
          <a:noFill/>
        </p:spPr>
        <p:txBody>
          <a:bodyPr wrap="square" rtlCol="0">
            <a:spAutoFit/>
          </a:bodyPr>
          <a:lstStyle/>
          <a:p>
            <a:r>
              <a:rPr lang="en-US" sz="2800" b="1" dirty="0">
                <a:solidFill>
                  <a:srgbClr val="684860"/>
                </a:solidFill>
              </a:rPr>
              <a:t>Questions to Consider</a:t>
            </a:r>
          </a:p>
          <a:p>
            <a:endParaRPr lang="en-US" sz="2400" dirty="0"/>
          </a:p>
          <a:p>
            <a:pPr marL="457200" indent="-457200">
              <a:lnSpc>
                <a:spcPct val="90000"/>
              </a:lnSpc>
              <a:spcBef>
                <a:spcPts val="1000"/>
              </a:spcBef>
              <a:buClr>
                <a:srgbClr val="684860"/>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student information system(s) does your district currently use to gather and report on student educational and social, emotional, and behavioral functioning?</a:t>
            </a:r>
          </a:p>
          <a:p>
            <a:pPr marL="457200" indent="-457200">
              <a:lnSpc>
                <a:spcPct val="90000"/>
              </a:lnSpc>
              <a:spcBef>
                <a:spcPts val="1000"/>
              </a:spcBef>
              <a:buClr>
                <a:srgbClr val="684860"/>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improvements are needed to more effectively gather and use student data?</a:t>
            </a:r>
          </a:p>
          <a:p>
            <a:pPr marL="457200" indent="-457200">
              <a:lnSpc>
                <a:spcPct val="90000"/>
              </a:lnSpc>
              <a:spcBef>
                <a:spcPts val="1000"/>
              </a:spcBef>
              <a:buClr>
                <a:srgbClr val="684860"/>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partnerships exist (or need to be established) to support data collection efforts?</a:t>
            </a:r>
          </a:p>
          <a:p>
            <a:pPr marL="457200" indent="-457200">
              <a:buFont typeface="Arial" panose="020B0604020202020204" pitchFamily="34" charset="0"/>
              <a:buChar char="•"/>
            </a:pPr>
            <a:endParaRPr lang="en-US" sz="2000" dirty="0">
              <a:solidFill>
                <a:srgbClr val="684860"/>
              </a:solidFill>
              <a:latin typeface="Arial" panose="020B0604020202020204" pitchFamily="34" charset="0"/>
              <a:cs typeface="Arial" panose="020B0604020202020204" pitchFamily="34" charset="0"/>
            </a:endParaRPr>
          </a:p>
          <a:p>
            <a:endParaRPr lang="en-US" dirty="0"/>
          </a:p>
        </p:txBody>
      </p:sp>
      <p:cxnSp>
        <p:nvCxnSpPr>
          <p:cNvPr id="9" name="Straight Connector 8">
            <a:extLst>
              <a:ext uri="{C183D7F6-B498-43B3-948B-1728B52AA6E4}">
                <adec:decorative xmlns:adec="http://schemas.microsoft.com/office/drawing/2017/decorative" val="1"/>
              </a:ext>
            </a:extLst>
          </p:cNvPr>
          <p:cNvCxnSpPr/>
          <p:nvPr/>
        </p:nvCxnSpPr>
        <p:spPr>
          <a:xfrm flipH="1">
            <a:off x="5960195" y="158415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11" name="Rounded Rectangular Callout 10">
            <a:extLst>
              <a:ext uri="{C183D7F6-B498-43B3-948B-1728B52AA6E4}">
                <adec:decorative xmlns:adec="http://schemas.microsoft.com/office/drawing/2017/decorative" val="1"/>
              </a:ext>
            </a:extLst>
          </p:cNvPr>
          <p:cNvSpPr/>
          <p:nvPr/>
        </p:nvSpPr>
        <p:spPr>
          <a:xfrm>
            <a:off x="1083010" y="1460500"/>
            <a:ext cx="4403390" cy="3531976"/>
          </a:xfrm>
          <a:prstGeom prst="wedgeRoundRectCallout">
            <a:avLst>
              <a:gd name="adj1" fmla="val -25696"/>
              <a:gd name="adj2" fmla="val 79220"/>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panose="020B0604020202020204"/>
            </a:endParaRPr>
          </a:p>
        </p:txBody>
      </p:sp>
      <p:sp>
        <p:nvSpPr>
          <p:cNvPr id="2" name="Title 1" hidden="1">
            <a:extLst>
              <a:ext uri="{FF2B5EF4-FFF2-40B4-BE49-F238E27FC236}">
                <a16:creationId xmlns:a16="http://schemas.microsoft.com/office/drawing/2014/main" id="{AC861435-26B6-42F0-9C92-7B1D4C27E048}"/>
              </a:ext>
            </a:extLst>
          </p:cNvPr>
          <p:cNvSpPr>
            <a:spLocks noGrp="1"/>
          </p:cNvSpPr>
          <p:nvPr>
            <p:ph type="title" idx="4294967295"/>
          </p:nvPr>
        </p:nvSpPr>
        <p:spPr/>
        <p:txBody>
          <a:bodyPr/>
          <a:lstStyle/>
          <a:p>
            <a:r>
              <a:rPr lang="en-US" dirty="0"/>
              <a:t>Reflection</a:t>
            </a:r>
          </a:p>
        </p:txBody>
      </p:sp>
    </p:spTree>
    <p:extLst>
      <p:ext uri="{BB962C8B-B14F-4D97-AF65-F5344CB8AC3E}">
        <p14:creationId xmlns:p14="http://schemas.microsoft.com/office/powerpoint/2010/main" val="137071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Quality Indicators header">
            <a:extLst>
              <a:ext uri="{FF2B5EF4-FFF2-40B4-BE49-F238E27FC236}">
                <a16:creationId xmlns:a16="http://schemas.microsoft.com/office/drawing/2014/main" id="{8F2E1CB0-BB40-0A4F-81AB-B9B3F22FF8E5}"/>
              </a:ext>
            </a:extLst>
          </p:cNvPr>
          <p:cNvGrpSpPr/>
          <p:nvPr/>
        </p:nvGrpSpPr>
        <p:grpSpPr>
          <a:xfrm>
            <a:off x="0" y="0"/>
            <a:ext cx="3761117" cy="959880"/>
            <a:chOff x="6874681" y="0"/>
            <a:chExt cx="2201980" cy="675971"/>
          </a:xfrm>
          <a:solidFill>
            <a:srgbClr val="6A4A62"/>
          </a:solidFill>
        </p:grpSpPr>
        <p:sp>
          <p:nvSpPr>
            <p:cNvPr id="9" name="Rectangle 8">
              <a:extLst>
                <a:ext uri="{FF2B5EF4-FFF2-40B4-BE49-F238E27FC236}">
                  <a16:creationId xmlns:a16="http://schemas.microsoft.com/office/drawing/2014/main" id="{62A73B2D-4E3A-CE43-8AB0-8AF82B5D915B}"/>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D6BBE72-78A0-3F4B-98B3-CF37A1E37613}"/>
                </a:ext>
              </a:extLst>
            </p:cNvPr>
            <p:cNvSpPr txBox="1"/>
            <p:nvPr/>
          </p:nvSpPr>
          <p:spPr>
            <a:xfrm>
              <a:off x="6990530" y="164591"/>
              <a:ext cx="1552782" cy="346790"/>
            </a:xfrm>
            <a:prstGeom prst="rect">
              <a:avLst/>
            </a:prstGeom>
            <a:grpFill/>
            <a:ln>
              <a:noFill/>
            </a:ln>
          </p:spPr>
          <p:txBody>
            <a:bodyPr wrap="square" rtlCol="0">
              <a:spAutoFit/>
            </a:bodyPr>
            <a:lstStyle/>
            <a:p>
              <a:r>
                <a:rPr lang="en-US" sz="2600" dirty="0">
                  <a:solidFill>
                    <a:schemeClr val="bg1"/>
                  </a:solidFill>
                </a:rPr>
                <a:t>Quality Indicator </a:t>
              </a:r>
            </a:p>
          </p:txBody>
        </p:sp>
      </p:grpSp>
      <p:sp>
        <p:nvSpPr>
          <p:cNvPr id="17" name="Content Placeholder 3"/>
          <p:cNvSpPr txBox="1">
            <a:spLocks/>
          </p:cNvSpPr>
          <p:nvPr/>
        </p:nvSpPr>
        <p:spPr>
          <a:xfrm>
            <a:off x="291548" y="1801013"/>
            <a:ext cx="4726279"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kumimoji="0" lang="en-US" sz="2400" b="0" i="0" u="none" strike="noStrike" kern="1200" cap="none" spc="0" normalizeH="0" baseline="0" noProof="0" dirty="0">
                <a:ln>
                  <a:noFill/>
                </a:ln>
                <a:solidFill>
                  <a:srgbClr val="6A4A62"/>
                </a:solidFill>
                <a:effectLst/>
                <a:uLnTx/>
                <a:uFillTx/>
                <a:latin typeface="Arial" panose="020B0604020202020204"/>
                <a:ea typeface="+mn-ea"/>
                <a:cs typeface="+mn-cs"/>
              </a:rPr>
              <a:t>To what extent did your district/school use best practices to </a:t>
            </a:r>
            <a:r>
              <a:rPr lang="en-US" sz="2400" b="1" dirty="0">
                <a:solidFill>
                  <a:srgbClr val="684860"/>
                </a:solidFill>
              </a:rPr>
              <a:t>document the impact of your CSMHS’s effectiveness on educational outcomes</a:t>
            </a:r>
            <a:r>
              <a:rPr kumimoji="0" lang="en-US" sz="2400" b="0" i="0" u="none" strike="noStrike" kern="1200" cap="none" spc="0" normalizeH="0" baseline="0" noProof="0" dirty="0">
                <a:ln>
                  <a:noFill/>
                </a:ln>
                <a:solidFill>
                  <a:srgbClr val="6A4A62"/>
                </a:solidFill>
                <a:effectLst/>
                <a:uLnTx/>
                <a:uFillTx/>
                <a:latin typeface="Arial" panose="020B0604020202020204"/>
                <a:ea typeface="+mn-ea"/>
                <a:cs typeface="+mn-cs"/>
              </a:rPr>
              <a:t>?</a:t>
            </a:r>
          </a:p>
        </p:txBody>
      </p:sp>
      <p:sp>
        <p:nvSpPr>
          <p:cNvPr id="6" name="TextBox 5"/>
          <p:cNvSpPr txBox="1"/>
          <p:nvPr/>
        </p:nvSpPr>
        <p:spPr>
          <a:xfrm>
            <a:off x="5702151" y="1097534"/>
            <a:ext cx="34597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A4A62"/>
                </a:solidFill>
                <a:effectLst/>
                <a:uLnTx/>
                <a:uFillTx/>
                <a:latin typeface="Arial" panose="020B0604020202020204"/>
                <a:ea typeface="+mn-ea"/>
                <a:cs typeface="+mn-cs"/>
              </a:rPr>
              <a:t>Best Practices</a:t>
            </a:r>
          </a:p>
        </p:txBody>
      </p:sp>
      <p:sp>
        <p:nvSpPr>
          <p:cNvPr id="23" name="TextBox 22"/>
          <p:cNvSpPr txBox="1"/>
          <p:nvPr/>
        </p:nvSpPr>
        <p:spPr>
          <a:xfrm>
            <a:off x="5702151" y="1801013"/>
            <a:ext cx="6093159" cy="4201150"/>
          </a:xfrm>
          <a:prstGeom prst="rect">
            <a:avLst/>
          </a:prstGeom>
          <a:noFill/>
        </p:spPr>
        <p:txBody>
          <a:bodyPr wrap="square" rtlCol="0">
            <a:spAutoFit/>
          </a:bodyPr>
          <a:lstStyle/>
          <a:p>
            <a:pPr marL="285750" lvl="0" indent="-285750">
              <a:lnSpc>
                <a:spcPct val="90000"/>
              </a:lnSpc>
              <a:spcBef>
                <a:spcPts val="1000"/>
              </a:spcBef>
              <a:buClr>
                <a:srgbClr val="684860"/>
              </a:buClr>
              <a:buFont typeface="Arial" panose="020B0604020202020204" pitchFamily="34" charset="0"/>
              <a:buChar char="•"/>
            </a:pPr>
            <a:r>
              <a:rPr lang="en-US" sz="2200" dirty="0"/>
              <a:t>Develop a theory of change about how mental health services or supports impact educational outcomes. </a:t>
            </a:r>
          </a:p>
          <a:p>
            <a:pPr marL="285750" lvl="0" indent="-285750">
              <a:lnSpc>
                <a:spcPct val="90000"/>
              </a:lnSpc>
              <a:spcBef>
                <a:spcPts val="1000"/>
              </a:spcBef>
              <a:buClr>
                <a:srgbClr val="684860"/>
              </a:buClr>
              <a:buFont typeface="Arial" panose="020B0604020202020204" pitchFamily="34" charset="0"/>
              <a:buChar char="•"/>
            </a:pPr>
            <a:r>
              <a:rPr lang="en-US" sz="2200" dirty="0"/>
              <a:t>Identify existing and potential data. </a:t>
            </a:r>
          </a:p>
          <a:p>
            <a:pPr marL="285750" lvl="0" indent="-285750">
              <a:lnSpc>
                <a:spcPct val="90000"/>
              </a:lnSpc>
              <a:spcBef>
                <a:spcPts val="1000"/>
              </a:spcBef>
              <a:buClr>
                <a:srgbClr val="684860"/>
              </a:buClr>
              <a:buFont typeface="Arial" panose="020B0604020202020204" pitchFamily="34" charset="0"/>
              <a:buChar char="•"/>
            </a:pPr>
            <a:r>
              <a:rPr lang="en-US" sz="2200" dirty="0"/>
              <a:t>Develop a plan for data collection.</a:t>
            </a:r>
          </a:p>
          <a:p>
            <a:pPr marL="285750" indent="-285750">
              <a:lnSpc>
                <a:spcPct val="90000"/>
              </a:lnSpc>
              <a:spcBef>
                <a:spcPts val="1000"/>
              </a:spcBef>
              <a:buClr>
                <a:srgbClr val="684860"/>
              </a:buClr>
              <a:buFont typeface="Arial" panose="020B0604020202020204" pitchFamily="34" charset="0"/>
              <a:buChar char="•"/>
            </a:pPr>
            <a:r>
              <a:rPr lang="en-US" sz="2200" dirty="0"/>
              <a:t>Establish data infrastructure that allows for easy collection, analysis, and reporting.</a:t>
            </a:r>
          </a:p>
          <a:p>
            <a:pPr marL="285750" indent="-285750">
              <a:lnSpc>
                <a:spcPct val="90000"/>
              </a:lnSpc>
              <a:spcBef>
                <a:spcPts val="1000"/>
              </a:spcBef>
              <a:buClr>
                <a:srgbClr val="684860"/>
              </a:buClr>
              <a:buFont typeface="Arial" panose="020B0604020202020204" pitchFamily="34" charset="0"/>
              <a:buChar char="•"/>
            </a:pPr>
            <a:r>
              <a:rPr lang="en-US" sz="2200" dirty="0"/>
              <a:t>Examine educational data to understand student progress and service impact.</a:t>
            </a:r>
          </a:p>
          <a:p>
            <a:pPr marL="285750" lvl="0" indent="-285750">
              <a:lnSpc>
                <a:spcPct val="90000"/>
              </a:lnSpc>
              <a:spcBef>
                <a:spcPts val="1000"/>
              </a:spcBef>
              <a:buClr>
                <a:srgbClr val="684860"/>
              </a:buClr>
              <a:buFont typeface="Arial" panose="020B0604020202020204" pitchFamily="34" charset="0"/>
              <a:buChar char="•"/>
            </a:pPr>
            <a:r>
              <a:rPr lang="en-US" sz="2200" dirty="0"/>
              <a:t>Engage diverse individuals to provide qualitative feedback.</a:t>
            </a:r>
          </a:p>
        </p:txBody>
      </p:sp>
      <p:cxnSp>
        <p:nvCxnSpPr>
          <p:cNvPr id="13" name="Straight Connector 12">
            <a:extLst>
              <a:ext uri="{C183D7F6-B498-43B3-948B-1728B52AA6E4}">
                <adec:decorative xmlns:adec="http://schemas.microsoft.com/office/drawing/2017/decorative" val="1"/>
              </a:ext>
            </a:extLst>
          </p:cNvPr>
          <p:cNvCxnSpPr/>
          <p:nvPr/>
        </p:nvCxnSpPr>
        <p:spPr>
          <a:xfrm flipH="1">
            <a:off x="5339517" y="1913880"/>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0278230D-AAD4-40AD-AB12-94899FE94FB2}"/>
              </a:ext>
            </a:extLst>
          </p:cNvPr>
          <p:cNvSpPr>
            <a:spLocks noGrp="1"/>
          </p:cNvSpPr>
          <p:nvPr>
            <p:ph type="title"/>
          </p:nvPr>
        </p:nvSpPr>
        <p:spPr/>
        <p:txBody>
          <a:bodyPr/>
          <a:lstStyle/>
          <a:p>
            <a:r>
              <a:rPr lang="en-US" dirty="0"/>
              <a:t>Quality</a:t>
            </a:r>
            <a:r>
              <a:rPr lang="en-US" baseline="0" dirty="0"/>
              <a:t> Indicator</a:t>
            </a:r>
            <a:endParaRPr lang="en-US" dirty="0"/>
          </a:p>
        </p:txBody>
      </p:sp>
      <p:sp>
        <p:nvSpPr>
          <p:cNvPr id="11" name="Footer Placeholder 5">
            <a:extLst>
              <a:ext uri="{FF2B5EF4-FFF2-40B4-BE49-F238E27FC236}">
                <a16:creationId xmlns:a16="http://schemas.microsoft.com/office/drawing/2014/main" id="{9C2A6106-879A-234F-A152-BE16FF5FF6C7}"/>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41850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Quality Indicators header">
            <a:extLst>
              <a:ext uri="{FF2B5EF4-FFF2-40B4-BE49-F238E27FC236}">
                <a16:creationId xmlns:a16="http://schemas.microsoft.com/office/drawing/2014/main" id="{9A1DA317-E89D-0C44-BBFB-21F014277087}"/>
              </a:ext>
            </a:extLst>
          </p:cNvPr>
          <p:cNvGrpSpPr/>
          <p:nvPr/>
        </p:nvGrpSpPr>
        <p:grpSpPr>
          <a:xfrm>
            <a:off x="0" y="0"/>
            <a:ext cx="3761117" cy="959880"/>
            <a:chOff x="6874681" y="0"/>
            <a:chExt cx="2201980" cy="675971"/>
          </a:xfrm>
          <a:solidFill>
            <a:srgbClr val="6A4A62"/>
          </a:solidFill>
        </p:grpSpPr>
        <p:sp>
          <p:nvSpPr>
            <p:cNvPr id="9" name="Rectangle 8">
              <a:extLst>
                <a:ext uri="{FF2B5EF4-FFF2-40B4-BE49-F238E27FC236}">
                  <a16:creationId xmlns:a16="http://schemas.microsoft.com/office/drawing/2014/main" id="{6554797E-5375-3D4D-8B28-9AD788212240}"/>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753F521-1C84-FC43-854B-59A57FF6444B}"/>
                </a:ext>
              </a:extLst>
            </p:cNvPr>
            <p:cNvSpPr txBox="1"/>
            <p:nvPr/>
          </p:nvSpPr>
          <p:spPr>
            <a:xfrm>
              <a:off x="6990530" y="164591"/>
              <a:ext cx="1552782" cy="346790"/>
            </a:xfrm>
            <a:prstGeom prst="rect">
              <a:avLst/>
            </a:prstGeom>
            <a:grpFill/>
            <a:ln>
              <a:noFill/>
            </a:ln>
          </p:spPr>
          <p:txBody>
            <a:bodyPr wrap="square" rtlCol="0">
              <a:spAutoFit/>
            </a:bodyPr>
            <a:lstStyle/>
            <a:p>
              <a:r>
                <a:rPr lang="en-US" sz="2600" dirty="0">
                  <a:solidFill>
                    <a:schemeClr val="bg1"/>
                  </a:solidFill>
                </a:rPr>
                <a:t>Quality Indicator </a:t>
              </a:r>
            </a:p>
          </p:txBody>
        </p:sp>
      </p:grpSp>
      <p:sp>
        <p:nvSpPr>
          <p:cNvPr id="17" name="Content Placeholder 3"/>
          <p:cNvSpPr txBox="1">
            <a:spLocks/>
          </p:cNvSpPr>
          <p:nvPr/>
        </p:nvSpPr>
        <p:spPr>
          <a:xfrm>
            <a:off x="564506" y="1801013"/>
            <a:ext cx="4453321"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kumimoji="0" lang="en-US" sz="2400" b="0" i="0" u="none" strike="noStrike" kern="1200" cap="none" spc="0" normalizeH="0" baseline="0" noProof="0" dirty="0">
                <a:ln>
                  <a:noFill/>
                </a:ln>
                <a:solidFill>
                  <a:srgbClr val="6A4A62"/>
                </a:solidFill>
                <a:effectLst/>
                <a:uLnTx/>
                <a:uFillTx/>
                <a:latin typeface="Arial" panose="020B0604020202020204"/>
                <a:ea typeface="+mn-ea"/>
                <a:cs typeface="+mn-cs"/>
              </a:rPr>
              <a:t>To what extent did your district/school use best practices to </a:t>
            </a:r>
            <a:r>
              <a:rPr lang="en-US" sz="2400" b="1" dirty="0">
                <a:solidFill>
                  <a:srgbClr val="684860"/>
                </a:solidFill>
              </a:rPr>
              <a:t>document the impact of your CSMHS’s effectiveness on social, emotional, and behavioral outcomes</a:t>
            </a:r>
            <a:r>
              <a:rPr kumimoji="0" lang="en-US" sz="2400" b="0" i="0" u="none" strike="noStrike" kern="1200" cap="none" spc="0" normalizeH="0" baseline="0" noProof="0" dirty="0">
                <a:ln>
                  <a:noFill/>
                </a:ln>
                <a:solidFill>
                  <a:srgbClr val="6A4A62"/>
                </a:solidFill>
                <a:effectLst/>
                <a:uLnTx/>
                <a:uFillTx/>
                <a:latin typeface="Arial" panose="020B0604020202020204"/>
                <a:ea typeface="+mn-ea"/>
                <a:cs typeface="+mn-cs"/>
              </a:rPr>
              <a:t>?</a:t>
            </a:r>
          </a:p>
        </p:txBody>
      </p:sp>
      <p:sp>
        <p:nvSpPr>
          <p:cNvPr id="6" name="TextBox 5"/>
          <p:cNvSpPr txBox="1"/>
          <p:nvPr/>
        </p:nvSpPr>
        <p:spPr>
          <a:xfrm>
            <a:off x="5832139" y="795196"/>
            <a:ext cx="34597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A4A62"/>
                </a:solidFill>
                <a:effectLst/>
                <a:uLnTx/>
                <a:uFillTx/>
                <a:latin typeface="Arial" panose="020B0604020202020204"/>
                <a:ea typeface="+mn-ea"/>
                <a:cs typeface="+mn-cs"/>
              </a:rPr>
              <a:t>Best Practices</a:t>
            </a:r>
          </a:p>
        </p:txBody>
      </p:sp>
      <p:sp>
        <p:nvSpPr>
          <p:cNvPr id="23" name="TextBox 22"/>
          <p:cNvSpPr txBox="1"/>
          <p:nvPr/>
        </p:nvSpPr>
        <p:spPr>
          <a:xfrm>
            <a:off x="5832139" y="1600468"/>
            <a:ext cx="6016959" cy="4389920"/>
          </a:xfrm>
          <a:prstGeom prst="rect">
            <a:avLst/>
          </a:prstGeom>
          <a:noFill/>
        </p:spPr>
        <p:txBody>
          <a:bodyPr wrap="square" rtlCol="0">
            <a:spAutoFit/>
          </a:bodyPr>
          <a:lstStyle/>
          <a:p>
            <a:pPr marL="285750" lvl="0" indent="-285750">
              <a:lnSpc>
                <a:spcPct val="90000"/>
              </a:lnSpc>
              <a:spcBef>
                <a:spcPts val="1000"/>
              </a:spcBef>
              <a:buClr>
                <a:srgbClr val="684860"/>
              </a:buClr>
              <a:buFont typeface="Arial" panose="020B0604020202020204" pitchFamily="34" charset="0"/>
              <a:buChar char="•"/>
            </a:pPr>
            <a:r>
              <a:rPr lang="en-US" sz="2200" dirty="0"/>
              <a:t>Develop a theory of change about how mental health services or supports affect social, emotional, and behavioral outcomes. </a:t>
            </a:r>
          </a:p>
          <a:p>
            <a:pPr marL="285750" lvl="0" indent="-285750">
              <a:lnSpc>
                <a:spcPct val="90000"/>
              </a:lnSpc>
              <a:spcBef>
                <a:spcPts val="1000"/>
              </a:spcBef>
              <a:buClr>
                <a:srgbClr val="684860"/>
              </a:buClr>
              <a:buFont typeface="Arial" panose="020B0604020202020204" pitchFamily="34" charset="0"/>
              <a:buChar char="•"/>
            </a:pPr>
            <a:r>
              <a:rPr lang="en-US" sz="2200" dirty="0"/>
              <a:t>Identify existing and potential data. </a:t>
            </a:r>
          </a:p>
          <a:p>
            <a:pPr marL="285750" lvl="0" indent="-285750">
              <a:lnSpc>
                <a:spcPct val="90000"/>
              </a:lnSpc>
              <a:spcBef>
                <a:spcPts val="1000"/>
              </a:spcBef>
              <a:buClr>
                <a:srgbClr val="684860"/>
              </a:buClr>
              <a:buFont typeface="Arial" panose="020B0604020202020204" pitchFamily="34" charset="0"/>
              <a:buChar char="•"/>
            </a:pPr>
            <a:r>
              <a:rPr lang="en-US" sz="2200" dirty="0"/>
              <a:t>Develop a plan for data collection.</a:t>
            </a:r>
          </a:p>
          <a:p>
            <a:pPr marL="285750" indent="-285750">
              <a:lnSpc>
                <a:spcPct val="90000"/>
              </a:lnSpc>
              <a:spcBef>
                <a:spcPts val="1000"/>
              </a:spcBef>
              <a:buClr>
                <a:srgbClr val="684860"/>
              </a:buClr>
              <a:buFont typeface="Arial" panose="020B0604020202020204" pitchFamily="34" charset="0"/>
              <a:buChar char="•"/>
            </a:pPr>
            <a:r>
              <a:rPr lang="en-US" sz="2200" dirty="0"/>
              <a:t>Establish data infrastructure that allows for easy collection, analysis, and reporting.</a:t>
            </a:r>
          </a:p>
          <a:p>
            <a:pPr marL="285750" indent="-285750">
              <a:lnSpc>
                <a:spcPct val="90000"/>
              </a:lnSpc>
              <a:spcBef>
                <a:spcPts val="1000"/>
              </a:spcBef>
              <a:buClr>
                <a:srgbClr val="684860"/>
              </a:buClr>
              <a:buFont typeface="Arial" panose="020B0604020202020204" pitchFamily="34" charset="0"/>
              <a:buChar char="•"/>
            </a:pPr>
            <a:r>
              <a:rPr lang="en-US" sz="2200" dirty="0"/>
              <a:t>Examine social, emotional, and behavioral data to understand student progress and service impact.</a:t>
            </a:r>
          </a:p>
          <a:p>
            <a:pPr marL="285750" lvl="0" indent="-285750">
              <a:lnSpc>
                <a:spcPct val="90000"/>
              </a:lnSpc>
              <a:spcBef>
                <a:spcPts val="1000"/>
              </a:spcBef>
              <a:buClr>
                <a:srgbClr val="684860"/>
              </a:buClr>
              <a:buFont typeface="Arial" panose="020B0604020202020204" pitchFamily="34" charset="0"/>
              <a:buChar char="•"/>
            </a:pPr>
            <a:r>
              <a:rPr lang="en-US" sz="2200" dirty="0"/>
              <a:t>Engage diverse individuals to provide qualitative feedback.</a:t>
            </a:r>
          </a:p>
        </p:txBody>
      </p:sp>
      <p:cxnSp>
        <p:nvCxnSpPr>
          <p:cNvPr id="12" name="Straight Connector 11">
            <a:extLst>
              <a:ext uri="{C183D7F6-B498-43B3-948B-1728B52AA6E4}">
                <adec:decorative xmlns:adec="http://schemas.microsoft.com/office/drawing/2017/decorative" val="1"/>
              </a:ext>
            </a:extLst>
          </p:cNvPr>
          <p:cNvCxnSpPr/>
          <p:nvPr/>
        </p:nvCxnSpPr>
        <p:spPr>
          <a:xfrm flipH="1">
            <a:off x="5418159" y="162034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CA0B1849-34E8-4091-9761-819F504A5BDB}"/>
              </a:ext>
            </a:extLst>
          </p:cNvPr>
          <p:cNvSpPr>
            <a:spLocks noGrp="1"/>
          </p:cNvSpPr>
          <p:nvPr>
            <p:ph type="title"/>
          </p:nvPr>
        </p:nvSpPr>
        <p:spPr/>
        <p:txBody>
          <a:bodyPr/>
          <a:lstStyle/>
          <a:p>
            <a:r>
              <a:rPr lang="en-US" dirty="0"/>
              <a:t>Quality Indicator</a:t>
            </a:r>
          </a:p>
        </p:txBody>
      </p:sp>
      <p:sp>
        <p:nvSpPr>
          <p:cNvPr id="13" name="Footer Placeholder 5">
            <a:extLst>
              <a:ext uri="{FF2B5EF4-FFF2-40B4-BE49-F238E27FC236}">
                <a16:creationId xmlns:a16="http://schemas.microsoft.com/office/drawing/2014/main" id="{4B43A860-371D-B046-9082-F00B4BFFF9E3}"/>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593389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lpful Tips post-it note">
            <a:extLst>
              <a:ext uri="{FF2B5EF4-FFF2-40B4-BE49-F238E27FC236}">
                <a16:creationId xmlns:a16="http://schemas.microsoft.com/office/drawing/2014/main" id="{8F6E570F-4AE3-4888-811B-8514DC793D01}"/>
              </a:ext>
            </a:extLst>
          </p:cNvPr>
          <p:cNvPicPr>
            <a:picLocks noChangeAspect="1"/>
          </p:cNvPicPr>
          <p:nvPr/>
        </p:nvPicPr>
        <p:blipFill rotWithShape="1">
          <a:blip r:embed="rId3">
            <a:duotone>
              <a:schemeClr val="accent6">
                <a:shade val="45000"/>
                <a:satMod val="135000"/>
              </a:schemeClr>
              <a:prstClr val="white"/>
            </a:duotone>
          </a:blip>
          <a:srcRect l="9774" t="5770" r="14762" b="8856"/>
          <a:stretch/>
        </p:blipFill>
        <p:spPr>
          <a:xfrm>
            <a:off x="898048" y="1249475"/>
            <a:ext cx="3600506" cy="4022442"/>
          </a:xfrm>
          <a:prstGeom prst="rect">
            <a:avLst/>
          </a:prstGeom>
          <a:effectLst/>
        </p:spPr>
      </p:pic>
      <p:sp>
        <p:nvSpPr>
          <p:cNvPr id="7" name="Title 1"/>
          <p:cNvSpPr>
            <a:spLocks noGrp="1"/>
          </p:cNvSpPr>
          <p:nvPr>
            <p:ph type="title"/>
          </p:nvPr>
        </p:nvSpPr>
        <p:spPr>
          <a:xfrm>
            <a:off x="5476454" y="550656"/>
            <a:ext cx="6715546" cy="825958"/>
          </a:xfrm>
        </p:spPr>
        <p:txBody>
          <a:bodyPr vert="horz" lIns="91440" tIns="45720" rIns="91440" bIns="45720" rtlCol="0" anchor="b">
            <a:noAutofit/>
          </a:bodyPr>
          <a:lstStyle/>
          <a:p>
            <a:r>
              <a:rPr lang="en-US" sz="2800" dirty="0"/>
              <a:t>Select Educational, Social, Emotional, and Behavioral Data That:</a:t>
            </a:r>
            <a:endParaRPr lang="en-US" sz="2700" dirty="0"/>
          </a:p>
        </p:txBody>
      </p:sp>
      <p:sp>
        <p:nvSpPr>
          <p:cNvPr id="8" name="Content Placeholder 3">
            <a:extLst>
              <a:ext uri="{FF2B5EF4-FFF2-40B4-BE49-F238E27FC236}">
                <a16:creationId xmlns:a16="http://schemas.microsoft.com/office/drawing/2014/main" id="{9CA16F50-3AC3-6B47-AC9D-8A3F34E9E6D4}"/>
              </a:ext>
            </a:extLst>
          </p:cNvPr>
          <p:cNvSpPr>
            <a:spLocks noGrp="1"/>
          </p:cNvSpPr>
          <p:nvPr>
            <p:ph sz="half" idx="4294967295"/>
          </p:nvPr>
        </p:nvSpPr>
        <p:spPr>
          <a:xfrm>
            <a:off x="5769610" y="1478214"/>
            <a:ext cx="5444490" cy="4184004"/>
          </a:xfrm>
          <a:prstGeom prst="rect">
            <a:avLst/>
          </a:prstGeom>
        </p:spPr>
        <p:txBody>
          <a:bodyPr vert="horz" lIns="91440" tIns="45720" rIns="91440" bIns="45720" rtlCol="0">
            <a:normAutofit lnSpcReduction="10000"/>
          </a:bodyPr>
          <a:lstStyle/>
          <a:p>
            <a:pPr>
              <a:buClr>
                <a:srgbClr val="684860"/>
              </a:buClr>
            </a:pPr>
            <a:r>
              <a:rPr lang="en-US" sz="2400" dirty="0"/>
              <a:t>Are </a:t>
            </a:r>
            <a:r>
              <a:rPr lang="en-US" sz="2400" b="1" dirty="0"/>
              <a:t>likely to be affected </a:t>
            </a:r>
            <a:r>
              <a:rPr lang="en-US" sz="2400" dirty="0"/>
              <a:t>by school mental health services and supports</a:t>
            </a:r>
          </a:p>
          <a:p>
            <a:pPr>
              <a:buClr>
                <a:srgbClr val="684860"/>
              </a:buClr>
            </a:pPr>
            <a:r>
              <a:rPr lang="en-US" sz="2400" dirty="0"/>
              <a:t>Are </a:t>
            </a:r>
            <a:r>
              <a:rPr lang="en-US" sz="2400" b="1" dirty="0"/>
              <a:t>readily available or could be reasonably collected </a:t>
            </a:r>
            <a:r>
              <a:rPr lang="en-US" sz="2400" dirty="0"/>
              <a:t>(e.g., attendance, self-reported distress and well being)</a:t>
            </a:r>
          </a:p>
          <a:p>
            <a:pPr>
              <a:buClr>
                <a:srgbClr val="684860"/>
              </a:buClr>
            </a:pPr>
            <a:r>
              <a:rPr lang="en-US" sz="2400" dirty="0"/>
              <a:t>Are of </a:t>
            </a:r>
            <a:r>
              <a:rPr lang="en-US" sz="2400" b="1" dirty="0"/>
              <a:t>most importance and most useful </a:t>
            </a:r>
            <a:r>
              <a:rPr lang="en-US" sz="2400" dirty="0"/>
              <a:t>to different groups who use, fund, or are affected by the services and supports</a:t>
            </a:r>
          </a:p>
          <a:p>
            <a:pPr>
              <a:buClr>
                <a:srgbClr val="684860"/>
              </a:buClr>
            </a:pPr>
            <a:r>
              <a:rPr lang="en-US" sz="2400" b="1" dirty="0"/>
              <a:t>Can be shared </a:t>
            </a:r>
            <a:r>
              <a:rPr lang="en-US" sz="2400" dirty="0"/>
              <a:t>within and beyond the school team</a:t>
            </a:r>
          </a:p>
          <a:p>
            <a:pPr marL="0" indent="0">
              <a:buNone/>
            </a:pPr>
            <a:endParaRPr lang="en-US" sz="2400" dirty="0"/>
          </a:p>
          <a:p>
            <a:pPr marL="0" indent="0">
              <a:buNone/>
            </a:pPr>
            <a:endParaRPr lang="en-US" sz="2400" dirty="0"/>
          </a:p>
          <a:p>
            <a:pPr marL="742950" lvl="1">
              <a:spcBef>
                <a:spcPts val="1000"/>
              </a:spcBef>
              <a:buClr>
                <a:srgbClr val="6A4A62"/>
              </a:buClr>
            </a:pPr>
            <a:endParaRPr lang="en-US" sz="1800" dirty="0"/>
          </a:p>
          <a:p>
            <a:pPr marL="742950" lvl="1">
              <a:spcBef>
                <a:spcPts val="1000"/>
              </a:spcBef>
              <a:buClr>
                <a:srgbClr val="6A4A62"/>
              </a:buClr>
            </a:pPr>
            <a:endParaRPr lang="en-US" sz="1600" dirty="0"/>
          </a:p>
        </p:txBody>
      </p:sp>
      <p:cxnSp>
        <p:nvCxnSpPr>
          <p:cNvPr id="11" name="Straight Connector 10">
            <a:extLst>
              <a:ext uri="{C183D7F6-B498-43B3-948B-1728B52AA6E4}">
                <adec:decorative xmlns:adec="http://schemas.microsoft.com/office/drawing/2017/decorative" val="1"/>
              </a:ext>
            </a:extLst>
          </p:cNvPr>
          <p:cNvCxnSpPr/>
          <p:nvPr/>
        </p:nvCxnSpPr>
        <p:spPr>
          <a:xfrm flipH="1">
            <a:off x="5264514" y="167917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9FF5496D-4EA5-8642-BA2A-E0CA494BBB45}"/>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440919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Resources header">
            <a:extLst>
              <a:ext uri="{FF2B5EF4-FFF2-40B4-BE49-F238E27FC236}">
                <a16:creationId xmlns:a16="http://schemas.microsoft.com/office/drawing/2014/main" id="{552F4678-1222-8A41-86CA-7D94CA012003}"/>
              </a:ext>
            </a:extLst>
          </p:cNvPr>
          <p:cNvGrpSpPr/>
          <p:nvPr/>
        </p:nvGrpSpPr>
        <p:grpSpPr>
          <a:xfrm>
            <a:off x="9922681" y="0"/>
            <a:ext cx="2269319" cy="682388"/>
            <a:chOff x="6874681" y="0"/>
            <a:chExt cx="2269319" cy="682388"/>
          </a:xfrm>
        </p:grpSpPr>
        <p:sp>
          <p:nvSpPr>
            <p:cNvPr id="8" name="Rectangle 8">
              <a:extLst>
                <a:ext uri="{FF2B5EF4-FFF2-40B4-BE49-F238E27FC236}">
                  <a16:creationId xmlns:a16="http://schemas.microsoft.com/office/drawing/2014/main" id="{231E215C-09B5-8F43-98AF-1BF0EF43AF3E}"/>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C5A6A5FA-AD9C-8744-8745-E65FB8BF1B3F}"/>
                </a:ext>
              </a:extLst>
            </p:cNvPr>
            <p:cNvSpPr txBox="1"/>
            <p:nvPr/>
          </p:nvSpPr>
          <p:spPr>
            <a:xfrm>
              <a:off x="7414792" y="141139"/>
              <a:ext cx="1457316"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Resources</a:t>
              </a:r>
            </a:p>
          </p:txBody>
        </p:sp>
      </p:grpSp>
      <p:sp>
        <p:nvSpPr>
          <p:cNvPr id="5" name="Rectangle 4"/>
          <p:cNvSpPr/>
          <p:nvPr/>
        </p:nvSpPr>
        <p:spPr>
          <a:xfrm>
            <a:off x="304799" y="258247"/>
            <a:ext cx="9345989" cy="584775"/>
          </a:xfrm>
          <a:prstGeom prst="rect">
            <a:avLst/>
          </a:prstGeom>
        </p:spPr>
        <p:txBody>
          <a:bodyPr wrap="square">
            <a:spAutoFit/>
          </a:bodyPr>
          <a:lstStyle/>
          <a:p>
            <a:r>
              <a:rPr lang="en-US" sz="3200" b="1" dirty="0">
                <a:solidFill>
                  <a:srgbClr val="684860"/>
                </a:solidFill>
              </a:rPr>
              <a:t>https://</a:t>
            </a:r>
            <a:r>
              <a:rPr lang="en-US" sz="3200" b="1" dirty="0" err="1">
                <a:solidFill>
                  <a:srgbClr val="684860"/>
                </a:solidFill>
              </a:rPr>
              <a:t>healthysafechildren.org</a:t>
            </a:r>
            <a:r>
              <a:rPr lang="en-US" sz="3200" b="1" dirty="0">
                <a:solidFill>
                  <a:srgbClr val="684860"/>
                </a:solidFill>
              </a:rPr>
              <a:t>/learning-portal</a:t>
            </a:r>
          </a:p>
        </p:txBody>
      </p:sp>
      <p:sp>
        <p:nvSpPr>
          <p:cNvPr id="3" name="Rectangle 2">
            <a:extLst>
              <a:ext uri="{FF2B5EF4-FFF2-40B4-BE49-F238E27FC236}">
                <a16:creationId xmlns:a16="http://schemas.microsoft.com/office/drawing/2014/main" id="{93976775-06F5-7248-8F5C-1F573ED2CAE4}"/>
              </a:ext>
            </a:extLst>
          </p:cNvPr>
          <p:cNvSpPr/>
          <p:nvPr/>
        </p:nvSpPr>
        <p:spPr>
          <a:xfrm>
            <a:off x="3553306" y="5834913"/>
            <a:ext cx="5085386" cy="307777"/>
          </a:xfrm>
          <a:prstGeom prst="rect">
            <a:avLst/>
          </a:prstGeom>
        </p:spPr>
        <p:txBody>
          <a:bodyPr wrap="square">
            <a:spAutoFit/>
          </a:bodyPr>
          <a:lstStyle/>
          <a:p>
            <a:r>
              <a:rPr lang="en-US" sz="1400" dirty="0"/>
              <a:t>Lever, N., Connors, E., Freeman, E., &amp; Stephan, S. (n.d.).</a:t>
            </a:r>
          </a:p>
        </p:txBody>
      </p:sp>
      <p:cxnSp>
        <p:nvCxnSpPr>
          <p:cNvPr id="10" name="Straight Connector 9">
            <a:extLst>
              <a:ext uri="{C183D7F6-B498-43B3-948B-1728B52AA6E4}">
                <adec:decorative xmlns:adec="http://schemas.microsoft.com/office/drawing/2017/decorative" val="1"/>
              </a:ext>
            </a:extLst>
          </p:cNvPr>
          <p:cNvCxnSpPr/>
          <p:nvPr/>
        </p:nvCxnSpPr>
        <p:spPr>
          <a:xfrm flipV="1">
            <a:off x="418840" y="1014630"/>
            <a:ext cx="8877560" cy="1"/>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12" name="Picture 11" descr="Screenshot of Implementing a Comprehensive School Mental Health Program modu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814" y="1371421"/>
            <a:ext cx="7602371" cy="4115157"/>
          </a:xfrm>
          <a:prstGeom prst="rect">
            <a:avLst/>
          </a:prstGeom>
        </p:spPr>
      </p:pic>
      <p:sp>
        <p:nvSpPr>
          <p:cNvPr id="2" name="Title 1" hidden="1">
            <a:extLst>
              <a:ext uri="{FF2B5EF4-FFF2-40B4-BE49-F238E27FC236}">
                <a16:creationId xmlns:a16="http://schemas.microsoft.com/office/drawing/2014/main" id="{8B0201D1-1275-4BB9-87A8-59BAA7DE3B4A}"/>
              </a:ext>
            </a:extLst>
          </p:cNvPr>
          <p:cNvSpPr>
            <a:spLocks noGrp="1"/>
          </p:cNvSpPr>
          <p:nvPr>
            <p:ph type="title" idx="4294967295"/>
          </p:nvPr>
        </p:nvSpPr>
        <p:spPr/>
        <p:txBody>
          <a:bodyPr/>
          <a:lstStyle/>
          <a:p>
            <a:r>
              <a:rPr lang="en-US" dirty="0"/>
              <a:t>Resources: Learning</a:t>
            </a:r>
            <a:r>
              <a:rPr lang="en-US" baseline="0" dirty="0"/>
              <a:t> Portal</a:t>
            </a:r>
            <a:endParaRPr lang="en-US" dirty="0"/>
          </a:p>
        </p:txBody>
      </p:sp>
    </p:spTree>
    <p:extLst>
      <p:ext uri="{BB962C8B-B14F-4D97-AF65-F5344CB8AC3E}">
        <p14:creationId xmlns:p14="http://schemas.microsoft.com/office/powerpoint/2010/main" val="3033771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Resources header ">
            <a:extLst>
              <a:ext uri="{FF2B5EF4-FFF2-40B4-BE49-F238E27FC236}">
                <a16:creationId xmlns:a16="http://schemas.microsoft.com/office/drawing/2014/main" id="{552F4678-1222-8A41-86CA-7D94CA012003}"/>
              </a:ext>
            </a:extLst>
          </p:cNvPr>
          <p:cNvGrpSpPr/>
          <p:nvPr/>
        </p:nvGrpSpPr>
        <p:grpSpPr>
          <a:xfrm>
            <a:off x="9922681" y="0"/>
            <a:ext cx="2269319" cy="682388"/>
            <a:chOff x="6874681" y="0"/>
            <a:chExt cx="2269319" cy="682388"/>
          </a:xfrm>
        </p:grpSpPr>
        <p:sp>
          <p:nvSpPr>
            <p:cNvPr id="6" name="Rectangle 8">
              <a:extLst>
                <a:ext uri="{FF2B5EF4-FFF2-40B4-BE49-F238E27FC236}">
                  <a16:creationId xmlns:a16="http://schemas.microsoft.com/office/drawing/2014/main" id="{231E215C-09B5-8F43-98AF-1BF0EF43AF3E}"/>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C5A6A5FA-AD9C-8744-8745-E65FB8BF1B3F}"/>
                </a:ext>
              </a:extLst>
            </p:cNvPr>
            <p:cNvSpPr txBox="1"/>
            <p:nvPr/>
          </p:nvSpPr>
          <p:spPr>
            <a:xfrm>
              <a:off x="7414792" y="141139"/>
              <a:ext cx="1457316"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Resources</a:t>
              </a:r>
            </a:p>
          </p:txBody>
        </p:sp>
      </p:grpSp>
      <p:pic>
        <p:nvPicPr>
          <p:cNvPr id="4" name="Picture 3" descr="Screenshot of Program Evaluation for Comprehensive School Mental Health Programs modu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598" y="977900"/>
            <a:ext cx="7985629" cy="5158716"/>
          </a:xfrm>
          <a:prstGeom prst="rect">
            <a:avLst/>
          </a:prstGeom>
        </p:spPr>
      </p:pic>
      <p:sp>
        <p:nvSpPr>
          <p:cNvPr id="2" name="Title 1" hidden="1">
            <a:extLst>
              <a:ext uri="{FF2B5EF4-FFF2-40B4-BE49-F238E27FC236}">
                <a16:creationId xmlns:a16="http://schemas.microsoft.com/office/drawing/2014/main" id="{A20C247F-C627-448E-B898-824DDD2916ED}"/>
              </a:ext>
            </a:extLst>
          </p:cNvPr>
          <p:cNvSpPr>
            <a:spLocks noGrp="1"/>
          </p:cNvSpPr>
          <p:nvPr>
            <p:ph type="title" idx="4294967295"/>
          </p:nvPr>
        </p:nvSpPr>
        <p:spPr/>
        <p:txBody>
          <a:bodyPr/>
          <a:lstStyle/>
          <a:p>
            <a:r>
              <a:rPr lang="en-US" dirty="0"/>
              <a:t>Program</a:t>
            </a:r>
            <a:r>
              <a:rPr lang="en-US" baseline="0" dirty="0"/>
              <a:t> Evaluation Module</a:t>
            </a:r>
            <a:endParaRPr lang="en-US" dirty="0"/>
          </a:p>
        </p:txBody>
      </p:sp>
    </p:spTree>
    <p:extLst>
      <p:ext uri="{BB962C8B-B14F-4D97-AF65-F5344CB8AC3E}">
        <p14:creationId xmlns:p14="http://schemas.microsoft.com/office/powerpoint/2010/main" val="88777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Resources header">
            <a:extLst>
              <a:ext uri="{FF2B5EF4-FFF2-40B4-BE49-F238E27FC236}">
                <a16:creationId xmlns:a16="http://schemas.microsoft.com/office/drawing/2014/main" id="{552F4678-1222-8A41-86CA-7D94CA012003}"/>
              </a:ext>
            </a:extLst>
          </p:cNvPr>
          <p:cNvGrpSpPr/>
          <p:nvPr/>
        </p:nvGrpSpPr>
        <p:grpSpPr>
          <a:xfrm>
            <a:off x="9922681" y="0"/>
            <a:ext cx="2269319" cy="682388"/>
            <a:chOff x="6874681" y="0"/>
            <a:chExt cx="2269319" cy="682388"/>
          </a:xfrm>
        </p:grpSpPr>
        <p:sp>
          <p:nvSpPr>
            <p:cNvPr id="6" name="Rectangle 8">
              <a:extLst>
                <a:ext uri="{FF2B5EF4-FFF2-40B4-BE49-F238E27FC236}">
                  <a16:creationId xmlns:a16="http://schemas.microsoft.com/office/drawing/2014/main" id="{231E215C-09B5-8F43-98AF-1BF0EF43AF3E}"/>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C5A6A5FA-AD9C-8744-8745-E65FB8BF1B3F}"/>
                </a:ext>
              </a:extLst>
            </p:cNvPr>
            <p:cNvSpPr txBox="1"/>
            <p:nvPr/>
          </p:nvSpPr>
          <p:spPr>
            <a:xfrm>
              <a:off x="7414792" y="141139"/>
              <a:ext cx="1457316"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Resources</a:t>
              </a:r>
            </a:p>
          </p:txBody>
        </p:sp>
      </p:grpSp>
      <p:pic>
        <p:nvPicPr>
          <p:cNvPr id="4" name="Picture 3" descr="Screenshot of Continuum of Program Evaluation module"/>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68763" y="833160"/>
            <a:ext cx="7430837" cy="5542239"/>
          </a:xfrm>
          <a:prstGeom prst="rect">
            <a:avLst/>
          </a:prstGeom>
        </p:spPr>
      </p:pic>
      <p:sp>
        <p:nvSpPr>
          <p:cNvPr id="2" name="Title 1" hidden="1">
            <a:extLst>
              <a:ext uri="{FF2B5EF4-FFF2-40B4-BE49-F238E27FC236}">
                <a16:creationId xmlns:a16="http://schemas.microsoft.com/office/drawing/2014/main" id="{7EE59A71-266A-4224-BAE9-ECF500B88F91}"/>
              </a:ext>
            </a:extLst>
          </p:cNvPr>
          <p:cNvSpPr>
            <a:spLocks noGrp="1"/>
          </p:cNvSpPr>
          <p:nvPr>
            <p:ph type="title" idx="4294967295"/>
          </p:nvPr>
        </p:nvSpPr>
        <p:spPr/>
        <p:txBody>
          <a:bodyPr/>
          <a:lstStyle/>
          <a:p>
            <a:r>
              <a:rPr lang="en-US" dirty="0"/>
              <a:t>Continuum of Program Evaluation Module</a:t>
            </a:r>
          </a:p>
        </p:txBody>
      </p:sp>
    </p:spTree>
    <p:extLst>
      <p:ext uri="{BB962C8B-B14F-4D97-AF65-F5344CB8AC3E}">
        <p14:creationId xmlns:p14="http://schemas.microsoft.com/office/powerpoint/2010/main" val="57013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Quality Indicator header">
            <a:extLst>
              <a:ext uri="{FF2B5EF4-FFF2-40B4-BE49-F238E27FC236}">
                <a16:creationId xmlns:a16="http://schemas.microsoft.com/office/drawing/2014/main" id="{F0BFDCED-A36E-B846-8054-80A1D02C188B}"/>
              </a:ext>
            </a:extLst>
          </p:cNvPr>
          <p:cNvGrpSpPr/>
          <p:nvPr/>
        </p:nvGrpSpPr>
        <p:grpSpPr>
          <a:xfrm>
            <a:off x="0" y="0"/>
            <a:ext cx="3761117" cy="959880"/>
            <a:chOff x="6874681" y="0"/>
            <a:chExt cx="2201980" cy="675971"/>
          </a:xfrm>
          <a:solidFill>
            <a:srgbClr val="6A4A62"/>
          </a:solidFill>
        </p:grpSpPr>
        <p:sp>
          <p:nvSpPr>
            <p:cNvPr id="12" name="Rectangle 8">
              <a:extLst>
                <a:ext uri="{FF2B5EF4-FFF2-40B4-BE49-F238E27FC236}">
                  <a16:creationId xmlns:a16="http://schemas.microsoft.com/office/drawing/2014/main" id="{6629F92B-99B1-6B42-98A8-D1FFE775D22B}"/>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B90F2D0-217A-D94A-98BA-F36ACC0FB011}"/>
                </a:ext>
              </a:extLst>
            </p:cNvPr>
            <p:cNvSpPr txBox="1"/>
            <p:nvPr/>
          </p:nvSpPr>
          <p:spPr>
            <a:xfrm>
              <a:off x="6990530" y="164591"/>
              <a:ext cx="1552782" cy="346790"/>
            </a:xfrm>
            <a:prstGeom prst="rect">
              <a:avLst/>
            </a:prstGeom>
            <a:grpFill/>
            <a:ln>
              <a:noFill/>
            </a:ln>
          </p:spPr>
          <p:txBody>
            <a:bodyPr wrap="square" rtlCol="0">
              <a:spAutoFit/>
            </a:bodyPr>
            <a:lstStyle/>
            <a:p>
              <a:r>
                <a:rPr lang="en-US" sz="2600" dirty="0">
                  <a:solidFill>
                    <a:schemeClr val="bg1"/>
                  </a:solidFill>
                </a:rPr>
                <a:t>Quality Indicator </a:t>
              </a:r>
            </a:p>
          </p:txBody>
        </p:sp>
      </p:grpSp>
      <p:sp>
        <p:nvSpPr>
          <p:cNvPr id="17" name="Content Placeholder 3"/>
          <p:cNvSpPr txBox="1">
            <a:spLocks/>
          </p:cNvSpPr>
          <p:nvPr/>
        </p:nvSpPr>
        <p:spPr>
          <a:xfrm>
            <a:off x="564506" y="1801013"/>
            <a:ext cx="4453321"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kumimoji="0" lang="en-US" sz="2400" b="0" i="0" u="none" strike="noStrike" kern="1200" cap="none" spc="0" normalizeH="0" baseline="0" noProof="0" dirty="0">
                <a:ln>
                  <a:noFill/>
                </a:ln>
                <a:solidFill>
                  <a:srgbClr val="6A4A62"/>
                </a:solidFill>
                <a:effectLst/>
                <a:uLnTx/>
                <a:uFillTx/>
                <a:latin typeface="Arial" panose="020B0604020202020204"/>
                <a:ea typeface="+mn-ea"/>
                <a:cs typeface="+mn-cs"/>
              </a:rPr>
              <a:t>To what extent did your district/school use best practices to </a:t>
            </a:r>
            <a:r>
              <a:rPr lang="en-US" sz="2400" b="1" dirty="0">
                <a:solidFill>
                  <a:srgbClr val="684860"/>
                </a:solidFill>
              </a:rPr>
              <a:t>disaggregate student mental health service and support data to examine student outcomes based on subpopulation characteristics</a:t>
            </a:r>
            <a:r>
              <a:rPr kumimoji="0" lang="en-US" sz="2400" b="0" i="0" u="none" strike="noStrike" kern="1200" cap="none" spc="0" normalizeH="0" baseline="0" noProof="0" dirty="0">
                <a:ln>
                  <a:noFill/>
                </a:ln>
                <a:solidFill>
                  <a:srgbClr val="6A4A62"/>
                </a:solidFill>
                <a:effectLst/>
                <a:uLnTx/>
                <a:uFillTx/>
                <a:latin typeface="Arial" panose="020B0604020202020204"/>
                <a:ea typeface="+mn-ea"/>
                <a:cs typeface="+mn-cs"/>
              </a:rPr>
              <a:t>?</a:t>
            </a:r>
          </a:p>
        </p:txBody>
      </p:sp>
      <p:sp>
        <p:nvSpPr>
          <p:cNvPr id="6" name="TextBox 5"/>
          <p:cNvSpPr txBox="1"/>
          <p:nvPr/>
        </p:nvSpPr>
        <p:spPr>
          <a:xfrm>
            <a:off x="5679742" y="976507"/>
            <a:ext cx="34597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A4A62"/>
                </a:solidFill>
                <a:effectLst/>
                <a:uLnTx/>
                <a:uFillTx/>
                <a:latin typeface="Arial" panose="020B0604020202020204"/>
                <a:ea typeface="+mn-ea"/>
                <a:cs typeface="+mn-cs"/>
              </a:rPr>
              <a:t>Best Practices</a:t>
            </a:r>
          </a:p>
        </p:txBody>
      </p:sp>
      <p:sp>
        <p:nvSpPr>
          <p:cNvPr id="23" name="TextBox 22"/>
          <p:cNvSpPr txBox="1"/>
          <p:nvPr/>
        </p:nvSpPr>
        <p:spPr>
          <a:xfrm>
            <a:off x="5679742" y="1744485"/>
            <a:ext cx="5928058" cy="3785652"/>
          </a:xfrm>
          <a:prstGeom prst="rect">
            <a:avLst/>
          </a:prstGeom>
          <a:noFill/>
        </p:spPr>
        <p:txBody>
          <a:bodyPr wrap="square" rtlCol="0">
            <a:spAutoFit/>
          </a:bodyPr>
          <a:lstStyle/>
          <a:p>
            <a:pPr marL="285750" lvl="0" indent="-285750">
              <a:lnSpc>
                <a:spcPct val="90000"/>
              </a:lnSpc>
              <a:spcBef>
                <a:spcPts val="1000"/>
              </a:spcBef>
              <a:buClr>
                <a:srgbClr val="684860"/>
              </a:buClr>
              <a:buFont typeface="Arial" panose="020B0604020202020204" pitchFamily="34" charset="0"/>
              <a:buChar char="•"/>
            </a:pPr>
            <a:r>
              <a:rPr lang="en-US" sz="2000" dirty="0"/>
              <a:t>Review current student information or data.</a:t>
            </a:r>
          </a:p>
          <a:p>
            <a:pPr marL="285750" lvl="0" indent="-285750">
              <a:lnSpc>
                <a:spcPct val="90000"/>
              </a:lnSpc>
              <a:spcBef>
                <a:spcPts val="1000"/>
              </a:spcBef>
              <a:buClr>
                <a:srgbClr val="684860"/>
              </a:buClr>
              <a:buFont typeface="Arial" panose="020B0604020202020204" pitchFamily="34" charset="0"/>
              <a:buChar char="•"/>
            </a:pPr>
            <a:r>
              <a:rPr lang="en-US" sz="2000" dirty="0"/>
              <a:t>Add variables relevant to subpopulation characteristics and develop a data collection plan. </a:t>
            </a:r>
          </a:p>
          <a:p>
            <a:pPr marL="285750" lvl="0" indent="-285750">
              <a:lnSpc>
                <a:spcPct val="90000"/>
              </a:lnSpc>
              <a:spcBef>
                <a:spcPts val="1000"/>
              </a:spcBef>
              <a:buClr>
                <a:srgbClr val="684860"/>
              </a:buClr>
              <a:buFont typeface="Arial" panose="020B0604020202020204" pitchFamily="34" charset="0"/>
              <a:buChar char="•"/>
            </a:pPr>
            <a:r>
              <a:rPr lang="en-US" sz="2000" dirty="0"/>
              <a:t>Identify student outcomes that inform action steps to improve service delivery and effectiveness.</a:t>
            </a:r>
          </a:p>
          <a:p>
            <a:pPr marL="285750" lvl="0" indent="-285750">
              <a:lnSpc>
                <a:spcPct val="90000"/>
              </a:lnSpc>
              <a:spcBef>
                <a:spcPts val="1000"/>
              </a:spcBef>
              <a:buClr>
                <a:srgbClr val="684860"/>
              </a:buClr>
              <a:buFont typeface="Arial" panose="020B0604020202020204" pitchFamily="34" charset="0"/>
              <a:buChar char="•"/>
            </a:pPr>
            <a:r>
              <a:rPr lang="en-US" sz="2000" dirty="0"/>
              <a:t>Examine overall student outcomes and compare to outcomes for subpopulations. </a:t>
            </a:r>
          </a:p>
          <a:p>
            <a:pPr marL="285750" lvl="0" indent="-285750">
              <a:lnSpc>
                <a:spcPct val="90000"/>
              </a:lnSpc>
              <a:spcBef>
                <a:spcPts val="1000"/>
              </a:spcBef>
              <a:buClr>
                <a:srgbClr val="684860"/>
              </a:buClr>
              <a:buFont typeface="Arial" panose="020B0604020202020204" pitchFamily="34" charset="0"/>
              <a:buChar char="•"/>
            </a:pPr>
            <a:r>
              <a:rPr lang="en-US" sz="2000" dirty="0"/>
              <a:t>Develop strategies to address inequities or disparities in mental health access or outcomes.</a:t>
            </a:r>
          </a:p>
        </p:txBody>
      </p:sp>
      <p:pic>
        <p:nvPicPr>
          <p:cNvPr id="14" name="Picture 1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18" name="Straight Connector 17">
            <a:extLst>
              <a:ext uri="{C183D7F6-B498-43B3-948B-1728B52AA6E4}">
                <adec:decorative xmlns:adec="http://schemas.microsoft.com/office/drawing/2017/decorative" val="1"/>
              </a:ext>
            </a:extLst>
          </p:cNvPr>
          <p:cNvCxnSpPr/>
          <p:nvPr/>
        </p:nvCxnSpPr>
        <p:spPr>
          <a:xfrm flipH="1">
            <a:off x="5328312" y="1759572"/>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0CAD1909-5027-4BD3-8470-E8969F57C5F1}"/>
              </a:ext>
            </a:extLst>
          </p:cNvPr>
          <p:cNvSpPr>
            <a:spLocks noGrp="1"/>
          </p:cNvSpPr>
          <p:nvPr>
            <p:ph type="title"/>
          </p:nvPr>
        </p:nvSpPr>
        <p:spPr/>
        <p:txBody>
          <a:bodyPr/>
          <a:lstStyle/>
          <a:p>
            <a:r>
              <a:rPr lang="en-US" dirty="0"/>
              <a:t>Quality Indicator</a:t>
            </a:r>
          </a:p>
        </p:txBody>
      </p:sp>
      <p:sp>
        <p:nvSpPr>
          <p:cNvPr id="15" name="Footer Placeholder 5">
            <a:extLst>
              <a:ext uri="{FF2B5EF4-FFF2-40B4-BE49-F238E27FC236}">
                <a16:creationId xmlns:a16="http://schemas.microsoft.com/office/drawing/2014/main" id="{2316E43E-0672-9A45-A4DC-A8D3FEE7732C}"/>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36692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24263" y="2597240"/>
            <a:ext cx="8738481" cy="2123658"/>
          </a:xfrm>
          <a:prstGeom prst="rect">
            <a:avLst/>
          </a:prstGeom>
        </p:spPr>
        <p:txBody>
          <a:bodyPr wrap="square">
            <a:spAutoFit/>
          </a:bodyPr>
          <a:lstStyle/>
          <a:p>
            <a:pPr algn="just"/>
            <a:r>
              <a:rPr lang="en-US" sz="2200" dirty="0"/>
              <a:t>The opinions expressed herein are the views of the Mental Health Technology Transfer Center Network and the National Center for School Mental Health and do not reflect the official position of the Department of Health and Human Services (DHHS), SAMHSA. No official support or endorsement of DHHS, SAMHSA, for the opinions described in this document is intended or should be inferred. </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grpSp>
        <p:nvGrpSpPr>
          <p:cNvPr id="4" name="Group 3">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5"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6"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sp>
        <p:nvSpPr>
          <p:cNvPr id="2" name="Title 1" hidden="1">
            <a:extLst>
              <a:ext uri="{FF2B5EF4-FFF2-40B4-BE49-F238E27FC236}">
                <a16:creationId xmlns:a16="http://schemas.microsoft.com/office/drawing/2014/main" id="{FA9D8674-B1BD-4164-BE6A-2FA1F19138CA}"/>
              </a:ext>
            </a:extLst>
          </p:cNvPr>
          <p:cNvSpPr>
            <a:spLocks noGrp="1"/>
          </p:cNvSpPr>
          <p:nvPr>
            <p:ph type="title" idx="4294967295"/>
          </p:nvPr>
        </p:nvSpPr>
        <p:spPr/>
        <p:txBody>
          <a:bodyPr/>
          <a:lstStyle/>
          <a:p>
            <a:r>
              <a:rPr lang="en-US" dirty="0"/>
              <a:t>Disclaimer</a:t>
            </a:r>
          </a:p>
        </p:txBody>
      </p:sp>
      <p:sp>
        <p:nvSpPr>
          <p:cNvPr id="11" name="Footer Placeholder 5">
            <a:extLst>
              <a:ext uri="{FF2B5EF4-FFF2-40B4-BE49-F238E27FC236}">
                <a16:creationId xmlns:a16="http://schemas.microsoft.com/office/drawing/2014/main" id="{11E809C9-D46F-5643-A199-F111449B0ACD}"/>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649682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Resources header">
            <a:extLst>
              <a:ext uri="{FF2B5EF4-FFF2-40B4-BE49-F238E27FC236}">
                <a16:creationId xmlns:a16="http://schemas.microsoft.com/office/drawing/2014/main" id="{552F4678-1222-8A41-86CA-7D94CA012003}"/>
              </a:ext>
            </a:extLst>
          </p:cNvPr>
          <p:cNvGrpSpPr/>
          <p:nvPr/>
        </p:nvGrpSpPr>
        <p:grpSpPr>
          <a:xfrm>
            <a:off x="9922681" y="0"/>
            <a:ext cx="2269319" cy="682388"/>
            <a:chOff x="6874681" y="0"/>
            <a:chExt cx="2269319" cy="682388"/>
          </a:xfrm>
        </p:grpSpPr>
        <p:sp>
          <p:nvSpPr>
            <p:cNvPr id="5" name="Rectangle 8">
              <a:extLst>
                <a:ext uri="{FF2B5EF4-FFF2-40B4-BE49-F238E27FC236}">
                  <a16:creationId xmlns:a16="http://schemas.microsoft.com/office/drawing/2014/main" id="{231E215C-09B5-8F43-98AF-1BF0EF43AF3E}"/>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C5A6A5FA-AD9C-8744-8745-E65FB8BF1B3F}"/>
                </a:ext>
              </a:extLst>
            </p:cNvPr>
            <p:cNvSpPr txBox="1"/>
            <p:nvPr/>
          </p:nvSpPr>
          <p:spPr>
            <a:xfrm>
              <a:off x="7414792" y="141139"/>
              <a:ext cx="1457316"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Resources</a:t>
              </a:r>
            </a:p>
          </p:txBody>
        </p:sp>
      </p:grpSp>
      <p:sp>
        <p:nvSpPr>
          <p:cNvPr id="3" name="Title 2">
            <a:extLst>
              <a:ext uri="{FF2B5EF4-FFF2-40B4-BE49-F238E27FC236}">
                <a16:creationId xmlns:a16="http://schemas.microsoft.com/office/drawing/2014/main" id="{043A6B62-0FC8-D844-9A2C-A526124C3EB8}"/>
              </a:ext>
            </a:extLst>
          </p:cNvPr>
          <p:cNvSpPr txBox="1">
            <a:spLocks/>
          </p:cNvSpPr>
          <p:nvPr/>
        </p:nvSpPr>
        <p:spPr>
          <a:xfrm>
            <a:off x="170439" y="20803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684860"/>
                </a:solidFill>
                <a:latin typeface="+mn-lt"/>
              </a:rPr>
              <a:t>Blueprint for Using Data to Reduce Disparities/Disproportionalities</a:t>
            </a:r>
          </a:p>
        </p:txBody>
      </p:sp>
      <p:sp>
        <p:nvSpPr>
          <p:cNvPr id="7" name="Content Placeholder 4">
            <a:extLst>
              <a:ext uri="{FF2B5EF4-FFF2-40B4-BE49-F238E27FC236}">
                <a16:creationId xmlns:a16="http://schemas.microsoft.com/office/drawing/2014/main" id="{2B564E06-D1FD-2846-BE28-B942EBE6D78F}"/>
              </a:ext>
            </a:extLst>
          </p:cNvPr>
          <p:cNvSpPr txBox="1">
            <a:spLocks/>
          </p:cNvSpPr>
          <p:nvPr/>
        </p:nvSpPr>
        <p:spPr>
          <a:xfrm>
            <a:off x="505978" y="1870769"/>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rgbClr val="684860"/>
              </a:buClr>
            </a:pPr>
            <a:r>
              <a:rPr lang="en-US" sz="2400" dirty="0"/>
              <a:t>Enables communities and states to develop and implement data-driven strategies</a:t>
            </a:r>
          </a:p>
          <a:p>
            <a:pPr>
              <a:buClr>
                <a:srgbClr val="684860"/>
              </a:buClr>
            </a:pPr>
            <a:r>
              <a:rPr lang="en-US" sz="2400" dirty="0"/>
              <a:t>Disaggregation of data to compare with local, county, state, or national data to assess differences and similarities or over- and under-representation </a:t>
            </a:r>
          </a:p>
        </p:txBody>
      </p:sp>
      <p:pic>
        <p:nvPicPr>
          <p:cNvPr id="8" name="Picture 7" descr="Thumbnail of the Blueprint for Using Data to Reduce Disparities/Disproportionalities in Human Services and Behavioral Health Ca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700" y="1219200"/>
            <a:ext cx="3708789" cy="4851396"/>
          </a:xfrm>
          <a:prstGeom prst="rect">
            <a:avLst/>
          </a:prstGeom>
        </p:spPr>
      </p:pic>
      <p:sp>
        <p:nvSpPr>
          <p:cNvPr id="9" name="TextBox 8">
            <a:extLst>
              <a:ext uri="{FF2B5EF4-FFF2-40B4-BE49-F238E27FC236}">
                <a16:creationId xmlns:a16="http://schemas.microsoft.com/office/drawing/2014/main" id="{EB547F82-18A5-4288-9928-FC132C4BA0D3}"/>
              </a:ext>
            </a:extLst>
          </p:cNvPr>
          <p:cNvSpPr txBox="1"/>
          <p:nvPr/>
        </p:nvSpPr>
        <p:spPr>
          <a:xfrm>
            <a:off x="5687578" y="6299630"/>
            <a:ext cx="7116147" cy="307777"/>
          </a:xfrm>
          <a:prstGeom prst="rect">
            <a:avLst/>
          </a:prstGeom>
          <a:noFill/>
        </p:spPr>
        <p:txBody>
          <a:bodyPr wrap="square" rtlCol="0">
            <a:spAutoFit/>
          </a:bodyPr>
          <a:lstStyle/>
          <a:p>
            <a:pPr algn="ctr"/>
            <a:r>
              <a:rPr lang="en-US" sz="1400" dirty="0"/>
              <a:t>Martinez, K., Francis, K., </a:t>
            </a:r>
            <a:r>
              <a:rPr lang="en-US" sz="1400" dirty="0" err="1"/>
              <a:t>Poirer</a:t>
            </a:r>
            <a:r>
              <a:rPr lang="en-US" sz="1400" dirty="0"/>
              <a:t>, J., Brown, L., &amp; Wang, M. (2013)</a:t>
            </a:r>
          </a:p>
        </p:txBody>
      </p:sp>
      <p:cxnSp>
        <p:nvCxnSpPr>
          <p:cNvPr id="2" name="Straight Connector 1">
            <a:extLst>
              <a:ext uri="{C183D7F6-B498-43B3-948B-1728B52AA6E4}">
                <adec:decorative xmlns:adec="http://schemas.microsoft.com/office/drawing/2017/decorative" val="1"/>
              </a:ext>
            </a:extLst>
          </p:cNvPr>
          <p:cNvCxnSpPr/>
          <p:nvPr/>
        </p:nvCxnSpPr>
        <p:spPr>
          <a:xfrm flipH="1">
            <a:off x="6103012" y="2014943"/>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10" name="Title 9" hidden="1">
            <a:extLst>
              <a:ext uri="{FF2B5EF4-FFF2-40B4-BE49-F238E27FC236}">
                <a16:creationId xmlns:a16="http://schemas.microsoft.com/office/drawing/2014/main" id="{23464B0C-1029-44EF-AC8A-90C51DF6929E}"/>
              </a:ext>
            </a:extLst>
          </p:cNvPr>
          <p:cNvSpPr>
            <a:spLocks noGrp="1"/>
          </p:cNvSpPr>
          <p:nvPr>
            <p:ph type="title" idx="4294967295"/>
          </p:nvPr>
        </p:nvSpPr>
        <p:spPr/>
        <p:txBody>
          <a:bodyPr/>
          <a:lstStyle/>
          <a:p>
            <a:pPr rtl="0" eaLnBrk="1" latinLnBrk="0" hangingPunct="1"/>
            <a:r>
              <a:rPr lang="en-US" sz="3600" b="1" kern="1200" dirty="0">
                <a:solidFill>
                  <a:srgbClr val="684860"/>
                </a:solidFill>
                <a:effectLst/>
                <a:latin typeface="Arial" panose="020B0604020202020204" pitchFamily="34" charset="0"/>
                <a:ea typeface="+mn-ea"/>
                <a:cs typeface="+mn-cs"/>
              </a:rPr>
              <a:t>Blueprint for Using Data to Reduce Disparities/Disproportionalities</a:t>
            </a:r>
            <a:endParaRPr lang="en-US" dirty="0">
              <a:effectLst/>
            </a:endParaRPr>
          </a:p>
          <a:p>
            <a:endParaRPr lang="en-US" dirty="0"/>
          </a:p>
        </p:txBody>
      </p:sp>
    </p:spTree>
    <p:extLst>
      <p:ext uri="{BB962C8B-B14F-4D97-AF65-F5344CB8AC3E}">
        <p14:creationId xmlns:p14="http://schemas.microsoft.com/office/powerpoint/2010/main" val="3439371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EFFDDE8-D3D7-4C0A-AD0C-C2157C9829B9}"/>
              </a:ext>
            </a:extLst>
          </p:cNvPr>
          <p:cNvSpPr txBox="1">
            <a:spLocks/>
          </p:cNvSpPr>
          <p:nvPr/>
        </p:nvSpPr>
        <p:spPr>
          <a:xfrm>
            <a:off x="1153843" y="1812785"/>
            <a:ext cx="3614100" cy="27176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4300" b="1" dirty="0">
                <a:solidFill>
                  <a:srgbClr val="6A4A62"/>
                </a:solidFill>
              </a:rPr>
              <a:t>Reflection:</a:t>
            </a:r>
          </a:p>
          <a:p>
            <a:pPr marL="0" indent="0">
              <a:spcAft>
                <a:spcPts val="600"/>
              </a:spcAft>
              <a:buFont typeface="Arial" panose="020B0604020202020204" pitchFamily="34" charset="0"/>
              <a:buNone/>
            </a:pPr>
            <a:r>
              <a:rPr lang="en-US" sz="2200" dirty="0">
                <a:solidFill>
                  <a:srgbClr val="6A4A62"/>
                </a:solidFill>
              </a:rPr>
              <a:t>What barriers does your district have related to collecting or sharing data?  </a:t>
            </a:r>
          </a:p>
          <a:p>
            <a:pPr marL="0" indent="0">
              <a:spcAft>
                <a:spcPts val="600"/>
              </a:spcAft>
              <a:buFont typeface="Arial" panose="020B0604020202020204" pitchFamily="34" charset="0"/>
              <a:buNone/>
            </a:pPr>
            <a:r>
              <a:rPr lang="en-US" sz="2200" dirty="0">
                <a:solidFill>
                  <a:srgbClr val="6A4A62"/>
                </a:solidFill>
              </a:rPr>
              <a:t>What actions do you think could help address these barriers?</a:t>
            </a:r>
          </a:p>
          <a:p>
            <a:pPr marL="0" indent="0">
              <a:spcAft>
                <a:spcPts val="600"/>
              </a:spcAft>
              <a:buFont typeface="Arial" panose="020B0604020202020204" pitchFamily="34" charset="0"/>
              <a:buNone/>
            </a:pPr>
            <a:endParaRPr lang="en-US" sz="3000" dirty="0">
              <a:solidFill>
                <a:srgbClr val="6A4A62"/>
              </a:solidFill>
            </a:endParaRPr>
          </a:p>
        </p:txBody>
      </p:sp>
      <p:sp>
        <p:nvSpPr>
          <p:cNvPr id="7" name="Title 1"/>
          <p:cNvSpPr>
            <a:spLocks noGrp="1"/>
          </p:cNvSpPr>
          <p:nvPr>
            <p:ph type="title"/>
          </p:nvPr>
        </p:nvSpPr>
        <p:spPr>
          <a:xfrm>
            <a:off x="5592486" y="870216"/>
            <a:ext cx="6278385" cy="597219"/>
          </a:xfrm>
        </p:spPr>
        <p:txBody>
          <a:bodyPr vert="horz" lIns="91440" tIns="45720" rIns="91440" bIns="45720" rtlCol="0" anchor="b">
            <a:noAutofit/>
          </a:bodyPr>
          <a:lstStyle/>
          <a:p>
            <a:r>
              <a:rPr lang="en-US" sz="2800" dirty="0"/>
              <a:t>Common Barriers to Collecting and Sharing Data</a:t>
            </a:r>
          </a:p>
        </p:txBody>
      </p:sp>
      <p:sp>
        <p:nvSpPr>
          <p:cNvPr id="8" name="Content Placeholder 3">
            <a:extLst>
              <a:ext uri="{FF2B5EF4-FFF2-40B4-BE49-F238E27FC236}">
                <a16:creationId xmlns:a16="http://schemas.microsoft.com/office/drawing/2014/main" id="{9CA16F50-3AC3-6B47-AC9D-8A3F34E9E6D4}"/>
              </a:ext>
            </a:extLst>
          </p:cNvPr>
          <p:cNvSpPr>
            <a:spLocks noGrp="1"/>
          </p:cNvSpPr>
          <p:nvPr>
            <p:ph sz="half" idx="4294967295"/>
          </p:nvPr>
        </p:nvSpPr>
        <p:spPr>
          <a:xfrm>
            <a:off x="5732186" y="1812785"/>
            <a:ext cx="5799414" cy="3298057"/>
          </a:xfrm>
          <a:prstGeom prst="rect">
            <a:avLst/>
          </a:prstGeom>
        </p:spPr>
        <p:txBody>
          <a:bodyPr vert="horz" lIns="91440" tIns="45720" rIns="91440" bIns="45720" rtlCol="0">
            <a:noAutofit/>
          </a:bodyPr>
          <a:lstStyle/>
          <a:p>
            <a:pPr>
              <a:buClr>
                <a:srgbClr val="684860"/>
              </a:buClr>
            </a:pPr>
            <a:r>
              <a:rPr lang="en-US" sz="2200" dirty="0"/>
              <a:t>Inability to share data across systems (e.g., school and community mental health providers)</a:t>
            </a:r>
          </a:p>
          <a:p>
            <a:pPr>
              <a:buClr>
                <a:srgbClr val="684860"/>
              </a:buClr>
            </a:pPr>
            <a:r>
              <a:rPr lang="en-US" sz="2200" dirty="0"/>
              <a:t>Lack of staffing capacity</a:t>
            </a:r>
          </a:p>
          <a:p>
            <a:pPr>
              <a:buClr>
                <a:srgbClr val="684860"/>
              </a:buClr>
            </a:pPr>
            <a:r>
              <a:rPr lang="en-US" sz="2200" dirty="0"/>
              <a:t>Lack of technological options/infrastructure</a:t>
            </a:r>
          </a:p>
          <a:p>
            <a:pPr>
              <a:buClr>
                <a:srgbClr val="684860"/>
              </a:buClr>
            </a:pPr>
            <a:r>
              <a:rPr lang="en-US" sz="2200" dirty="0"/>
              <a:t>Lack of knowledge, training, or time to create a data collection system</a:t>
            </a:r>
          </a:p>
          <a:p>
            <a:pPr marL="0" indent="0">
              <a:buNone/>
            </a:pPr>
            <a:endParaRPr lang="en-US" sz="2200" dirty="0"/>
          </a:p>
          <a:p>
            <a:pPr marL="742950" lvl="1">
              <a:spcBef>
                <a:spcPts val="1000"/>
              </a:spcBef>
              <a:buClr>
                <a:srgbClr val="6A4A62"/>
              </a:buClr>
            </a:pPr>
            <a:endParaRPr lang="en-US" sz="2200" dirty="0"/>
          </a:p>
          <a:p>
            <a:pPr marL="742950" lvl="1">
              <a:spcBef>
                <a:spcPts val="1000"/>
              </a:spcBef>
              <a:buClr>
                <a:srgbClr val="6A4A62"/>
              </a:buClr>
            </a:pPr>
            <a:endParaRPr lang="en-US" sz="2200" dirty="0"/>
          </a:p>
        </p:txBody>
      </p:sp>
      <p:sp>
        <p:nvSpPr>
          <p:cNvPr id="11" name="Rounded Rectangular Callout 10">
            <a:extLst>
              <a:ext uri="{FF2B5EF4-FFF2-40B4-BE49-F238E27FC236}">
                <a16:creationId xmlns:a16="http://schemas.microsoft.com/office/drawing/2014/main" id="{5CB5F9B4-C9EC-EE4B-9581-C4DC367C9E7B}"/>
              </a:ext>
              <a:ext uri="{C183D7F6-B498-43B3-948B-1728B52AA6E4}">
                <adec:decorative xmlns:adec="http://schemas.microsoft.com/office/drawing/2017/decorative" val="1"/>
              </a:ext>
            </a:extLst>
          </p:cNvPr>
          <p:cNvSpPr/>
          <p:nvPr/>
        </p:nvSpPr>
        <p:spPr>
          <a:xfrm>
            <a:off x="920749" y="1352734"/>
            <a:ext cx="4065409" cy="3476335"/>
          </a:xfrm>
          <a:prstGeom prst="wedgeRoundRectCallout">
            <a:avLst>
              <a:gd name="adj1" fmla="val -25696"/>
              <a:gd name="adj2" fmla="val 79220"/>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panose="020B0604020202020204"/>
            </a:endParaRPr>
          </a:p>
        </p:txBody>
      </p:sp>
      <p:cxnSp>
        <p:nvCxnSpPr>
          <p:cNvPr id="13" name="Straight Connector 12">
            <a:extLst>
              <a:ext uri="{C183D7F6-B498-43B3-948B-1728B52AA6E4}">
                <adec:decorative xmlns:adec="http://schemas.microsoft.com/office/drawing/2017/decorative" val="1"/>
              </a:ext>
            </a:extLst>
          </p:cNvPr>
          <p:cNvCxnSpPr/>
          <p:nvPr/>
        </p:nvCxnSpPr>
        <p:spPr>
          <a:xfrm flipH="1">
            <a:off x="5462992" y="1467435"/>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46CDE0BB-A18C-804E-BF50-166102970F55}"/>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538740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Quality Indicator header">
            <a:extLst>
              <a:ext uri="{FF2B5EF4-FFF2-40B4-BE49-F238E27FC236}">
                <a16:creationId xmlns:a16="http://schemas.microsoft.com/office/drawing/2014/main" id="{425E9FFE-C461-784A-BB2D-9BCDED1A6B28}"/>
              </a:ext>
            </a:extLst>
          </p:cNvPr>
          <p:cNvGrpSpPr/>
          <p:nvPr/>
        </p:nvGrpSpPr>
        <p:grpSpPr>
          <a:xfrm>
            <a:off x="0" y="13094"/>
            <a:ext cx="3761117" cy="959880"/>
            <a:chOff x="6874681" y="0"/>
            <a:chExt cx="2201980" cy="675971"/>
          </a:xfrm>
          <a:solidFill>
            <a:srgbClr val="6A4A62"/>
          </a:solidFill>
        </p:grpSpPr>
        <p:sp>
          <p:nvSpPr>
            <p:cNvPr id="12" name="Rectangle 8">
              <a:extLst>
                <a:ext uri="{FF2B5EF4-FFF2-40B4-BE49-F238E27FC236}">
                  <a16:creationId xmlns:a16="http://schemas.microsoft.com/office/drawing/2014/main" id="{D610D820-0B29-F540-8B7F-80FE19C7A9FB}"/>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DC50E60-FBB1-F743-B108-9D33C0EF9752}"/>
                </a:ext>
              </a:extLst>
            </p:cNvPr>
            <p:cNvSpPr txBox="1"/>
            <p:nvPr/>
          </p:nvSpPr>
          <p:spPr>
            <a:xfrm>
              <a:off x="6990530" y="164591"/>
              <a:ext cx="1552782" cy="346790"/>
            </a:xfrm>
            <a:prstGeom prst="rect">
              <a:avLst/>
            </a:prstGeom>
            <a:grpFill/>
            <a:ln>
              <a:noFill/>
            </a:ln>
          </p:spPr>
          <p:txBody>
            <a:bodyPr wrap="square" rtlCol="0">
              <a:spAutoFit/>
            </a:bodyPr>
            <a:lstStyle/>
            <a:p>
              <a:r>
                <a:rPr lang="en-US" sz="2600" dirty="0">
                  <a:solidFill>
                    <a:schemeClr val="bg1"/>
                  </a:solidFill>
                </a:rPr>
                <a:t>Quality Indicator </a:t>
              </a:r>
            </a:p>
          </p:txBody>
        </p:sp>
      </p:grpSp>
      <p:sp>
        <p:nvSpPr>
          <p:cNvPr id="17" name="Content Placeholder 3"/>
          <p:cNvSpPr txBox="1">
            <a:spLocks/>
          </p:cNvSpPr>
          <p:nvPr/>
        </p:nvSpPr>
        <p:spPr>
          <a:xfrm>
            <a:off x="564506" y="1801013"/>
            <a:ext cx="4453321"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kumimoji="0" lang="en-US" sz="2400" b="0" i="0" u="none" strike="noStrike" kern="1200" cap="none" spc="0" normalizeH="0" baseline="0" noProof="0" dirty="0">
                <a:ln>
                  <a:noFill/>
                </a:ln>
                <a:solidFill>
                  <a:srgbClr val="6A4A62"/>
                </a:solidFill>
                <a:effectLst/>
                <a:uLnTx/>
                <a:uFillTx/>
                <a:latin typeface="Arial" panose="020B0604020202020204"/>
                <a:ea typeface="+mn-ea"/>
                <a:cs typeface="+mn-cs"/>
              </a:rPr>
              <a:t>To what extent did your district/school use best practices to </a:t>
            </a:r>
            <a:r>
              <a:rPr lang="en-US" sz="2400" b="1" dirty="0">
                <a:solidFill>
                  <a:srgbClr val="684860"/>
                </a:solidFill>
              </a:rPr>
              <a:t>report the impact of your CSMHS to a broad and diverse group of stakeholders</a:t>
            </a:r>
            <a:r>
              <a:rPr kumimoji="0" lang="en-US" sz="2400" b="0" i="0" u="none" strike="noStrike" kern="1200" cap="none" spc="0" normalizeH="0" baseline="0" noProof="0" dirty="0">
                <a:ln>
                  <a:noFill/>
                </a:ln>
                <a:solidFill>
                  <a:srgbClr val="684860"/>
                </a:solidFill>
                <a:effectLst/>
                <a:uLnTx/>
                <a:uFillTx/>
                <a:latin typeface="Arial" panose="020B0604020202020204"/>
                <a:ea typeface="+mn-ea"/>
                <a:cs typeface="+mn-cs"/>
              </a:rPr>
              <a:t>?</a:t>
            </a:r>
          </a:p>
        </p:txBody>
      </p:sp>
      <p:sp>
        <p:nvSpPr>
          <p:cNvPr id="6" name="TextBox 5"/>
          <p:cNvSpPr txBox="1"/>
          <p:nvPr/>
        </p:nvSpPr>
        <p:spPr>
          <a:xfrm>
            <a:off x="5631677" y="838163"/>
            <a:ext cx="34597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A4A62"/>
                </a:solidFill>
                <a:effectLst/>
                <a:uLnTx/>
                <a:uFillTx/>
                <a:latin typeface="Arial" panose="020B0604020202020204"/>
                <a:ea typeface="+mn-ea"/>
                <a:cs typeface="+mn-cs"/>
              </a:rPr>
              <a:t>Best Practices</a:t>
            </a:r>
          </a:p>
        </p:txBody>
      </p:sp>
      <p:sp>
        <p:nvSpPr>
          <p:cNvPr id="23" name="TextBox 22"/>
          <p:cNvSpPr txBox="1"/>
          <p:nvPr/>
        </p:nvSpPr>
        <p:spPr>
          <a:xfrm>
            <a:off x="5631677" y="1484494"/>
            <a:ext cx="6368874" cy="4230902"/>
          </a:xfrm>
          <a:prstGeom prst="rect">
            <a:avLst/>
          </a:prstGeom>
          <a:noFill/>
        </p:spPr>
        <p:txBody>
          <a:bodyPr wrap="square" rtlCol="0">
            <a:spAutoFit/>
          </a:bodyPr>
          <a:lstStyle/>
          <a:p>
            <a:pPr marL="285750" lvl="0" indent="-285750">
              <a:lnSpc>
                <a:spcPct val="90000"/>
              </a:lnSpc>
              <a:spcBef>
                <a:spcPts val="1000"/>
              </a:spcBef>
              <a:buClr>
                <a:srgbClr val="684860"/>
              </a:buClr>
              <a:buFont typeface="Arial" panose="020B0604020202020204" pitchFamily="34" charset="0"/>
              <a:buChar char="•"/>
            </a:pPr>
            <a:r>
              <a:rPr lang="en-US" dirty="0"/>
              <a:t>Develop reports and newsletters or host meetings to share data. </a:t>
            </a:r>
          </a:p>
          <a:p>
            <a:pPr marL="285750" lvl="0" indent="-285750">
              <a:lnSpc>
                <a:spcPct val="90000"/>
              </a:lnSpc>
              <a:spcBef>
                <a:spcPts val="1000"/>
              </a:spcBef>
              <a:buClr>
                <a:srgbClr val="684860"/>
              </a:buClr>
              <a:buFont typeface="Arial" panose="020B0604020202020204" pitchFamily="34" charset="0"/>
              <a:buChar char="•"/>
            </a:pPr>
            <a:r>
              <a:rPr lang="en-US" dirty="0"/>
              <a:t>Prepare a 1-to 2-page document that compellingly communicates school mental health impact. </a:t>
            </a:r>
          </a:p>
          <a:p>
            <a:pPr marL="285750" lvl="0" indent="-285750">
              <a:lnSpc>
                <a:spcPct val="90000"/>
              </a:lnSpc>
              <a:spcBef>
                <a:spcPts val="1000"/>
              </a:spcBef>
              <a:buClr>
                <a:srgbClr val="684860"/>
              </a:buClr>
              <a:buFont typeface="Arial" panose="020B0604020202020204" pitchFamily="34" charset="0"/>
              <a:buChar char="•"/>
            </a:pPr>
            <a:r>
              <a:rPr lang="en-US" dirty="0"/>
              <a:t>Prepare an elevator speech that highlights students served and key impact.</a:t>
            </a:r>
          </a:p>
          <a:p>
            <a:pPr marL="285750" indent="-285750">
              <a:lnSpc>
                <a:spcPct val="90000"/>
              </a:lnSpc>
              <a:spcBef>
                <a:spcPts val="1000"/>
              </a:spcBef>
              <a:buClr>
                <a:srgbClr val="684860"/>
              </a:buClr>
              <a:buFont typeface="Arial" panose="020B0604020202020204" pitchFamily="34" charset="0"/>
              <a:buChar char="•"/>
            </a:pPr>
            <a:r>
              <a:rPr lang="en-US" dirty="0"/>
              <a:t>Present at relevant conferences and meetings.</a:t>
            </a:r>
          </a:p>
          <a:p>
            <a:pPr marL="285750" lvl="0" indent="-285750">
              <a:lnSpc>
                <a:spcPct val="90000"/>
              </a:lnSpc>
              <a:spcBef>
                <a:spcPts val="1000"/>
              </a:spcBef>
              <a:buClr>
                <a:srgbClr val="684860"/>
              </a:buClr>
              <a:buFont typeface="Arial" panose="020B0604020202020204" pitchFamily="34" charset="0"/>
              <a:buChar char="•"/>
            </a:pPr>
            <a:r>
              <a:rPr lang="en-US" dirty="0"/>
              <a:t>Develop a social marketing campaign.</a:t>
            </a:r>
          </a:p>
          <a:p>
            <a:pPr marL="285750" lvl="0" indent="-285750">
              <a:lnSpc>
                <a:spcPct val="90000"/>
              </a:lnSpc>
              <a:spcBef>
                <a:spcPts val="1000"/>
              </a:spcBef>
              <a:buClr>
                <a:srgbClr val="684860"/>
              </a:buClr>
              <a:buFont typeface="Arial" panose="020B0604020202020204" pitchFamily="34" charset="0"/>
              <a:buChar char="•"/>
            </a:pPr>
            <a:r>
              <a:rPr lang="en-US" dirty="0"/>
              <a:t>Use news media outlets to disseminate information about your services, supports, and impact. </a:t>
            </a:r>
          </a:p>
          <a:p>
            <a:pPr marL="285750" lvl="0" indent="-285750">
              <a:lnSpc>
                <a:spcPct val="90000"/>
              </a:lnSpc>
              <a:spcBef>
                <a:spcPts val="1000"/>
              </a:spcBef>
              <a:buClr>
                <a:srgbClr val="684860"/>
              </a:buClr>
              <a:buFont typeface="Arial" panose="020B0604020202020204" pitchFamily="34" charset="0"/>
              <a:buChar char="•"/>
            </a:pPr>
            <a:r>
              <a:rPr lang="en-US" dirty="0"/>
              <a:t>Use social media to communicate impact.</a:t>
            </a:r>
          </a:p>
          <a:p>
            <a:pPr marL="285750" lvl="0" indent="-285750">
              <a:lnSpc>
                <a:spcPct val="90000"/>
              </a:lnSpc>
              <a:spcBef>
                <a:spcPts val="1000"/>
              </a:spcBef>
              <a:buClr>
                <a:srgbClr val="684860"/>
              </a:buClr>
              <a:buFont typeface="Arial" panose="020B0604020202020204" pitchFamily="34" charset="0"/>
              <a:buChar char="•"/>
            </a:pPr>
            <a:r>
              <a:rPr lang="en-US" dirty="0"/>
              <a:t>Include information about CSMHS services and findings on the school or district website.</a:t>
            </a:r>
          </a:p>
        </p:txBody>
      </p:sp>
      <p:pic>
        <p:nvPicPr>
          <p:cNvPr id="14" name="Picture 1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18" name="Straight Connector 17">
            <a:extLst>
              <a:ext uri="{C183D7F6-B498-43B3-948B-1728B52AA6E4}">
                <adec:decorative xmlns:adec="http://schemas.microsoft.com/office/drawing/2017/decorative" val="1"/>
              </a:ext>
            </a:extLst>
          </p:cNvPr>
          <p:cNvCxnSpPr/>
          <p:nvPr/>
        </p:nvCxnSpPr>
        <p:spPr>
          <a:xfrm flipH="1">
            <a:off x="5317928" y="162034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19AB6B7E-90AC-4C86-B9A4-131B6C4CEC77}"/>
              </a:ext>
            </a:extLst>
          </p:cNvPr>
          <p:cNvSpPr>
            <a:spLocks noGrp="1"/>
          </p:cNvSpPr>
          <p:nvPr>
            <p:ph type="title"/>
          </p:nvPr>
        </p:nvSpPr>
        <p:spPr/>
        <p:txBody>
          <a:bodyPr/>
          <a:lstStyle/>
          <a:p>
            <a:r>
              <a:rPr lang="en-US" dirty="0"/>
              <a:t>Quality Indicator</a:t>
            </a:r>
          </a:p>
        </p:txBody>
      </p:sp>
      <p:sp>
        <p:nvSpPr>
          <p:cNvPr id="15" name="Footer Placeholder 5">
            <a:extLst>
              <a:ext uri="{FF2B5EF4-FFF2-40B4-BE49-F238E27FC236}">
                <a16:creationId xmlns:a16="http://schemas.microsoft.com/office/drawing/2014/main" id="{EB726E30-6CDC-6542-9DB7-DB901744450C}"/>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932346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160" y="842490"/>
            <a:ext cx="4474932" cy="904382"/>
          </a:xfrm>
        </p:spPr>
        <p:txBody>
          <a:bodyPr>
            <a:normAutofit/>
          </a:bodyPr>
          <a:lstStyle/>
          <a:p>
            <a:pPr algn="r"/>
            <a:r>
              <a:rPr lang="en-US" sz="4000" dirty="0"/>
              <a:t>District Example</a:t>
            </a:r>
          </a:p>
        </p:txBody>
      </p:sp>
      <p:sp>
        <p:nvSpPr>
          <p:cNvPr id="6" name="Content Placeholder 2">
            <a:extLst>
              <a:ext uri="{FF2B5EF4-FFF2-40B4-BE49-F238E27FC236}">
                <a16:creationId xmlns:a16="http://schemas.microsoft.com/office/drawing/2014/main" id="{E9C2D3B3-8684-4EAB-BFA0-30D4A95FB287}"/>
              </a:ext>
            </a:extLst>
          </p:cNvPr>
          <p:cNvSpPr>
            <a:spLocks noGrp="1"/>
          </p:cNvSpPr>
          <p:nvPr>
            <p:ph sz="half" idx="4294967295"/>
          </p:nvPr>
        </p:nvSpPr>
        <p:spPr>
          <a:xfrm>
            <a:off x="5227320" y="1831788"/>
            <a:ext cx="6380480" cy="3704449"/>
          </a:xfrm>
          <a:prstGeom prst="rect">
            <a:avLst/>
          </a:prstGeom>
        </p:spPr>
        <p:txBody>
          <a:bodyPr vert="horz" lIns="91440" tIns="45720" rIns="91440" bIns="45720" rtlCol="0">
            <a:normAutofit/>
          </a:bodyPr>
          <a:lstStyle/>
          <a:p>
            <a:pPr marL="0" indent="0" algn="just">
              <a:lnSpc>
                <a:spcPct val="100000"/>
              </a:lnSpc>
              <a:spcBef>
                <a:spcPts val="0"/>
              </a:spcBef>
              <a:buNone/>
            </a:pPr>
            <a:r>
              <a:rPr lang="en-US" sz="1700" dirty="0"/>
              <a:t>One large Midwestern school district-community partnership developed a data system for community-partnered mental health clinicians to submit Strengths and Difficulties Questionnaires for all students served in Tier 3 services every 3 to 6 months. After several years, there is now a large dataset that this team uses to monitor trends in student outcomes and the relation between mental health and academic outcomes, and to communicate findings to education partners and other stakeholders. The team has also successfully used the data to demonstrate the positive impact of mental health services on student outcomes and to leverage findings to secure additional state funding.</a:t>
            </a:r>
          </a:p>
        </p:txBody>
      </p:sp>
      <p:cxnSp>
        <p:nvCxnSpPr>
          <p:cNvPr id="10" name="Straight Connector 9">
            <a:extLst>
              <a:ext uri="{C183D7F6-B498-43B3-948B-1728B52AA6E4}">
                <adec:decorative xmlns:adec="http://schemas.microsoft.com/office/drawing/2017/decorative" val="1"/>
              </a:ext>
            </a:extLst>
          </p:cNvPr>
          <p:cNvCxnSpPr/>
          <p:nvPr/>
        </p:nvCxnSpPr>
        <p:spPr>
          <a:xfrm flipH="1">
            <a:off x="4896512" y="1746872"/>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20" y="1184081"/>
            <a:ext cx="3281680" cy="4533900"/>
          </a:xfrm>
          <a:prstGeom prst="rect">
            <a:avLst/>
          </a:prstGeom>
        </p:spPr>
      </p:pic>
      <p:sp>
        <p:nvSpPr>
          <p:cNvPr id="7" name="Footer Placeholder 5">
            <a:extLst>
              <a:ext uri="{FF2B5EF4-FFF2-40B4-BE49-F238E27FC236}">
                <a16:creationId xmlns:a16="http://schemas.microsoft.com/office/drawing/2014/main" id="{3A456ADF-EE4F-5C4D-9290-3FB087EE07D9}"/>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853337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Resources header">
            <a:extLst>
              <a:ext uri="{FF2B5EF4-FFF2-40B4-BE49-F238E27FC236}">
                <a16:creationId xmlns:a16="http://schemas.microsoft.com/office/drawing/2014/main" id="{552F4678-1222-8A41-86CA-7D94CA012003}"/>
              </a:ext>
            </a:extLst>
          </p:cNvPr>
          <p:cNvGrpSpPr/>
          <p:nvPr/>
        </p:nvGrpSpPr>
        <p:grpSpPr>
          <a:xfrm>
            <a:off x="9922681" y="0"/>
            <a:ext cx="2269319" cy="682388"/>
            <a:chOff x="6874681" y="0"/>
            <a:chExt cx="2269319" cy="682388"/>
          </a:xfrm>
        </p:grpSpPr>
        <p:sp>
          <p:nvSpPr>
            <p:cNvPr id="6" name="Rectangle 8">
              <a:extLst>
                <a:ext uri="{FF2B5EF4-FFF2-40B4-BE49-F238E27FC236}">
                  <a16:creationId xmlns:a16="http://schemas.microsoft.com/office/drawing/2014/main" id="{231E215C-09B5-8F43-98AF-1BF0EF43AF3E}"/>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C5A6A5FA-AD9C-8744-8745-E65FB8BF1B3F}"/>
                </a:ext>
              </a:extLst>
            </p:cNvPr>
            <p:cNvSpPr txBox="1"/>
            <p:nvPr/>
          </p:nvSpPr>
          <p:spPr>
            <a:xfrm>
              <a:off x="7414792" y="141139"/>
              <a:ext cx="1457316"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Resources</a:t>
              </a:r>
            </a:p>
          </p:txBody>
        </p:sp>
      </p:grpSp>
      <p:sp>
        <p:nvSpPr>
          <p:cNvPr id="3" name="Title 1"/>
          <p:cNvSpPr txBox="1">
            <a:spLocks/>
          </p:cNvSpPr>
          <p:nvPr/>
        </p:nvSpPr>
        <p:spPr>
          <a:xfrm>
            <a:off x="228575" y="0"/>
            <a:ext cx="6946925" cy="9108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600" b="1" dirty="0">
                <a:solidFill>
                  <a:srgbClr val="684860"/>
                </a:solidFill>
                <a:latin typeface="+mn-lt"/>
              </a:rPr>
            </a:br>
            <a:r>
              <a:rPr lang="en-US" sz="3600" b="1" dirty="0">
                <a:solidFill>
                  <a:srgbClr val="684860"/>
                </a:solidFill>
                <a:latin typeface="+mn-lt"/>
              </a:rPr>
              <a:t>Reporting the Impact of School Mental Health</a:t>
            </a:r>
            <a:br>
              <a:rPr lang="en-US" sz="3600" b="1" dirty="0">
                <a:solidFill>
                  <a:srgbClr val="684860"/>
                </a:solidFill>
                <a:latin typeface="+mn-lt"/>
              </a:rPr>
            </a:br>
            <a:br>
              <a:rPr lang="en-US" sz="3600" b="1" dirty="0">
                <a:solidFill>
                  <a:srgbClr val="684860"/>
                </a:solidFill>
                <a:latin typeface="+mn-lt"/>
              </a:rPr>
            </a:br>
            <a:endParaRPr lang="en-US" sz="3600" b="1" dirty="0">
              <a:solidFill>
                <a:srgbClr val="684860"/>
              </a:solidFill>
              <a:latin typeface="+mn-lt"/>
            </a:endParaRPr>
          </a:p>
        </p:txBody>
      </p:sp>
      <p:sp>
        <p:nvSpPr>
          <p:cNvPr id="8" name="Rectangle 7">
            <a:extLst>
              <a:ext uri="{FF2B5EF4-FFF2-40B4-BE49-F238E27FC236}">
                <a16:creationId xmlns:a16="http://schemas.microsoft.com/office/drawing/2014/main" id="{0FB6D502-BCC0-4A49-845C-0A6349615CCC}"/>
              </a:ext>
            </a:extLst>
          </p:cNvPr>
          <p:cNvSpPr/>
          <p:nvPr/>
        </p:nvSpPr>
        <p:spPr>
          <a:xfrm>
            <a:off x="447925" y="1873615"/>
            <a:ext cx="4821989" cy="3593804"/>
          </a:xfrm>
          <a:prstGeom prst="rect">
            <a:avLst/>
          </a:prstGeom>
        </p:spPr>
        <p:txBody>
          <a:bodyPr wrap="square">
            <a:spAutoFit/>
          </a:bodyPr>
          <a:lstStyle/>
          <a:p>
            <a:pPr marL="285750" indent="-285750">
              <a:lnSpc>
                <a:spcPct val="90000"/>
              </a:lnSpc>
              <a:spcBef>
                <a:spcPts val="1000"/>
              </a:spcBef>
              <a:buFont typeface="Arial" panose="020B0604020202020204" pitchFamily="34" charset="0"/>
              <a:buChar char="•"/>
            </a:pPr>
            <a:r>
              <a:rPr lang="en-US" sz="2000" dirty="0"/>
              <a:t>Safe Schools/Healthy Students state grantees</a:t>
            </a:r>
          </a:p>
          <a:p>
            <a:pPr marL="285750" indent="-285750">
              <a:lnSpc>
                <a:spcPct val="90000"/>
              </a:lnSpc>
              <a:spcBef>
                <a:spcPts val="1000"/>
              </a:spcBef>
              <a:buFont typeface="Arial" panose="020B0604020202020204" pitchFamily="34" charset="0"/>
              <a:buChar char="•"/>
            </a:pPr>
            <a:r>
              <a:rPr lang="en-US" sz="2000" dirty="0"/>
              <a:t>State leaders are provided with a template with recommended sections:</a:t>
            </a:r>
          </a:p>
          <a:p>
            <a:pPr marL="742950" lvl="1" indent="-285750">
              <a:lnSpc>
                <a:spcPct val="90000"/>
              </a:lnSpc>
              <a:spcBef>
                <a:spcPts val="1000"/>
              </a:spcBef>
              <a:buFont typeface="Arial" panose="020B0604020202020204" pitchFamily="34" charset="0"/>
              <a:buChar char="•"/>
            </a:pPr>
            <a:r>
              <a:rPr lang="en-US" dirty="0"/>
              <a:t>Background</a:t>
            </a:r>
          </a:p>
          <a:p>
            <a:pPr marL="742950" lvl="1" indent="-285750">
              <a:lnSpc>
                <a:spcPct val="90000"/>
              </a:lnSpc>
              <a:spcBef>
                <a:spcPts val="1000"/>
              </a:spcBef>
              <a:buFont typeface="Arial" panose="020B0604020202020204" pitchFamily="34" charset="0"/>
              <a:buChar char="•"/>
            </a:pPr>
            <a:r>
              <a:rPr lang="en-US" dirty="0"/>
              <a:t>Highlights</a:t>
            </a:r>
          </a:p>
          <a:p>
            <a:pPr marL="742950" lvl="1" indent="-285750">
              <a:lnSpc>
                <a:spcPct val="90000"/>
              </a:lnSpc>
              <a:spcBef>
                <a:spcPts val="1000"/>
              </a:spcBef>
              <a:buFont typeface="Arial" panose="020B0604020202020204" pitchFamily="34" charset="0"/>
              <a:buChar char="•"/>
            </a:pPr>
            <a:r>
              <a:rPr lang="en-US" dirty="0"/>
              <a:t>Local examples</a:t>
            </a:r>
          </a:p>
          <a:p>
            <a:pPr marL="742950" lvl="1" indent="-285750">
              <a:lnSpc>
                <a:spcPct val="90000"/>
              </a:lnSpc>
              <a:spcBef>
                <a:spcPts val="1000"/>
              </a:spcBef>
              <a:buFont typeface="Arial" panose="020B0604020202020204" pitchFamily="34" charset="0"/>
              <a:buChar char="•"/>
            </a:pPr>
            <a:r>
              <a:rPr lang="en-US" dirty="0"/>
              <a:t>Quotes from key stakeholders</a:t>
            </a:r>
          </a:p>
          <a:p>
            <a:pPr marL="742950" lvl="1" indent="-285750">
              <a:lnSpc>
                <a:spcPct val="90000"/>
              </a:lnSpc>
              <a:spcBef>
                <a:spcPts val="1000"/>
              </a:spcBef>
              <a:buFont typeface="Arial" panose="020B0604020202020204" pitchFamily="34" charset="0"/>
              <a:buChar char="•"/>
            </a:pPr>
            <a:r>
              <a:rPr lang="en-US" dirty="0"/>
              <a:t>Impact data</a:t>
            </a:r>
          </a:p>
          <a:p>
            <a:pPr marL="742950" lvl="1" indent="-285750">
              <a:lnSpc>
                <a:spcPct val="90000"/>
              </a:lnSpc>
              <a:spcBef>
                <a:spcPts val="1000"/>
              </a:spcBef>
              <a:buFont typeface="Arial" panose="020B0604020202020204" pitchFamily="34" charset="0"/>
              <a:buChar char="•"/>
            </a:pPr>
            <a:r>
              <a:rPr lang="en-US" dirty="0"/>
              <a:t>Implications</a:t>
            </a:r>
            <a:endParaRPr lang="en-US" sz="2000" dirty="0"/>
          </a:p>
        </p:txBody>
      </p:sp>
      <p:pic>
        <p:nvPicPr>
          <p:cNvPr id="2" name="Picture 1" descr="Thumbnail of Nevada State and Community Partnerships Creating Safe and Healthy Schools brief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009" y="1219199"/>
            <a:ext cx="3868197" cy="4985715"/>
          </a:xfrm>
          <a:prstGeom prst="rect">
            <a:avLst/>
          </a:prstGeom>
        </p:spPr>
      </p:pic>
      <p:sp>
        <p:nvSpPr>
          <p:cNvPr id="10" name="TextBox 9">
            <a:extLst>
              <a:ext uri="{FF2B5EF4-FFF2-40B4-BE49-F238E27FC236}">
                <a16:creationId xmlns:a16="http://schemas.microsoft.com/office/drawing/2014/main" id="{98F89831-51AA-46F1-8A16-B5E926C4CB3B}"/>
              </a:ext>
              <a:ext uri="{C183D7F6-B498-43B3-948B-1728B52AA6E4}">
                <adec:decorative xmlns:adec="http://schemas.microsoft.com/office/drawing/2017/decorative" val="1"/>
              </a:ext>
            </a:extLst>
          </p:cNvPr>
          <p:cNvSpPr txBox="1"/>
          <p:nvPr/>
        </p:nvSpPr>
        <p:spPr>
          <a:xfrm>
            <a:off x="7435009" y="6315456"/>
            <a:ext cx="3781631" cy="307777"/>
          </a:xfrm>
          <a:prstGeom prst="rect">
            <a:avLst/>
          </a:prstGeom>
          <a:noFill/>
        </p:spPr>
        <p:txBody>
          <a:bodyPr wrap="square" rtlCol="0">
            <a:spAutoFit/>
          </a:bodyPr>
          <a:lstStyle/>
          <a:p>
            <a:r>
              <a:rPr lang="en-US" sz="1400" dirty="0"/>
              <a:t>Nevada Department of Education (n.d.)</a:t>
            </a:r>
          </a:p>
        </p:txBody>
      </p:sp>
      <p:cxnSp>
        <p:nvCxnSpPr>
          <p:cNvPr id="4" name="Straight Connector 3">
            <a:extLst>
              <a:ext uri="{C183D7F6-B498-43B3-948B-1728B52AA6E4}">
                <adec:decorative xmlns:adec="http://schemas.microsoft.com/office/drawing/2017/decorative" val="1"/>
              </a:ext>
            </a:extLst>
          </p:cNvPr>
          <p:cNvCxnSpPr/>
          <p:nvPr/>
        </p:nvCxnSpPr>
        <p:spPr>
          <a:xfrm flipH="1">
            <a:off x="6699912" y="2007897"/>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11" name="Title 10" hidden="1">
            <a:extLst>
              <a:ext uri="{FF2B5EF4-FFF2-40B4-BE49-F238E27FC236}">
                <a16:creationId xmlns:a16="http://schemas.microsoft.com/office/drawing/2014/main" id="{BCF8744E-462B-4405-8A9E-14A086822272}"/>
              </a:ext>
            </a:extLst>
          </p:cNvPr>
          <p:cNvSpPr>
            <a:spLocks noGrp="1"/>
          </p:cNvSpPr>
          <p:nvPr>
            <p:ph type="title" idx="4294967295"/>
          </p:nvPr>
        </p:nvSpPr>
        <p:spPr/>
        <p:txBody>
          <a:bodyPr>
            <a:normAutofit/>
          </a:bodyPr>
          <a:lstStyle/>
          <a:p>
            <a:pPr rtl="0" eaLnBrk="1" latinLnBrk="0" hangingPunct="1"/>
            <a:r>
              <a:rPr lang="en-US" sz="3600" b="1" kern="1200" dirty="0">
                <a:solidFill>
                  <a:srgbClr val="684860"/>
                </a:solidFill>
                <a:effectLst/>
                <a:latin typeface="Arial" panose="020B0604020202020204" pitchFamily="34" charset="0"/>
                <a:ea typeface="+mn-ea"/>
                <a:cs typeface="+mn-cs"/>
              </a:rPr>
              <a:t>Reporting the Impact of School Mental Health</a:t>
            </a:r>
            <a:br>
              <a:rPr lang="en-US" sz="3600" b="1" kern="1200" dirty="0">
                <a:solidFill>
                  <a:srgbClr val="684860"/>
                </a:solidFill>
                <a:effectLst/>
                <a:latin typeface="Arial" panose="020B0604020202020204" pitchFamily="34" charset="0"/>
                <a:ea typeface="+mn-ea"/>
                <a:cs typeface="+mn-cs"/>
              </a:rPr>
            </a:br>
            <a:endParaRPr lang="en-US" dirty="0">
              <a:effectLst/>
            </a:endParaRPr>
          </a:p>
          <a:p>
            <a:endParaRPr lang="en-US" dirty="0"/>
          </a:p>
        </p:txBody>
      </p:sp>
      <p:sp>
        <p:nvSpPr>
          <p:cNvPr id="12" name="Footer Placeholder 5">
            <a:extLst>
              <a:ext uri="{FF2B5EF4-FFF2-40B4-BE49-F238E27FC236}">
                <a16:creationId xmlns:a16="http://schemas.microsoft.com/office/drawing/2014/main" id="{4B3D27A7-DB3B-554B-8CA7-E46D4FB13150}"/>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336098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Resources header">
            <a:extLst>
              <a:ext uri="{FF2B5EF4-FFF2-40B4-BE49-F238E27FC236}">
                <a16:creationId xmlns:a16="http://schemas.microsoft.com/office/drawing/2014/main" id="{552F4678-1222-8A41-86CA-7D94CA012003}"/>
              </a:ext>
            </a:extLst>
          </p:cNvPr>
          <p:cNvGrpSpPr/>
          <p:nvPr/>
        </p:nvGrpSpPr>
        <p:grpSpPr>
          <a:xfrm>
            <a:off x="9922681" y="0"/>
            <a:ext cx="2269319" cy="682388"/>
            <a:chOff x="6874681" y="0"/>
            <a:chExt cx="2269319" cy="682388"/>
          </a:xfrm>
        </p:grpSpPr>
        <p:sp>
          <p:nvSpPr>
            <p:cNvPr id="6" name="Rectangle 8">
              <a:extLst>
                <a:ext uri="{FF2B5EF4-FFF2-40B4-BE49-F238E27FC236}">
                  <a16:creationId xmlns:a16="http://schemas.microsoft.com/office/drawing/2014/main" id="{231E215C-09B5-8F43-98AF-1BF0EF43AF3E}"/>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C5A6A5FA-AD9C-8744-8745-E65FB8BF1B3F}"/>
                </a:ext>
              </a:extLst>
            </p:cNvPr>
            <p:cNvSpPr txBox="1"/>
            <p:nvPr/>
          </p:nvSpPr>
          <p:spPr>
            <a:xfrm>
              <a:off x="7414792" y="141139"/>
              <a:ext cx="1457316"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Resources</a:t>
              </a:r>
            </a:p>
          </p:txBody>
        </p:sp>
      </p:grpSp>
      <p:sp>
        <p:nvSpPr>
          <p:cNvPr id="3" name="Title 1"/>
          <p:cNvSpPr txBox="1">
            <a:spLocks/>
          </p:cNvSpPr>
          <p:nvPr/>
        </p:nvSpPr>
        <p:spPr>
          <a:xfrm>
            <a:off x="228575" y="0"/>
            <a:ext cx="6946925" cy="9108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600" b="1" dirty="0">
                <a:solidFill>
                  <a:srgbClr val="684860"/>
                </a:solidFill>
                <a:latin typeface="+mn-lt"/>
              </a:rPr>
            </a:br>
            <a:r>
              <a:rPr lang="en-US" sz="3600" b="1" dirty="0">
                <a:solidFill>
                  <a:srgbClr val="684860"/>
                </a:solidFill>
                <a:latin typeface="+mn-lt"/>
              </a:rPr>
              <a:t>Reporting the Impact of School Mental Health</a:t>
            </a:r>
            <a:br>
              <a:rPr lang="en-US" sz="3600" b="1" dirty="0">
                <a:solidFill>
                  <a:srgbClr val="684860"/>
                </a:solidFill>
                <a:latin typeface="+mn-lt"/>
              </a:rPr>
            </a:br>
            <a:br>
              <a:rPr lang="en-US" sz="3600" b="1" dirty="0">
                <a:solidFill>
                  <a:srgbClr val="684860"/>
                </a:solidFill>
                <a:latin typeface="+mn-lt"/>
              </a:rPr>
            </a:br>
            <a:endParaRPr lang="en-US" sz="3600" b="1" dirty="0">
              <a:solidFill>
                <a:srgbClr val="684860"/>
              </a:solidFill>
              <a:latin typeface="+mn-lt"/>
            </a:endParaRPr>
          </a:p>
        </p:txBody>
      </p:sp>
      <p:sp>
        <p:nvSpPr>
          <p:cNvPr id="8" name="Rectangle 7">
            <a:extLst>
              <a:ext uri="{FF2B5EF4-FFF2-40B4-BE49-F238E27FC236}">
                <a16:creationId xmlns:a16="http://schemas.microsoft.com/office/drawing/2014/main" id="{0FB6D502-BCC0-4A49-845C-0A6349615CCC}"/>
              </a:ext>
            </a:extLst>
          </p:cNvPr>
          <p:cNvSpPr/>
          <p:nvPr/>
        </p:nvSpPr>
        <p:spPr>
          <a:xfrm>
            <a:off x="447925" y="1873615"/>
            <a:ext cx="4821989" cy="2287806"/>
          </a:xfrm>
          <a:prstGeom prst="rect">
            <a:avLst/>
          </a:prstGeom>
        </p:spPr>
        <p:txBody>
          <a:bodyPr wrap="square">
            <a:spAutoFit/>
          </a:bodyPr>
          <a:lstStyle/>
          <a:p>
            <a:pPr marL="285750" indent="-285750">
              <a:lnSpc>
                <a:spcPct val="90000"/>
              </a:lnSpc>
              <a:spcBef>
                <a:spcPts val="1000"/>
              </a:spcBef>
              <a:buFont typeface="Arial" panose="020B0604020202020204" pitchFamily="34" charset="0"/>
              <a:buChar char="•"/>
            </a:pPr>
            <a:r>
              <a:rPr lang="en-US" sz="2000" dirty="0"/>
              <a:t>Safe Schools/Healthy Students grant program</a:t>
            </a:r>
          </a:p>
          <a:p>
            <a:pPr marL="285750" indent="-285750">
              <a:lnSpc>
                <a:spcPct val="90000"/>
              </a:lnSpc>
              <a:spcBef>
                <a:spcPts val="1000"/>
              </a:spcBef>
              <a:buFont typeface="Arial" panose="020B0604020202020204" pitchFamily="34" charset="0"/>
              <a:buChar char="•"/>
            </a:pPr>
            <a:r>
              <a:rPr lang="en-US" sz="2000" dirty="0"/>
              <a:t>Features the goal of the program, framework, and national impact</a:t>
            </a:r>
          </a:p>
          <a:p>
            <a:pPr marL="285750" indent="-285750">
              <a:lnSpc>
                <a:spcPct val="90000"/>
              </a:lnSpc>
              <a:spcBef>
                <a:spcPts val="1000"/>
              </a:spcBef>
              <a:buFont typeface="Arial" panose="020B0604020202020204" pitchFamily="34" charset="0"/>
              <a:buChar char="•"/>
            </a:pPr>
            <a:r>
              <a:rPr lang="en-US" sz="2000" dirty="0"/>
              <a:t>Can be customized to any multisite, multi-program effort to support student mental health and well-being</a:t>
            </a:r>
          </a:p>
        </p:txBody>
      </p:sp>
      <p:grpSp>
        <p:nvGrpSpPr>
          <p:cNvPr id="2" name="Group 1" descr="Thumbnail of Innovation That Works infographic ">
            <a:extLst>
              <a:ext uri="{FF2B5EF4-FFF2-40B4-BE49-F238E27FC236}">
                <a16:creationId xmlns:a16="http://schemas.microsoft.com/office/drawing/2014/main" id="{825AFDAC-EE6D-488D-9336-119B48EF7ED7}"/>
              </a:ext>
            </a:extLst>
          </p:cNvPr>
          <p:cNvGrpSpPr/>
          <p:nvPr/>
        </p:nvGrpSpPr>
        <p:grpSpPr>
          <a:xfrm>
            <a:off x="5783693" y="1703140"/>
            <a:ext cx="6113478" cy="4033353"/>
            <a:chOff x="5783693" y="1703140"/>
            <a:chExt cx="6113478" cy="4033353"/>
          </a:xfrm>
        </p:grpSpPr>
        <p:pic>
          <p:nvPicPr>
            <p:cNvPr id="11" name="Picture 10">
              <a:extLst>
                <a:ext uri="{FF2B5EF4-FFF2-40B4-BE49-F238E27FC236}">
                  <a16:creationId xmlns:a16="http://schemas.microsoft.com/office/drawing/2014/main" id="{7394BB62-B46F-40AF-888B-3CA02CDB4DB6}"/>
                </a:ext>
              </a:extLst>
            </p:cNvPr>
            <p:cNvPicPr>
              <a:picLocks noChangeAspect="1"/>
            </p:cNvPicPr>
            <p:nvPr/>
          </p:nvPicPr>
          <p:blipFill>
            <a:blip r:embed="rId3"/>
            <a:stretch>
              <a:fillRect/>
            </a:stretch>
          </p:blipFill>
          <p:spPr>
            <a:xfrm>
              <a:off x="5783693" y="1873615"/>
              <a:ext cx="2995893" cy="3862878"/>
            </a:xfrm>
            <a:prstGeom prst="rect">
              <a:avLst/>
            </a:prstGeom>
          </p:spPr>
        </p:pic>
        <p:pic>
          <p:nvPicPr>
            <p:cNvPr id="12" name="Picture 11">
              <a:extLst>
                <a:ext uri="{FF2B5EF4-FFF2-40B4-BE49-F238E27FC236}">
                  <a16:creationId xmlns:a16="http://schemas.microsoft.com/office/drawing/2014/main" id="{6B6EABDC-6AA6-425C-B23B-6CDDCFB4C17F}"/>
                </a:ext>
              </a:extLst>
            </p:cNvPr>
            <p:cNvPicPr>
              <a:picLocks noChangeAspect="1"/>
            </p:cNvPicPr>
            <p:nvPr/>
          </p:nvPicPr>
          <p:blipFill>
            <a:blip r:embed="rId4"/>
            <a:stretch>
              <a:fillRect/>
            </a:stretch>
          </p:blipFill>
          <p:spPr>
            <a:xfrm>
              <a:off x="8901279" y="1703140"/>
              <a:ext cx="2995892" cy="3862877"/>
            </a:xfrm>
            <a:prstGeom prst="rect">
              <a:avLst/>
            </a:prstGeom>
          </p:spPr>
        </p:pic>
      </p:grpSp>
      <p:sp>
        <p:nvSpPr>
          <p:cNvPr id="10" name="TextBox 9">
            <a:extLst>
              <a:ext uri="{FF2B5EF4-FFF2-40B4-BE49-F238E27FC236}">
                <a16:creationId xmlns:a16="http://schemas.microsoft.com/office/drawing/2014/main" id="{98F89831-51AA-46F1-8A16-B5E926C4CB3B}"/>
              </a:ext>
            </a:extLst>
          </p:cNvPr>
          <p:cNvSpPr txBox="1"/>
          <p:nvPr/>
        </p:nvSpPr>
        <p:spPr>
          <a:xfrm>
            <a:off x="7435009" y="6315456"/>
            <a:ext cx="3781631" cy="307777"/>
          </a:xfrm>
          <a:prstGeom prst="rect">
            <a:avLst/>
          </a:prstGeom>
          <a:noFill/>
        </p:spPr>
        <p:txBody>
          <a:bodyPr wrap="square" rtlCol="0">
            <a:spAutoFit/>
          </a:bodyPr>
          <a:lstStyle/>
          <a:p>
            <a:r>
              <a:rPr lang="en-US" sz="1400" dirty="0"/>
              <a:t>Nevada Department of Education (n.d.)</a:t>
            </a:r>
          </a:p>
        </p:txBody>
      </p:sp>
      <p:cxnSp>
        <p:nvCxnSpPr>
          <p:cNvPr id="4" name="Straight Connector 3">
            <a:extLst>
              <a:ext uri="{C183D7F6-B498-43B3-948B-1728B52AA6E4}">
                <adec:decorative xmlns:adec="http://schemas.microsoft.com/office/drawing/2017/decorative" val="1"/>
              </a:ext>
            </a:extLst>
          </p:cNvPr>
          <p:cNvCxnSpPr/>
          <p:nvPr/>
        </p:nvCxnSpPr>
        <p:spPr>
          <a:xfrm flipH="1">
            <a:off x="5534052" y="1997679"/>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13" name="Title 12" hidden="1">
            <a:extLst>
              <a:ext uri="{FF2B5EF4-FFF2-40B4-BE49-F238E27FC236}">
                <a16:creationId xmlns:a16="http://schemas.microsoft.com/office/drawing/2014/main" id="{EA685C8C-DC1B-42F2-ADA9-142381BA5952}"/>
              </a:ext>
            </a:extLst>
          </p:cNvPr>
          <p:cNvSpPr>
            <a:spLocks noGrp="1"/>
          </p:cNvSpPr>
          <p:nvPr>
            <p:ph type="title" idx="4294967295"/>
          </p:nvPr>
        </p:nvSpPr>
        <p:spPr/>
        <p:txBody>
          <a:bodyPr/>
          <a:lstStyle/>
          <a:p>
            <a:r>
              <a:rPr lang="en-US" sz="3600" b="1" kern="1200" dirty="0">
                <a:solidFill>
                  <a:srgbClr val="684860"/>
                </a:solidFill>
                <a:effectLst/>
                <a:latin typeface="Arial" panose="020B0604020202020204" pitchFamily="34" charset="0"/>
                <a:ea typeface="+mn-ea"/>
                <a:cs typeface="+mn-cs"/>
              </a:rPr>
              <a:t>Reporting the Impact of School Mental Health</a:t>
            </a:r>
            <a:endParaRPr lang="en-US" dirty="0"/>
          </a:p>
        </p:txBody>
      </p:sp>
      <p:sp>
        <p:nvSpPr>
          <p:cNvPr id="14" name="Footer Placeholder 5">
            <a:extLst>
              <a:ext uri="{FF2B5EF4-FFF2-40B4-BE49-F238E27FC236}">
                <a16:creationId xmlns:a16="http://schemas.microsoft.com/office/drawing/2014/main" id="{F6899EDF-8357-8349-ADBE-7C71F921E6DB}"/>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539871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Resources header ">
            <a:extLst>
              <a:ext uri="{FF2B5EF4-FFF2-40B4-BE49-F238E27FC236}">
                <a16:creationId xmlns:a16="http://schemas.microsoft.com/office/drawing/2014/main" id="{552F4678-1222-8A41-86CA-7D94CA012003}"/>
              </a:ext>
            </a:extLst>
          </p:cNvPr>
          <p:cNvGrpSpPr/>
          <p:nvPr/>
        </p:nvGrpSpPr>
        <p:grpSpPr>
          <a:xfrm>
            <a:off x="9922681" y="0"/>
            <a:ext cx="2269319" cy="682388"/>
            <a:chOff x="6874681" y="0"/>
            <a:chExt cx="2269319" cy="682388"/>
          </a:xfrm>
        </p:grpSpPr>
        <p:sp>
          <p:nvSpPr>
            <p:cNvPr id="5" name="Rectangle 8">
              <a:extLst>
                <a:ext uri="{FF2B5EF4-FFF2-40B4-BE49-F238E27FC236}">
                  <a16:creationId xmlns:a16="http://schemas.microsoft.com/office/drawing/2014/main" id="{231E215C-09B5-8F43-98AF-1BF0EF43AF3E}"/>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C5A6A5FA-AD9C-8744-8745-E65FB8BF1B3F}"/>
                </a:ext>
              </a:extLst>
            </p:cNvPr>
            <p:cNvSpPr txBox="1"/>
            <p:nvPr/>
          </p:nvSpPr>
          <p:spPr>
            <a:xfrm>
              <a:off x="7414792" y="141139"/>
              <a:ext cx="1457316"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Resources</a:t>
              </a:r>
            </a:p>
          </p:txBody>
        </p:sp>
      </p:grpSp>
      <p:sp>
        <p:nvSpPr>
          <p:cNvPr id="2" name="Title 1"/>
          <p:cNvSpPr txBox="1">
            <a:spLocks/>
          </p:cNvSpPr>
          <p:nvPr/>
        </p:nvSpPr>
        <p:spPr>
          <a:xfrm>
            <a:off x="344906" y="368300"/>
            <a:ext cx="7021094" cy="939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684860"/>
                </a:solidFill>
                <a:latin typeface="+mn-lt"/>
              </a:rPr>
              <a:t>Reporting the Impact of an Evidence-Based Program</a:t>
            </a:r>
          </a:p>
        </p:txBody>
      </p:sp>
      <p:cxnSp>
        <p:nvCxnSpPr>
          <p:cNvPr id="3" name="Straight Connector 2">
            <a:extLst>
              <a:ext uri="{C183D7F6-B498-43B3-948B-1728B52AA6E4}">
                <adec:decorative xmlns:adec="http://schemas.microsoft.com/office/drawing/2017/decorative" val="1"/>
              </a:ext>
            </a:extLst>
          </p:cNvPr>
          <p:cNvCxnSpPr/>
          <p:nvPr/>
        </p:nvCxnSpPr>
        <p:spPr>
          <a:xfrm flipH="1">
            <a:off x="6204612" y="2087753"/>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FEB13F7-4686-EB4F-B75A-8EE224F4A831}"/>
              </a:ext>
            </a:extLst>
          </p:cNvPr>
          <p:cNvSpPr/>
          <p:nvPr/>
        </p:nvSpPr>
        <p:spPr>
          <a:xfrm>
            <a:off x="589440" y="2007897"/>
            <a:ext cx="4821989" cy="3430683"/>
          </a:xfrm>
          <a:prstGeom prst="rect">
            <a:avLst/>
          </a:prstGeom>
        </p:spPr>
        <p:txBody>
          <a:bodyPr wrap="square">
            <a:spAutoFit/>
          </a:bodyPr>
          <a:lstStyle/>
          <a:p>
            <a:pPr marL="285750" indent="-285750">
              <a:lnSpc>
                <a:spcPct val="90000"/>
              </a:lnSpc>
              <a:spcBef>
                <a:spcPts val="1000"/>
              </a:spcBef>
              <a:buClr>
                <a:srgbClr val="684860"/>
              </a:buClr>
              <a:buFont typeface="Arial" panose="020B0604020202020204" pitchFamily="34" charset="0"/>
              <a:buChar char="•"/>
            </a:pPr>
            <a:r>
              <a:rPr lang="en-US" sz="2400" dirty="0"/>
              <a:t>Safe Schools/Healthy Students state grantees</a:t>
            </a:r>
          </a:p>
          <a:p>
            <a:pPr marL="285750" indent="-285750">
              <a:lnSpc>
                <a:spcPct val="90000"/>
              </a:lnSpc>
              <a:spcBef>
                <a:spcPts val="1000"/>
              </a:spcBef>
              <a:buClr>
                <a:srgbClr val="684860"/>
              </a:buClr>
              <a:buFont typeface="Arial" panose="020B0604020202020204" pitchFamily="34" charset="0"/>
              <a:buChar char="•"/>
            </a:pPr>
            <a:r>
              <a:rPr lang="en-US" sz="2400" dirty="0"/>
              <a:t>Infographic to illustrate impact of an evidence-based practice</a:t>
            </a:r>
          </a:p>
          <a:p>
            <a:pPr marL="742950" lvl="1" indent="-285750">
              <a:lnSpc>
                <a:spcPct val="90000"/>
              </a:lnSpc>
              <a:spcBef>
                <a:spcPts val="1000"/>
              </a:spcBef>
              <a:buClr>
                <a:srgbClr val="684860"/>
              </a:buClr>
              <a:buFont typeface="Arial" panose="020B0604020202020204" pitchFamily="34" charset="0"/>
              <a:buChar char="•"/>
            </a:pPr>
            <a:r>
              <a:rPr lang="en-US" sz="2000" dirty="0"/>
              <a:t>Description of intervention</a:t>
            </a:r>
          </a:p>
          <a:p>
            <a:pPr marL="742950" lvl="1" indent="-285750">
              <a:lnSpc>
                <a:spcPct val="90000"/>
              </a:lnSpc>
              <a:spcBef>
                <a:spcPts val="1000"/>
              </a:spcBef>
              <a:buClr>
                <a:srgbClr val="684860"/>
              </a:buClr>
              <a:buFont typeface="Arial" panose="020B0604020202020204" pitchFamily="34" charset="0"/>
              <a:buChar char="•"/>
            </a:pPr>
            <a:r>
              <a:rPr lang="en-US" sz="2000" dirty="0"/>
              <a:t>Participant details</a:t>
            </a:r>
          </a:p>
          <a:p>
            <a:pPr marL="742950" lvl="1" indent="-285750">
              <a:lnSpc>
                <a:spcPct val="90000"/>
              </a:lnSpc>
              <a:spcBef>
                <a:spcPts val="1000"/>
              </a:spcBef>
              <a:buClr>
                <a:srgbClr val="684860"/>
              </a:buClr>
              <a:buFont typeface="Arial" panose="020B0604020202020204" pitchFamily="34" charset="0"/>
              <a:buChar char="•"/>
            </a:pPr>
            <a:r>
              <a:rPr lang="en-US" sz="2000" dirty="0"/>
              <a:t>Impact data</a:t>
            </a:r>
            <a:br>
              <a:rPr lang="en-US" sz="2000" dirty="0"/>
            </a:br>
            <a:br>
              <a:rPr lang="en-US" sz="2400" dirty="0"/>
            </a:br>
            <a:endParaRPr lang="en-US" sz="2400" dirty="0"/>
          </a:p>
        </p:txBody>
      </p:sp>
      <p:pic>
        <p:nvPicPr>
          <p:cNvPr id="9" name="Picture 8" descr="Thumbnail of Safe Schools Healthy Students info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563" y="1100718"/>
            <a:ext cx="3909887" cy="5088364"/>
          </a:xfrm>
          <a:prstGeom prst="rect">
            <a:avLst/>
          </a:prstGeom>
        </p:spPr>
      </p:pic>
      <p:sp>
        <p:nvSpPr>
          <p:cNvPr id="10" name="TextBox 9">
            <a:extLst>
              <a:ext uri="{FF2B5EF4-FFF2-40B4-BE49-F238E27FC236}">
                <a16:creationId xmlns:a16="http://schemas.microsoft.com/office/drawing/2014/main" id="{86A9D4B7-0A9D-4A0A-BC9E-1A2034F64283}"/>
              </a:ext>
            </a:extLst>
          </p:cNvPr>
          <p:cNvSpPr txBox="1"/>
          <p:nvPr/>
        </p:nvSpPr>
        <p:spPr>
          <a:xfrm>
            <a:off x="7366000" y="6303264"/>
            <a:ext cx="3909887" cy="307777"/>
          </a:xfrm>
          <a:prstGeom prst="rect">
            <a:avLst/>
          </a:prstGeom>
          <a:noFill/>
        </p:spPr>
        <p:txBody>
          <a:bodyPr wrap="square" rtlCol="0">
            <a:spAutoFit/>
          </a:bodyPr>
          <a:lstStyle/>
          <a:p>
            <a:r>
              <a:rPr lang="en-US" sz="1400" dirty="0"/>
              <a:t>(Safe Schools/Healthy Students, </a:t>
            </a:r>
            <a:r>
              <a:rPr lang="en-US" sz="1400" dirty="0" err="1"/>
              <a:t>n.d.</a:t>
            </a:r>
            <a:r>
              <a:rPr lang="en-US" sz="1400" dirty="0"/>
              <a:t>)</a:t>
            </a:r>
          </a:p>
        </p:txBody>
      </p:sp>
      <p:sp>
        <p:nvSpPr>
          <p:cNvPr id="11" name="Title 10" hidden="1">
            <a:extLst>
              <a:ext uri="{FF2B5EF4-FFF2-40B4-BE49-F238E27FC236}">
                <a16:creationId xmlns:a16="http://schemas.microsoft.com/office/drawing/2014/main" id="{BC2A85AC-FF9C-460B-B84E-8200391C32AD}"/>
              </a:ext>
            </a:extLst>
          </p:cNvPr>
          <p:cNvSpPr>
            <a:spLocks noGrp="1"/>
          </p:cNvSpPr>
          <p:nvPr>
            <p:ph type="title" idx="4294967295"/>
          </p:nvPr>
        </p:nvSpPr>
        <p:spPr/>
        <p:txBody>
          <a:bodyPr/>
          <a:lstStyle/>
          <a:p>
            <a:pPr rtl="0" eaLnBrk="1" latinLnBrk="0" hangingPunct="1"/>
            <a:r>
              <a:rPr lang="en-US" sz="3600" b="1" kern="1200" dirty="0">
                <a:solidFill>
                  <a:srgbClr val="684860"/>
                </a:solidFill>
                <a:effectLst/>
                <a:latin typeface="Arial" panose="020B0604020202020204" pitchFamily="34" charset="0"/>
                <a:ea typeface="+mn-ea"/>
                <a:cs typeface="+mn-cs"/>
              </a:rPr>
              <a:t>Reporting the Impact of an Evidence-Based Program</a:t>
            </a:r>
            <a:endParaRPr lang="en-US" dirty="0">
              <a:effectLst/>
            </a:endParaRPr>
          </a:p>
          <a:p>
            <a:endParaRPr lang="en-US" dirty="0"/>
          </a:p>
        </p:txBody>
      </p:sp>
      <p:sp>
        <p:nvSpPr>
          <p:cNvPr id="12" name="Footer Placeholder 5">
            <a:extLst>
              <a:ext uri="{FF2B5EF4-FFF2-40B4-BE49-F238E27FC236}">
                <a16:creationId xmlns:a16="http://schemas.microsoft.com/office/drawing/2014/main" id="{1C9FF4ED-F7F1-7843-B0C8-E04E28C0F00E}"/>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858600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4294967295"/>
          </p:nvPr>
        </p:nvSpPr>
        <p:spPr>
          <a:xfrm>
            <a:off x="1520037" y="1701800"/>
            <a:ext cx="3924299" cy="2743200"/>
          </a:xfrm>
          <a:prstGeom prst="rect">
            <a:avLst/>
          </a:prstGeom>
        </p:spPr>
        <p:txBody>
          <a:bodyPr>
            <a:normAutofit fontScale="77500" lnSpcReduction="20000"/>
          </a:bodyPr>
          <a:lstStyle/>
          <a:p>
            <a:pPr marL="0" indent="0">
              <a:spcAft>
                <a:spcPts val="600"/>
              </a:spcAft>
              <a:buNone/>
            </a:pPr>
            <a:r>
              <a:rPr lang="en-US" sz="4300" b="1" dirty="0">
                <a:solidFill>
                  <a:srgbClr val="6A4A62"/>
                </a:solidFill>
              </a:rPr>
              <a:t>Reflection:</a:t>
            </a:r>
          </a:p>
          <a:p>
            <a:pPr marL="0" indent="0">
              <a:lnSpc>
                <a:spcPct val="110000"/>
              </a:lnSpc>
              <a:buNone/>
            </a:pPr>
            <a:r>
              <a:rPr lang="en-US" sz="3000" dirty="0">
                <a:solidFill>
                  <a:srgbClr val="6A4A62"/>
                </a:solidFill>
              </a:rPr>
              <a:t>What do you think would be the most compelling finding to highlight about school mental health in your district and how would you best share the information? </a:t>
            </a:r>
          </a:p>
          <a:p>
            <a:pPr marL="0" indent="0">
              <a:spcAft>
                <a:spcPts val="600"/>
              </a:spcAft>
              <a:buNone/>
            </a:pPr>
            <a:endParaRPr lang="en-US" sz="3000" dirty="0">
              <a:solidFill>
                <a:srgbClr val="6A4A62"/>
              </a:solidFill>
            </a:endParaRPr>
          </a:p>
        </p:txBody>
      </p:sp>
      <p:sp>
        <p:nvSpPr>
          <p:cNvPr id="2" name="TextBox 1"/>
          <p:cNvSpPr txBox="1"/>
          <p:nvPr/>
        </p:nvSpPr>
        <p:spPr>
          <a:xfrm>
            <a:off x="6502400" y="1015933"/>
            <a:ext cx="5029200" cy="553998"/>
          </a:xfrm>
          <a:prstGeom prst="rect">
            <a:avLst/>
          </a:prstGeom>
          <a:noFill/>
        </p:spPr>
        <p:txBody>
          <a:bodyPr wrap="square" rtlCol="0">
            <a:spAutoFit/>
          </a:bodyPr>
          <a:lstStyle/>
          <a:p>
            <a:r>
              <a:rPr lang="en-US" sz="3000" b="1" dirty="0">
                <a:solidFill>
                  <a:srgbClr val="684860"/>
                </a:solidFill>
              </a:rPr>
              <a:t>Questions to Consider</a:t>
            </a:r>
          </a:p>
        </p:txBody>
      </p:sp>
      <p:sp>
        <p:nvSpPr>
          <p:cNvPr id="3" name="TextBox 2">
            <a:extLst>
              <a:ext uri="{FF2B5EF4-FFF2-40B4-BE49-F238E27FC236}">
                <a16:creationId xmlns:a16="http://schemas.microsoft.com/office/drawing/2014/main" id="{8F625AC4-65C0-4D7C-A4DE-6D661500EE30}"/>
              </a:ext>
            </a:extLst>
          </p:cNvPr>
          <p:cNvSpPr txBox="1"/>
          <p:nvPr/>
        </p:nvSpPr>
        <p:spPr>
          <a:xfrm>
            <a:off x="6396271" y="1308100"/>
            <a:ext cx="4986058" cy="5070106"/>
          </a:xfrm>
          <a:prstGeom prst="rect">
            <a:avLst/>
          </a:prstGeom>
          <a:noFill/>
        </p:spPr>
        <p:txBody>
          <a:bodyPr wrap="square" rtlCol="0">
            <a:spAutoFit/>
          </a:bodyPr>
          <a:lstStyle/>
          <a:p>
            <a:endParaRPr lang="en-US" sz="2800" dirty="0"/>
          </a:p>
          <a:p>
            <a:pPr marL="457200" indent="-457200">
              <a:lnSpc>
                <a:spcPct val="90000"/>
              </a:lnSpc>
              <a:spcBef>
                <a:spcPts val="1000"/>
              </a:spcBef>
              <a:buClr>
                <a:srgbClr val="684860"/>
              </a:buClr>
              <a:buFont typeface="Arial" panose="020B0604020202020204" pitchFamily="34" charset="0"/>
              <a:buChar char="•"/>
            </a:pPr>
            <a:r>
              <a:rPr lang="en-US" sz="2200" dirty="0"/>
              <a:t>From whom are you trying to get buy-in?</a:t>
            </a:r>
          </a:p>
          <a:p>
            <a:pPr marL="457200" indent="-457200">
              <a:lnSpc>
                <a:spcPct val="90000"/>
              </a:lnSpc>
              <a:spcBef>
                <a:spcPts val="1000"/>
              </a:spcBef>
              <a:buClr>
                <a:srgbClr val="684860"/>
              </a:buClr>
              <a:buFont typeface="Arial" panose="020B0604020202020204" pitchFamily="34" charset="0"/>
              <a:buChar char="•"/>
            </a:pPr>
            <a:r>
              <a:rPr lang="en-US" sz="2200" dirty="0"/>
              <a:t>What matters most to this group?</a:t>
            </a:r>
          </a:p>
          <a:p>
            <a:pPr marL="457200" indent="-457200">
              <a:lnSpc>
                <a:spcPct val="90000"/>
              </a:lnSpc>
              <a:spcBef>
                <a:spcPts val="1000"/>
              </a:spcBef>
              <a:buClr>
                <a:srgbClr val="684860"/>
              </a:buClr>
              <a:buFont typeface="Arial" panose="020B0604020202020204" pitchFamily="34" charset="0"/>
              <a:buChar char="•"/>
            </a:pPr>
            <a:r>
              <a:rPr lang="en-US" sz="2200" dirty="0"/>
              <a:t>What can you share about school mental health that would matter to them?</a:t>
            </a:r>
          </a:p>
          <a:p>
            <a:pPr marL="457200" indent="-457200">
              <a:lnSpc>
                <a:spcPct val="90000"/>
              </a:lnSpc>
              <a:spcBef>
                <a:spcPts val="1000"/>
              </a:spcBef>
              <a:buClr>
                <a:srgbClr val="684860"/>
              </a:buClr>
              <a:buFont typeface="Arial" panose="020B0604020202020204" pitchFamily="34" charset="0"/>
              <a:buChar char="•"/>
            </a:pPr>
            <a:r>
              <a:rPr lang="en-US" sz="2200" dirty="0"/>
              <a:t>What qualitative information (e.g., success stories, descriptive experiences) would be useful?</a:t>
            </a:r>
          </a:p>
          <a:p>
            <a:pPr marL="457200" indent="-457200">
              <a:lnSpc>
                <a:spcPct val="90000"/>
              </a:lnSpc>
              <a:spcBef>
                <a:spcPts val="1000"/>
              </a:spcBef>
              <a:buClr>
                <a:srgbClr val="684860"/>
              </a:buClr>
              <a:buFont typeface="Arial" panose="020B0604020202020204" pitchFamily="34" charset="0"/>
              <a:buChar char="•"/>
            </a:pPr>
            <a:r>
              <a:rPr lang="en-US" sz="2200" dirty="0"/>
              <a:t>How can you best share the information?</a:t>
            </a:r>
          </a:p>
          <a:p>
            <a:endParaRPr lang="en-US" dirty="0"/>
          </a:p>
          <a:p>
            <a:endParaRPr lang="en-US" dirty="0"/>
          </a:p>
        </p:txBody>
      </p:sp>
      <p:sp>
        <p:nvSpPr>
          <p:cNvPr id="11" name="Rounded Rectangular Callout 10">
            <a:extLst>
              <a:ext uri="{C183D7F6-B498-43B3-948B-1728B52AA6E4}">
                <adec:decorative xmlns:adec="http://schemas.microsoft.com/office/drawing/2017/decorative" val="1"/>
              </a:ext>
            </a:extLst>
          </p:cNvPr>
          <p:cNvSpPr/>
          <p:nvPr/>
        </p:nvSpPr>
        <p:spPr>
          <a:xfrm>
            <a:off x="1282700" y="1206500"/>
            <a:ext cx="4327067" cy="3584000"/>
          </a:xfrm>
          <a:prstGeom prst="wedgeRoundRectCallout">
            <a:avLst>
              <a:gd name="adj1" fmla="val -25696"/>
              <a:gd name="adj2" fmla="val 79220"/>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panose="020B0604020202020204"/>
            </a:endParaRPr>
          </a:p>
        </p:txBody>
      </p:sp>
      <p:cxnSp>
        <p:nvCxnSpPr>
          <p:cNvPr id="12" name="Straight Connector 11">
            <a:extLst>
              <a:ext uri="{C183D7F6-B498-43B3-948B-1728B52AA6E4}">
                <adec:decorative xmlns:adec="http://schemas.microsoft.com/office/drawing/2017/decorative" val="1"/>
              </a:ext>
            </a:extLst>
          </p:cNvPr>
          <p:cNvCxnSpPr/>
          <p:nvPr/>
        </p:nvCxnSpPr>
        <p:spPr>
          <a:xfrm flipH="1">
            <a:off x="6113352" y="147759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4" name="Title 3" hidden="1">
            <a:extLst>
              <a:ext uri="{FF2B5EF4-FFF2-40B4-BE49-F238E27FC236}">
                <a16:creationId xmlns:a16="http://schemas.microsoft.com/office/drawing/2014/main" id="{F329444A-B742-456D-80F0-D46CCE7CBEE2}"/>
              </a:ext>
            </a:extLst>
          </p:cNvPr>
          <p:cNvSpPr>
            <a:spLocks noGrp="1"/>
          </p:cNvSpPr>
          <p:nvPr>
            <p:ph type="title" idx="4294967295"/>
          </p:nvPr>
        </p:nvSpPr>
        <p:spPr/>
        <p:txBody>
          <a:bodyPr/>
          <a:lstStyle/>
          <a:p>
            <a:r>
              <a:rPr lang="en-US" dirty="0"/>
              <a:t>Reflection</a:t>
            </a:r>
          </a:p>
        </p:txBody>
      </p:sp>
      <p:sp>
        <p:nvSpPr>
          <p:cNvPr id="10" name="Footer Placeholder 5">
            <a:extLst>
              <a:ext uri="{FF2B5EF4-FFF2-40B4-BE49-F238E27FC236}">
                <a16:creationId xmlns:a16="http://schemas.microsoft.com/office/drawing/2014/main" id="{7AE980FF-46A9-1048-A1BE-311B22102F19}"/>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283352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544529" y="4134964"/>
            <a:ext cx="5153156" cy="2049936"/>
          </a:xfrm>
        </p:spPr>
        <p:txBody>
          <a:bodyPr>
            <a:normAutofit fontScale="32500" lnSpcReduction="20000"/>
          </a:bodyPr>
          <a:lstStyle/>
          <a:p>
            <a:pPr marL="0" indent="0" algn="ctr">
              <a:buNone/>
            </a:pPr>
            <a:r>
              <a:rPr lang="en-US" sz="9800" b="1" dirty="0">
                <a:solidFill>
                  <a:srgbClr val="6A4A62"/>
                </a:solidFill>
              </a:rPr>
              <a:t>Discussion</a:t>
            </a:r>
          </a:p>
          <a:p>
            <a:pPr marL="0" indent="0" algn="ctr">
              <a:lnSpc>
                <a:spcPct val="120000"/>
              </a:lnSpc>
              <a:spcBef>
                <a:spcPts val="0"/>
              </a:spcBef>
              <a:buNone/>
            </a:pPr>
            <a:r>
              <a:rPr lang="en-US" sz="6200" dirty="0"/>
              <a:t>How does this content fit with your district understanding and policy/practice related to documenting and sharing school mental health impact?</a:t>
            </a:r>
          </a:p>
        </p:txBody>
      </p:sp>
      <p:sp>
        <p:nvSpPr>
          <p:cNvPr id="11" name="Title 3">
            <a:extLst>
              <a:ext uri="{FF2B5EF4-FFF2-40B4-BE49-F238E27FC236}">
                <a16:creationId xmlns:a16="http://schemas.microsoft.com/office/drawing/2014/main" id="{734E2AFF-3529-48E3-80D6-185F6D46AFF0}"/>
              </a:ext>
            </a:extLst>
          </p:cNvPr>
          <p:cNvSpPr txBox="1">
            <a:spLocks/>
          </p:cNvSpPr>
          <p:nvPr/>
        </p:nvSpPr>
        <p:spPr>
          <a:xfrm>
            <a:off x="6887715" y="1887067"/>
            <a:ext cx="3626763" cy="8085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6A4A62"/>
                </a:solidFill>
                <a:effectLst/>
                <a:uLnTx/>
                <a:uFillTx/>
                <a:latin typeface="Arial"/>
                <a:ea typeface="+mj-ea"/>
                <a:cs typeface="+mj-cs"/>
              </a:rPr>
              <a:t>Strategic Planning</a:t>
            </a:r>
          </a:p>
        </p:txBody>
      </p:sp>
      <p:sp>
        <p:nvSpPr>
          <p:cNvPr id="12" name="Content Placeholder 2"/>
          <p:cNvSpPr>
            <a:spLocks noGrp="1"/>
          </p:cNvSpPr>
          <p:nvPr>
            <p:ph sz="half" idx="4294967295"/>
          </p:nvPr>
        </p:nvSpPr>
        <p:spPr>
          <a:xfrm>
            <a:off x="6887715" y="2599353"/>
            <a:ext cx="4900706" cy="1951571"/>
          </a:xfrm>
          <a:prstGeom prst="rect">
            <a:avLst/>
          </a:prstGeom>
        </p:spPr>
        <p:txBody>
          <a:bodyPr vert="horz" lIns="91440" tIns="45720" rIns="91440" bIns="45720" rtlCol="0" anchor="ctr">
            <a:normAutofit/>
          </a:bodyPr>
          <a:lstStyle/>
          <a:p>
            <a:pPr>
              <a:buClr>
                <a:srgbClr val="6A4A62"/>
              </a:buClr>
            </a:pPr>
            <a:r>
              <a:rPr lang="en-US" sz="2000" dirty="0"/>
              <a:t>State a specific goal for your district within this domain.</a:t>
            </a:r>
          </a:p>
          <a:p>
            <a:pPr>
              <a:buClr>
                <a:srgbClr val="6A4A62"/>
              </a:buClr>
            </a:pPr>
            <a:r>
              <a:rPr lang="en-US" sz="2000" dirty="0"/>
              <a:t>List 3 potential action steps to move this goal forward.</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057" y="1031021"/>
            <a:ext cx="4851306" cy="2871971"/>
          </a:xfrm>
          <a:prstGeom prst="rect">
            <a:avLst/>
          </a:prstGeom>
        </p:spPr>
      </p:pic>
      <p:cxnSp>
        <p:nvCxnSpPr>
          <p:cNvPr id="10" name="Straight Connector 9">
            <a:extLst>
              <a:ext uri="{C183D7F6-B498-43B3-948B-1728B52AA6E4}">
                <adec:decorative xmlns:adec="http://schemas.microsoft.com/office/drawing/2017/decorative" val="1"/>
              </a:ext>
            </a:extLst>
          </p:cNvPr>
          <p:cNvCxnSpPr/>
          <p:nvPr/>
        </p:nvCxnSpPr>
        <p:spPr>
          <a:xfrm flipH="1">
            <a:off x="6372510" y="1751614"/>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782A112D-86FA-4C08-B759-05FE23E7456A}"/>
              </a:ext>
            </a:extLst>
          </p:cNvPr>
          <p:cNvSpPr>
            <a:spLocks noGrp="1"/>
          </p:cNvSpPr>
          <p:nvPr>
            <p:ph type="title" idx="4294967295"/>
          </p:nvPr>
        </p:nvSpPr>
        <p:spPr/>
        <p:txBody>
          <a:bodyPr/>
          <a:lstStyle/>
          <a:p>
            <a:r>
              <a:rPr lang="en-US" dirty="0"/>
              <a:t>Discussion</a:t>
            </a:r>
          </a:p>
        </p:txBody>
      </p:sp>
      <p:sp>
        <p:nvSpPr>
          <p:cNvPr id="14" name="Footer Placeholder 5">
            <a:extLst>
              <a:ext uri="{FF2B5EF4-FFF2-40B4-BE49-F238E27FC236}">
                <a16:creationId xmlns:a16="http://schemas.microsoft.com/office/drawing/2014/main" id="{54CF07ED-DA9D-5244-9A67-6CE447D12AB4}"/>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95081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4380" y="544314"/>
            <a:ext cx="4730314" cy="674188"/>
          </a:xfrm>
        </p:spPr>
        <p:txBody>
          <a:bodyPr>
            <a:noAutofit/>
          </a:bodyPr>
          <a:lstStyle/>
          <a:p>
            <a:r>
              <a:rPr lang="en-US" sz="3200" b="1" dirty="0">
                <a:solidFill>
                  <a:srgbClr val="6A4A62"/>
                </a:solidFill>
              </a:rPr>
              <a:t>Resources</a:t>
            </a:r>
          </a:p>
        </p:txBody>
      </p:sp>
      <p:sp>
        <p:nvSpPr>
          <p:cNvPr id="3" name="Content Placeholder 2">
            <a:extLst>
              <a:ext uri="{FF2B5EF4-FFF2-40B4-BE49-F238E27FC236}">
                <a16:creationId xmlns:a16="http://schemas.microsoft.com/office/drawing/2014/main" id="{D2F19800-6CF5-46B2-9CFD-78FD121283D0}"/>
              </a:ext>
            </a:extLst>
          </p:cNvPr>
          <p:cNvSpPr>
            <a:spLocks noGrp="1"/>
          </p:cNvSpPr>
          <p:nvPr>
            <p:ph idx="1"/>
          </p:nvPr>
        </p:nvSpPr>
        <p:spPr>
          <a:xfrm>
            <a:off x="604380" y="1282156"/>
            <a:ext cx="11012656" cy="4778375"/>
          </a:xfrm>
        </p:spPr>
        <p:txBody>
          <a:bodyPr>
            <a:noAutofit/>
          </a:bodyPr>
          <a:lstStyle/>
          <a:p>
            <a:pPr marL="0" indent="-457200">
              <a:lnSpc>
                <a:spcPct val="100000"/>
              </a:lnSpc>
              <a:buNone/>
            </a:pPr>
            <a:r>
              <a:rPr lang="en-US" sz="1600" dirty="0"/>
              <a:t>Annie E. Casey Foundation. (2022). </a:t>
            </a:r>
            <a:r>
              <a:rPr lang="en-US" sz="1600" i="1" dirty="0"/>
              <a:t>Developing a theory of change: Practical theory of change guidance, templates, and examples</a:t>
            </a:r>
            <a:r>
              <a:rPr lang="en-US" sz="1600" dirty="0"/>
              <a:t>. </a:t>
            </a:r>
            <a:r>
              <a:rPr lang="en-US" sz="1600" dirty="0">
                <a:hlinkClick r:id="rId3"/>
              </a:rPr>
              <a:t>https://www.aecf.org/resources/theory-of-change</a:t>
            </a:r>
            <a:r>
              <a:rPr lang="en-US" sz="1600" dirty="0"/>
              <a:t> </a:t>
            </a:r>
          </a:p>
          <a:p>
            <a:pPr marL="0" indent="-457200">
              <a:lnSpc>
                <a:spcPct val="100000"/>
              </a:lnSpc>
              <a:buNone/>
            </a:pPr>
            <a:r>
              <a:rPr lang="en-US" sz="1600" dirty="0"/>
              <a:t>Connors, E., Moffa, K., Lever, N., &amp; Hoover, S. (2019). </a:t>
            </a:r>
            <a:r>
              <a:rPr lang="en-US" sz="1600" i="1" dirty="0"/>
              <a:t>Student information systems issue brief</a:t>
            </a:r>
            <a:r>
              <a:rPr lang="en-US" sz="1600" dirty="0"/>
              <a:t>. National Center for School Mental Health. </a:t>
            </a:r>
            <a:r>
              <a:rPr lang="en-US" sz="1600" dirty="0">
                <a:hlinkClick r:id="rId4"/>
              </a:rPr>
              <a:t>http://bit.ly/SISbrief</a:t>
            </a:r>
            <a:r>
              <a:rPr lang="en-US" sz="1600" dirty="0"/>
              <a:t> </a:t>
            </a:r>
            <a:endParaRPr lang="en-US" sz="1600" b="1" dirty="0"/>
          </a:p>
          <a:p>
            <a:pPr marL="0" indent="-457200">
              <a:lnSpc>
                <a:spcPct val="100000"/>
              </a:lnSpc>
              <a:buNone/>
            </a:pPr>
            <a:r>
              <a:rPr lang="en-US" sz="1600" dirty="0"/>
              <a:t>Lever, N., Connors, E., Freeman, E., &amp; Stephan, S. (</a:t>
            </a:r>
            <a:r>
              <a:rPr lang="en-US" sz="1600" dirty="0" err="1"/>
              <a:t>n.d.</a:t>
            </a:r>
            <a:r>
              <a:rPr lang="en-US" sz="1600" dirty="0"/>
              <a:t>). </a:t>
            </a:r>
            <a:r>
              <a:rPr lang="en-US" sz="1600" i="1" dirty="0"/>
              <a:t>Implementing a comprehensive school mental health program</a:t>
            </a:r>
            <a:r>
              <a:rPr lang="en-US" sz="1600" dirty="0"/>
              <a:t>. Retrieved from: </a:t>
            </a:r>
            <a:r>
              <a:rPr lang="en-US" sz="1600" dirty="0">
                <a:hlinkClick r:id="rId5"/>
              </a:rPr>
              <a:t>http://airhsdlearning.airws.org/SMHModule3/story_html5.html</a:t>
            </a:r>
            <a:r>
              <a:rPr lang="en-US" sz="1600" dirty="0"/>
              <a:t> </a:t>
            </a:r>
          </a:p>
          <a:p>
            <a:pPr marL="0" indent="-457200">
              <a:lnSpc>
                <a:spcPct val="100000"/>
              </a:lnSpc>
              <a:buNone/>
            </a:pPr>
            <a:r>
              <a:rPr lang="en-US" sz="1600" dirty="0"/>
              <a:t>Martinez, K., Francis, K., Poirier, J.M., Brown, L.D., &amp; Wang, M. (2013). </a:t>
            </a:r>
            <a:r>
              <a:rPr lang="en-US" sz="1600" i="1" dirty="0"/>
              <a:t>Blueprint for using data to reduce disparities/disproportionalities in human services and behavioral health care</a:t>
            </a:r>
            <a:r>
              <a:rPr lang="en-US" sz="1600" dirty="0"/>
              <a:t>. American Institutes for Research</a:t>
            </a:r>
            <a:r>
              <a:rPr lang="en-US" sz="1600" i="1" dirty="0"/>
              <a:t>. </a:t>
            </a:r>
            <a:r>
              <a:rPr lang="en-US" sz="1600" dirty="0">
                <a:hlinkClick r:id="rId6"/>
              </a:rPr>
              <a:t>https://www.air.org/resource/blueprint-using-data-reduce-disparities-disproportionalities-human-services-and-behavioral</a:t>
            </a:r>
            <a:endParaRPr lang="en-US" sz="1600" dirty="0"/>
          </a:p>
          <a:p>
            <a:pPr marL="0" indent="-457200">
              <a:lnSpc>
                <a:spcPct val="100000"/>
              </a:lnSpc>
              <a:buNone/>
            </a:pPr>
            <a:r>
              <a:rPr lang="en-US" sz="1600" dirty="0"/>
              <a:t>National Center for School Mental Health </a:t>
            </a:r>
            <a:r>
              <a:rPr lang="en-US" sz="1600"/>
              <a:t>(2023). </a:t>
            </a:r>
            <a:r>
              <a:rPr lang="en-US" sz="1600" i="1" dirty="0"/>
              <a:t>School Mental Health Quality Guide: Impact</a:t>
            </a:r>
            <a:r>
              <a:rPr lang="en-US" sz="1600" dirty="0"/>
              <a:t>. </a:t>
            </a:r>
            <a:r>
              <a:rPr lang="en-US" sz="1600" dirty="0">
                <a:hlinkClick r:id="rId7"/>
              </a:rPr>
              <a:t>https://www.schoolmentalhealth.org/media/som/microsites/ncsmh/documents/quality-guides/Impact.pdf</a:t>
            </a:r>
            <a:endParaRPr lang="en-US" sz="1600" dirty="0"/>
          </a:p>
          <a:p>
            <a:pPr marL="0" indent="-457200">
              <a:lnSpc>
                <a:spcPct val="100000"/>
              </a:lnSpc>
              <a:buNone/>
            </a:pPr>
            <a:r>
              <a:rPr lang="en-US" sz="1600" dirty="0"/>
              <a:t>National Forum on Education Statistics. (2016). </a:t>
            </a:r>
            <a:r>
              <a:rPr lang="en-US" sz="1600" i="1" dirty="0"/>
              <a:t>Forum guide to collecting and using disaggregated data on racial/ethnic subgroups</a:t>
            </a:r>
            <a:r>
              <a:rPr lang="en-US" sz="1600" dirty="0"/>
              <a:t>. </a:t>
            </a:r>
            <a:r>
              <a:rPr lang="en-US" sz="1600" dirty="0">
                <a:hlinkClick r:id="rId8"/>
              </a:rPr>
              <a:t>https://nces.ed.gov/pubs2017/NFES2017017.pdf</a:t>
            </a:r>
            <a:r>
              <a:rPr lang="en-US" sz="1600" dirty="0"/>
              <a:t> </a:t>
            </a:r>
          </a:p>
          <a:p>
            <a:pPr marL="0" indent="-457200">
              <a:lnSpc>
                <a:spcPct val="100000"/>
              </a:lnSpc>
              <a:buNone/>
            </a:pPr>
            <a:endParaRPr lang="en-US" sz="1600"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8" name="Straight Connector 7">
            <a:extLst>
              <a:ext uri="{C183D7F6-B498-43B3-948B-1728B52AA6E4}">
                <adec:decorative xmlns:adec="http://schemas.microsoft.com/office/drawing/2017/decorative" val="1"/>
              </a:ext>
            </a:extLst>
          </p:cNvPr>
          <p:cNvCxnSpPr/>
          <p:nvPr/>
        </p:nvCxnSpPr>
        <p:spPr>
          <a:xfrm>
            <a:off x="604380" y="1247022"/>
            <a:ext cx="8365276" cy="6614"/>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2DD9F08A-FB7F-4695-8B55-1116BD109447}"/>
              </a:ext>
            </a:extLst>
          </p:cNvPr>
          <p:cNvSpPr>
            <a:spLocks noGrp="1"/>
          </p:cNvSpPr>
          <p:nvPr>
            <p:ph type="title"/>
          </p:nvPr>
        </p:nvSpPr>
        <p:spPr/>
        <p:txBody>
          <a:bodyPr/>
          <a:lstStyle/>
          <a:p>
            <a:r>
              <a:rPr lang="en-US" dirty="0"/>
              <a:t>Resources</a:t>
            </a:r>
          </a:p>
        </p:txBody>
      </p:sp>
      <p:sp>
        <p:nvSpPr>
          <p:cNvPr id="10" name="Footer Placeholder 5">
            <a:extLst>
              <a:ext uri="{FF2B5EF4-FFF2-40B4-BE49-F238E27FC236}">
                <a16:creationId xmlns:a16="http://schemas.microsoft.com/office/drawing/2014/main" id="{BBEB425C-3127-4546-83FB-911C4A4A3FE4}"/>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9468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4211" y="1768536"/>
            <a:ext cx="10873946" cy="4770537"/>
          </a:xfrm>
          <a:prstGeom prst="rect">
            <a:avLst/>
          </a:prstGeom>
        </p:spPr>
        <p:txBody>
          <a:bodyPr wrap="square">
            <a:spAutoFit/>
          </a:bodyPr>
          <a:lstStyle/>
          <a:p>
            <a:r>
              <a:rPr lang="en-US" sz="1900" b="1" dirty="0"/>
              <a:t>Public Domain Notice</a:t>
            </a:r>
            <a:endParaRPr lang="en-US" sz="1900" dirty="0"/>
          </a:p>
          <a:p>
            <a:r>
              <a:rPr lang="en-US" sz="1900" dirty="0"/>
              <a:t>All material appearing in this publication except that taken directly from copyrighted sources is in the public domain and may be reproduced or copied without permission from SAMHSA. </a:t>
            </a:r>
          </a:p>
          <a:p>
            <a:endParaRPr lang="en-US" sz="1900" dirty="0"/>
          </a:p>
          <a:p>
            <a:r>
              <a:rPr lang="en-US" sz="1900" dirty="0"/>
              <a:t>Do not reproduce or distribute this publication for a fee without specific, written authorization from the MHTTC NCO. </a:t>
            </a:r>
          </a:p>
          <a:p>
            <a:endParaRPr lang="en-US" sz="1900" dirty="0"/>
          </a:p>
          <a:p>
            <a:r>
              <a:rPr lang="en-US" sz="1900" dirty="0"/>
              <a:t>All material appearing in this publication should be appropriately cited using the recommended citation below. If content is removed, added, or adapted from the original material in this publication, these modifications should be clearly noted. </a:t>
            </a:r>
          </a:p>
          <a:p>
            <a:endParaRPr lang="en-US" sz="1900" dirty="0">
              <a:effectLst/>
            </a:endParaRPr>
          </a:p>
          <a:p>
            <a:r>
              <a:rPr lang="en-US" sz="1900" b="1" dirty="0"/>
              <a:t>Recommended Citation</a:t>
            </a:r>
            <a:endParaRPr lang="en-US" sz="1900" dirty="0"/>
          </a:p>
          <a:p>
            <a:r>
              <a:rPr lang="en-US" sz="1900" dirty="0">
                <a:latin typeface="Arial" panose="020B0604020202020204" pitchFamily="34" charset="0"/>
                <a:cs typeface="Arial" panose="020B0604020202020204" pitchFamily="34" charset="0"/>
              </a:rPr>
              <a:t>National Center for School Mental Health and MHTTC Network Coordinating Office. (2019). </a:t>
            </a:r>
            <a:r>
              <a:rPr lang="en-US" sz="1900" i="1" dirty="0">
                <a:latin typeface="Arial" panose="020B0604020202020204" pitchFamily="34" charset="0"/>
                <a:cs typeface="Arial" panose="020B0604020202020204" pitchFamily="34" charset="0"/>
              </a:rPr>
              <a:t>Trainer manual, National School Mental Health Best Practices: Implementation Guidance Modules for States, Districts, and Schools</a:t>
            </a:r>
            <a:r>
              <a:rPr lang="en-US" sz="1900" dirty="0">
                <a:latin typeface="Arial" panose="020B0604020202020204" pitchFamily="34" charset="0"/>
                <a:cs typeface="Arial" panose="020B0604020202020204" pitchFamily="34" charset="0"/>
              </a:rPr>
              <a:t>. Palo Alto, CA: MHTTC Network Coordinating Office. </a:t>
            </a:r>
          </a:p>
          <a:p>
            <a:endParaRPr lang="en-US" sz="1900" dirty="0">
              <a:effectLst/>
            </a:endParaRPr>
          </a:p>
        </p:txBody>
      </p:sp>
      <p:grpSp>
        <p:nvGrpSpPr>
          <p:cNvPr id="4" name="Group 3">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5"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6"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sp>
        <p:nvSpPr>
          <p:cNvPr id="2" name="Title 1" hidden="1">
            <a:extLst>
              <a:ext uri="{FF2B5EF4-FFF2-40B4-BE49-F238E27FC236}">
                <a16:creationId xmlns:a16="http://schemas.microsoft.com/office/drawing/2014/main" id="{D2842AD8-0C1F-456C-ACC1-17987BE6F3F1}"/>
              </a:ext>
            </a:extLst>
          </p:cNvPr>
          <p:cNvSpPr>
            <a:spLocks noGrp="1"/>
          </p:cNvSpPr>
          <p:nvPr>
            <p:ph type="title" idx="4294967295"/>
          </p:nvPr>
        </p:nvSpPr>
        <p:spPr/>
        <p:txBody>
          <a:bodyPr/>
          <a:lstStyle/>
          <a:p>
            <a:r>
              <a:rPr lang="en-US" dirty="0"/>
              <a:t>Disclaimer</a:t>
            </a:r>
          </a:p>
        </p:txBody>
      </p:sp>
      <p:sp>
        <p:nvSpPr>
          <p:cNvPr id="9" name="Footer Placeholder 5">
            <a:extLst>
              <a:ext uri="{FF2B5EF4-FFF2-40B4-BE49-F238E27FC236}">
                <a16:creationId xmlns:a16="http://schemas.microsoft.com/office/drawing/2014/main" id="{020E6820-97A2-6D49-A4E3-335B6C43D627}"/>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854827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4380" y="544314"/>
            <a:ext cx="4730314" cy="674188"/>
          </a:xfrm>
        </p:spPr>
        <p:txBody>
          <a:bodyPr>
            <a:noAutofit/>
          </a:bodyPr>
          <a:lstStyle/>
          <a:p>
            <a:r>
              <a:rPr lang="en-US" sz="3200" b="1" dirty="0">
                <a:solidFill>
                  <a:srgbClr val="6A4A62"/>
                </a:solidFill>
              </a:rPr>
              <a:t>Resources</a:t>
            </a:r>
          </a:p>
        </p:txBody>
      </p:sp>
      <p:sp>
        <p:nvSpPr>
          <p:cNvPr id="3" name="Content Placeholder 2">
            <a:extLst>
              <a:ext uri="{FF2B5EF4-FFF2-40B4-BE49-F238E27FC236}">
                <a16:creationId xmlns:a16="http://schemas.microsoft.com/office/drawing/2014/main" id="{D2F19800-6CF5-46B2-9CFD-78FD121283D0}"/>
              </a:ext>
            </a:extLst>
          </p:cNvPr>
          <p:cNvSpPr>
            <a:spLocks noGrp="1"/>
          </p:cNvSpPr>
          <p:nvPr>
            <p:ph idx="1"/>
          </p:nvPr>
        </p:nvSpPr>
        <p:spPr>
          <a:xfrm>
            <a:off x="604380" y="1282156"/>
            <a:ext cx="11012656" cy="4778375"/>
          </a:xfrm>
        </p:spPr>
        <p:txBody>
          <a:bodyPr>
            <a:noAutofit/>
          </a:bodyPr>
          <a:lstStyle/>
          <a:p>
            <a:pPr marL="0" indent="-457200">
              <a:lnSpc>
                <a:spcPct val="100000"/>
              </a:lnSpc>
              <a:buNone/>
            </a:pPr>
            <a:r>
              <a:rPr lang="en-US" sz="1600" dirty="0"/>
              <a:t>Nevada Department of Education. (n.d.). Nevada state and community partnerships creating safe and healthy schools. </a:t>
            </a:r>
            <a:r>
              <a:rPr lang="en-US" sz="1600" i="1" dirty="0"/>
              <a:t>Safe Schools/Healthy Students. </a:t>
            </a:r>
            <a:r>
              <a:rPr lang="en-US" sz="1600" dirty="0"/>
              <a:t>Retrieved from </a:t>
            </a:r>
            <a:r>
              <a:rPr lang="en-US" sz="1600" dirty="0">
                <a:hlinkClick r:id="rId3"/>
              </a:rPr>
              <a:t>https://healthysafechildren.org/sites/default/files/GranteeProfile-NV-508.pdf</a:t>
            </a:r>
            <a:endParaRPr lang="en-US" sz="1600" dirty="0"/>
          </a:p>
          <a:p>
            <a:pPr marL="0" indent="-457200">
              <a:lnSpc>
                <a:spcPct val="100000"/>
              </a:lnSpc>
              <a:buNone/>
            </a:pPr>
            <a:r>
              <a:rPr lang="en-US" sz="1600" dirty="0"/>
              <a:t>Safe Schools Healthy Students. (n.d.). PAX program fact sheet: Academic year 2015-2016. Retrieved from </a:t>
            </a:r>
            <a:r>
              <a:rPr lang="en-US" sz="1600" dirty="0">
                <a:hlinkClick r:id="rId4"/>
              </a:rPr>
              <a:t>http://bit.ly/2Vzmh90</a:t>
            </a:r>
            <a:r>
              <a:rPr lang="en-US" sz="1600" dirty="0"/>
              <a:t>  </a:t>
            </a:r>
            <a:endParaRPr lang="en-US" sz="1600" dirty="0">
              <a:highlight>
                <a:srgbClr val="FFFF00"/>
              </a:highlight>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8" name="Straight Connector 7">
            <a:extLst>
              <a:ext uri="{C183D7F6-B498-43B3-948B-1728B52AA6E4}">
                <adec:decorative xmlns:adec="http://schemas.microsoft.com/office/drawing/2017/decorative" val="1"/>
              </a:ext>
            </a:extLst>
          </p:cNvPr>
          <p:cNvCxnSpPr/>
          <p:nvPr/>
        </p:nvCxnSpPr>
        <p:spPr>
          <a:xfrm>
            <a:off x="604380" y="1247022"/>
            <a:ext cx="8365276" cy="6614"/>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2DD9F08A-FB7F-4695-8B55-1116BD109447}"/>
              </a:ext>
            </a:extLst>
          </p:cNvPr>
          <p:cNvSpPr>
            <a:spLocks noGrp="1"/>
          </p:cNvSpPr>
          <p:nvPr>
            <p:ph type="title"/>
          </p:nvPr>
        </p:nvSpPr>
        <p:spPr/>
        <p:txBody>
          <a:bodyPr/>
          <a:lstStyle/>
          <a:p>
            <a:r>
              <a:rPr lang="en-US" dirty="0"/>
              <a:t>Resources</a:t>
            </a:r>
          </a:p>
        </p:txBody>
      </p:sp>
      <p:sp>
        <p:nvSpPr>
          <p:cNvPr id="10" name="Footer Placeholder 5">
            <a:extLst>
              <a:ext uri="{FF2B5EF4-FFF2-40B4-BE49-F238E27FC236}">
                <a16:creationId xmlns:a16="http://schemas.microsoft.com/office/drawing/2014/main" id="{BBEB425C-3127-4546-83FB-911C4A4A3FE4}"/>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629811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4380" y="544314"/>
            <a:ext cx="4730314" cy="674188"/>
          </a:xfrm>
        </p:spPr>
        <p:txBody>
          <a:bodyPr>
            <a:noAutofit/>
          </a:bodyPr>
          <a:lstStyle/>
          <a:p>
            <a:r>
              <a:rPr lang="en-US" sz="3200" b="1" dirty="0">
                <a:solidFill>
                  <a:srgbClr val="6A4A62"/>
                </a:solidFill>
              </a:rPr>
              <a:t>References</a:t>
            </a:r>
          </a:p>
        </p:txBody>
      </p:sp>
      <p:sp>
        <p:nvSpPr>
          <p:cNvPr id="3" name="Content Placeholder 2">
            <a:extLst>
              <a:ext uri="{FF2B5EF4-FFF2-40B4-BE49-F238E27FC236}">
                <a16:creationId xmlns:a16="http://schemas.microsoft.com/office/drawing/2014/main" id="{D2F19800-6CF5-46B2-9CFD-78FD121283D0}"/>
              </a:ext>
            </a:extLst>
          </p:cNvPr>
          <p:cNvSpPr>
            <a:spLocks noGrp="1"/>
          </p:cNvSpPr>
          <p:nvPr>
            <p:ph idx="1"/>
          </p:nvPr>
        </p:nvSpPr>
        <p:spPr>
          <a:xfrm>
            <a:off x="604380" y="1484068"/>
            <a:ext cx="11012656" cy="4778375"/>
          </a:xfrm>
        </p:spPr>
        <p:txBody>
          <a:bodyPr>
            <a:normAutofit/>
          </a:bodyPr>
          <a:lstStyle/>
          <a:p>
            <a:pPr marL="0" indent="-457200">
              <a:buNone/>
            </a:pPr>
            <a:r>
              <a:rPr lang="en-US" sz="1800" dirty="0"/>
              <a:t>Lang, J. (2018). </a:t>
            </a:r>
            <a:r>
              <a:rPr lang="en-US" sz="1800" i="1" dirty="0"/>
              <a:t>Connecticut update</a:t>
            </a:r>
            <a:r>
              <a:rPr lang="en-US" sz="1800" dirty="0"/>
              <a:t>. Presented at the Healing Connecticut’s Children: The Trauma Focused Evidence-Based Practice Conference, Hartford, CT.</a:t>
            </a:r>
          </a:p>
          <a:p>
            <a:pPr marL="0" indent="0">
              <a:buNone/>
            </a:pPr>
            <a:r>
              <a:rPr lang="en-US" sz="1800" dirty="0"/>
              <a:t>Safe School/Healthy Students. (n.d.). </a:t>
            </a:r>
            <a:r>
              <a:rPr lang="en-US" sz="1800" i="1" dirty="0"/>
              <a:t>Innovation that works: Children deserve to thrive: The Safe Schools/Healthy Students difference</a:t>
            </a:r>
            <a:r>
              <a:rPr lang="en-US" sz="1800" dirty="0"/>
              <a:t>. Retrieved from </a:t>
            </a:r>
            <a:r>
              <a:rPr lang="en-US" sz="1800" dirty="0">
                <a:hlinkClick r:id="rId2"/>
              </a:rPr>
              <a:t>https://healthysafechildren.org/sites/default/files/SS-HS_infographic.PDF</a:t>
            </a:r>
            <a:endParaRPr lang="en-US" sz="1800" dirty="0"/>
          </a:p>
          <a:p>
            <a:pPr marL="0" indent="0">
              <a:buNone/>
            </a:pPr>
            <a:endParaRPr lang="en-US" sz="1800" dirty="0"/>
          </a:p>
          <a:p>
            <a:pPr marL="0" indent="0">
              <a:buNone/>
            </a:pPr>
            <a:endParaRPr lang="en-US" sz="1800" dirty="0"/>
          </a:p>
          <a:p>
            <a:endParaRPr lang="en-US" sz="1800" i="1" dirty="0"/>
          </a:p>
          <a:p>
            <a:endParaRPr lang="en-US" sz="1800"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8" name="Straight Connector 7">
            <a:extLst>
              <a:ext uri="{C183D7F6-B498-43B3-948B-1728B52AA6E4}">
                <adec:decorative xmlns:adec="http://schemas.microsoft.com/office/drawing/2017/decorative" val="1"/>
              </a:ext>
            </a:extLst>
          </p:cNvPr>
          <p:cNvCxnSpPr/>
          <p:nvPr/>
        </p:nvCxnSpPr>
        <p:spPr>
          <a:xfrm>
            <a:off x="604380" y="1247022"/>
            <a:ext cx="8365276" cy="6614"/>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B2903F05-5D3F-4125-8A98-6AA3C9274E03}"/>
              </a:ext>
            </a:extLst>
          </p:cNvPr>
          <p:cNvSpPr>
            <a:spLocks noGrp="1"/>
          </p:cNvSpPr>
          <p:nvPr>
            <p:ph type="title"/>
          </p:nvPr>
        </p:nvSpPr>
        <p:spPr/>
        <p:txBody>
          <a:bodyPr/>
          <a:lstStyle/>
          <a:p>
            <a:r>
              <a:rPr lang="en-US" dirty="0"/>
              <a:t>References</a:t>
            </a:r>
          </a:p>
        </p:txBody>
      </p:sp>
      <p:sp>
        <p:nvSpPr>
          <p:cNvPr id="10" name="Footer Placeholder 5">
            <a:extLst>
              <a:ext uri="{FF2B5EF4-FFF2-40B4-BE49-F238E27FC236}">
                <a16:creationId xmlns:a16="http://schemas.microsoft.com/office/drawing/2014/main" id="{F2923850-F169-A940-BB73-8163AAE44FB1}"/>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974130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tacked color bar placeholder">
            <a:extLst>
              <a:ext uri="{C183D7F6-B498-43B3-948B-1728B52AA6E4}">
                <adec:decorative xmlns:adec="http://schemas.microsoft.com/office/drawing/2017/decorative" val="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3737" b="13737"/>
          <a:stretch>
            <a:fillRect/>
          </a:stretch>
        </p:blipFill>
        <p:spPr>
          <a:xfrm>
            <a:off x="7766050" y="4924611"/>
            <a:ext cx="4425950" cy="2139950"/>
          </a:xfrm>
        </p:spPr>
      </p:pic>
      <p:pic>
        <p:nvPicPr>
          <p:cNvPr id="9" name="Picture 8">
            <a:extLst>
              <a:ext uri="{FF2B5EF4-FFF2-40B4-BE49-F238E27FC236}">
                <a16:creationId xmlns:a16="http://schemas.microsoft.com/office/drawing/2014/main" id="{1C9B832F-AF1E-4514-A364-23EA7916B59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7869" y="126039"/>
            <a:ext cx="2120537" cy="1336099"/>
          </a:xfrm>
          <a:prstGeom prst="rect">
            <a:avLst/>
          </a:prstGeom>
        </p:spPr>
      </p:pic>
      <p:pic>
        <p:nvPicPr>
          <p:cNvPr id="12" name="Picture 2">
            <a:extLst>
              <a:ext uri="{FF2B5EF4-FFF2-40B4-BE49-F238E27FC236}">
                <a16:creationId xmlns:a16="http://schemas.microsoft.com/office/drawing/2014/main" id="{64E953A8-AAD2-4F64-8B3E-AC12C065DF8A}"/>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94" y="256668"/>
            <a:ext cx="4410075" cy="101917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11"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13"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sp>
        <p:nvSpPr>
          <p:cNvPr id="15" name="Rectangle 14">
            <a:extLst>
              <a:ext uri="{FF2B5EF4-FFF2-40B4-BE49-F238E27FC236}">
                <a16:creationId xmlns:a16="http://schemas.microsoft.com/office/drawing/2014/main" id="{CFCD2D63-5D7A-41F6-9630-687AEA57BE77}"/>
              </a:ext>
            </a:extLst>
          </p:cNvPr>
          <p:cNvSpPr/>
          <p:nvPr/>
        </p:nvSpPr>
        <p:spPr>
          <a:xfrm>
            <a:off x="492147" y="1933950"/>
            <a:ext cx="5076967" cy="707886"/>
          </a:xfrm>
          <a:prstGeom prst="rect">
            <a:avLst/>
          </a:prstGeom>
        </p:spPr>
        <p:txBody>
          <a:bodyPr wrap="square">
            <a:spAutoFit/>
          </a:bodyPr>
          <a:lstStyle/>
          <a:p>
            <a:pPr algn="ctr" defTabSz="457200"/>
            <a:r>
              <a:rPr lang="en-US" sz="4000" b="1" dirty="0">
                <a:solidFill>
                  <a:srgbClr val="6A4A62"/>
                </a:solidFill>
                <a:latin typeface="Arial" panose="020B0604020202020204"/>
              </a:rPr>
              <a:t>Acknowledgments</a:t>
            </a:r>
          </a:p>
        </p:txBody>
      </p:sp>
      <p:sp>
        <p:nvSpPr>
          <p:cNvPr id="2" name="TextBox 1">
            <a:extLst>
              <a:ext uri="{FF2B5EF4-FFF2-40B4-BE49-F238E27FC236}">
                <a16:creationId xmlns:a16="http://schemas.microsoft.com/office/drawing/2014/main" id="{F7EC48EB-E0AA-416B-96F7-3A8F7A3FDBBF}"/>
              </a:ext>
            </a:extLst>
          </p:cNvPr>
          <p:cNvSpPr txBox="1"/>
          <p:nvPr/>
        </p:nvSpPr>
        <p:spPr>
          <a:xfrm>
            <a:off x="657781" y="2948127"/>
            <a:ext cx="10876438" cy="1938992"/>
          </a:xfrm>
          <a:prstGeom prst="rect">
            <a:avLst/>
          </a:prstGeom>
          <a:noFill/>
        </p:spPr>
        <p:txBody>
          <a:bodyPr wrap="square" rtlCol="0">
            <a:spAutoFit/>
          </a:bodyPr>
          <a:lstStyle/>
          <a:p>
            <a:r>
              <a:rPr lang="en-US" sz="2400" dirty="0"/>
              <a:t>This work is supported by grant SM081726 from the Department of Health and Human Services, Substance Abuse and Mental Health Services Administration. </a:t>
            </a:r>
            <a:br>
              <a:rPr lang="en-US" sz="2400" dirty="0"/>
            </a:br>
            <a:br>
              <a:rPr lang="en-US" sz="2400" dirty="0"/>
            </a:br>
            <a:r>
              <a:rPr lang="en-US" sz="2400" dirty="0"/>
              <a:t>Module content was developed by the National Center for School Mental Health in partnership with the MHTTC Network Coordinating Office. </a:t>
            </a:r>
          </a:p>
        </p:txBody>
      </p:sp>
      <p:sp>
        <p:nvSpPr>
          <p:cNvPr id="4" name="Title 3" hidden="1">
            <a:extLst>
              <a:ext uri="{FF2B5EF4-FFF2-40B4-BE49-F238E27FC236}">
                <a16:creationId xmlns:a16="http://schemas.microsoft.com/office/drawing/2014/main" id="{532A5222-EB2C-45E9-9411-2BAC6892101E}"/>
              </a:ext>
            </a:extLst>
          </p:cNvPr>
          <p:cNvSpPr>
            <a:spLocks noGrp="1"/>
          </p:cNvSpPr>
          <p:nvPr>
            <p:ph type="ctrTitle"/>
          </p:nvPr>
        </p:nvSpPr>
        <p:spPr/>
        <p:txBody>
          <a:bodyPr/>
          <a:lstStyle/>
          <a:p>
            <a:r>
              <a:rPr lang="en-US" dirty="0"/>
              <a:t>Acknowledgments</a:t>
            </a:r>
          </a:p>
        </p:txBody>
      </p:sp>
      <p:sp>
        <p:nvSpPr>
          <p:cNvPr id="16" name="Footer Placeholder 5">
            <a:extLst>
              <a:ext uri="{FF2B5EF4-FFF2-40B4-BE49-F238E27FC236}">
                <a16:creationId xmlns:a16="http://schemas.microsoft.com/office/drawing/2014/main" id="{53D9A1F9-92BA-BF48-A8BD-FB8CB5EDF14E}"/>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custDataLst>
      <p:tags r:id="rId1"/>
    </p:custDataLst>
    <p:extLst>
      <p:ext uri="{BB962C8B-B14F-4D97-AF65-F5344CB8AC3E}">
        <p14:creationId xmlns:p14="http://schemas.microsoft.com/office/powerpoint/2010/main" val="31302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5228" y="806980"/>
            <a:ext cx="2262357" cy="893929"/>
          </a:xfrm>
        </p:spPr>
        <p:txBody>
          <a:bodyPr/>
          <a:lstStyle/>
          <a:p>
            <a:r>
              <a:rPr lang="en-US" dirty="0">
                <a:latin typeface="+mn-lt"/>
              </a:rPr>
              <a:t>Agenda</a:t>
            </a:r>
          </a:p>
        </p:txBody>
      </p:sp>
      <p:sp>
        <p:nvSpPr>
          <p:cNvPr id="5" name="Content Placeholder 4"/>
          <p:cNvSpPr>
            <a:spLocks noGrp="1"/>
          </p:cNvSpPr>
          <p:nvPr>
            <p:ph sz="quarter" idx="12"/>
          </p:nvPr>
        </p:nvSpPr>
        <p:spPr>
          <a:xfrm>
            <a:off x="6392358" y="2045813"/>
            <a:ext cx="5418641" cy="2718509"/>
          </a:xfrm>
        </p:spPr>
        <p:txBody>
          <a:bodyPr>
            <a:noAutofit/>
          </a:bodyPr>
          <a:lstStyle/>
          <a:p>
            <a:pPr>
              <a:buClr>
                <a:srgbClr val="6A4A62"/>
              </a:buClr>
            </a:pPr>
            <a:r>
              <a:rPr lang="en-US" sz="2600" dirty="0">
                <a:solidFill>
                  <a:schemeClr val="tx1"/>
                </a:solidFill>
              </a:rPr>
              <a:t>Definition</a:t>
            </a:r>
          </a:p>
          <a:p>
            <a:pPr>
              <a:buClr>
                <a:srgbClr val="6A4A62"/>
              </a:buClr>
            </a:pPr>
            <a:r>
              <a:rPr lang="en-US" sz="2600" dirty="0">
                <a:solidFill>
                  <a:schemeClr val="tx1"/>
                </a:solidFill>
              </a:rPr>
              <a:t>Value</a:t>
            </a:r>
          </a:p>
          <a:p>
            <a:pPr>
              <a:buClr>
                <a:srgbClr val="6A4A62"/>
              </a:buClr>
            </a:pPr>
            <a:r>
              <a:rPr lang="en-US" sz="2600" dirty="0">
                <a:solidFill>
                  <a:schemeClr val="tx1"/>
                </a:solidFill>
              </a:rPr>
              <a:t>Quality Indicators and Best Practices</a:t>
            </a:r>
          </a:p>
          <a:p>
            <a:pPr>
              <a:buClr>
                <a:srgbClr val="6A4A62"/>
              </a:buClr>
            </a:pPr>
            <a:r>
              <a:rPr lang="en-US" sz="2600" dirty="0">
                <a:solidFill>
                  <a:schemeClr val="tx1"/>
                </a:solidFill>
              </a:rPr>
              <a:t>Strategic Planning</a:t>
            </a:r>
          </a:p>
        </p:txBody>
      </p:sp>
      <p:pic>
        <p:nvPicPr>
          <p:cNvPr id="7" name="Graphic 8" descr="Checklist">
            <a:extLst>
              <a:ext uri="{FF2B5EF4-FFF2-40B4-BE49-F238E27FC236}">
                <a16:creationId xmlns:a16="http://schemas.microsoft.com/office/drawing/2014/main" id="{AD24D019-AF3D-4154-8A64-0ED9FD739524}"/>
              </a:ext>
            </a:extLst>
          </p:cNvPr>
          <p:cNvPicPr>
            <a:picLocks noGrp="1" noChangeAspect="1"/>
          </p:cNvPicPr>
          <p:nvPr>
            <p:ph sz="quarter" idx="11"/>
          </p:nvPr>
        </p:nvPicPr>
        <p:blipFill>
          <a:blip r:embed="rId3">
            <a:duotone>
              <a:prstClr val="black"/>
              <a:srgbClr val="6A4A62">
                <a:tint val="45000"/>
                <a:satMod val="400000"/>
              </a:srgbClr>
            </a:duotone>
            <a:extLst>
              <a:ext uri="{28A0092B-C50C-407E-A947-70E740481C1C}">
                <a14:useLocalDpi xmlns:a14="http://schemas.microsoft.com/office/drawing/2010/main" val="0"/>
              </a:ext>
            </a:extLst>
          </a:blip>
          <a:stretch>
            <a:fillRect/>
          </a:stretch>
        </p:blipFill>
        <p:spPr>
          <a:xfrm>
            <a:off x="931633" y="1356910"/>
            <a:ext cx="4096317" cy="4096317"/>
          </a:xfrm>
          <a:prstGeom prst="rect">
            <a:avLst/>
          </a:prstGeom>
          <a:noFill/>
        </p:spPr>
      </p:pic>
      <p:cxnSp>
        <p:nvCxnSpPr>
          <p:cNvPr id="10" name="Straight Connector 9">
            <a:extLst>
              <a:ext uri="{C183D7F6-B498-43B3-948B-1728B52AA6E4}">
                <adec:decorative xmlns:adec="http://schemas.microsoft.com/office/drawing/2017/decorative" val="1"/>
              </a:ext>
            </a:extLst>
          </p:cNvPr>
          <p:cNvCxnSpPr/>
          <p:nvPr/>
        </p:nvCxnSpPr>
        <p:spPr>
          <a:xfrm flipH="1">
            <a:off x="5599205" y="1596357"/>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8" name="Footer Placeholder 5">
            <a:extLst>
              <a:ext uri="{FF2B5EF4-FFF2-40B4-BE49-F238E27FC236}">
                <a16:creationId xmlns:a16="http://schemas.microsoft.com/office/drawing/2014/main" id="{D27F9AE4-7C8C-A94B-9B45-9B9F4D22AB72}"/>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626051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CB52-AF78-4F3A-8984-BFA1C0B90203}"/>
              </a:ext>
            </a:extLst>
          </p:cNvPr>
          <p:cNvSpPr>
            <a:spLocks noGrp="1"/>
          </p:cNvSpPr>
          <p:nvPr>
            <p:ph type="title"/>
          </p:nvPr>
        </p:nvSpPr>
        <p:spPr>
          <a:xfrm>
            <a:off x="604380" y="366332"/>
            <a:ext cx="10515600" cy="887304"/>
          </a:xfrm>
        </p:spPr>
        <p:txBody>
          <a:bodyPr>
            <a:normAutofit/>
          </a:bodyPr>
          <a:lstStyle/>
          <a:p>
            <a:r>
              <a:rPr lang="en-US" sz="3600" b="1" dirty="0">
                <a:solidFill>
                  <a:srgbClr val="684860"/>
                </a:solidFill>
              </a:rPr>
              <a:t>What Do We Mean by Impact?</a:t>
            </a:r>
          </a:p>
        </p:txBody>
      </p:sp>
      <p:sp>
        <p:nvSpPr>
          <p:cNvPr id="6" name="Content Placeholder 5">
            <a:extLst>
              <a:ext uri="{FF2B5EF4-FFF2-40B4-BE49-F238E27FC236}">
                <a16:creationId xmlns:a16="http://schemas.microsoft.com/office/drawing/2014/main" id="{F3F56499-B82A-4299-8E24-53EDDD9A7D80}"/>
              </a:ext>
            </a:extLst>
          </p:cNvPr>
          <p:cNvSpPr>
            <a:spLocks noGrp="1"/>
          </p:cNvSpPr>
          <p:nvPr>
            <p:ph idx="1"/>
          </p:nvPr>
        </p:nvSpPr>
        <p:spPr>
          <a:xfrm>
            <a:off x="959980" y="2394143"/>
            <a:ext cx="5542420" cy="2167338"/>
          </a:xfrm>
        </p:spPr>
        <p:txBody>
          <a:bodyPr>
            <a:normAutofit lnSpcReduction="10000"/>
          </a:bodyPr>
          <a:lstStyle/>
          <a:p>
            <a:pPr marL="0" indent="0">
              <a:buNone/>
            </a:pPr>
            <a:r>
              <a:rPr lang="en-US" dirty="0"/>
              <a:t>Long-term effects or changes that occur as a result of the programs, practices, or policies implemented within a comprehensive school mental health system.  </a:t>
            </a:r>
          </a:p>
          <a:p>
            <a:pPr marL="0" indent="0">
              <a:buNone/>
            </a:pPr>
            <a:endParaRPr lang="en-US" dirty="0"/>
          </a:p>
          <a:p>
            <a:pPr marL="0" indent="0">
              <a:buNone/>
            </a:pPr>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8" name="Straight Connector 7">
            <a:extLst>
              <a:ext uri="{C183D7F6-B498-43B3-948B-1728B52AA6E4}">
                <adec:decorative xmlns:adec="http://schemas.microsoft.com/office/drawing/2017/decorative" val="1"/>
              </a:ext>
            </a:extLst>
          </p:cNvPr>
          <p:cNvCxnSpPr/>
          <p:nvPr/>
        </p:nvCxnSpPr>
        <p:spPr>
          <a:xfrm>
            <a:off x="693280" y="1281458"/>
            <a:ext cx="8365276" cy="6614"/>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2571" y="1955800"/>
            <a:ext cx="4514849" cy="3009899"/>
          </a:xfrm>
          <a:prstGeom prst="rect">
            <a:avLst/>
          </a:prstGeom>
        </p:spPr>
      </p:pic>
      <p:sp>
        <p:nvSpPr>
          <p:cNvPr id="10" name="Footer Placeholder 5">
            <a:extLst>
              <a:ext uri="{FF2B5EF4-FFF2-40B4-BE49-F238E27FC236}">
                <a16:creationId xmlns:a16="http://schemas.microsoft.com/office/drawing/2014/main" id="{B06B482E-700C-1B40-8540-733FD77DF1A2}"/>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032446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0162-7EB1-464D-8914-3AF4D975402B}"/>
              </a:ext>
            </a:extLst>
          </p:cNvPr>
          <p:cNvSpPr>
            <a:spLocks noGrp="1"/>
          </p:cNvSpPr>
          <p:nvPr>
            <p:ph type="title"/>
          </p:nvPr>
        </p:nvSpPr>
        <p:spPr>
          <a:xfrm>
            <a:off x="693280" y="403267"/>
            <a:ext cx="10515600" cy="1052956"/>
          </a:xfrm>
        </p:spPr>
        <p:txBody>
          <a:bodyPr>
            <a:normAutofit/>
          </a:bodyPr>
          <a:lstStyle/>
          <a:p>
            <a:r>
              <a:rPr lang="en-US" sz="3600" b="1" dirty="0">
                <a:solidFill>
                  <a:srgbClr val="684860"/>
                </a:solidFill>
              </a:rPr>
              <a:t>Why Document and Report Impact?</a:t>
            </a:r>
          </a:p>
        </p:txBody>
      </p:sp>
      <p:sp>
        <p:nvSpPr>
          <p:cNvPr id="3" name="Content Placeholder 2">
            <a:extLst>
              <a:ext uri="{FF2B5EF4-FFF2-40B4-BE49-F238E27FC236}">
                <a16:creationId xmlns:a16="http://schemas.microsoft.com/office/drawing/2014/main" id="{677F3DE1-F23A-C744-8270-B90827DB9A50}"/>
              </a:ext>
            </a:extLst>
          </p:cNvPr>
          <p:cNvSpPr>
            <a:spLocks noGrp="1"/>
          </p:cNvSpPr>
          <p:nvPr>
            <p:ph idx="1"/>
          </p:nvPr>
        </p:nvSpPr>
        <p:spPr>
          <a:xfrm>
            <a:off x="838200" y="1895347"/>
            <a:ext cx="5054600" cy="4351338"/>
          </a:xfrm>
        </p:spPr>
        <p:txBody>
          <a:bodyPr/>
          <a:lstStyle/>
          <a:p>
            <a:pPr>
              <a:buClr>
                <a:srgbClr val="684860"/>
              </a:buClr>
            </a:pPr>
            <a:r>
              <a:rPr lang="en-US" dirty="0"/>
              <a:t>Describe your successes and challenges.</a:t>
            </a:r>
          </a:p>
          <a:p>
            <a:pPr>
              <a:buClr>
                <a:srgbClr val="684860"/>
              </a:buClr>
            </a:pPr>
            <a:r>
              <a:rPr lang="en-US" dirty="0"/>
              <a:t>Use the information to inform continuous quality improvement.</a:t>
            </a:r>
          </a:p>
          <a:p>
            <a:pPr>
              <a:buClr>
                <a:srgbClr val="684860"/>
              </a:buClr>
            </a:pPr>
            <a:r>
              <a:rPr lang="en-US" dirty="0"/>
              <a:t>Advocate for system maintenance, growth, and change.</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6" name="Straight Connector 5">
            <a:extLst>
              <a:ext uri="{C183D7F6-B498-43B3-948B-1728B52AA6E4}">
                <adec:decorative xmlns:adec="http://schemas.microsoft.com/office/drawing/2017/decorative" val="1"/>
              </a:ext>
            </a:extLst>
          </p:cNvPr>
          <p:cNvCxnSpPr/>
          <p:nvPr/>
        </p:nvCxnSpPr>
        <p:spPr>
          <a:xfrm>
            <a:off x="693280" y="1449609"/>
            <a:ext cx="8365276" cy="6614"/>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8" name="Picture 7" descr="Writing a checklist in a noteboo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8421" y="2002566"/>
            <a:ext cx="4336817" cy="2886934"/>
          </a:xfrm>
          <a:prstGeom prst="rect">
            <a:avLst/>
          </a:prstGeom>
        </p:spPr>
      </p:pic>
      <p:sp>
        <p:nvSpPr>
          <p:cNvPr id="9" name="Footer Placeholder 5">
            <a:extLst>
              <a:ext uri="{FF2B5EF4-FFF2-40B4-BE49-F238E27FC236}">
                <a16:creationId xmlns:a16="http://schemas.microsoft.com/office/drawing/2014/main" id="{95BF0B46-5953-C24A-82ED-3A01E36CBC04}"/>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500454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Quality Indicators header">
            <a:extLst>
              <a:ext uri="{FF2B5EF4-FFF2-40B4-BE49-F238E27FC236}">
                <a16:creationId xmlns:a16="http://schemas.microsoft.com/office/drawing/2014/main" id="{7046F5F9-1472-CF45-8FFF-0B5140AB5A80}"/>
              </a:ext>
            </a:extLst>
          </p:cNvPr>
          <p:cNvGrpSpPr/>
          <p:nvPr/>
        </p:nvGrpSpPr>
        <p:grpSpPr>
          <a:xfrm>
            <a:off x="1" y="0"/>
            <a:ext cx="3546940" cy="959880"/>
            <a:chOff x="6874681" y="0"/>
            <a:chExt cx="2201980" cy="675971"/>
          </a:xfrm>
          <a:solidFill>
            <a:srgbClr val="6A4A62"/>
          </a:solidFill>
        </p:grpSpPr>
        <p:sp>
          <p:nvSpPr>
            <p:cNvPr id="8" name="Rectangle 8">
              <a:extLst>
                <a:ext uri="{FF2B5EF4-FFF2-40B4-BE49-F238E27FC236}">
                  <a16:creationId xmlns:a16="http://schemas.microsoft.com/office/drawing/2014/main" id="{BF7F0C1D-255A-8B49-B54A-449734D4A3DF}"/>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DDEFE6C-735E-6E4C-914A-B26950F242C5}"/>
                </a:ext>
              </a:extLst>
            </p:cNvPr>
            <p:cNvSpPr txBox="1"/>
            <p:nvPr/>
          </p:nvSpPr>
          <p:spPr>
            <a:xfrm>
              <a:off x="6990530" y="164591"/>
              <a:ext cx="1729175" cy="346790"/>
            </a:xfrm>
            <a:prstGeom prst="rect">
              <a:avLst/>
            </a:prstGeom>
            <a:grpFill/>
            <a:ln>
              <a:noFill/>
            </a:ln>
          </p:spPr>
          <p:txBody>
            <a:bodyPr wrap="square" rtlCol="0">
              <a:spAutoFit/>
            </a:bodyPr>
            <a:lstStyle/>
            <a:p>
              <a:r>
                <a:rPr lang="en-US" sz="2600" dirty="0">
                  <a:solidFill>
                    <a:schemeClr val="bg1"/>
                  </a:solidFill>
                </a:rPr>
                <a:t>Quality Indicators </a:t>
              </a:r>
            </a:p>
          </p:txBody>
        </p:sp>
      </p:grpSp>
      <p:sp>
        <p:nvSpPr>
          <p:cNvPr id="6" name="TextBox 5">
            <a:extLst>
              <a:ext uri="{FF2B5EF4-FFF2-40B4-BE49-F238E27FC236}">
                <a16:creationId xmlns:a16="http://schemas.microsoft.com/office/drawing/2014/main" id="{56E7AB2E-5FFA-4A6E-944C-85292EA30CFD}"/>
              </a:ext>
            </a:extLst>
          </p:cNvPr>
          <p:cNvSpPr txBox="1"/>
          <p:nvPr/>
        </p:nvSpPr>
        <p:spPr>
          <a:xfrm>
            <a:off x="1121241" y="2664548"/>
            <a:ext cx="2425700" cy="707886"/>
          </a:xfrm>
          <a:prstGeom prst="rect">
            <a:avLst/>
          </a:prstGeom>
          <a:noFill/>
        </p:spPr>
        <p:txBody>
          <a:bodyPr wrap="square" rtlCol="0">
            <a:spAutoFit/>
          </a:bodyPr>
          <a:lstStyle/>
          <a:p>
            <a:pPr algn="r"/>
            <a:r>
              <a:rPr lang="en-US" sz="4000" b="1" dirty="0">
                <a:solidFill>
                  <a:srgbClr val="684860"/>
                </a:solidFill>
              </a:rPr>
              <a:t>Impact</a:t>
            </a:r>
          </a:p>
        </p:txBody>
      </p:sp>
      <p:cxnSp>
        <p:nvCxnSpPr>
          <p:cNvPr id="11" name="Straight Connector 10">
            <a:extLst>
              <a:ext uri="{C183D7F6-B498-43B3-948B-1728B52AA6E4}">
                <adec:decorative xmlns:adec="http://schemas.microsoft.com/office/drawing/2017/decorative" val="1"/>
              </a:ext>
            </a:extLst>
          </p:cNvPr>
          <p:cNvCxnSpPr/>
          <p:nvPr/>
        </p:nvCxnSpPr>
        <p:spPr>
          <a:xfrm flipH="1">
            <a:off x="3884705" y="1596357"/>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C183D7F6-B498-43B3-948B-1728B52AA6E4}">
                <adec:decorative xmlns:adec="http://schemas.microsoft.com/office/drawing/2017/decorative" val="1"/>
              </a:ext>
            </a:extLst>
          </p:cNvPr>
          <p:cNvSpPr/>
          <p:nvPr/>
        </p:nvSpPr>
        <p:spPr>
          <a:xfrm>
            <a:off x="8775865" y="5243400"/>
            <a:ext cx="3416135" cy="165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13C90E-6F41-48F6-B7F0-189F0367C16A}"/>
              </a:ext>
            </a:extLst>
          </p:cNvPr>
          <p:cNvSpPr>
            <a:spLocks noGrp="1"/>
          </p:cNvSpPr>
          <p:nvPr>
            <p:ph sz="half" idx="1"/>
          </p:nvPr>
        </p:nvSpPr>
        <p:spPr>
          <a:xfrm>
            <a:off x="4426617" y="1058966"/>
            <a:ext cx="7295120" cy="5367960"/>
          </a:xfrm>
        </p:spPr>
        <p:txBody>
          <a:bodyPr>
            <a:normAutofit fontScale="32500" lnSpcReduction="20000"/>
          </a:bodyPr>
          <a:lstStyle/>
          <a:p>
            <a:pPr marL="0" lvl="0" indent="0">
              <a:lnSpc>
                <a:spcPct val="110000"/>
              </a:lnSpc>
              <a:buNone/>
            </a:pPr>
            <a:r>
              <a:rPr lang="en-US" sz="6200" b="1" dirty="0"/>
              <a:t># of students who: </a:t>
            </a:r>
          </a:p>
          <a:p>
            <a:pPr>
              <a:lnSpc>
                <a:spcPct val="110000"/>
              </a:lnSpc>
              <a:buClr>
                <a:srgbClr val="684860"/>
              </a:buClr>
            </a:pPr>
            <a:r>
              <a:rPr lang="en-US" sz="5200" dirty="0">
                <a:latin typeface="Arial" panose="020B0604020202020204" pitchFamily="34" charset="0"/>
                <a:cs typeface="Arial" panose="020B0604020202020204" pitchFamily="34" charset="0"/>
              </a:rPr>
              <a:t>Were </a:t>
            </a:r>
            <a:r>
              <a:rPr lang="en-US" sz="5200" u="sng" dirty="0">
                <a:latin typeface="Arial" panose="020B0604020202020204" pitchFamily="34" charset="0"/>
                <a:cs typeface="Arial" panose="020B0604020202020204" pitchFamily="34" charset="0"/>
              </a:rPr>
              <a:t>eligible to receive Tier 2 or Tier 3</a:t>
            </a:r>
            <a:r>
              <a:rPr lang="en-US" sz="5200" dirty="0">
                <a:latin typeface="Arial" panose="020B0604020202020204" pitchFamily="34" charset="0"/>
                <a:cs typeface="Arial" panose="020B0604020202020204" pitchFamily="34" charset="0"/>
              </a:rPr>
              <a:t> school mental health services</a:t>
            </a:r>
          </a:p>
          <a:p>
            <a:pPr>
              <a:lnSpc>
                <a:spcPct val="110000"/>
              </a:lnSpc>
              <a:buClr>
                <a:srgbClr val="684860"/>
              </a:buClr>
            </a:pPr>
            <a:r>
              <a:rPr lang="en-US" sz="5200" u="sng" dirty="0"/>
              <a:t>Received at least one Tier 2 or Tier 3</a:t>
            </a:r>
            <a:r>
              <a:rPr lang="en-US" sz="5200" dirty="0"/>
              <a:t> service</a:t>
            </a:r>
          </a:p>
          <a:p>
            <a:pPr>
              <a:lnSpc>
                <a:spcPct val="110000"/>
              </a:lnSpc>
              <a:buClr>
                <a:srgbClr val="684860"/>
              </a:buClr>
            </a:pPr>
            <a:r>
              <a:rPr lang="en-US" sz="5200" dirty="0"/>
              <a:t>Demonstrated documented improvement in </a:t>
            </a:r>
            <a:r>
              <a:rPr lang="en-US" sz="5200" u="sng" dirty="0"/>
              <a:t>educational</a:t>
            </a:r>
            <a:r>
              <a:rPr lang="en-US" sz="5200" dirty="0"/>
              <a:t> functioning</a:t>
            </a:r>
          </a:p>
          <a:p>
            <a:pPr>
              <a:lnSpc>
                <a:spcPct val="110000"/>
              </a:lnSpc>
              <a:buClr>
                <a:srgbClr val="684860"/>
              </a:buClr>
            </a:pPr>
            <a:r>
              <a:rPr lang="en-US" sz="5200" dirty="0"/>
              <a:t>Demonstrated documented improvement in </a:t>
            </a:r>
            <a:r>
              <a:rPr lang="en-US" sz="5200" u="sng" dirty="0"/>
              <a:t>social, emotional, and behavioral</a:t>
            </a:r>
            <a:r>
              <a:rPr lang="en-US" sz="5200" dirty="0"/>
              <a:t> functioning</a:t>
            </a:r>
          </a:p>
          <a:p>
            <a:pPr lvl="0">
              <a:lnSpc>
                <a:spcPct val="110000"/>
              </a:lnSpc>
              <a:defRPr/>
            </a:pPr>
            <a:endParaRPr lang="en-US" sz="5100" b="1" dirty="0"/>
          </a:p>
          <a:p>
            <a:pPr marL="0" lvl="0" indent="0">
              <a:lnSpc>
                <a:spcPct val="110000"/>
              </a:lnSpc>
              <a:buNone/>
              <a:defRPr/>
            </a:pPr>
            <a:r>
              <a:rPr lang="en-US" sz="6200" b="1" dirty="0"/>
              <a:t>Use best practices to:</a:t>
            </a:r>
          </a:p>
          <a:p>
            <a:pPr>
              <a:lnSpc>
                <a:spcPct val="110000"/>
              </a:lnSpc>
              <a:buClr>
                <a:srgbClr val="684860"/>
              </a:buClr>
              <a:defRPr/>
            </a:pPr>
            <a:r>
              <a:rPr lang="en-US" sz="5100" u="sng" dirty="0"/>
              <a:t>Track</a:t>
            </a:r>
            <a:r>
              <a:rPr lang="en-US" sz="5100" dirty="0"/>
              <a:t> student progress in the service(s) being evaluated.</a:t>
            </a:r>
            <a:endParaRPr lang="en-US" sz="5100" u="sng" dirty="0"/>
          </a:p>
          <a:p>
            <a:pPr lvl="0">
              <a:lnSpc>
                <a:spcPct val="110000"/>
              </a:lnSpc>
              <a:buClr>
                <a:srgbClr val="684860"/>
              </a:buClr>
              <a:defRPr/>
            </a:pPr>
            <a:r>
              <a:rPr lang="en-US" sz="5100" dirty="0"/>
              <a:t>Document impact on </a:t>
            </a:r>
            <a:r>
              <a:rPr lang="en-US" sz="5100" u="sng" dirty="0"/>
              <a:t>educational, social, emotional, and behavioral outcomes</a:t>
            </a:r>
            <a:r>
              <a:rPr lang="en-US" sz="5100" dirty="0"/>
              <a:t>.</a:t>
            </a:r>
          </a:p>
          <a:p>
            <a:pPr lvl="0">
              <a:lnSpc>
                <a:spcPct val="110000"/>
              </a:lnSpc>
              <a:buClr>
                <a:srgbClr val="684860"/>
              </a:buClr>
              <a:defRPr/>
            </a:pPr>
            <a:r>
              <a:rPr lang="en-US" sz="5100" u="sng" dirty="0"/>
              <a:t>Disaggregate </a:t>
            </a:r>
            <a:r>
              <a:rPr lang="en-US" sz="5100" dirty="0"/>
              <a:t>student mental health service and support data to examine student-level outcomes based on subpopulation characteristics.</a:t>
            </a:r>
          </a:p>
          <a:p>
            <a:pPr lvl="0">
              <a:lnSpc>
                <a:spcPct val="110000"/>
              </a:lnSpc>
              <a:buClr>
                <a:srgbClr val="684860"/>
              </a:buClr>
              <a:defRPr/>
            </a:pPr>
            <a:r>
              <a:rPr lang="en-US" sz="5100" dirty="0"/>
              <a:t>Document and </a:t>
            </a:r>
            <a:r>
              <a:rPr lang="en-US" sz="5100" u="sng" dirty="0"/>
              <a:t>broadly report the impact </a:t>
            </a:r>
            <a:r>
              <a:rPr lang="en-US" sz="5100" dirty="0"/>
              <a:t>of your comprehensive school mental health system.</a:t>
            </a:r>
          </a:p>
          <a:p>
            <a:pPr marL="0" lvl="0" indent="0">
              <a:lnSpc>
                <a:spcPct val="110000"/>
              </a:lnSpc>
              <a:buNone/>
              <a:defRPr/>
            </a:pPr>
            <a:endParaRPr lang="en-US" dirty="0"/>
          </a:p>
          <a:p>
            <a:pPr marL="0" lvl="0" indent="0">
              <a:lnSpc>
                <a:spcPct val="110000"/>
              </a:lnSpc>
              <a:buNone/>
              <a:defRPr/>
            </a:pPr>
            <a:endParaRPr lang="en-US" dirty="0"/>
          </a:p>
          <a:p>
            <a:pPr marL="0" lvl="0" indent="0">
              <a:lnSpc>
                <a:spcPct val="110000"/>
              </a:lnSpc>
              <a:buNone/>
              <a:defRPr/>
            </a:pPr>
            <a:endParaRPr lang="en-US" dirty="0"/>
          </a:p>
          <a:p>
            <a:pPr lvl="0">
              <a:lnSpc>
                <a:spcPct val="110000"/>
              </a:lnSpc>
            </a:pPr>
            <a:endParaRPr lang="en-US" dirty="0"/>
          </a:p>
          <a:p>
            <a:pPr>
              <a:lnSpc>
                <a:spcPct val="110000"/>
              </a:lnSpc>
            </a:pPr>
            <a:endParaRPr lang="en-US" dirty="0"/>
          </a:p>
          <a:p>
            <a:pPr>
              <a:lnSpc>
                <a:spcPct val="110000"/>
              </a:lnSpc>
            </a:pPr>
            <a:endParaRPr lang="en-US" dirty="0"/>
          </a:p>
        </p:txBody>
      </p:sp>
      <p:sp>
        <p:nvSpPr>
          <p:cNvPr id="2" name="Title 1" hidden="1">
            <a:extLst>
              <a:ext uri="{FF2B5EF4-FFF2-40B4-BE49-F238E27FC236}">
                <a16:creationId xmlns:a16="http://schemas.microsoft.com/office/drawing/2014/main" id="{58D8CB9B-8B61-417F-B5BE-C61292CFA877}"/>
              </a:ext>
            </a:extLst>
          </p:cNvPr>
          <p:cNvSpPr>
            <a:spLocks noGrp="1"/>
          </p:cNvSpPr>
          <p:nvPr>
            <p:ph type="title"/>
          </p:nvPr>
        </p:nvSpPr>
        <p:spPr/>
        <p:txBody>
          <a:bodyPr/>
          <a:lstStyle/>
          <a:p>
            <a:r>
              <a:rPr lang="en-US" dirty="0"/>
              <a:t>Quality Indicators: Impact</a:t>
            </a:r>
          </a:p>
        </p:txBody>
      </p:sp>
      <p:sp>
        <p:nvSpPr>
          <p:cNvPr id="13" name="Footer Placeholder 5">
            <a:extLst>
              <a:ext uri="{FF2B5EF4-FFF2-40B4-BE49-F238E27FC236}">
                <a16:creationId xmlns:a16="http://schemas.microsoft.com/office/drawing/2014/main" id="{6EE41A89-25B2-AB49-B0C1-B384E9996BEE}"/>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6018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Quality Indicators header">
            <a:extLst>
              <a:ext uri="{FF2B5EF4-FFF2-40B4-BE49-F238E27FC236}">
                <a16:creationId xmlns:a16="http://schemas.microsoft.com/office/drawing/2014/main" id="{DD5954FB-73C6-204F-8C7B-332B70B69CB4}"/>
              </a:ext>
            </a:extLst>
          </p:cNvPr>
          <p:cNvGrpSpPr/>
          <p:nvPr/>
        </p:nvGrpSpPr>
        <p:grpSpPr>
          <a:xfrm>
            <a:off x="0" y="0"/>
            <a:ext cx="3761117" cy="959880"/>
            <a:chOff x="6874681" y="0"/>
            <a:chExt cx="2201980" cy="675971"/>
          </a:xfrm>
          <a:solidFill>
            <a:srgbClr val="6A4A62"/>
          </a:solidFill>
        </p:grpSpPr>
        <p:sp>
          <p:nvSpPr>
            <p:cNvPr id="8" name="Rectangle 8">
              <a:extLst>
                <a:ext uri="{FF2B5EF4-FFF2-40B4-BE49-F238E27FC236}">
                  <a16:creationId xmlns:a16="http://schemas.microsoft.com/office/drawing/2014/main" id="{4B280E4A-6E5C-B74E-AE33-349C43ECA82C}"/>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7D63777-2E53-8F4E-B658-B45BEA1F8D09}"/>
                </a:ext>
              </a:extLst>
            </p:cNvPr>
            <p:cNvSpPr txBox="1"/>
            <p:nvPr/>
          </p:nvSpPr>
          <p:spPr>
            <a:xfrm>
              <a:off x="6990530" y="164591"/>
              <a:ext cx="1722940" cy="346790"/>
            </a:xfrm>
            <a:prstGeom prst="rect">
              <a:avLst/>
            </a:prstGeom>
            <a:grpFill/>
            <a:ln>
              <a:noFill/>
            </a:ln>
          </p:spPr>
          <p:txBody>
            <a:bodyPr wrap="square" rtlCol="0">
              <a:spAutoFit/>
            </a:bodyPr>
            <a:lstStyle/>
            <a:p>
              <a:r>
                <a:rPr lang="en-US" sz="2600" dirty="0">
                  <a:solidFill>
                    <a:schemeClr val="bg1"/>
                  </a:solidFill>
                </a:rPr>
                <a:t>Quality Indicators </a:t>
              </a:r>
            </a:p>
          </p:txBody>
        </p:sp>
      </p:grpSp>
      <p:sp>
        <p:nvSpPr>
          <p:cNvPr id="4" name="Text Placeholder 3"/>
          <p:cNvSpPr>
            <a:spLocks noGrp="1"/>
          </p:cNvSpPr>
          <p:nvPr>
            <p:ph type="body" sz="half" idx="2"/>
          </p:nvPr>
        </p:nvSpPr>
        <p:spPr>
          <a:xfrm>
            <a:off x="634104" y="2388467"/>
            <a:ext cx="3297692" cy="2336808"/>
          </a:xfrm>
        </p:spPr>
        <p:txBody>
          <a:bodyPr>
            <a:noAutofit/>
          </a:bodyPr>
          <a:lstStyle/>
          <a:p>
            <a:pPr algn="r">
              <a:spcBef>
                <a:spcPts val="0"/>
              </a:spcBef>
            </a:pPr>
            <a:r>
              <a:rPr lang="en-US" sz="3200" dirty="0">
                <a:solidFill>
                  <a:srgbClr val="684860"/>
                </a:solidFill>
              </a:rPr>
              <a:t>Documenting Tiers 2 and 3 </a:t>
            </a:r>
          </a:p>
          <a:p>
            <a:pPr algn="r">
              <a:spcBef>
                <a:spcPts val="0"/>
              </a:spcBef>
            </a:pPr>
            <a:r>
              <a:rPr lang="en-US" sz="3200" dirty="0">
                <a:solidFill>
                  <a:srgbClr val="684860"/>
                </a:solidFill>
              </a:rPr>
              <a:t>Services and Supports</a:t>
            </a:r>
          </a:p>
        </p:txBody>
      </p:sp>
      <p:sp>
        <p:nvSpPr>
          <p:cNvPr id="3" name="Content Placeholder 2"/>
          <p:cNvSpPr>
            <a:spLocks noGrp="1"/>
          </p:cNvSpPr>
          <p:nvPr>
            <p:ph idx="1"/>
          </p:nvPr>
        </p:nvSpPr>
        <p:spPr>
          <a:xfrm>
            <a:off x="4914900" y="856318"/>
            <a:ext cx="6677387" cy="5214825"/>
          </a:xfrm>
        </p:spPr>
        <p:txBody>
          <a:bodyPr>
            <a:normAutofit fontScale="62500" lnSpcReduction="20000"/>
          </a:bodyPr>
          <a:lstStyle/>
          <a:p>
            <a:pPr lvl="0"/>
            <a:endParaRPr lang="en-US" dirty="0"/>
          </a:p>
          <a:p>
            <a:pPr lvl="0">
              <a:lnSpc>
                <a:spcPct val="110000"/>
              </a:lnSpc>
              <a:buClr>
                <a:srgbClr val="684860"/>
              </a:buClr>
            </a:pPr>
            <a:r>
              <a:rPr lang="en-US" dirty="0"/>
              <a:t>How many unduplicated* students were identified through a systematic screening or other referral process to possibly receive Early Intervention (Tier 2) and/or Treatment (Tier 3) services and supports?</a:t>
            </a:r>
          </a:p>
          <a:p>
            <a:pPr lvl="0">
              <a:lnSpc>
                <a:spcPct val="110000"/>
              </a:lnSpc>
              <a:buClr>
                <a:srgbClr val="684860"/>
              </a:buClr>
            </a:pPr>
            <a:r>
              <a:rPr lang="en-US" dirty="0"/>
              <a:t>What was the total number of unduplicated* students who received </a:t>
            </a:r>
            <a:r>
              <a:rPr lang="en-US" u="heavy" dirty="0"/>
              <a:t>at least one Tier 2 or Tier 3</a:t>
            </a:r>
            <a:r>
              <a:rPr lang="en-US" dirty="0"/>
              <a:t> school mental health service or support?  </a:t>
            </a:r>
          </a:p>
          <a:p>
            <a:pPr lvl="0">
              <a:lnSpc>
                <a:spcPct val="110000"/>
              </a:lnSpc>
              <a:buClr>
                <a:srgbClr val="684860"/>
              </a:buClr>
            </a:pPr>
            <a:r>
              <a:rPr lang="en-US" dirty="0"/>
              <a:t>How many unduplicated* students who received </a:t>
            </a:r>
            <a:r>
              <a:rPr lang="en-US" u="heavy" dirty="0"/>
              <a:t>Tier 2 and/or Tier 3</a:t>
            </a:r>
            <a:r>
              <a:rPr lang="en-US" dirty="0"/>
              <a:t> services and supports have documented improvement in:</a:t>
            </a:r>
          </a:p>
          <a:p>
            <a:pPr lvl="1">
              <a:lnSpc>
                <a:spcPct val="110000"/>
              </a:lnSpc>
              <a:spcBef>
                <a:spcPts val="1000"/>
              </a:spcBef>
              <a:buClr>
                <a:srgbClr val="684860"/>
              </a:buClr>
            </a:pPr>
            <a:r>
              <a:rPr lang="en-US" u="heavy" dirty="0"/>
              <a:t>Educational</a:t>
            </a:r>
            <a:r>
              <a:rPr lang="en-US" dirty="0"/>
              <a:t> functioning? </a:t>
            </a:r>
          </a:p>
          <a:p>
            <a:pPr lvl="1">
              <a:lnSpc>
                <a:spcPct val="110000"/>
              </a:lnSpc>
              <a:spcBef>
                <a:spcPts val="1000"/>
              </a:spcBef>
              <a:buClr>
                <a:srgbClr val="684860"/>
              </a:buClr>
            </a:pPr>
            <a:r>
              <a:rPr lang="en-US" u="heavy" dirty="0"/>
              <a:t>Social, emotional or behavioral</a:t>
            </a:r>
            <a:r>
              <a:rPr lang="en-US" dirty="0"/>
              <a:t> functioning? </a:t>
            </a:r>
          </a:p>
          <a:p>
            <a:pPr marL="457200" lvl="1" indent="0">
              <a:buNone/>
            </a:pPr>
            <a:endParaRPr lang="en-US" sz="1900" dirty="0"/>
          </a:p>
          <a:p>
            <a:pPr marL="166688" lvl="1" indent="-166688">
              <a:buNone/>
            </a:pPr>
            <a:r>
              <a:rPr lang="en-US" dirty="0">
                <a:solidFill>
                  <a:srgbClr val="684860"/>
                </a:solidFill>
              </a:rPr>
              <a:t>*</a:t>
            </a:r>
            <a:r>
              <a:rPr lang="en-US" sz="2600" dirty="0">
                <a:solidFill>
                  <a:srgbClr val="684860"/>
                </a:solidFill>
              </a:rPr>
              <a:t>If a student received more than one type of Tier 2 or 3 service, the student should only be counted once.</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15" name="Straight Connector 14">
            <a:extLst>
              <a:ext uri="{C183D7F6-B498-43B3-948B-1728B52AA6E4}">
                <adec:decorative xmlns:adec="http://schemas.microsoft.com/office/drawing/2017/decorative" val="1"/>
              </a:ext>
            </a:extLst>
          </p:cNvPr>
          <p:cNvCxnSpPr/>
          <p:nvPr/>
        </p:nvCxnSpPr>
        <p:spPr>
          <a:xfrm flipH="1">
            <a:off x="4491492" y="1759572"/>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6488BD9F-BF78-4436-9936-658451DA0909}"/>
              </a:ext>
            </a:extLst>
          </p:cNvPr>
          <p:cNvSpPr>
            <a:spLocks noGrp="1"/>
          </p:cNvSpPr>
          <p:nvPr>
            <p:ph type="title"/>
          </p:nvPr>
        </p:nvSpPr>
        <p:spPr/>
        <p:txBody>
          <a:bodyPr>
            <a:normAutofit fontScale="90000"/>
          </a:bodyPr>
          <a:lstStyle/>
          <a:p>
            <a:r>
              <a:rPr lang="en-US" dirty="0"/>
              <a:t>Quality Indicators: Documenting Tiers 2 and 3 Services</a:t>
            </a:r>
            <a:r>
              <a:rPr lang="en-US" baseline="0" dirty="0"/>
              <a:t> and Supports</a:t>
            </a:r>
            <a:endParaRPr lang="en-US" dirty="0"/>
          </a:p>
        </p:txBody>
      </p:sp>
      <p:sp>
        <p:nvSpPr>
          <p:cNvPr id="12" name="Footer Placeholder 5">
            <a:extLst>
              <a:ext uri="{FF2B5EF4-FFF2-40B4-BE49-F238E27FC236}">
                <a16:creationId xmlns:a16="http://schemas.microsoft.com/office/drawing/2014/main" id="{8A5F79C9-AD26-7A4D-A0DB-2431BB1DB79E}"/>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388329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having a discussion&#10;&#10;Description automatically generated">
            <a:extLst>
              <a:ext uri="{FF2B5EF4-FFF2-40B4-BE49-F238E27FC236}">
                <a16:creationId xmlns:a16="http://schemas.microsoft.com/office/drawing/2014/main" id="{4E21F912-615C-DA81-C8B7-EC2509A19A87}"/>
              </a:ext>
            </a:extLst>
          </p:cNvPr>
          <p:cNvPicPr>
            <a:picLocks noChangeAspect="1"/>
          </p:cNvPicPr>
          <p:nvPr/>
        </p:nvPicPr>
        <p:blipFill>
          <a:blip r:embed="rId3"/>
          <a:stretch>
            <a:fillRect/>
          </a:stretch>
        </p:blipFill>
        <p:spPr>
          <a:xfrm>
            <a:off x="7835423" y="1760712"/>
            <a:ext cx="2956968" cy="3826664"/>
          </a:xfrm>
          <a:prstGeom prst="rect">
            <a:avLst/>
          </a:prstGeom>
        </p:spPr>
      </p:pic>
      <p:sp>
        <p:nvSpPr>
          <p:cNvPr id="3" name="Content Placeholder 3"/>
          <p:cNvSpPr txBox="1">
            <a:spLocks/>
          </p:cNvSpPr>
          <p:nvPr/>
        </p:nvSpPr>
        <p:spPr>
          <a:xfrm>
            <a:off x="593767" y="1769643"/>
            <a:ext cx="5706672" cy="1945107"/>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498A"/>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498A"/>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498A"/>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498A"/>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498A"/>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Provides guidance to advance school mental health quality and sustainability</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Includes:</a:t>
            </a:r>
          </a:p>
          <a:p>
            <a:pPr marL="417910" marR="0" lvl="1" indent="-160735" algn="l" defTabSz="514350" rtl="0" eaLnBrk="1" fontAlgn="auto" latinLnBrk="0" hangingPunct="1">
              <a:lnSpc>
                <a:spcPct val="100000"/>
              </a:lnSpc>
              <a:spcBef>
                <a:spcPts val="0"/>
              </a:spcBef>
              <a:spcAft>
                <a:spcPts val="0"/>
              </a:spcAft>
              <a:buClr>
                <a:srgbClr val="6A4A62"/>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Background</a:t>
            </a:r>
          </a:p>
          <a:p>
            <a:pPr marL="417910" marR="0" lvl="1" indent="-160735" algn="l" defTabSz="514350" rtl="0" eaLnBrk="1" fontAlgn="auto" latinLnBrk="0" hangingPunct="1">
              <a:lnSpc>
                <a:spcPct val="100000"/>
              </a:lnSpc>
              <a:spcBef>
                <a:spcPts val="0"/>
              </a:spcBef>
              <a:spcAft>
                <a:spcPts val="0"/>
              </a:spcAft>
              <a:buClr>
                <a:srgbClr val="6A4A62"/>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Best practices</a:t>
            </a:r>
          </a:p>
          <a:p>
            <a:pPr marL="417910" marR="0" lvl="1" indent="-160735" algn="l" defTabSz="514350" rtl="0" eaLnBrk="1" fontAlgn="auto" latinLnBrk="0" hangingPunct="1">
              <a:lnSpc>
                <a:spcPct val="100000"/>
              </a:lnSpc>
              <a:spcBef>
                <a:spcPts val="0"/>
              </a:spcBef>
              <a:spcAft>
                <a:spcPts val="0"/>
              </a:spcAft>
              <a:buClr>
                <a:srgbClr val="6A4A62"/>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Action steps</a:t>
            </a:r>
          </a:p>
          <a:p>
            <a:pPr marL="417910" marR="0" lvl="1" indent="-160735" algn="l" defTabSz="514350" rtl="0" eaLnBrk="1" fontAlgn="auto" latinLnBrk="0" hangingPunct="1">
              <a:lnSpc>
                <a:spcPct val="100000"/>
              </a:lnSpc>
              <a:spcBef>
                <a:spcPts val="0"/>
              </a:spcBef>
              <a:spcAft>
                <a:spcPts val="0"/>
              </a:spcAft>
              <a:buClr>
                <a:srgbClr val="6A4A62"/>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Examples from the field</a:t>
            </a:r>
          </a:p>
          <a:p>
            <a:pPr marL="417910" marR="0" lvl="1" indent="-160735" algn="l" defTabSz="514350" rtl="0" eaLnBrk="1" fontAlgn="auto" latinLnBrk="0" hangingPunct="1">
              <a:lnSpc>
                <a:spcPct val="100000"/>
              </a:lnSpc>
              <a:spcBef>
                <a:spcPts val="0"/>
              </a:spcBef>
              <a:spcAft>
                <a:spcPts val="0"/>
              </a:spcAft>
              <a:buClr>
                <a:srgbClr val="6A4A62"/>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Resources</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 Placeholder 2"/>
          <p:cNvSpPr txBox="1">
            <a:spLocks/>
          </p:cNvSpPr>
          <p:nvPr/>
        </p:nvSpPr>
        <p:spPr>
          <a:xfrm>
            <a:off x="195923" y="306432"/>
            <a:ext cx="10841732" cy="8881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6A4A62"/>
                </a:solidFill>
                <a:effectLst/>
                <a:uLnTx/>
                <a:uFillTx/>
                <a:latin typeface="Arial" panose="020B0604020202020204" pitchFamily="34" charset="0"/>
                <a:ea typeface="+mn-ea"/>
                <a:cs typeface="Arial" panose="020B0604020202020204" pitchFamily="34" charset="0"/>
              </a:rPr>
              <a:t>School Mental Health Quality Guide:                      </a:t>
            </a:r>
            <a:r>
              <a:rPr lang="en-US" sz="4000" b="1" dirty="0">
                <a:solidFill>
                  <a:srgbClr val="6A4A62"/>
                </a:solidFill>
                <a:latin typeface="Arial" panose="020B0604020202020204" pitchFamily="34" charset="0"/>
                <a:cs typeface="Arial" panose="020B0604020202020204" pitchFamily="34" charset="0"/>
              </a:rPr>
              <a:t>Impact</a:t>
            </a:r>
            <a:endParaRPr kumimoji="0" lang="en-US" sz="4000" b="1" i="0" u="none" strike="noStrike" kern="1200" cap="none" spc="0" normalizeH="0" baseline="0" noProof="0" dirty="0">
              <a:ln>
                <a:noFill/>
              </a:ln>
              <a:solidFill>
                <a:srgbClr val="6A4A62"/>
              </a:solidFill>
              <a:effectLst/>
              <a:uLnTx/>
              <a:uFillTx/>
              <a:latin typeface="Arial" panose="020B0604020202020204" pitchFamily="34" charset="0"/>
              <a:ea typeface="+mn-ea"/>
              <a:cs typeface="Arial" panose="020B0604020202020204" pitchFamily="34" charset="0"/>
            </a:endParaRPr>
          </a:p>
        </p:txBody>
      </p:sp>
      <p:cxnSp>
        <p:nvCxnSpPr>
          <p:cNvPr id="5" name="Straight Connector 4">
            <a:extLst>
              <a:ext uri="{C183D7F6-B498-43B3-948B-1728B52AA6E4}">
                <adec:decorative xmlns:adec="http://schemas.microsoft.com/office/drawing/2017/decorative" val="1"/>
              </a:ext>
            </a:extLst>
          </p:cNvPr>
          <p:cNvCxnSpPr/>
          <p:nvPr/>
        </p:nvCxnSpPr>
        <p:spPr>
          <a:xfrm flipH="1">
            <a:off x="6300439" y="1769643"/>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grpSp>
        <p:nvGrpSpPr>
          <p:cNvPr id="7" name="Group 6" descr="Resources Heading "/>
          <p:cNvGrpSpPr/>
          <p:nvPr/>
        </p:nvGrpSpPr>
        <p:grpSpPr>
          <a:xfrm>
            <a:off x="9116703" y="0"/>
            <a:ext cx="3075297" cy="968992"/>
            <a:chOff x="6874681" y="0"/>
            <a:chExt cx="2269319" cy="682388"/>
          </a:xfrm>
          <a:solidFill>
            <a:srgbClr val="6A4A62"/>
          </a:solidFill>
        </p:grpSpPr>
        <p:sp>
          <p:nvSpPr>
            <p:cNvPr id="8" name="Rectangle 8"/>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p:cNvSpPr txBox="1"/>
            <p:nvPr/>
          </p:nvSpPr>
          <p:spPr>
            <a:xfrm>
              <a:off x="7485287" y="147832"/>
              <a:ext cx="1457316" cy="346790"/>
            </a:xfrm>
            <a:prstGeom prst="rect">
              <a:avLst/>
            </a:prstGeom>
            <a:grp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Resources</a:t>
              </a:r>
            </a:p>
          </p:txBody>
        </p:sp>
      </p:grpSp>
      <p:pic>
        <p:nvPicPr>
          <p:cNvPr id="10" name="Picture 9" descr="MHTTC stacked color bars" title="MHTTC stacked color ba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0093" y="5177961"/>
            <a:ext cx="3236384" cy="2157590"/>
          </a:xfrm>
          <a:prstGeom prst="rect">
            <a:avLst/>
          </a:prstGeom>
        </p:spPr>
      </p:pic>
      <p:sp>
        <p:nvSpPr>
          <p:cNvPr id="12" name="Rectangle 11">
            <a:extLst>
              <a:ext uri="{FF2B5EF4-FFF2-40B4-BE49-F238E27FC236}">
                <a16:creationId xmlns:a16="http://schemas.microsoft.com/office/drawing/2014/main" id="{93BC9B6A-409A-42E5-B761-BC1359C28E0C}"/>
              </a:ext>
            </a:extLst>
          </p:cNvPr>
          <p:cNvSpPr/>
          <p:nvPr/>
        </p:nvSpPr>
        <p:spPr>
          <a:xfrm>
            <a:off x="10792391" y="5279599"/>
            <a:ext cx="1437762"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NCSMH, 2023</a:t>
            </a:r>
          </a:p>
        </p:txBody>
      </p:sp>
      <p:sp>
        <p:nvSpPr>
          <p:cNvPr id="14" name="Footer Placeholder 5">
            <a:extLst>
              <a:ext uri="{FF2B5EF4-FFF2-40B4-BE49-F238E27FC236}">
                <a16:creationId xmlns:a16="http://schemas.microsoft.com/office/drawing/2014/main" id="{4C041B3C-AF28-944D-9AB7-29A33F28F316}"/>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97615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MHTTC">
      <a:dk1>
        <a:sysClr val="windowText" lastClr="000000"/>
      </a:dk1>
      <a:lt1>
        <a:sysClr val="window" lastClr="FFFFFF"/>
      </a:lt1>
      <a:dk2>
        <a:srgbClr val="CC4927"/>
      </a:dk2>
      <a:lt2>
        <a:srgbClr val="E4E9EF"/>
      </a:lt2>
      <a:accent1>
        <a:srgbClr val="6A4A62"/>
      </a:accent1>
      <a:accent2>
        <a:srgbClr val="CC4927"/>
      </a:accent2>
      <a:accent3>
        <a:srgbClr val="919195"/>
      </a:accent3>
      <a:accent4>
        <a:srgbClr val="919195"/>
      </a:accent4>
      <a:accent5>
        <a:srgbClr val="CC4927"/>
      </a:accent5>
      <a:accent6>
        <a:srgbClr val="6A4A62"/>
      </a:accent6>
      <a:hlink>
        <a:srgbClr val="6A4A62"/>
      </a:hlink>
      <a:folHlink>
        <a:srgbClr val="B2B2B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6358</TotalTime>
  <Words>6915</Words>
  <Application>Microsoft Macintosh PowerPoint</Application>
  <PresentationFormat>Widescreen</PresentationFormat>
  <Paragraphs>493</Paragraphs>
  <Slides>32</Slides>
  <Notes>31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Arial</vt:lpstr>
      <vt:lpstr>Arial Black</vt:lpstr>
      <vt:lpstr>Calibri</vt:lpstr>
      <vt:lpstr>Helvetica</vt:lpstr>
      <vt:lpstr>Lato</vt:lpstr>
      <vt:lpstr>Office Theme</vt:lpstr>
      <vt:lpstr>Custom Design</vt:lpstr>
      <vt:lpstr>1_Office Theme</vt:lpstr>
      <vt:lpstr>2_Office Theme</vt:lpstr>
      <vt:lpstr>Module 8: Impact</vt:lpstr>
      <vt:lpstr>Disclaimer</vt:lpstr>
      <vt:lpstr>Disclaimer</vt:lpstr>
      <vt:lpstr>Agenda</vt:lpstr>
      <vt:lpstr>What Do We Mean by Impact?</vt:lpstr>
      <vt:lpstr>Why Document and Report Impact?</vt:lpstr>
      <vt:lpstr>Quality Indicators: Impact</vt:lpstr>
      <vt:lpstr>Quality Indicators: Documenting Tiers 2 and 3 Services and Supports</vt:lpstr>
      <vt:lpstr>PowerPoint Presentation</vt:lpstr>
      <vt:lpstr>NCSMH Student Information Systems Brief </vt:lpstr>
      <vt:lpstr>District Example</vt:lpstr>
      <vt:lpstr>Reflection</vt:lpstr>
      <vt:lpstr>Quality Indicator</vt:lpstr>
      <vt:lpstr>Quality Indicator</vt:lpstr>
      <vt:lpstr>Select Educational, Social, Emotional, and Behavioral Data That:</vt:lpstr>
      <vt:lpstr>Resources: Learning Portal</vt:lpstr>
      <vt:lpstr>Program Evaluation Module</vt:lpstr>
      <vt:lpstr>Continuum of Program Evaluation Module</vt:lpstr>
      <vt:lpstr>Quality Indicator</vt:lpstr>
      <vt:lpstr>Blueprint for Using Data to Reduce Disparities/Disproportionalities </vt:lpstr>
      <vt:lpstr>Common Barriers to Collecting and Sharing Data</vt:lpstr>
      <vt:lpstr>Quality Indicator</vt:lpstr>
      <vt:lpstr>District Example</vt:lpstr>
      <vt:lpstr>Reporting the Impact of School Mental Health  </vt:lpstr>
      <vt:lpstr>Reporting the Impact of School Mental Health</vt:lpstr>
      <vt:lpstr>Reporting the Impact of an Evidence-Based Program </vt:lpstr>
      <vt:lpstr>Reflection</vt:lpstr>
      <vt:lpstr>Discussion</vt:lpstr>
      <vt:lpstr>Resources</vt:lpstr>
      <vt:lpstr>Resources</vt:lpstr>
      <vt:lpstr>References</vt:lpstr>
      <vt:lpstr>Acknowledgments</vt:lpstr>
    </vt:vector>
  </TitlesOfParts>
  <Company>National Center for School Mental Health in partnership with the Mental Health Technology Transfer Center (MHTTC)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8 of the National School Mental Health Curriculum - Impact</dc:title>
  <dc:subject>Mental Health</dc:subject>
  <dc:creator>National Center for School Mental Health in partnership with the Mental Health Technology Transfer Center (MHTTC) Network</dc:creator>
  <cp:lastModifiedBy>Ricardo Canelo</cp:lastModifiedBy>
  <cp:revision>368</cp:revision>
  <dcterms:created xsi:type="dcterms:W3CDTF">2018-08-28T05:08:18Z</dcterms:created>
  <dcterms:modified xsi:type="dcterms:W3CDTF">2024-04-07T03:28:01Z</dcterms:modified>
</cp:coreProperties>
</file>